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DM Sans" charset="0"/>
      <p:regular r:id="rId25"/>
    </p:embeddedFont>
    <p:embeddedFont>
      <p:font typeface="Inter" charset="0"/>
      <p:regular r:id="rId26"/>
    </p:embeddedFont>
    <p:embeddedFont>
      <p:font typeface="Arimo Bold" charset="0"/>
      <p:regular r:id="rId27"/>
    </p:embeddedFont>
    <p:embeddedFont>
      <p:font typeface="Inter Bold" charset="0"/>
      <p:regular r:id="rId28"/>
    </p:embeddedFont>
    <p:embeddedFont>
      <p:font typeface="Calibri"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8" d="100"/>
          <a:sy n="58" d="100"/>
        </p:scale>
        <p:origin x="-389"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7" y="1833930"/>
            <a:ext cx="16303526" cy="1071651"/>
            <a:chOff x="0" y="0"/>
            <a:chExt cx="21738035" cy="1428868"/>
          </a:xfrm>
        </p:grpSpPr>
        <p:sp>
          <p:nvSpPr>
            <p:cNvPr id="7" name="Freeform 7"/>
            <p:cNvSpPr/>
            <p:nvPr/>
          </p:nvSpPr>
          <p:spPr>
            <a:xfrm>
              <a:off x="0" y="0"/>
              <a:ext cx="21738034" cy="1428868"/>
            </a:xfrm>
            <a:custGeom>
              <a:avLst/>
              <a:gdLst/>
              <a:ahLst/>
              <a:cxnLst/>
              <a:rect l="l" t="t" r="r" b="b"/>
              <a:pathLst>
                <a:path w="21738034" h="1428868">
                  <a:moveTo>
                    <a:pt x="0" y="0"/>
                  </a:moveTo>
                  <a:lnTo>
                    <a:pt x="21738034" y="0"/>
                  </a:lnTo>
                  <a:lnTo>
                    <a:pt x="21738034" y="1428868"/>
                  </a:lnTo>
                  <a:lnTo>
                    <a:pt x="0" y="1428868"/>
                  </a:lnTo>
                  <a:close/>
                </a:path>
              </a:pathLst>
            </a:custGeom>
            <a:solidFill>
              <a:srgbClr val="000000">
                <a:alpha val="0"/>
              </a:srgbClr>
            </a:solidFill>
          </p:spPr>
        </p:sp>
        <p:sp>
          <p:nvSpPr>
            <p:cNvPr id="8" name="TextBox 8"/>
            <p:cNvSpPr txBox="1"/>
            <p:nvPr/>
          </p:nvSpPr>
          <p:spPr>
            <a:xfrm>
              <a:off x="0" y="-28575"/>
              <a:ext cx="21738035" cy="1457443"/>
            </a:xfrm>
            <a:prstGeom prst="rect">
              <a:avLst/>
            </a:prstGeom>
          </p:spPr>
          <p:txBody>
            <a:bodyPr lIns="0" tIns="0" rIns="0" bIns="0" rtlCol="0" anchor="t"/>
            <a:lstStyle/>
            <a:p>
              <a:pPr algn="l">
                <a:lnSpc>
                  <a:spcPts val="6812"/>
                </a:lnSpc>
              </a:pPr>
              <a:r>
                <a:rPr lang="en-US" sz="5462">
                  <a:solidFill>
                    <a:srgbClr val="161613"/>
                  </a:solidFill>
                  <a:latin typeface="DM Sans"/>
                  <a:ea typeface="DM Sans"/>
                  <a:cs typeface="DM Sans"/>
                  <a:sym typeface="DM Sans"/>
                </a:rPr>
                <a:t>Πρόσφυγες στην Ελλάδα κατά τον 20ο αιώνα</a:t>
              </a:r>
            </a:p>
          </p:txBody>
        </p:sp>
      </p:grpSp>
      <p:grpSp>
        <p:nvGrpSpPr>
          <p:cNvPr id="9" name="Group 9"/>
          <p:cNvGrpSpPr/>
          <p:nvPr/>
        </p:nvGrpSpPr>
        <p:grpSpPr>
          <a:xfrm>
            <a:off x="992237" y="3771160"/>
            <a:ext cx="16303526" cy="3175397"/>
            <a:chOff x="0" y="0"/>
            <a:chExt cx="21738035" cy="4233863"/>
          </a:xfrm>
        </p:grpSpPr>
        <p:sp>
          <p:nvSpPr>
            <p:cNvPr id="10" name="Freeform 10"/>
            <p:cNvSpPr/>
            <p:nvPr/>
          </p:nvSpPr>
          <p:spPr>
            <a:xfrm>
              <a:off x="0" y="0"/>
              <a:ext cx="21738034" cy="4233863"/>
            </a:xfrm>
            <a:custGeom>
              <a:avLst/>
              <a:gdLst/>
              <a:ahLst/>
              <a:cxnLst/>
              <a:rect l="l" t="t" r="r" b="b"/>
              <a:pathLst>
                <a:path w="21738034" h="4233863">
                  <a:moveTo>
                    <a:pt x="0" y="0"/>
                  </a:moveTo>
                  <a:lnTo>
                    <a:pt x="21738034" y="0"/>
                  </a:lnTo>
                  <a:lnTo>
                    <a:pt x="21738034" y="4233863"/>
                  </a:lnTo>
                  <a:lnTo>
                    <a:pt x="0" y="4233863"/>
                  </a:lnTo>
                  <a:close/>
                </a:path>
              </a:pathLst>
            </a:custGeom>
            <a:solidFill>
              <a:srgbClr val="000000">
                <a:alpha val="0"/>
              </a:srgbClr>
            </a:solidFill>
          </p:spPr>
        </p:sp>
        <p:sp>
          <p:nvSpPr>
            <p:cNvPr id="11" name="TextBox 11"/>
            <p:cNvSpPr txBox="1"/>
            <p:nvPr/>
          </p:nvSpPr>
          <p:spPr>
            <a:xfrm>
              <a:off x="0" y="-85725"/>
              <a:ext cx="21738035" cy="4319588"/>
            </a:xfrm>
            <a:prstGeom prst="rect">
              <a:avLst/>
            </a:prstGeom>
          </p:spPr>
          <p:txBody>
            <a:bodyPr lIns="0" tIns="0" rIns="0" bIns="0" rtlCol="0" anchor="t"/>
            <a:lstStyle/>
            <a:p>
              <a:pPr algn="just">
                <a:lnSpc>
                  <a:spcPts val="3562"/>
                </a:lnSpc>
              </a:pPr>
              <a:r>
                <a:rPr lang="en-US" sz="2187">
                  <a:solidFill>
                    <a:srgbClr val="161613"/>
                  </a:solidFill>
                  <a:latin typeface="Inter"/>
                  <a:ea typeface="Inter"/>
                  <a:cs typeface="Inter"/>
                  <a:sym typeface="Inter"/>
                </a:rPr>
                <a:t>Ο αριθμός των προσφύγων, οι οποίοι κατέφυγαν στην Ελλάδα κατά το 19ο αιώνα, δεν ήταν πολύ μεγάλος. Αντίθετα, τις πρώτες δεκαετίες του 20ού αιώνα τα κύματα των προσφύγων που έφθαναν στην Ελλάδα ήταν συχνότερα και πολυαριθμότερα. Αιτία ήταν οι πολεμικές συγκρούσεις και η εχθρότητα μεταξύ των κρατών της Βαλκανικής χερσονήσου, ως συνέπεια του γενικότερου ανταγωνισμού στην περιοχή. Αποκορύφωμα στην όλη κίνηση των πληθυσμών αποτέλεσε ο ξεριζωμός του Ελληνισμού της Μικράς Ασίας και της Ανατολικής Θράκης το 1922. Ο μεγάλος αριθμός των προσφύγων και ο οριστικός χαρακτήρας που πήρε η εκδίωξη από τις πατρογονικές εστίες ανάγκασε την ελληνική πολιτεία να λάβει συστηματικότερα μέτρα για την περίθαλψη και την αποκατάστασή τους στη νέα πατρίδα.</a:t>
              </a:r>
            </a:p>
          </p:txBody>
        </p:sp>
      </p:grpSp>
      <p:grpSp>
        <p:nvGrpSpPr>
          <p:cNvPr id="12" name="Group 12"/>
          <p:cNvGrpSpPr/>
          <p:nvPr/>
        </p:nvGrpSpPr>
        <p:grpSpPr>
          <a:xfrm>
            <a:off x="987475" y="7828509"/>
            <a:ext cx="463154" cy="463154"/>
            <a:chOff x="0" y="0"/>
            <a:chExt cx="617538" cy="617538"/>
          </a:xfrm>
        </p:grpSpPr>
        <p:sp>
          <p:nvSpPr>
            <p:cNvPr id="13" name="Freeform 13"/>
            <p:cNvSpPr/>
            <p:nvPr/>
          </p:nvSpPr>
          <p:spPr>
            <a:xfrm>
              <a:off x="0" y="0"/>
              <a:ext cx="617601" cy="617601"/>
            </a:xfrm>
            <a:custGeom>
              <a:avLst/>
              <a:gdLst/>
              <a:ahLst/>
              <a:cxnLst/>
              <a:rect l="l" t="t" r="r" b="b"/>
              <a:pathLst>
                <a:path w="617601" h="617601">
                  <a:moveTo>
                    <a:pt x="0" y="308737"/>
                  </a:moveTo>
                  <a:cubicBezTo>
                    <a:pt x="0" y="138303"/>
                    <a:pt x="138303" y="0"/>
                    <a:pt x="308737" y="0"/>
                  </a:cubicBezTo>
                  <a:cubicBezTo>
                    <a:pt x="310642" y="0"/>
                    <a:pt x="312547" y="889"/>
                    <a:pt x="313690" y="2413"/>
                  </a:cubicBezTo>
                  <a:lnTo>
                    <a:pt x="308737" y="6350"/>
                  </a:lnTo>
                  <a:lnTo>
                    <a:pt x="308737" y="0"/>
                  </a:lnTo>
                  <a:lnTo>
                    <a:pt x="308737" y="6350"/>
                  </a:lnTo>
                  <a:lnTo>
                    <a:pt x="308737" y="0"/>
                  </a:lnTo>
                  <a:cubicBezTo>
                    <a:pt x="479298" y="0"/>
                    <a:pt x="617601" y="138303"/>
                    <a:pt x="617601" y="308737"/>
                  </a:cubicBezTo>
                  <a:cubicBezTo>
                    <a:pt x="617601" y="311150"/>
                    <a:pt x="616204" y="313309"/>
                    <a:pt x="614045" y="314452"/>
                  </a:cubicBezTo>
                  <a:lnTo>
                    <a:pt x="611251" y="308737"/>
                  </a:lnTo>
                  <a:lnTo>
                    <a:pt x="617601" y="308737"/>
                  </a:lnTo>
                  <a:cubicBezTo>
                    <a:pt x="617601" y="479298"/>
                    <a:pt x="479298" y="617474"/>
                    <a:pt x="308864" y="617474"/>
                  </a:cubicBezTo>
                  <a:lnTo>
                    <a:pt x="308864" y="611124"/>
                  </a:lnTo>
                  <a:lnTo>
                    <a:pt x="308864" y="604774"/>
                  </a:lnTo>
                  <a:lnTo>
                    <a:pt x="308864" y="611124"/>
                  </a:lnTo>
                  <a:lnTo>
                    <a:pt x="308864" y="617474"/>
                  </a:lnTo>
                  <a:cubicBezTo>
                    <a:pt x="138303" y="617601"/>
                    <a:pt x="0" y="479298"/>
                    <a:pt x="0" y="308737"/>
                  </a:cubicBezTo>
                  <a:lnTo>
                    <a:pt x="6350" y="308737"/>
                  </a:lnTo>
                  <a:lnTo>
                    <a:pt x="0" y="308737"/>
                  </a:lnTo>
                  <a:moveTo>
                    <a:pt x="12700" y="308737"/>
                  </a:moveTo>
                  <a:lnTo>
                    <a:pt x="6350" y="308737"/>
                  </a:lnTo>
                  <a:lnTo>
                    <a:pt x="12700" y="308737"/>
                  </a:lnTo>
                  <a:cubicBezTo>
                    <a:pt x="12700" y="472313"/>
                    <a:pt x="145288" y="604901"/>
                    <a:pt x="308737" y="604901"/>
                  </a:cubicBezTo>
                  <a:cubicBezTo>
                    <a:pt x="312293" y="604901"/>
                    <a:pt x="315087" y="607695"/>
                    <a:pt x="315087" y="611251"/>
                  </a:cubicBezTo>
                  <a:cubicBezTo>
                    <a:pt x="315087" y="614807"/>
                    <a:pt x="312293" y="617601"/>
                    <a:pt x="308737" y="617601"/>
                  </a:cubicBezTo>
                  <a:cubicBezTo>
                    <a:pt x="305181" y="617601"/>
                    <a:pt x="302387" y="614807"/>
                    <a:pt x="302387" y="611251"/>
                  </a:cubicBezTo>
                  <a:cubicBezTo>
                    <a:pt x="302387" y="607695"/>
                    <a:pt x="305181" y="604901"/>
                    <a:pt x="308737" y="604901"/>
                  </a:cubicBezTo>
                  <a:cubicBezTo>
                    <a:pt x="472313" y="604901"/>
                    <a:pt x="604774" y="472313"/>
                    <a:pt x="604774" y="308864"/>
                  </a:cubicBezTo>
                  <a:cubicBezTo>
                    <a:pt x="604774" y="306451"/>
                    <a:pt x="606171" y="304292"/>
                    <a:pt x="608330" y="303149"/>
                  </a:cubicBezTo>
                  <a:lnTo>
                    <a:pt x="611124" y="308864"/>
                  </a:lnTo>
                  <a:lnTo>
                    <a:pt x="604774" y="308864"/>
                  </a:lnTo>
                  <a:cubicBezTo>
                    <a:pt x="604901" y="145288"/>
                    <a:pt x="472313" y="12700"/>
                    <a:pt x="308737" y="12700"/>
                  </a:cubicBezTo>
                  <a:cubicBezTo>
                    <a:pt x="306832" y="12700"/>
                    <a:pt x="304927" y="11811"/>
                    <a:pt x="303784" y="10287"/>
                  </a:cubicBezTo>
                  <a:lnTo>
                    <a:pt x="308737" y="6350"/>
                  </a:lnTo>
                  <a:lnTo>
                    <a:pt x="308737" y="12700"/>
                  </a:lnTo>
                  <a:cubicBezTo>
                    <a:pt x="145288" y="12700"/>
                    <a:pt x="12700" y="145288"/>
                    <a:pt x="12700" y="308737"/>
                  </a:cubicBezTo>
                  <a:close/>
                </a:path>
              </a:pathLst>
            </a:custGeom>
            <a:solidFill>
              <a:srgbClr val="FFFFFF"/>
            </a:solidFill>
          </p:spPr>
        </p:sp>
      </p:grpSp>
      <p:sp>
        <p:nvSpPr>
          <p:cNvPr id="14" name="Freeform 14" descr="preencoded.png"/>
          <p:cNvSpPr/>
          <p:nvPr/>
        </p:nvSpPr>
        <p:spPr>
          <a:xfrm>
            <a:off x="1001762" y="7842796"/>
            <a:ext cx="434579" cy="434579"/>
          </a:xfrm>
          <a:custGeom>
            <a:avLst/>
            <a:gdLst/>
            <a:ahLst/>
            <a:cxnLst/>
            <a:rect l="l" t="t" r="r" b="b"/>
            <a:pathLst>
              <a:path w="434579" h="434579">
                <a:moveTo>
                  <a:pt x="0" y="0"/>
                </a:moveTo>
                <a:lnTo>
                  <a:pt x="434579" y="0"/>
                </a:lnTo>
                <a:lnTo>
                  <a:pt x="434579" y="434579"/>
                </a:lnTo>
                <a:lnTo>
                  <a:pt x="0" y="434579"/>
                </a:lnTo>
                <a:lnTo>
                  <a:pt x="0" y="0"/>
                </a:lnTo>
                <a:close/>
              </a:path>
            </a:pathLst>
          </a:custGeom>
          <a:blipFill>
            <a:blip r:embed="rId3"/>
            <a:stretch>
              <a:fillRect/>
            </a:stretch>
          </a:blipFill>
        </p:spPr>
      </p:sp>
      <p:grpSp>
        <p:nvGrpSpPr>
          <p:cNvPr id="15" name="Group 15"/>
          <p:cNvGrpSpPr/>
          <p:nvPr/>
        </p:nvGrpSpPr>
        <p:grpSpPr>
          <a:xfrm>
            <a:off x="1587550" y="7812138"/>
            <a:ext cx="4442371" cy="500560"/>
            <a:chOff x="0" y="0"/>
            <a:chExt cx="5923162" cy="667413"/>
          </a:xfrm>
        </p:grpSpPr>
        <p:sp>
          <p:nvSpPr>
            <p:cNvPr id="16" name="Freeform 16"/>
            <p:cNvSpPr/>
            <p:nvPr/>
          </p:nvSpPr>
          <p:spPr>
            <a:xfrm>
              <a:off x="0" y="0"/>
              <a:ext cx="5923162" cy="667413"/>
            </a:xfrm>
            <a:custGeom>
              <a:avLst/>
              <a:gdLst/>
              <a:ahLst/>
              <a:cxnLst/>
              <a:rect l="l" t="t" r="r" b="b"/>
              <a:pathLst>
                <a:path w="5923162" h="667413">
                  <a:moveTo>
                    <a:pt x="0" y="0"/>
                  </a:moveTo>
                  <a:lnTo>
                    <a:pt x="5923162" y="0"/>
                  </a:lnTo>
                  <a:lnTo>
                    <a:pt x="5923162" y="667413"/>
                  </a:lnTo>
                  <a:lnTo>
                    <a:pt x="0" y="667413"/>
                  </a:lnTo>
                  <a:close/>
                </a:path>
              </a:pathLst>
            </a:custGeom>
            <a:solidFill>
              <a:srgbClr val="000000">
                <a:alpha val="0"/>
              </a:srgbClr>
            </a:solidFill>
          </p:spPr>
        </p:sp>
        <p:sp>
          <p:nvSpPr>
            <p:cNvPr id="17" name="TextBox 17"/>
            <p:cNvSpPr txBox="1"/>
            <p:nvPr/>
          </p:nvSpPr>
          <p:spPr>
            <a:xfrm>
              <a:off x="0" y="-57150"/>
              <a:ext cx="5923162" cy="724563"/>
            </a:xfrm>
            <a:prstGeom prst="rect">
              <a:avLst/>
            </a:prstGeom>
          </p:spPr>
          <p:txBody>
            <a:bodyPr lIns="0" tIns="0" rIns="0" bIns="0" rtlCol="0" anchor="t"/>
            <a:lstStyle/>
            <a:p>
              <a:pPr algn="l">
                <a:lnSpc>
                  <a:spcPts val="3452"/>
                </a:lnSpc>
              </a:pPr>
              <a:r>
                <a:rPr lang="en-US" sz="2450" b="1">
                  <a:solidFill>
                    <a:srgbClr val="161613"/>
                  </a:solidFill>
                  <a:latin typeface="Arimo Bold"/>
                  <a:ea typeface="Arimo Bold"/>
                  <a:cs typeface="Arimo Bold"/>
                  <a:sym typeface="Arimo Bold"/>
                </a:rPr>
                <a:t>Vasilis Varsamopoulos</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725835" y="570160"/>
            <a:ext cx="14117687" cy="648146"/>
            <a:chOff x="0" y="0"/>
            <a:chExt cx="18823583" cy="864195"/>
          </a:xfrm>
        </p:grpSpPr>
        <p:sp>
          <p:nvSpPr>
            <p:cNvPr id="7" name="Freeform 7"/>
            <p:cNvSpPr/>
            <p:nvPr/>
          </p:nvSpPr>
          <p:spPr>
            <a:xfrm>
              <a:off x="0" y="0"/>
              <a:ext cx="18823583" cy="864195"/>
            </a:xfrm>
            <a:custGeom>
              <a:avLst/>
              <a:gdLst/>
              <a:ahLst/>
              <a:cxnLst/>
              <a:rect l="l" t="t" r="r" b="b"/>
              <a:pathLst>
                <a:path w="18823583" h="864195">
                  <a:moveTo>
                    <a:pt x="0" y="0"/>
                  </a:moveTo>
                  <a:lnTo>
                    <a:pt x="18823583" y="0"/>
                  </a:lnTo>
                  <a:lnTo>
                    <a:pt x="18823583" y="864195"/>
                  </a:lnTo>
                  <a:lnTo>
                    <a:pt x="0" y="864195"/>
                  </a:lnTo>
                  <a:close/>
                </a:path>
              </a:pathLst>
            </a:custGeom>
            <a:solidFill>
              <a:srgbClr val="000000">
                <a:alpha val="0"/>
              </a:srgbClr>
            </a:solidFill>
          </p:spPr>
        </p:sp>
        <p:sp>
          <p:nvSpPr>
            <p:cNvPr id="8" name="TextBox 8"/>
            <p:cNvSpPr txBox="1"/>
            <p:nvPr/>
          </p:nvSpPr>
          <p:spPr>
            <a:xfrm>
              <a:off x="0" y="-19050"/>
              <a:ext cx="18823583" cy="883245"/>
            </a:xfrm>
            <a:prstGeom prst="rect">
              <a:avLst/>
            </a:prstGeom>
          </p:spPr>
          <p:txBody>
            <a:bodyPr lIns="0" tIns="0" rIns="0" bIns="0" rtlCol="0" anchor="t"/>
            <a:lstStyle/>
            <a:p>
              <a:pPr algn="l">
                <a:lnSpc>
                  <a:spcPts val="5062"/>
                </a:lnSpc>
              </a:pPr>
              <a:r>
                <a:rPr lang="en-US" sz="4062">
                  <a:solidFill>
                    <a:srgbClr val="161613"/>
                  </a:solidFill>
                  <a:latin typeface="DM Sans"/>
                  <a:ea typeface="DM Sans"/>
                  <a:cs typeface="DM Sans"/>
                  <a:sym typeface="DM Sans"/>
                </a:rPr>
                <a:t>Πρώτες Απογραφές και Πραγματικός Αριθμός Προσφύγων</a:t>
              </a:r>
            </a:p>
          </p:txBody>
        </p:sp>
      </p:grpSp>
      <p:sp>
        <p:nvSpPr>
          <p:cNvPr id="9" name="Freeform 9" descr="preencoded.png"/>
          <p:cNvSpPr/>
          <p:nvPr/>
        </p:nvSpPr>
        <p:spPr>
          <a:xfrm>
            <a:off x="725835" y="1632942"/>
            <a:ext cx="12314336" cy="6895951"/>
          </a:xfrm>
          <a:custGeom>
            <a:avLst/>
            <a:gdLst/>
            <a:ahLst/>
            <a:cxnLst/>
            <a:rect l="l" t="t" r="r" b="b"/>
            <a:pathLst>
              <a:path w="12314336" h="6895951">
                <a:moveTo>
                  <a:pt x="0" y="0"/>
                </a:moveTo>
                <a:lnTo>
                  <a:pt x="12314336" y="0"/>
                </a:lnTo>
                <a:lnTo>
                  <a:pt x="12314336" y="6895952"/>
                </a:lnTo>
                <a:lnTo>
                  <a:pt x="0" y="6895952"/>
                </a:lnTo>
                <a:lnTo>
                  <a:pt x="0" y="0"/>
                </a:lnTo>
                <a:close/>
              </a:path>
            </a:pathLst>
          </a:custGeom>
          <a:blipFill>
            <a:blip r:embed="rId3"/>
            <a:stretch>
              <a:fillRect l="-4" r="-4"/>
            </a:stretch>
          </a:blipFill>
        </p:spPr>
      </p:sp>
      <p:grpSp>
        <p:nvGrpSpPr>
          <p:cNvPr id="10" name="Group 10"/>
          <p:cNvGrpSpPr/>
          <p:nvPr/>
        </p:nvGrpSpPr>
        <p:grpSpPr>
          <a:xfrm>
            <a:off x="725835" y="8760916"/>
            <a:ext cx="16836330" cy="994767"/>
            <a:chOff x="0" y="0"/>
            <a:chExt cx="22448440" cy="1326357"/>
          </a:xfrm>
        </p:grpSpPr>
        <p:sp>
          <p:nvSpPr>
            <p:cNvPr id="11" name="Freeform 11"/>
            <p:cNvSpPr/>
            <p:nvPr/>
          </p:nvSpPr>
          <p:spPr>
            <a:xfrm>
              <a:off x="0" y="0"/>
              <a:ext cx="22448441" cy="1326357"/>
            </a:xfrm>
            <a:custGeom>
              <a:avLst/>
              <a:gdLst/>
              <a:ahLst/>
              <a:cxnLst/>
              <a:rect l="l" t="t" r="r" b="b"/>
              <a:pathLst>
                <a:path w="22448441" h="1326357">
                  <a:moveTo>
                    <a:pt x="0" y="0"/>
                  </a:moveTo>
                  <a:lnTo>
                    <a:pt x="22448441" y="0"/>
                  </a:lnTo>
                  <a:lnTo>
                    <a:pt x="22448441" y="1326357"/>
                  </a:lnTo>
                  <a:lnTo>
                    <a:pt x="0" y="1326357"/>
                  </a:lnTo>
                  <a:close/>
                </a:path>
              </a:pathLst>
            </a:custGeom>
            <a:solidFill>
              <a:srgbClr val="000000">
                <a:alpha val="0"/>
              </a:srgbClr>
            </a:solidFill>
          </p:spPr>
        </p:sp>
        <p:sp>
          <p:nvSpPr>
            <p:cNvPr id="12" name="TextBox 12"/>
            <p:cNvSpPr txBox="1"/>
            <p:nvPr/>
          </p:nvSpPr>
          <p:spPr>
            <a:xfrm>
              <a:off x="0" y="-66675"/>
              <a:ext cx="22448440" cy="1393032"/>
            </a:xfrm>
            <a:prstGeom prst="rect">
              <a:avLst/>
            </a:prstGeom>
          </p:spPr>
          <p:txBody>
            <a:bodyPr lIns="0" tIns="0" rIns="0" bIns="0" rtlCol="0" anchor="t"/>
            <a:lstStyle/>
            <a:p>
              <a:pPr algn="l">
                <a:lnSpc>
                  <a:spcPts val="2562"/>
                </a:lnSpc>
              </a:pPr>
              <a:r>
                <a:rPr lang="en-US" sz="1625">
                  <a:solidFill>
                    <a:srgbClr val="161613"/>
                  </a:solidFill>
                  <a:latin typeface="Inter"/>
                  <a:ea typeface="Inter"/>
                  <a:cs typeface="Inter"/>
                  <a:sym typeface="Inter"/>
                </a:rPr>
                <a:t>Οι πρώτες απογραφές των προσφύγων που κατέφυγαν στην Ελλάδα δεν αποδίδουν την πραγματικότητα. Ο αριθμός πρέπει να ήταν πολύ μεγαλύτερος, αν υπολογίσουμε την υψηλή θνησιμότητα των πρώτων χρόνων λόγω των άθλιων συνθηκών διαβίωσης και των επιδημιών, το μειωμένο αριθμό των γεννήσεων και τη μετανάστευση πολλών προσφύγων σε άλλες χώρες. Στην απογραφή του 1928 καταγράφηκαν 1.220.000 πρόσφυγες.</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881657" y="671661"/>
            <a:ext cx="9666685" cy="1574601"/>
            <a:chOff x="0" y="0"/>
            <a:chExt cx="12888913" cy="2099468"/>
          </a:xfrm>
        </p:grpSpPr>
        <p:sp>
          <p:nvSpPr>
            <p:cNvPr id="8" name="Freeform 8"/>
            <p:cNvSpPr/>
            <p:nvPr/>
          </p:nvSpPr>
          <p:spPr>
            <a:xfrm>
              <a:off x="0" y="0"/>
              <a:ext cx="12888913" cy="2099468"/>
            </a:xfrm>
            <a:custGeom>
              <a:avLst/>
              <a:gdLst/>
              <a:ahLst/>
              <a:cxnLst/>
              <a:rect l="l" t="t" r="r" b="b"/>
              <a:pathLst>
                <a:path w="12888913" h="2099468">
                  <a:moveTo>
                    <a:pt x="0" y="0"/>
                  </a:moveTo>
                  <a:lnTo>
                    <a:pt x="12888913" y="0"/>
                  </a:lnTo>
                  <a:lnTo>
                    <a:pt x="12888913" y="2099468"/>
                  </a:lnTo>
                  <a:lnTo>
                    <a:pt x="0" y="2099468"/>
                  </a:lnTo>
                  <a:close/>
                </a:path>
              </a:pathLst>
            </a:custGeom>
            <a:solidFill>
              <a:srgbClr val="000000">
                <a:alpha val="0"/>
              </a:srgbClr>
            </a:solidFill>
          </p:spPr>
        </p:sp>
        <p:sp>
          <p:nvSpPr>
            <p:cNvPr id="9" name="TextBox 9"/>
            <p:cNvSpPr txBox="1"/>
            <p:nvPr/>
          </p:nvSpPr>
          <p:spPr>
            <a:xfrm>
              <a:off x="0" y="-28575"/>
              <a:ext cx="12888913" cy="2128043"/>
            </a:xfrm>
            <a:prstGeom prst="rect">
              <a:avLst/>
            </a:prstGeom>
          </p:spPr>
          <p:txBody>
            <a:bodyPr lIns="0" tIns="0" rIns="0" bIns="0" rtlCol="0" anchor="t"/>
            <a:lstStyle/>
            <a:p>
              <a:pPr algn="l">
                <a:lnSpc>
                  <a:spcPts val="6187"/>
                </a:lnSpc>
              </a:pPr>
              <a:r>
                <a:rPr lang="en-US" sz="4937">
                  <a:solidFill>
                    <a:srgbClr val="161613"/>
                  </a:solidFill>
                  <a:latin typeface="DM Sans"/>
                  <a:ea typeface="DM Sans"/>
                  <a:cs typeface="DM Sans"/>
                  <a:sym typeface="DM Sans"/>
                </a:rPr>
                <a:t>Υγειονομικές Συνθήκες και Θνησιμότητα</a:t>
              </a:r>
            </a:p>
          </p:txBody>
        </p:sp>
      </p:grpSp>
      <p:sp>
        <p:nvSpPr>
          <p:cNvPr id="10" name="Freeform 10" descr="preencoded.png"/>
          <p:cNvSpPr/>
          <p:nvPr/>
        </p:nvSpPr>
        <p:spPr>
          <a:xfrm>
            <a:off x="881657" y="2703462"/>
            <a:ext cx="629691" cy="629691"/>
          </a:xfrm>
          <a:custGeom>
            <a:avLst/>
            <a:gdLst/>
            <a:ahLst/>
            <a:cxnLst/>
            <a:rect l="l" t="t" r="r" b="b"/>
            <a:pathLst>
              <a:path w="629691" h="629691">
                <a:moveTo>
                  <a:pt x="0" y="0"/>
                </a:moveTo>
                <a:lnTo>
                  <a:pt x="629692" y="0"/>
                </a:lnTo>
                <a:lnTo>
                  <a:pt x="629692" y="629692"/>
                </a:lnTo>
                <a:lnTo>
                  <a:pt x="0" y="629692"/>
                </a:lnTo>
                <a:lnTo>
                  <a:pt x="0" y="0"/>
                </a:lnTo>
                <a:close/>
              </a:path>
            </a:pathLst>
          </a:custGeom>
          <a:blipFill>
            <a:blip r:embed="rId4"/>
            <a:stretch>
              <a:fillRect/>
            </a:stretch>
          </a:blipFill>
        </p:spPr>
      </p:sp>
      <p:grpSp>
        <p:nvGrpSpPr>
          <p:cNvPr id="11" name="Group 11"/>
          <p:cNvGrpSpPr/>
          <p:nvPr/>
        </p:nvGrpSpPr>
        <p:grpSpPr>
          <a:xfrm>
            <a:off x="881657" y="3584972"/>
            <a:ext cx="2970311" cy="403026"/>
            <a:chOff x="0" y="0"/>
            <a:chExt cx="3960415" cy="537368"/>
          </a:xfrm>
        </p:grpSpPr>
        <p:sp>
          <p:nvSpPr>
            <p:cNvPr id="12" name="Freeform 12"/>
            <p:cNvSpPr/>
            <p:nvPr/>
          </p:nvSpPr>
          <p:spPr>
            <a:xfrm>
              <a:off x="0" y="0"/>
              <a:ext cx="3960415" cy="537368"/>
            </a:xfrm>
            <a:custGeom>
              <a:avLst/>
              <a:gdLst/>
              <a:ahLst/>
              <a:cxnLst/>
              <a:rect l="l" t="t" r="r" b="b"/>
              <a:pathLst>
                <a:path w="3960415" h="537368">
                  <a:moveTo>
                    <a:pt x="0" y="0"/>
                  </a:moveTo>
                  <a:lnTo>
                    <a:pt x="3960415" y="0"/>
                  </a:lnTo>
                  <a:lnTo>
                    <a:pt x="3960415" y="537368"/>
                  </a:lnTo>
                  <a:lnTo>
                    <a:pt x="0" y="537368"/>
                  </a:lnTo>
                  <a:close/>
                </a:path>
              </a:pathLst>
            </a:custGeom>
            <a:solidFill>
              <a:srgbClr val="000000">
                <a:alpha val="0"/>
              </a:srgbClr>
            </a:solidFill>
          </p:spPr>
        </p:sp>
        <p:sp>
          <p:nvSpPr>
            <p:cNvPr id="13" name="TextBox 13"/>
            <p:cNvSpPr txBox="1"/>
            <p:nvPr/>
          </p:nvSpPr>
          <p:spPr>
            <a:xfrm>
              <a:off x="0" y="-85725"/>
              <a:ext cx="3960415" cy="623093"/>
            </a:xfrm>
            <a:prstGeom prst="rect">
              <a:avLst/>
            </a:prstGeom>
          </p:spPr>
          <p:txBody>
            <a:bodyPr lIns="0" tIns="0" rIns="0" bIns="0" rtlCol="0" anchor="t"/>
            <a:lstStyle/>
            <a:p>
              <a:pPr algn="l">
                <a:lnSpc>
                  <a:spcPts val="3125"/>
                </a:lnSpc>
              </a:pPr>
              <a:r>
                <a:rPr lang="en-US" sz="1937">
                  <a:solidFill>
                    <a:srgbClr val="161613"/>
                  </a:solidFill>
                  <a:latin typeface="Inter"/>
                  <a:ea typeface="Inter"/>
                  <a:cs typeface="Inter"/>
                  <a:sym typeface="Inter"/>
                </a:rPr>
                <a:t>Ο τύφος</a:t>
              </a:r>
            </a:p>
          </p:txBody>
        </p:sp>
      </p:grpSp>
      <p:sp>
        <p:nvSpPr>
          <p:cNvPr id="14" name="Freeform 14" descr="preencoded.png"/>
          <p:cNvSpPr/>
          <p:nvPr/>
        </p:nvSpPr>
        <p:spPr>
          <a:xfrm>
            <a:off x="3728740" y="2703462"/>
            <a:ext cx="629691" cy="629691"/>
          </a:xfrm>
          <a:custGeom>
            <a:avLst/>
            <a:gdLst/>
            <a:ahLst/>
            <a:cxnLst/>
            <a:rect l="l" t="t" r="r" b="b"/>
            <a:pathLst>
              <a:path w="629691" h="629691">
                <a:moveTo>
                  <a:pt x="0" y="0"/>
                </a:moveTo>
                <a:lnTo>
                  <a:pt x="629691" y="0"/>
                </a:lnTo>
                <a:lnTo>
                  <a:pt x="629691" y="629692"/>
                </a:lnTo>
                <a:lnTo>
                  <a:pt x="0" y="629692"/>
                </a:lnTo>
                <a:lnTo>
                  <a:pt x="0" y="0"/>
                </a:lnTo>
                <a:close/>
              </a:path>
            </a:pathLst>
          </a:custGeom>
          <a:blipFill>
            <a:blip r:embed="rId5"/>
            <a:stretch>
              <a:fillRect/>
            </a:stretch>
          </a:blipFill>
        </p:spPr>
      </p:sp>
      <p:grpSp>
        <p:nvGrpSpPr>
          <p:cNvPr id="15" name="Group 15"/>
          <p:cNvGrpSpPr/>
          <p:nvPr/>
        </p:nvGrpSpPr>
        <p:grpSpPr>
          <a:xfrm>
            <a:off x="3728740" y="3656930"/>
            <a:ext cx="2970460" cy="403026"/>
            <a:chOff x="0" y="0"/>
            <a:chExt cx="3960613" cy="537368"/>
          </a:xfrm>
        </p:grpSpPr>
        <p:sp>
          <p:nvSpPr>
            <p:cNvPr id="16" name="Freeform 16"/>
            <p:cNvSpPr/>
            <p:nvPr/>
          </p:nvSpPr>
          <p:spPr>
            <a:xfrm>
              <a:off x="0" y="0"/>
              <a:ext cx="3960613" cy="537368"/>
            </a:xfrm>
            <a:custGeom>
              <a:avLst/>
              <a:gdLst/>
              <a:ahLst/>
              <a:cxnLst/>
              <a:rect l="l" t="t" r="r" b="b"/>
              <a:pathLst>
                <a:path w="3960613" h="537368">
                  <a:moveTo>
                    <a:pt x="0" y="0"/>
                  </a:moveTo>
                  <a:lnTo>
                    <a:pt x="3960613" y="0"/>
                  </a:lnTo>
                  <a:lnTo>
                    <a:pt x="3960613" y="537368"/>
                  </a:lnTo>
                  <a:lnTo>
                    <a:pt x="0" y="537368"/>
                  </a:lnTo>
                  <a:close/>
                </a:path>
              </a:pathLst>
            </a:custGeom>
            <a:solidFill>
              <a:srgbClr val="000000">
                <a:alpha val="0"/>
              </a:srgbClr>
            </a:solidFill>
          </p:spPr>
        </p:sp>
        <p:sp>
          <p:nvSpPr>
            <p:cNvPr id="17" name="TextBox 17"/>
            <p:cNvSpPr txBox="1"/>
            <p:nvPr/>
          </p:nvSpPr>
          <p:spPr>
            <a:xfrm>
              <a:off x="0" y="-85725"/>
              <a:ext cx="3960613" cy="623093"/>
            </a:xfrm>
            <a:prstGeom prst="rect">
              <a:avLst/>
            </a:prstGeom>
          </p:spPr>
          <p:txBody>
            <a:bodyPr lIns="0" tIns="0" rIns="0" bIns="0" rtlCol="0" anchor="t"/>
            <a:lstStyle/>
            <a:p>
              <a:pPr algn="l">
                <a:lnSpc>
                  <a:spcPts val="3125"/>
                </a:lnSpc>
              </a:pPr>
              <a:r>
                <a:rPr lang="en-US" sz="1937">
                  <a:solidFill>
                    <a:srgbClr val="161613"/>
                  </a:solidFill>
                  <a:latin typeface="Inter"/>
                  <a:ea typeface="Inter"/>
                  <a:cs typeface="Inter"/>
                  <a:sym typeface="Inter"/>
                </a:rPr>
                <a:t>η γρίπη</a:t>
              </a:r>
            </a:p>
          </p:txBody>
        </p:sp>
      </p:grpSp>
      <p:sp>
        <p:nvSpPr>
          <p:cNvPr id="18" name="Freeform 18" descr="preencoded.png"/>
          <p:cNvSpPr/>
          <p:nvPr/>
        </p:nvSpPr>
        <p:spPr>
          <a:xfrm>
            <a:off x="6577756" y="2703462"/>
            <a:ext cx="629691" cy="629691"/>
          </a:xfrm>
          <a:custGeom>
            <a:avLst/>
            <a:gdLst/>
            <a:ahLst/>
            <a:cxnLst/>
            <a:rect l="l" t="t" r="r" b="b"/>
            <a:pathLst>
              <a:path w="629691" h="629691">
                <a:moveTo>
                  <a:pt x="0" y="0"/>
                </a:moveTo>
                <a:lnTo>
                  <a:pt x="629691" y="0"/>
                </a:lnTo>
                <a:lnTo>
                  <a:pt x="629691" y="629692"/>
                </a:lnTo>
                <a:lnTo>
                  <a:pt x="0" y="629692"/>
                </a:lnTo>
                <a:lnTo>
                  <a:pt x="0" y="0"/>
                </a:lnTo>
                <a:close/>
              </a:path>
            </a:pathLst>
          </a:custGeom>
          <a:blipFill>
            <a:blip r:embed="rId6"/>
            <a:stretch>
              <a:fillRect/>
            </a:stretch>
          </a:blipFill>
        </p:spPr>
      </p:sp>
      <p:grpSp>
        <p:nvGrpSpPr>
          <p:cNvPr id="19" name="Group 19"/>
          <p:cNvGrpSpPr/>
          <p:nvPr/>
        </p:nvGrpSpPr>
        <p:grpSpPr>
          <a:xfrm>
            <a:off x="6577756" y="3656929"/>
            <a:ext cx="4177868" cy="806054"/>
            <a:chOff x="0" y="0"/>
            <a:chExt cx="5570490" cy="1074738"/>
          </a:xfrm>
        </p:grpSpPr>
        <p:sp>
          <p:nvSpPr>
            <p:cNvPr id="20" name="Freeform 20"/>
            <p:cNvSpPr/>
            <p:nvPr/>
          </p:nvSpPr>
          <p:spPr>
            <a:xfrm>
              <a:off x="0" y="0"/>
              <a:ext cx="5570490" cy="1074738"/>
            </a:xfrm>
            <a:custGeom>
              <a:avLst/>
              <a:gdLst/>
              <a:ahLst/>
              <a:cxnLst/>
              <a:rect l="l" t="t" r="r" b="b"/>
              <a:pathLst>
                <a:path w="5570490" h="1074738">
                  <a:moveTo>
                    <a:pt x="0" y="0"/>
                  </a:moveTo>
                  <a:lnTo>
                    <a:pt x="5570490" y="0"/>
                  </a:lnTo>
                  <a:lnTo>
                    <a:pt x="5570490" y="1074738"/>
                  </a:lnTo>
                  <a:lnTo>
                    <a:pt x="0" y="1074738"/>
                  </a:lnTo>
                  <a:close/>
                </a:path>
              </a:pathLst>
            </a:custGeom>
            <a:solidFill>
              <a:srgbClr val="000000">
                <a:alpha val="0"/>
              </a:srgbClr>
            </a:solidFill>
          </p:spPr>
        </p:sp>
        <p:sp>
          <p:nvSpPr>
            <p:cNvPr id="21" name="TextBox 21"/>
            <p:cNvSpPr txBox="1"/>
            <p:nvPr/>
          </p:nvSpPr>
          <p:spPr>
            <a:xfrm>
              <a:off x="0" y="-85725"/>
              <a:ext cx="5570490" cy="1160463"/>
            </a:xfrm>
            <a:prstGeom prst="rect">
              <a:avLst/>
            </a:prstGeom>
          </p:spPr>
          <p:txBody>
            <a:bodyPr lIns="0" tIns="0" rIns="0" bIns="0" rtlCol="0" anchor="t"/>
            <a:lstStyle/>
            <a:p>
              <a:pPr algn="l">
                <a:lnSpc>
                  <a:spcPts val="3125"/>
                </a:lnSpc>
              </a:pPr>
              <a:r>
                <a:rPr lang="en-US" sz="1937">
                  <a:solidFill>
                    <a:srgbClr val="161613"/>
                  </a:solidFill>
                  <a:latin typeface="Inter"/>
                  <a:ea typeface="Inter"/>
                  <a:cs typeface="Inter"/>
                  <a:sym typeface="Inter"/>
                </a:rPr>
                <a:t>η φυματίωση (κυρίως στις πόλεις)</a:t>
              </a:r>
            </a:p>
          </p:txBody>
        </p:sp>
      </p:grpSp>
      <p:sp>
        <p:nvSpPr>
          <p:cNvPr id="22" name="Freeform 22" descr="preencoded.png"/>
          <p:cNvSpPr/>
          <p:nvPr/>
        </p:nvSpPr>
        <p:spPr>
          <a:xfrm>
            <a:off x="881657" y="4513809"/>
            <a:ext cx="629691" cy="629691"/>
          </a:xfrm>
          <a:custGeom>
            <a:avLst/>
            <a:gdLst/>
            <a:ahLst/>
            <a:cxnLst/>
            <a:rect l="l" t="t" r="r" b="b"/>
            <a:pathLst>
              <a:path w="629691" h="629691">
                <a:moveTo>
                  <a:pt x="0" y="0"/>
                </a:moveTo>
                <a:lnTo>
                  <a:pt x="629692" y="0"/>
                </a:lnTo>
                <a:lnTo>
                  <a:pt x="629692" y="629691"/>
                </a:lnTo>
                <a:lnTo>
                  <a:pt x="0" y="629691"/>
                </a:lnTo>
                <a:lnTo>
                  <a:pt x="0" y="0"/>
                </a:lnTo>
                <a:close/>
              </a:path>
            </a:pathLst>
          </a:custGeom>
          <a:blipFill>
            <a:blip r:embed="rId7"/>
            <a:stretch>
              <a:fillRect/>
            </a:stretch>
          </a:blipFill>
        </p:spPr>
      </p:sp>
      <p:grpSp>
        <p:nvGrpSpPr>
          <p:cNvPr id="23" name="Group 23"/>
          <p:cNvGrpSpPr/>
          <p:nvPr/>
        </p:nvGrpSpPr>
        <p:grpSpPr>
          <a:xfrm>
            <a:off x="881657" y="5391150"/>
            <a:ext cx="5457571" cy="467980"/>
            <a:chOff x="0" y="0"/>
            <a:chExt cx="7276761" cy="623973"/>
          </a:xfrm>
        </p:grpSpPr>
        <p:sp>
          <p:nvSpPr>
            <p:cNvPr id="24" name="Freeform 24"/>
            <p:cNvSpPr/>
            <p:nvPr/>
          </p:nvSpPr>
          <p:spPr>
            <a:xfrm>
              <a:off x="0" y="0"/>
              <a:ext cx="7276761" cy="623973"/>
            </a:xfrm>
            <a:custGeom>
              <a:avLst/>
              <a:gdLst/>
              <a:ahLst/>
              <a:cxnLst/>
              <a:rect l="l" t="t" r="r" b="b"/>
              <a:pathLst>
                <a:path w="7276761" h="623973">
                  <a:moveTo>
                    <a:pt x="0" y="0"/>
                  </a:moveTo>
                  <a:lnTo>
                    <a:pt x="7276761" y="0"/>
                  </a:lnTo>
                  <a:lnTo>
                    <a:pt x="7276761" y="623973"/>
                  </a:lnTo>
                  <a:lnTo>
                    <a:pt x="0" y="623973"/>
                  </a:lnTo>
                  <a:close/>
                </a:path>
              </a:pathLst>
            </a:custGeom>
            <a:solidFill>
              <a:srgbClr val="000000">
                <a:alpha val="0"/>
              </a:srgbClr>
            </a:solidFill>
          </p:spPr>
        </p:sp>
        <p:sp>
          <p:nvSpPr>
            <p:cNvPr id="25" name="TextBox 25"/>
            <p:cNvSpPr txBox="1"/>
            <p:nvPr/>
          </p:nvSpPr>
          <p:spPr>
            <a:xfrm>
              <a:off x="0" y="-85725"/>
              <a:ext cx="7276761" cy="709698"/>
            </a:xfrm>
            <a:prstGeom prst="rect">
              <a:avLst/>
            </a:prstGeom>
          </p:spPr>
          <p:txBody>
            <a:bodyPr lIns="0" tIns="0" rIns="0" bIns="0" rtlCol="0" anchor="t"/>
            <a:lstStyle/>
            <a:p>
              <a:pPr algn="l">
                <a:lnSpc>
                  <a:spcPts val="3125"/>
                </a:lnSpc>
              </a:pPr>
              <a:r>
                <a:rPr lang="en-US" sz="1937">
                  <a:solidFill>
                    <a:srgbClr val="161613"/>
                  </a:solidFill>
                  <a:latin typeface="Inter"/>
                  <a:ea typeface="Inter"/>
                  <a:cs typeface="Inter"/>
                  <a:sym typeface="Inter"/>
                </a:rPr>
                <a:t>η ελονοσία (κυρίως στην ύπαιθρο)</a:t>
              </a:r>
            </a:p>
          </p:txBody>
        </p:sp>
      </p:grpSp>
      <p:grpSp>
        <p:nvGrpSpPr>
          <p:cNvPr id="26" name="Group 26"/>
          <p:cNvGrpSpPr/>
          <p:nvPr/>
        </p:nvGrpSpPr>
        <p:grpSpPr>
          <a:xfrm>
            <a:off x="881657" y="6783055"/>
            <a:ext cx="9666685" cy="2418160"/>
            <a:chOff x="0" y="0"/>
            <a:chExt cx="12888913" cy="3224213"/>
          </a:xfrm>
        </p:grpSpPr>
        <p:sp>
          <p:nvSpPr>
            <p:cNvPr id="27" name="Freeform 27"/>
            <p:cNvSpPr/>
            <p:nvPr/>
          </p:nvSpPr>
          <p:spPr>
            <a:xfrm>
              <a:off x="0" y="0"/>
              <a:ext cx="12888913" cy="3224213"/>
            </a:xfrm>
            <a:custGeom>
              <a:avLst/>
              <a:gdLst/>
              <a:ahLst/>
              <a:cxnLst/>
              <a:rect l="l" t="t" r="r" b="b"/>
              <a:pathLst>
                <a:path w="12888913" h="3224213">
                  <a:moveTo>
                    <a:pt x="0" y="0"/>
                  </a:moveTo>
                  <a:lnTo>
                    <a:pt x="12888913" y="0"/>
                  </a:lnTo>
                  <a:lnTo>
                    <a:pt x="12888913" y="3224213"/>
                  </a:lnTo>
                  <a:lnTo>
                    <a:pt x="0" y="3224213"/>
                  </a:lnTo>
                  <a:close/>
                </a:path>
              </a:pathLst>
            </a:custGeom>
            <a:solidFill>
              <a:srgbClr val="000000">
                <a:alpha val="0"/>
              </a:srgbClr>
            </a:solidFill>
          </p:spPr>
        </p:sp>
        <p:sp>
          <p:nvSpPr>
            <p:cNvPr id="28" name="TextBox 28"/>
            <p:cNvSpPr txBox="1"/>
            <p:nvPr/>
          </p:nvSpPr>
          <p:spPr>
            <a:xfrm>
              <a:off x="0" y="-85725"/>
              <a:ext cx="12888913" cy="3309938"/>
            </a:xfrm>
            <a:prstGeom prst="rect">
              <a:avLst/>
            </a:prstGeom>
          </p:spPr>
          <p:txBody>
            <a:bodyPr lIns="0" tIns="0" rIns="0" bIns="0" rtlCol="0" anchor="t"/>
            <a:lstStyle/>
            <a:p>
              <a:pPr algn="l">
                <a:lnSpc>
                  <a:spcPts val="3125"/>
                </a:lnSpc>
              </a:pPr>
              <a:r>
                <a:rPr lang="en-US" sz="1937">
                  <a:solidFill>
                    <a:srgbClr val="161613"/>
                  </a:solidFill>
                  <a:latin typeface="Inter"/>
                  <a:ea typeface="Inter"/>
                  <a:cs typeface="Inter"/>
                  <a:sym typeface="Inter"/>
                </a:rPr>
                <a:t>Οι αρρώστιες κατέβαλλαν τους πρόσφυγες που ήταν ταλαιπωρημένοι, πρόχειρα στεγασμένοι και υποσιτίζονταν. Σύμφωνα με στοιχεία της Κοινωνίας των Εθνών, ένας σημαντικός αριθμός προσφύγων πέθαναν μέσα σ' ένα χρόνο από την άφιξή τους στην Ελλάδα. Εκτός από τις αρρώστιες, οι πρόσφυγες ήταν και ψυχικά τραυματισμένοι από την απώλεια συγγενών και φίλων, της πατρογονικής γης και του ευρύτερου κοινωνικού χώρου όπου είχαν ζήσει.</a:t>
              </a:r>
            </a:p>
          </p:txBody>
        </p:sp>
      </p:grpSp>
      <p:sp>
        <p:nvSpPr>
          <p:cNvPr id="29" name="Freeform 29"/>
          <p:cNvSpPr/>
          <p:nvPr/>
        </p:nvSpPr>
        <p:spPr>
          <a:xfrm>
            <a:off x="11247895" y="0"/>
            <a:ext cx="7040105" cy="10287000"/>
          </a:xfrm>
          <a:custGeom>
            <a:avLst/>
            <a:gdLst/>
            <a:ahLst/>
            <a:cxnLst/>
            <a:rect l="l" t="t" r="r" b="b"/>
            <a:pathLst>
              <a:path w="7040105" h="10287000">
                <a:moveTo>
                  <a:pt x="0" y="0"/>
                </a:moveTo>
                <a:lnTo>
                  <a:pt x="7040105" y="0"/>
                </a:lnTo>
                <a:lnTo>
                  <a:pt x="7040105" y="10287000"/>
                </a:lnTo>
                <a:lnTo>
                  <a:pt x="0" y="10287000"/>
                </a:lnTo>
                <a:lnTo>
                  <a:pt x="0" y="0"/>
                </a:lnTo>
                <a:close/>
              </a:path>
            </a:pathLst>
          </a:custGeom>
          <a:blipFill>
            <a:blip r:embed="rId8"/>
            <a:stretch>
              <a:fillRect l="-56143" t="-1643" r="-42546"/>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7" y="1360437"/>
            <a:ext cx="13306504" cy="1056307"/>
            <a:chOff x="0" y="0"/>
            <a:chExt cx="17742005" cy="1408409"/>
          </a:xfrm>
        </p:grpSpPr>
        <p:sp>
          <p:nvSpPr>
            <p:cNvPr id="7" name="Freeform 7"/>
            <p:cNvSpPr/>
            <p:nvPr/>
          </p:nvSpPr>
          <p:spPr>
            <a:xfrm>
              <a:off x="0" y="0"/>
              <a:ext cx="17742005" cy="1408409"/>
            </a:xfrm>
            <a:custGeom>
              <a:avLst/>
              <a:gdLst/>
              <a:ahLst/>
              <a:cxnLst/>
              <a:rect l="l" t="t" r="r" b="b"/>
              <a:pathLst>
                <a:path w="17742005" h="1408409">
                  <a:moveTo>
                    <a:pt x="0" y="0"/>
                  </a:moveTo>
                  <a:lnTo>
                    <a:pt x="17742005" y="0"/>
                  </a:lnTo>
                  <a:lnTo>
                    <a:pt x="17742005" y="1408409"/>
                  </a:lnTo>
                  <a:lnTo>
                    <a:pt x="0" y="1408409"/>
                  </a:lnTo>
                  <a:close/>
                </a:path>
              </a:pathLst>
            </a:custGeom>
            <a:solidFill>
              <a:srgbClr val="000000">
                <a:alpha val="0"/>
              </a:srgbClr>
            </a:solidFill>
          </p:spPr>
        </p:sp>
        <p:sp>
          <p:nvSpPr>
            <p:cNvPr id="8" name="TextBox 8"/>
            <p:cNvSpPr txBox="1"/>
            <p:nvPr/>
          </p:nvSpPr>
          <p:spPr>
            <a:xfrm>
              <a:off x="0" y="-19050"/>
              <a:ext cx="17742005" cy="1427459"/>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Πρώτες Αντιδράσεις και Βοήθεια</a:t>
              </a:r>
            </a:p>
          </p:txBody>
        </p:sp>
      </p:grpSp>
      <p:grpSp>
        <p:nvGrpSpPr>
          <p:cNvPr id="9" name="Group 9"/>
          <p:cNvGrpSpPr/>
          <p:nvPr/>
        </p:nvGrpSpPr>
        <p:grpSpPr>
          <a:xfrm>
            <a:off x="1028700" y="3913733"/>
            <a:ext cx="3744217" cy="442912"/>
            <a:chOff x="0" y="0"/>
            <a:chExt cx="4992290" cy="590550"/>
          </a:xfrm>
        </p:grpSpPr>
        <p:sp>
          <p:nvSpPr>
            <p:cNvPr id="10" name="Freeform 10"/>
            <p:cNvSpPr/>
            <p:nvPr/>
          </p:nvSpPr>
          <p:spPr>
            <a:xfrm>
              <a:off x="0" y="0"/>
              <a:ext cx="4992290" cy="590550"/>
            </a:xfrm>
            <a:custGeom>
              <a:avLst/>
              <a:gdLst/>
              <a:ahLst/>
              <a:cxnLst/>
              <a:rect l="l" t="t" r="r" b="b"/>
              <a:pathLst>
                <a:path w="4992290" h="590550">
                  <a:moveTo>
                    <a:pt x="0" y="0"/>
                  </a:moveTo>
                  <a:lnTo>
                    <a:pt x="4992290" y="0"/>
                  </a:lnTo>
                  <a:lnTo>
                    <a:pt x="4992290" y="590550"/>
                  </a:lnTo>
                  <a:lnTo>
                    <a:pt x="0" y="590550"/>
                  </a:lnTo>
                  <a:close/>
                </a:path>
              </a:pathLst>
            </a:custGeom>
            <a:solidFill>
              <a:srgbClr val="000000">
                <a:alpha val="0"/>
              </a:srgbClr>
            </a:solidFill>
          </p:spPr>
        </p:sp>
        <p:sp>
          <p:nvSpPr>
            <p:cNvPr id="11" name="TextBox 11"/>
            <p:cNvSpPr txBox="1"/>
            <p:nvPr/>
          </p:nvSpPr>
          <p:spPr>
            <a:xfrm>
              <a:off x="0" y="-9525"/>
              <a:ext cx="4992290"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Κρατική Αντιμετώπιση</a:t>
              </a:r>
            </a:p>
          </p:txBody>
        </p:sp>
      </p:grpSp>
      <p:grpSp>
        <p:nvGrpSpPr>
          <p:cNvPr id="12" name="Group 12"/>
          <p:cNvGrpSpPr/>
          <p:nvPr/>
        </p:nvGrpSpPr>
        <p:grpSpPr>
          <a:xfrm>
            <a:off x="992237" y="4588818"/>
            <a:ext cx="4972645" cy="2721769"/>
            <a:chOff x="0" y="0"/>
            <a:chExt cx="6630193" cy="3629025"/>
          </a:xfrm>
        </p:grpSpPr>
        <p:sp>
          <p:nvSpPr>
            <p:cNvPr id="13" name="Freeform 13"/>
            <p:cNvSpPr/>
            <p:nvPr/>
          </p:nvSpPr>
          <p:spPr>
            <a:xfrm>
              <a:off x="0" y="0"/>
              <a:ext cx="6630193" cy="3629025"/>
            </a:xfrm>
            <a:custGeom>
              <a:avLst/>
              <a:gdLst/>
              <a:ahLst/>
              <a:cxnLst/>
              <a:rect l="l" t="t" r="r" b="b"/>
              <a:pathLst>
                <a:path w="6630193" h="3629025">
                  <a:moveTo>
                    <a:pt x="0" y="0"/>
                  </a:moveTo>
                  <a:lnTo>
                    <a:pt x="6630193" y="0"/>
                  </a:lnTo>
                  <a:lnTo>
                    <a:pt x="6630193" y="3629025"/>
                  </a:lnTo>
                  <a:lnTo>
                    <a:pt x="0" y="3629025"/>
                  </a:lnTo>
                  <a:close/>
                </a:path>
              </a:pathLst>
            </a:custGeom>
            <a:solidFill>
              <a:srgbClr val="000000">
                <a:alpha val="0"/>
              </a:srgbClr>
            </a:solidFill>
          </p:spPr>
        </p:sp>
        <p:sp>
          <p:nvSpPr>
            <p:cNvPr id="14" name="TextBox 14"/>
            <p:cNvSpPr txBox="1"/>
            <p:nvPr/>
          </p:nvSpPr>
          <p:spPr>
            <a:xfrm>
              <a:off x="0" y="-85725"/>
              <a:ext cx="6630193" cy="371475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Στην αρχή το κράτος αντιμετώπισε με τα μέσα που διέθετε τις πρώτες στοιχειώδεις και πιεστικές ανάγκες των προσφύγων: διατροφή, προσωρινή στέγαση, ιατρική περίθαλψη.</a:t>
              </a:r>
            </a:p>
          </p:txBody>
        </p:sp>
      </p:grpSp>
      <p:grpSp>
        <p:nvGrpSpPr>
          <p:cNvPr id="15" name="Group 15"/>
          <p:cNvGrpSpPr/>
          <p:nvPr/>
        </p:nvGrpSpPr>
        <p:grpSpPr>
          <a:xfrm>
            <a:off x="6657677" y="3913733"/>
            <a:ext cx="3790653" cy="442912"/>
            <a:chOff x="0" y="0"/>
            <a:chExt cx="5054203" cy="590550"/>
          </a:xfrm>
        </p:grpSpPr>
        <p:sp>
          <p:nvSpPr>
            <p:cNvPr id="16" name="Freeform 16"/>
            <p:cNvSpPr/>
            <p:nvPr/>
          </p:nvSpPr>
          <p:spPr>
            <a:xfrm>
              <a:off x="0" y="0"/>
              <a:ext cx="5054204" cy="590550"/>
            </a:xfrm>
            <a:custGeom>
              <a:avLst/>
              <a:gdLst/>
              <a:ahLst/>
              <a:cxnLst/>
              <a:rect l="l" t="t" r="r" b="b"/>
              <a:pathLst>
                <a:path w="5054204" h="590550">
                  <a:moveTo>
                    <a:pt x="0" y="0"/>
                  </a:moveTo>
                  <a:lnTo>
                    <a:pt x="5054204" y="0"/>
                  </a:lnTo>
                  <a:lnTo>
                    <a:pt x="5054204" y="590550"/>
                  </a:lnTo>
                  <a:lnTo>
                    <a:pt x="0" y="590550"/>
                  </a:lnTo>
                  <a:close/>
                </a:path>
              </a:pathLst>
            </a:custGeom>
            <a:solidFill>
              <a:srgbClr val="000000">
                <a:alpha val="0"/>
              </a:srgbClr>
            </a:solidFill>
          </p:spPr>
        </p:sp>
        <p:sp>
          <p:nvSpPr>
            <p:cNvPr id="17" name="TextBox 17"/>
            <p:cNvSpPr txBox="1"/>
            <p:nvPr/>
          </p:nvSpPr>
          <p:spPr>
            <a:xfrm>
              <a:off x="0" y="-9525"/>
              <a:ext cx="5054203"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Ιδιωτική Πρωτοβουλία</a:t>
              </a:r>
            </a:p>
          </p:txBody>
        </p:sp>
      </p:grpSp>
      <p:grpSp>
        <p:nvGrpSpPr>
          <p:cNvPr id="18" name="Group 18"/>
          <p:cNvGrpSpPr/>
          <p:nvPr/>
        </p:nvGrpSpPr>
        <p:grpSpPr>
          <a:xfrm>
            <a:off x="6657677" y="4588818"/>
            <a:ext cx="4972645" cy="907256"/>
            <a:chOff x="0" y="0"/>
            <a:chExt cx="6630193" cy="1209675"/>
          </a:xfrm>
        </p:grpSpPr>
        <p:sp>
          <p:nvSpPr>
            <p:cNvPr id="19" name="Freeform 19"/>
            <p:cNvSpPr/>
            <p:nvPr/>
          </p:nvSpPr>
          <p:spPr>
            <a:xfrm>
              <a:off x="0" y="0"/>
              <a:ext cx="6630193" cy="1209675"/>
            </a:xfrm>
            <a:custGeom>
              <a:avLst/>
              <a:gdLst/>
              <a:ahLst/>
              <a:cxnLst/>
              <a:rect l="l" t="t" r="r" b="b"/>
              <a:pathLst>
                <a:path w="6630193" h="1209675">
                  <a:moveTo>
                    <a:pt x="0" y="0"/>
                  </a:moveTo>
                  <a:lnTo>
                    <a:pt x="6630193" y="0"/>
                  </a:lnTo>
                  <a:lnTo>
                    <a:pt x="6630193" y="1209675"/>
                  </a:lnTo>
                  <a:lnTo>
                    <a:pt x="0" y="1209675"/>
                  </a:lnTo>
                  <a:close/>
                </a:path>
              </a:pathLst>
            </a:custGeom>
            <a:solidFill>
              <a:srgbClr val="000000">
                <a:alpha val="0"/>
              </a:srgbClr>
            </a:solidFill>
          </p:spPr>
        </p:sp>
        <p:sp>
          <p:nvSpPr>
            <p:cNvPr id="20" name="TextBox 20"/>
            <p:cNvSpPr txBox="1"/>
            <p:nvPr/>
          </p:nvSpPr>
          <p:spPr>
            <a:xfrm>
              <a:off x="0" y="-85725"/>
              <a:ext cx="6630193" cy="129540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Κινητοποιήθηκαν επίσης ιδιώτες, ατομικά ή οργανωμένα.</a:t>
              </a:r>
            </a:p>
          </p:txBody>
        </p:sp>
      </p:grpSp>
      <p:grpSp>
        <p:nvGrpSpPr>
          <p:cNvPr id="21" name="Group 21"/>
          <p:cNvGrpSpPr/>
          <p:nvPr/>
        </p:nvGrpSpPr>
        <p:grpSpPr>
          <a:xfrm>
            <a:off x="12340084" y="3913733"/>
            <a:ext cx="3544044" cy="442912"/>
            <a:chOff x="0" y="0"/>
            <a:chExt cx="4725392" cy="590550"/>
          </a:xfrm>
        </p:grpSpPr>
        <p:sp>
          <p:nvSpPr>
            <p:cNvPr id="22" name="Freeform 22"/>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23" name="TextBox 23"/>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Ξένες Οργανώσεις</a:t>
              </a:r>
            </a:p>
          </p:txBody>
        </p:sp>
      </p:grpSp>
      <p:grpSp>
        <p:nvGrpSpPr>
          <p:cNvPr id="24" name="Group 24"/>
          <p:cNvGrpSpPr/>
          <p:nvPr/>
        </p:nvGrpSpPr>
        <p:grpSpPr>
          <a:xfrm>
            <a:off x="12340084" y="4588818"/>
            <a:ext cx="4972645" cy="4989910"/>
            <a:chOff x="0" y="0"/>
            <a:chExt cx="6630193" cy="6653213"/>
          </a:xfrm>
        </p:grpSpPr>
        <p:sp>
          <p:nvSpPr>
            <p:cNvPr id="25" name="Freeform 25"/>
            <p:cNvSpPr/>
            <p:nvPr/>
          </p:nvSpPr>
          <p:spPr>
            <a:xfrm>
              <a:off x="0" y="0"/>
              <a:ext cx="6630193" cy="6653213"/>
            </a:xfrm>
            <a:custGeom>
              <a:avLst/>
              <a:gdLst/>
              <a:ahLst/>
              <a:cxnLst/>
              <a:rect l="l" t="t" r="r" b="b"/>
              <a:pathLst>
                <a:path w="6630193" h="6653213">
                  <a:moveTo>
                    <a:pt x="0" y="0"/>
                  </a:moveTo>
                  <a:lnTo>
                    <a:pt x="6630193" y="0"/>
                  </a:lnTo>
                  <a:lnTo>
                    <a:pt x="6630193" y="6653213"/>
                  </a:lnTo>
                  <a:lnTo>
                    <a:pt x="0" y="6653213"/>
                  </a:lnTo>
                  <a:close/>
                </a:path>
              </a:pathLst>
            </a:custGeom>
            <a:solidFill>
              <a:srgbClr val="000000">
                <a:alpha val="0"/>
              </a:srgbClr>
            </a:solidFill>
          </p:spPr>
        </p:sp>
        <p:sp>
          <p:nvSpPr>
            <p:cNvPr id="26" name="TextBox 26"/>
            <p:cNvSpPr txBox="1"/>
            <p:nvPr/>
          </p:nvSpPr>
          <p:spPr>
            <a:xfrm>
              <a:off x="0" y="-85725"/>
              <a:ext cx="6630193" cy="6738938"/>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Αποφασιστική, ιδιαίτερα για την ιατρική περίθαλψη και την παροχή φαρμάκων, υπήρξε η δραστηριοποίηση στην Ελλάδα ξένων φιλανθρωπικών οργανώσεων. Διενεργήθηκαν έρανοι, οργανώθηκαν πρόχειρα συσσίτια και έγινε προσπάθεια για καθημερινή διανομή ψωμιού, παροχή ρουχισμού και άλλων ειδών πρώτης ανάγκης.</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8" y="1368921"/>
            <a:ext cx="7088237" cy="885974"/>
            <a:chOff x="0" y="0"/>
            <a:chExt cx="9450983" cy="1181298"/>
          </a:xfrm>
        </p:grpSpPr>
        <p:sp>
          <p:nvSpPr>
            <p:cNvPr id="7" name="Freeform 7"/>
            <p:cNvSpPr/>
            <p:nvPr/>
          </p:nvSpPr>
          <p:spPr>
            <a:xfrm>
              <a:off x="0" y="0"/>
              <a:ext cx="9450984" cy="1181298"/>
            </a:xfrm>
            <a:custGeom>
              <a:avLst/>
              <a:gdLst/>
              <a:ahLst/>
              <a:cxnLst/>
              <a:rect l="l" t="t" r="r" b="b"/>
              <a:pathLst>
                <a:path w="9450984" h="1181298">
                  <a:moveTo>
                    <a:pt x="0" y="0"/>
                  </a:moveTo>
                  <a:lnTo>
                    <a:pt x="9450984" y="0"/>
                  </a:lnTo>
                  <a:lnTo>
                    <a:pt x="9450984" y="1181298"/>
                  </a:lnTo>
                  <a:lnTo>
                    <a:pt x="0" y="1181298"/>
                  </a:lnTo>
                  <a:close/>
                </a:path>
              </a:pathLst>
            </a:custGeom>
            <a:solidFill>
              <a:srgbClr val="000000">
                <a:alpha val="0"/>
              </a:srgbClr>
            </a:solidFill>
          </p:spPr>
        </p:sp>
        <p:sp>
          <p:nvSpPr>
            <p:cNvPr id="8" name="TextBox 8"/>
            <p:cNvSpPr txBox="1"/>
            <p:nvPr/>
          </p:nvSpPr>
          <p:spPr>
            <a:xfrm>
              <a:off x="0" y="-19050"/>
              <a:ext cx="9450983" cy="1200348"/>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Προσωρινή Στέγαση</a:t>
              </a:r>
            </a:p>
          </p:txBody>
        </p:sp>
      </p:grpSp>
      <p:grpSp>
        <p:nvGrpSpPr>
          <p:cNvPr id="9" name="Group 9"/>
          <p:cNvGrpSpPr/>
          <p:nvPr/>
        </p:nvGrpSpPr>
        <p:grpSpPr>
          <a:xfrm>
            <a:off x="955774" y="3403564"/>
            <a:ext cx="7655961" cy="3156805"/>
            <a:chOff x="0" y="0"/>
            <a:chExt cx="10207947" cy="4209073"/>
          </a:xfrm>
        </p:grpSpPr>
        <p:sp>
          <p:nvSpPr>
            <p:cNvPr id="10" name="Freeform 10"/>
            <p:cNvSpPr/>
            <p:nvPr/>
          </p:nvSpPr>
          <p:spPr>
            <a:xfrm>
              <a:off x="0" y="0"/>
              <a:ext cx="10207947" cy="4209073"/>
            </a:xfrm>
            <a:custGeom>
              <a:avLst/>
              <a:gdLst/>
              <a:ahLst/>
              <a:cxnLst/>
              <a:rect l="l" t="t" r="r" b="b"/>
              <a:pathLst>
                <a:path w="10207947" h="4209073">
                  <a:moveTo>
                    <a:pt x="0" y="0"/>
                  </a:moveTo>
                  <a:lnTo>
                    <a:pt x="10207947" y="0"/>
                  </a:lnTo>
                  <a:lnTo>
                    <a:pt x="10207947" y="4209073"/>
                  </a:lnTo>
                  <a:lnTo>
                    <a:pt x="0" y="4209073"/>
                  </a:lnTo>
                  <a:close/>
                </a:path>
              </a:pathLst>
            </a:custGeom>
            <a:solidFill>
              <a:srgbClr val="000000">
                <a:alpha val="0"/>
              </a:srgbClr>
            </a:solidFill>
          </p:spPr>
        </p:sp>
        <p:sp>
          <p:nvSpPr>
            <p:cNvPr id="11" name="TextBox 11"/>
            <p:cNvSpPr txBox="1"/>
            <p:nvPr/>
          </p:nvSpPr>
          <p:spPr>
            <a:xfrm>
              <a:off x="0" y="-85725"/>
              <a:ext cx="10207947" cy="4294798"/>
            </a:xfrm>
            <a:prstGeom prst="rect">
              <a:avLst/>
            </a:prstGeom>
          </p:spPr>
          <p:txBody>
            <a:bodyPr lIns="0" tIns="0" rIns="0" bIns="0" rtlCol="0" anchor="t"/>
            <a:lstStyle/>
            <a:p>
              <a:pPr algn="just">
                <a:lnSpc>
                  <a:spcPts val="3561"/>
                </a:lnSpc>
              </a:pPr>
              <a:r>
                <a:rPr lang="en-US" sz="2187">
                  <a:solidFill>
                    <a:srgbClr val="161613"/>
                  </a:solidFill>
                  <a:latin typeface="Inter"/>
                  <a:ea typeface="Inter"/>
                  <a:cs typeface="Inter"/>
                  <a:sym typeface="Inter"/>
                </a:rPr>
                <a:t>Με την άφιξη των προσφύγων, το έργο της προσωρινής στέγασης ανέλαβε το </a:t>
              </a:r>
              <a:r>
                <a:rPr lang="en-US" sz="2187" b="1">
                  <a:solidFill>
                    <a:srgbClr val="161613"/>
                  </a:solidFill>
                  <a:latin typeface="Inter Bold"/>
                  <a:ea typeface="Inter Bold"/>
                  <a:cs typeface="Inter Bold"/>
                  <a:sym typeface="Inter Bold"/>
                </a:rPr>
                <a:t>Υπουργείο Περιθάλψεως</a:t>
              </a:r>
              <a:r>
                <a:rPr lang="en-US" sz="2187">
                  <a:solidFill>
                    <a:srgbClr val="161613"/>
                  </a:solidFill>
                  <a:latin typeface="Inter"/>
                  <a:ea typeface="Inter"/>
                  <a:cs typeface="Inter"/>
                  <a:sym typeface="Inter"/>
                </a:rPr>
                <a:t>, που ενισχύθηκε με έκτακτο προσωπικό. </a:t>
              </a:r>
            </a:p>
            <a:p>
              <a:pPr algn="just">
                <a:lnSpc>
                  <a:spcPts val="3561"/>
                </a:lnSpc>
              </a:pPr>
              <a:endParaRPr lang="en-US" sz="2187">
                <a:solidFill>
                  <a:srgbClr val="161613"/>
                </a:solidFill>
                <a:latin typeface="Inter"/>
                <a:ea typeface="Inter"/>
                <a:cs typeface="Inter"/>
                <a:sym typeface="Inter"/>
              </a:endParaRPr>
            </a:p>
            <a:p>
              <a:pPr algn="just">
                <a:lnSpc>
                  <a:spcPts val="3561"/>
                </a:lnSpc>
              </a:pPr>
              <a:r>
                <a:rPr lang="en-US" sz="2187">
                  <a:solidFill>
                    <a:srgbClr val="161613"/>
                  </a:solidFill>
                  <a:latin typeface="Inter"/>
                  <a:ea typeface="Inter"/>
                  <a:cs typeface="Inter"/>
                  <a:sym typeface="Inter"/>
                </a:rPr>
                <a:t>Στη συνέχεια το </a:t>
              </a:r>
              <a:r>
                <a:rPr lang="en-US" sz="2187" b="1">
                  <a:solidFill>
                    <a:srgbClr val="161613"/>
                  </a:solidFill>
                  <a:latin typeface="Inter Bold"/>
                  <a:ea typeface="Inter Bold"/>
                  <a:cs typeface="Inter Bold"/>
                  <a:sym typeface="Inter Bold"/>
                </a:rPr>
                <a:t>Ταμείο Περιθάλψεως Προσφύγων </a:t>
              </a:r>
            </a:p>
            <a:p>
              <a:pPr algn="just">
                <a:lnSpc>
                  <a:spcPts val="3562"/>
                </a:lnSpc>
              </a:pPr>
              <a:r>
                <a:rPr lang="en-US" sz="2187">
                  <a:solidFill>
                    <a:srgbClr val="161613"/>
                  </a:solidFill>
                  <a:latin typeface="Inter"/>
                  <a:ea typeface="Inter"/>
                  <a:cs typeface="Inter"/>
                  <a:sym typeface="Inter"/>
                </a:rPr>
                <a:t>(ιδρύθηκε το Νοέμβριο του 1922) ανήγειρε ξύλινα παραπήγματα για τη στέγαση των προσφύγων.</a:t>
              </a:r>
            </a:p>
          </p:txBody>
        </p:sp>
      </p:grpSp>
      <p:sp>
        <p:nvSpPr>
          <p:cNvPr id="12" name="Freeform 1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3"/>
            <a:stretch>
              <a:fillRect l="-43240" r="-40808"/>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850237" y="1510904"/>
            <a:ext cx="9445526" cy="1056307"/>
            <a:chOff x="0" y="0"/>
            <a:chExt cx="12594035" cy="1408409"/>
          </a:xfrm>
        </p:grpSpPr>
        <p:sp>
          <p:nvSpPr>
            <p:cNvPr id="8" name="Freeform 8"/>
            <p:cNvSpPr/>
            <p:nvPr/>
          </p:nvSpPr>
          <p:spPr>
            <a:xfrm>
              <a:off x="0" y="0"/>
              <a:ext cx="12594034" cy="1408409"/>
            </a:xfrm>
            <a:custGeom>
              <a:avLst/>
              <a:gdLst/>
              <a:ahLst/>
              <a:cxnLst/>
              <a:rect l="l" t="t" r="r" b="b"/>
              <a:pathLst>
                <a:path w="12594034" h="1408409">
                  <a:moveTo>
                    <a:pt x="0" y="0"/>
                  </a:moveTo>
                  <a:lnTo>
                    <a:pt x="12594034" y="0"/>
                  </a:lnTo>
                  <a:lnTo>
                    <a:pt x="12594034" y="1408409"/>
                  </a:lnTo>
                  <a:lnTo>
                    <a:pt x="0" y="1408409"/>
                  </a:lnTo>
                  <a:close/>
                </a:path>
              </a:pathLst>
            </a:custGeom>
            <a:solidFill>
              <a:srgbClr val="000000">
                <a:alpha val="0"/>
              </a:srgbClr>
            </a:solidFill>
          </p:spPr>
        </p:sp>
        <p:sp>
          <p:nvSpPr>
            <p:cNvPr id="9" name="TextBox 9"/>
            <p:cNvSpPr txBox="1"/>
            <p:nvPr/>
          </p:nvSpPr>
          <p:spPr>
            <a:xfrm>
              <a:off x="0" y="-19050"/>
              <a:ext cx="12594035" cy="1427459"/>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Αυτοσχέδιοι Καταυλισμοί</a:t>
              </a:r>
            </a:p>
          </p:txBody>
        </p:sp>
      </p:grpSp>
      <p:grpSp>
        <p:nvGrpSpPr>
          <p:cNvPr id="10" name="Group 10"/>
          <p:cNvGrpSpPr/>
          <p:nvPr/>
        </p:nvGrpSpPr>
        <p:grpSpPr>
          <a:xfrm>
            <a:off x="7850237" y="2822079"/>
            <a:ext cx="9445526" cy="2381548"/>
            <a:chOff x="0" y="0"/>
            <a:chExt cx="12594035" cy="3175397"/>
          </a:xfrm>
        </p:grpSpPr>
        <p:sp>
          <p:nvSpPr>
            <p:cNvPr id="11" name="Freeform 11"/>
            <p:cNvSpPr/>
            <p:nvPr/>
          </p:nvSpPr>
          <p:spPr>
            <a:xfrm>
              <a:off x="0" y="0"/>
              <a:ext cx="12594082" cy="3175508"/>
            </a:xfrm>
            <a:custGeom>
              <a:avLst/>
              <a:gdLst/>
              <a:ahLst/>
              <a:cxnLst/>
              <a:rect l="l" t="t" r="r" b="b"/>
              <a:pathLst>
                <a:path w="12594082" h="3175508">
                  <a:moveTo>
                    <a:pt x="0" y="56769"/>
                  </a:moveTo>
                  <a:cubicBezTo>
                    <a:pt x="0" y="25400"/>
                    <a:pt x="25400" y="0"/>
                    <a:pt x="56769" y="0"/>
                  </a:cubicBezTo>
                  <a:lnTo>
                    <a:pt x="12537313" y="0"/>
                  </a:lnTo>
                  <a:cubicBezTo>
                    <a:pt x="12568682" y="0"/>
                    <a:pt x="12594082" y="25400"/>
                    <a:pt x="12594082" y="56769"/>
                  </a:cubicBezTo>
                  <a:lnTo>
                    <a:pt x="12594082" y="3118739"/>
                  </a:lnTo>
                  <a:cubicBezTo>
                    <a:pt x="12594082" y="3150108"/>
                    <a:pt x="12568682" y="3175508"/>
                    <a:pt x="12537313" y="3175508"/>
                  </a:cubicBezTo>
                  <a:lnTo>
                    <a:pt x="56769" y="3175508"/>
                  </a:lnTo>
                  <a:cubicBezTo>
                    <a:pt x="25400" y="3175508"/>
                    <a:pt x="0" y="3150108"/>
                    <a:pt x="0" y="3118739"/>
                  </a:cubicBezTo>
                  <a:close/>
                </a:path>
              </a:pathLst>
            </a:custGeom>
            <a:solidFill>
              <a:srgbClr val="EDEBE3"/>
            </a:solidFill>
          </p:spPr>
        </p:sp>
      </p:grpSp>
      <p:grpSp>
        <p:nvGrpSpPr>
          <p:cNvPr id="12" name="Group 12"/>
          <p:cNvGrpSpPr/>
          <p:nvPr/>
        </p:nvGrpSpPr>
        <p:grpSpPr>
          <a:xfrm>
            <a:off x="8133755" y="3105596"/>
            <a:ext cx="8878491" cy="1814512"/>
            <a:chOff x="0" y="0"/>
            <a:chExt cx="11837988" cy="2419350"/>
          </a:xfrm>
        </p:grpSpPr>
        <p:sp>
          <p:nvSpPr>
            <p:cNvPr id="13" name="Freeform 13"/>
            <p:cNvSpPr/>
            <p:nvPr/>
          </p:nvSpPr>
          <p:spPr>
            <a:xfrm>
              <a:off x="0" y="0"/>
              <a:ext cx="11837988" cy="2419350"/>
            </a:xfrm>
            <a:custGeom>
              <a:avLst/>
              <a:gdLst/>
              <a:ahLst/>
              <a:cxnLst/>
              <a:rect l="l" t="t" r="r" b="b"/>
              <a:pathLst>
                <a:path w="11837988" h="2419350">
                  <a:moveTo>
                    <a:pt x="0" y="0"/>
                  </a:moveTo>
                  <a:lnTo>
                    <a:pt x="11837988" y="0"/>
                  </a:lnTo>
                  <a:lnTo>
                    <a:pt x="11837988" y="2419350"/>
                  </a:lnTo>
                  <a:lnTo>
                    <a:pt x="0" y="2419350"/>
                  </a:lnTo>
                  <a:close/>
                </a:path>
              </a:pathLst>
            </a:custGeom>
            <a:solidFill>
              <a:srgbClr val="000000">
                <a:alpha val="0"/>
              </a:srgbClr>
            </a:solidFill>
          </p:spPr>
        </p:sp>
        <p:sp>
          <p:nvSpPr>
            <p:cNvPr id="14" name="TextBox 14"/>
            <p:cNvSpPr txBox="1"/>
            <p:nvPr/>
          </p:nvSpPr>
          <p:spPr>
            <a:xfrm>
              <a:off x="0" y="-85725"/>
              <a:ext cx="11837988" cy="2505075"/>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Πλήθος ξεπρόβαλαν οι αυτοσχέδιες κατασκευές που χρησίμευαν ως προσωρινά καταλύματα (καλύβες, παράγκες, σκηνές) γύρω από τις πόλεις, σε πλατείες ή στα κενά οικόπεδα των πόλεων.</a:t>
              </a:r>
            </a:p>
          </p:txBody>
        </p:sp>
      </p:grpSp>
      <p:grpSp>
        <p:nvGrpSpPr>
          <p:cNvPr id="15" name="Group 15"/>
          <p:cNvGrpSpPr/>
          <p:nvPr/>
        </p:nvGrpSpPr>
        <p:grpSpPr>
          <a:xfrm>
            <a:off x="7850237" y="5487144"/>
            <a:ext cx="9445526" cy="3288804"/>
            <a:chOff x="0" y="0"/>
            <a:chExt cx="12594035" cy="4385072"/>
          </a:xfrm>
        </p:grpSpPr>
        <p:sp>
          <p:nvSpPr>
            <p:cNvPr id="16" name="Freeform 16"/>
            <p:cNvSpPr/>
            <p:nvPr/>
          </p:nvSpPr>
          <p:spPr>
            <a:xfrm>
              <a:off x="0" y="0"/>
              <a:ext cx="12593955" cy="4385056"/>
            </a:xfrm>
            <a:custGeom>
              <a:avLst/>
              <a:gdLst/>
              <a:ahLst/>
              <a:cxnLst/>
              <a:rect l="l" t="t" r="r" b="b"/>
              <a:pathLst>
                <a:path w="12593955" h="4385056">
                  <a:moveTo>
                    <a:pt x="0" y="56642"/>
                  </a:moveTo>
                  <a:cubicBezTo>
                    <a:pt x="0" y="25400"/>
                    <a:pt x="25400" y="0"/>
                    <a:pt x="56642" y="0"/>
                  </a:cubicBezTo>
                  <a:lnTo>
                    <a:pt x="12537313" y="0"/>
                  </a:lnTo>
                  <a:cubicBezTo>
                    <a:pt x="12568682" y="0"/>
                    <a:pt x="12593955" y="25400"/>
                    <a:pt x="12593955" y="56642"/>
                  </a:cubicBezTo>
                  <a:lnTo>
                    <a:pt x="12593955" y="4328414"/>
                  </a:lnTo>
                  <a:cubicBezTo>
                    <a:pt x="12593955" y="4359783"/>
                    <a:pt x="12568555" y="4385056"/>
                    <a:pt x="12537313" y="4385056"/>
                  </a:cubicBezTo>
                  <a:lnTo>
                    <a:pt x="56642" y="4385056"/>
                  </a:lnTo>
                  <a:cubicBezTo>
                    <a:pt x="25273" y="4385056"/>
                    <a:pt x="0" y="4359656"/>
                    <a:pt x="0" y="4328414"/>
                  </a:cubicBezTo>
                  <a:close/>
                </a:path>
              </a:pathLst>
            </a:custGeom>
            <a:solidFill>
              <a:srgbClr val="EDEBE3"/>
            </a:solidFill>
          </p:spPr>
        </p:sp>
      </p:grpSp>
      <p:grpSp>
        <p:nvGrpSpPr>
          <p:cNvPr id="17" name="Group 17"/>
          <p:cNvGrpSpPr/>
          <p:nvPr/>
        </p:nvGrpSpPr>
        <p:grpSpPr>
          <a:xfrm>
            <a:off x="8133755" y="5770661"/>
            <a:ext cx="8878491" cy="2721769"/>
            <a:chOff x="0" y="0"/>
            <a:chExt cx="11837988" cy="3629025"/>
          </a:xfrm>
        </p:grpSpPr>
        <p:sp>
          <p:nvSpPr>
            <p:cNvPr id="18" name="Freeform 18"/>
            <p:cNvSpPr/>
            <p:nvPr/>
          </p:nvSpPr>
          <p:spPr>
            <a:xfrm>
              <a:off x="0" y="0"/>
              <a:ext cx="11837988" cy="3629025"/>
            </a:xfrm>
            <a:custGeom>
              <a:avLst/>
              <a:gdLst/>
              <a:ahLst/>
              <a:cxnLst/>
              <a:rect l="l" t="t" r="r" b="b"/>
              <a:pathLst>
                <a:path w="11837988" h="3629025">
                  <a:moveTo>
                    <a:pt x="0" y="0"/>
                  </a:moveTo>
                  <a:lnTo>
                    <a:pt x="11837988" y="0"/>
                  </a:lnTo>
                  <a:lnTo>
                    <a:pt x="11837988" y="3629025"/>
                  </a:lnTo>
                  <a:lnTo>
                    <a:pt x="0" y="3629025"/>
                  </a:lnTo>
                  <a:close/>
                </a:path>
              </a:pathLst>
            </a:custGeom>
            <a:solidFill>
              <a:srgbClr val="000000">
                <a:alpha val="0"/>
              </a:srgbClr>
            </a:solidFill>
          </p:spPr>
        </p:sp>
        <p:sp>
          <p:nvSpPr>
            <p:cNvPr id="19" name="TextBox 19"/>
            <p:cNvSpPr txBox="1"/>
            <p:nvPr/>
          </p:nvSpPr>
          <p:spPr>
            <a:xfrm>
              <a:off x="0" y="-85725"/>
              <a:ext cx="11837988" cy="371475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Δεν έμεινε χώρος στεγασμένος που να μη χρησιμοποιήθηκε: σχολεία, εκκλησίες και τζαμιά, στρατώνες, θέατρα, δημόσια κτίρια, αποθήκες, υπόγεια. Επιτάχθηκαν τα άδεια σπίτια σε όλη την Επικράτεια. Καταλήφθηκαν ακόμη και κατοικούμενοι χώροι, οι ένοικοι των οποίων μοιράστηκαν την κατοικία τους με τους πρόσφυγες.</a:t>
              </a:r>
            </a:p>
          </p:txBody>
        </p:sp>
      </p:grpSp>
      <p:sp>
        <p:nvSpPr>
          <p:cNvPr id="20" name="Freeform 20"/>
          <p:cNvSpPr/>
          <p:nvPr/>
        </p:nvSpPr>
        <p:spPr>
          <a:xfrm>
            <a:off x="0" y="0"/>
            <a:ext cx="7085829" cy="10287000"/>
          </a:xfrm>
          <a:custGeom>
            <a:avLst/>
            <a:gdLst/>
            <a:ahLst/>
            <a:cxnLst/>
            <a:rect l="l" t="t" r="r" b="b"/>
            <a:pathLst>
              <a:path w="7085829" h="10287000">
                <a:moveTo>
                  <a:pt x="0" y="0"/>
                </a:moveTo>
                <a:lnTo>
                  <a:pt x="7085829" y="0"/>
                </a:lnTo>
                <a:lnTo>
                  <a:pt x="7085829" y="10287000"/>
                </a:lnTo>
                <a:lnTo>
                  <a:pt x="0" y="10287000"/>
                </a:lnTo>
                <a:lnTo>
                  <a:pt x="0" y="0"/>
                </a:lnTo>
                <a:close/>
              </a:path>
            </a:pathLst>
          </a:custGeom>
          <a:blipFill>
            <a:blip r:embed="rId4"/>
            <a:stretch>
              <a:fillRect l="-8519"/>
            </a:stretch>
          </a:blip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780287" y="934045"/>
            <a:ext cx="9585424" cy="1646932"/>
            <a:chOff x="0" y="0"/>
            <a:chExt cx="12780565" cy="2195910"/>
          </a:xfrm>
        </p:grpSpPr>
        <p:sp>
          <p:nvSpPr>
            <p:cNvPr id="8" name="Freeform 8"/>
            <p:cNvSpPr/>
            <p:nvPr/>
          </p:nvSpPr>
          <p:spPr>
            <a:xfrm>
              <a:off x="0" y="0"/>
              <a:ext cx="12780565" cy="2195910"/>
            </a:xfrm>
            <a:custGeom>
              <a:avLst/>
              <a:gdLst/>
              <a:ahLst/>
              <a:cxnLst/>
              <a:rect l="l" t="t" r="r" b="b"/>
              <a:pathLst>
                <a:path w="12780565" h="2195910">
                  <a:moveTo>
                    <a:pt x="0" y="0"/>
                  </a:moveTo>
                  <a:lnTo>
                    <a:pt x="12780565" y="0"/>
                  </a:lnTo>
                  <a:lnTo>
                    <a:pt x="12780565" y="2195910"/>
                  </a:lnTo>
                  <a:lnTo>
                    <a:pt x="0" y="2195910"/>
                  </a:lnTo>
                  <a:close/>
                </a:path>
              </a:pathLst>
            </a:custGeom>
            <a:solidFill>
              <a:srgbClr val="000000">
                <a:alpha val="0"/>
              </a:srgbClr>
            </a:solidFill>
          </p:spPr>
        </p:sp>
        <p:sp>
          <p:nvSpPr>
            <p:cNvPr id="9" name="TextBox 9"/>
            <p:cNvSpPr txBox="1"/>
            <p:nvPr/>
          </p:nvSpPr>
          <p:spPr>
            <a:xfrm>
              <a:off x="0" y="-19050"/>
              <a:ext cx="12780565" cy="2214960"/>
            </a:xfrm>
            <a:prstGeom prst="rect">
              <a:avLst/>
            </a:prstGeom>
          </p:spPr>
          <p:txBody>
            <a:bodyPr lIns="0" tIns="0" rIns="0" bIns="0" rtlCol="0" anchor="t"/>
            <a:lstStyle/>
            <a:p>
              <a:pPr algn="l">
                <a:lnSpc>
                  <a:spcPts val="6437"/>
                </a:lnSpc>
              </a:pPr>
              <a:r>
                <a:rPr lang="en-US" sz="5187">
                  <a:solidFill>
                    <a:srgbClr val="161613"/>
                  </a:solidFill>
                  <a:latin typeface="DM Sans"/>
                  <a:ea typeface="DM Sans"/>
                  <a:cs typeface="DM Sans"/>
                  <a:sym typeface="DM Sans"/>
                </a:rPr>
                <a:t>Από την Προσωρινότητα στην Ενσωμάτωση</a:t>
              </a:r>
            </a:p>
          </p:txBody>
        </p:sp>
      </p:grpSp>
      <p:grpSp>
        <p:nvGrpSpPr>
          <p:cNvPr id="10" name="Group 10"/>
          <p:cNvGrpSpPr/>
          <p:nvPr/>
        </p:nvGrpSpPr>
        <p:grpSpPr>
          <a:xfrm>
            <a:off x="8161288" y="2976265"/>
            <a:ext cx="28575" cy="6376690"/>
            <a:chOff x="0" y="0"/>
            <a:chExt cx="38100" cy="8502253"/>
          </a:xfrm>
        </p:grpSpPr>
        <p:sp>
          <p:nvSpPr>
            <p:cNvPr id="11" name="Freeform 11"/>
            <p:cNvSpPr/>
            <p:nvPr/>
          </p:nvSpPr>
          <p:spPr>
            <a:xfrm>
              <a:off x="0" y="0"/>
              <a:ext cx="38100" cy="8502269"/>
            </a:xfrm>
            <a:custGeom>
              <a:avLst/>
              <a:gdLst/>
              <a:ahLst/>
              <a:cxnLst/>
              <a:rect l="l" t="t" r="r" b="b"/>
              <a:pathLst>
                <a:path w="38100" h="8502269">
                  <a:moveTo>
                    <a:pt x="0" y="19050"/>
                  </a:moveTo>
                  <a:cubicBezTo>
                    <a:pt x="0" y="8509"/>
                    <a:pt x="8509" y="0"/>
                    <a:pt x="19050" y="0"/>
                  </a:cubicBezTo>
                  <a:cubicBezTo>
                    <a:pt x="29591" y="0"/>
                    <a:pt x="38100" y="8509"/>
                    <a:pt x="38100" y="19050"/>
                  </a:cubicBezTo>
                  <a:lnTo>
                    <a:pt x="38100" y="8483219"/>
                  </a:lnTo>
                  <a:cubicBezTo>
                    <a:pt x="38100" y="8493760"/>
                    <a:pt x="29591" y="8502269"/>
                    <a:pt x="19050" y="8502269"/>
                  </a:cubicBezTo>
                  <a:cubicBezTo>
                    <a:pt x="8509" y="8502269"/>
                    <a:pt x="0" y="8493760"/>
                    <a:pt x="0" y="8483219"/>
                  </a:cubicBezTo>
                  <a:close/>
                </a:path>
              </a:pathLst>
            </a:custGeom>
            <a:solidFill>
              <a:srgbClr val="D3D1C9"/>
            </a:solidFill>
          </p:spPr>
        </p:sp>
      </p:grpSp>
      <p:grpSp>
        <p:nvGrpSpPr>
          <p:cNvPr id="12" name="Group 12"/>
          <p:cNvGrpSpPr/>
          <p:nvPr/>
        </p:nvGrpSpPr>
        <p:grpSpPr>
          <a:xfrm>
            <a:off x="8443466" y="3554909"/>
            <a:ext cx="922288" cy="28575"/>
            <a:chOff x="0" y="0"/>
            <a:chExt cx="1229717" cy="38100"/>
          </a:xfrm>
        </p:grpSpPr>
        <p:sp>
          <p:nvSpPr>
            <p:cNvPr id="13" name="Freeform 13"/>
            <p:cNvSpPr/>
            <p:nvPr/>
          </p:nvSpPr>
          <p:spPr>
            <a:xfrm>
              <a:off x="0" y="0"/>
              <a:ext cx="1229741" cy="38100"/>
            </a:xfrm>
            <a:custGeom>
              <a:avLst/>
              <a:gdLst/>
              <a:ahLst/>
              <a:cxnLst/>
              <a:rect l="l" t="t" r="r" b="b"/>
              <a:pathLst>
                <a:path w="1229741" h="38100">
                  <a:moveTo>
                    <a:pt x="0" y="19050"/>
                  </a:moveTo>
                  <a:cubicBezTo>
                    <a:pt x="0" y="8509"/>
                    <a:pt x="8509" y="0"/>
                    <a:pt x="19050" y="0"/>
                  </a:cubicBezTo>
                  <a:lnTo>
                    <a:pt x="1210691" y="0"/>
                  </a:lnTo>
                  <a:cubicBezTo>
                    <a:pt x="1221232" y="0"/>
                    <a:pt x="1229741" y="8509"/>
                    <a:pt x="1229741" y="19050"/>
                  </a:cubicBezTo>
                  <a:cubicBezTo>
                    <a:pt x="1229741" y="29591"/>
                    <a:pt x="1221232" y="38100"/>
                    <a:pt x="1210691" y="38100"/>
                  </a:cubicBezTo>
                  <a:lnTo>
                    <a:pt x="19050" y="38100"/>
                  </a:lnTo>
                  <a:cubicBezTo>
                    <a:pt x="8509" y="38100"/>
                    <a:pt x="0" y="29591"/>
                    <a:pt x="0" y="19050"/>
                  </a:cubicBezTo>
                  <a:close/>
                </a:path>
              </a:pathLst>
            </a:custGeom>
            <a:solidFill>
              <a:srgbClr val="D3D1C9"/>
            </a:solidFill>
          </p:spPr>
        </p:sp>
      </p:grpSp>
      <p:grpSp>
        <p:nvGrpSpPr>
          <p:cNvPr id="14" name="Group 14"/>
          <p:cNvGrpSpPr/>
          <p:nvPr/>
        </p:nvGrpSpPr>
        <p:grpSpPr>
          <a:xfrm>
            <a:off x="7879110" y="3272730"/>
            <a:ext cx="592931" cy="592931"/>
            <a:chOff x="0" y="0"/>
            <a:chExt cx="790575" cy="790575"/>
          </a:xfrm>
        </p:grpSpPr>
        <p:sp>
          <p:nvSpPr>
            <p:cNvPr id="15" name="Freeform 15"/>
            <p:cNvSpPr/>
            <p:nvPr/>
          </p:nvSpPr>
          <p:spPr>
            <a:xfrm>
              <a:off x="0" y="0"/>
              <a:ext cx="790575" cy="790575"/>
            </a:xfrm>
            <a:custGeom>
              <a:avLst/>
              <a:gdLst/>
              <a:ahLst/>
              <a:cxnLst/>
              <a:rect l="l" t="t" r="r" b="b"/>
              <a:pathLst>
                <a:path w="790575" h="790575">
                  <a:moveTo>
                    <a:pt x="0" y="52705"/>
                  </a:moveTo>
                  <a:cubicBezTo>
                    <a:pt x="0" y="23622"/>
                    <a:pt x="23622" y="0"/>
                    <a:pt x="52705" y="0"/>
                  </a:cubicBezTo>
                  <a:lnTo>
                    <a:pt x="737870" y="0"/>
                  </a:lnTo>
                  <a:cubicBezTo>
                    <a:pt x="766953" y="0"/>
                    <a:pt x="790575" y="23622"/>
                    <a:pt x="790575" y="52705"/>
                  </a:cubicBezTo>
                  <a:lnTo>
                    <a:pt x="790575" y="737870"/>
                  </a:lnTo>
                  <a:cubicBezTo>
                    <a:pt x="790575" y="766953"/>
                    <a:pt x="766953" y="790575"/>
                    <a:pt x="737870" y="790575"/>
                  </a:cubicBezTo>
                  <a:lnTo>
                    <a:pt x="52705" y="790575"/>
                  </a:lnTo>
                  <a:cubicBezTo>
                    <a:pt x="23622" y="790575"/>
                    <a:pt x="0" y="766953"/>
                    <a:pt x="0" y="737870"/>
                  </a:cubicBezTo>
                  <a:close/>
                </a:path>
              </a:pathLst>
            </a:custGeom>
            <a:solidFill>
              <a:srgbClr val="EDEBE3"/>
            </a:solidFill>
          </p:spPr>
        </p:sp>
      </p:grpSp>
      <p:grpSp>
        <p:nvGrpSpPr>
          <p:cNvPr id="16" name="Group 16"/>
          <p:cNvGrpSpPr/>
          <p:nvPr/>
        </p:nvGrpSpPr>
        <p:grpSpPr>
          <a:xfrm>
            <a:off x="8110686" y="3371552"/>
            <a:ext cx="129779" cy="395288"/>
            <a:chOff x="0" y="0"/>
            <a:chExt cx="173038" cy="527050"/>
          </a:xfrm>
        </p:grpSpPr>
        <p:sp>
          <p:nvSpPr>
            <p:cNvPr id="17" name="Freeform 17"/>
            <p:cNvSpPr/>
            <p:nvPr/>
          </p:nvSpPr>
          <p:spPr>
            <a:xfrm>
              <a:off x="0" y="0"/>
              <a:ext cx="173038" cy="527050"/>
            </a:xfrm>
            <a:custGeom>
              <a:avLst/>
              <a:gdLst/>
              <a:ahLst/>
              <a:cxnLst/>
              <a:rect l="l" t="t" r="r" b="b"/>
              <a:pathLst>
                <a:path w="173038" h="527050">
                  <a:moveTo>
                    <a:pt x="0" y="0"/>
                  </a:moveTo>
                  <a:lnTo>
                    <a:pt x="173038" y="0"/>
                  </a:lnTo>
                  <a:lnTo>
                    <a:pt x="173038" y="527050"/>
                  </a:lnTo>
                  <a:lnTo>
                    <a:pt x="0" y="527050"/>
                  </a:lnTo>
                  <a:close/>
                </a:path>
              </a:pathLst>
            </a:custGeom>
            <a:solidFill>
              <a:srgbClr val="000000">
                <a:alpha val="0"/>
              </a:srgbClr>
            </a:solidFill>
          </p:spPr>
        </p:sp>
        <p:sp>
          <p:nvSpPr>
            <p:cNvPr id="18" name="TextBox 18"/>
            <p:cNvSpPr txBox="1"/>
            <p:nvPr/>
          </p:nvSpPr>
          <p:spPr>
            <a:xfrm>
              <a:off x="0" y="57150"/>
              <a:ext cx="173038" cy="469900"/>
            </a:xfrm>
            <a:prstGeom prst="rect">
              <a:avLst/>
            </a:prstGeom>
          </p:spPr>
          <p:txBody>
            <a:bodyPr lIns="0" tIns="0" rIns="0" bIns="0" rtlCol="0" anchor="t"/>
            <a:lstStyle/>
            <a:p>
              <a:pPr algn="ctr">
                <a:lnSpc>
                  <a:spcPts val="3062"/>
                </a:lnSpc>
              </a:pPr>
              <a:r>
                <a:rPr lang="en-US" sz="3062">
                  <a:solidFill>
                    <a:srgbClr val="161613"/>
                  </a:solidFill>
                  <a:latin typeface="DM Sans"/>
                  <a:ea typeface="DM Sans"/>
                  <a:cs typeface="DM Sans"/>
                  <a:sym typeface="DM Sans"/>
                </a:rPr>
                <a:t>1</a:t>
              </a:r>
            </a:p>
          </p:txBody>
        </p:sp>
      </p:grpSp>
      <p:grpSp>
        <p:nvGrpSpPr>
          <p:cNvPr id="19" name="Group 19"/>
          <p:cNvGrpSpPr/>
          <p:nvPr/>
        </p:nvGrpSpPr>
        <p:grpSpPr>
          <a:xfrm>
            <a:off x="9624864" y="3239691"/>
            <a:ext cx="7740849" cy="2951410"/>
            <a:chOff x="0" y="0"/>
            <a:chExt cx="10321132" cy="3935213"/>
          </a:xfrm>
        </p:grpSpPr>
        <p:sp>
          <p:nvSpPr>
            <p:cNvPr id="20" name="Freeform 20"/>
            <p:cNvSpPr/>
            <p:nvPr/>
          </p:nvSpPr>
          <p:spPr>
            <a:xfrm>
              <a:off x="0" y="0"/>
              <a:ext cx="10321132" cy="3935213"/>
            </a:xfrm>
            <a:custGeom>
              <a:avLst/>
              <a:gdLst/>
              <a:ahLst/>
              <a:cxnLst/>
              <a:rect l="l" t="t" r="r" b="b"/>
              <a:pathLst>
                <a:path w="10321132" h="3935213">
                  <a:moveTo>
                    <a:pt x="0" y="0"/>
                  </a:moveTo>
                  <a:lnTo>
                    <a:pt x="10321132" y="0"/>
                  </a:lnTo>
                  <a:lnTo>
                    <a:pt x="10321132" y="3935213"/>
                  </a:lnTo>
                  <a:lnTo>
                    <a:pt x="0" y="3935213"/>
                  </a:lnTo>
                  <a:close/>
                </a:path>
              </a:pathLst>
            </a:custGeom>
            <a:solidFill>
              <a:srgbClr val="000000">
                <a:alpha val="0"/>
              </a:srgbClr>
            </a:solidFill>
          </p:spPr>
        </p:sp>
        <p:sp>
          <p:nvSpPr>
            <p:cNvPr id="21" name="TextBox 21"/>
            <p:cNvSpPr txBox="1"/>
            <p:nvPr/>
          </p:nvSpPr>
          <p:spPr>
            <a:xfrm>
              <a:off x="0" y="-95250"/>
              <a:ext cx="10321132" cy="4030463"/>
            </a:xfrm>
            <a:prstGeom prst="rect">
              <a:avLst/>
            </a:prstGeom>
          </p:spPr>
          <p:txBody>
            <a:bodyPr lIns="0" tIns="0" rIns="0" bIns="0" rtlCol="0" anchor="t"/>
            <a:lstStyle/>
            <a:p>
              <a:pPr algn="l">
                <a:lnSpc>
                  <a:spcPts val="3312"/>
                </a:lnSpc>
              </a:pPr>
              <a:r>
                <a:rPr lang="en-US" sz="2062">
                  <a:solidFill>
                    <a:srgbClr val="161613"/>
                  </a:solidFill>
                  <a:latin typeface="Inter"/>
                  <a:ea typeface="Inter"/>
                  <a:cs typeface="Inter"/>
                  <a:sym typeface="Inter"/>
                </a:rPr>
                <a:t>Το πρώτο διάστημα, οι περισσότεροι πρόσφυγες ανέχονταν τις αντίξοες συνθήκες διαβίωσης, θεωρώντας προσωρινή την παραμονή τους στην Ελλάδα. Πίστευαν ότι δεν θα αργήσει η μέρα της επιστροφής. Η αίσθηση αυτής της προσωρινότητας καθυστερούσε, σε συνδυασμό με άλλους παράγοντες, την κοινωνική και οικονομική τους ένταξη και την ταύτισή τους με το γηγενή πληθυσμό.</a:t>
              </a:r>
            </a:p>
          </p:txBody>
        </p:sp>
      </p:grpSp>
      <p:grpSp>
        <p:nvGrpSpPr>
          <p:cNvPr id="22" name="Group 22"/>
          <p:cNvGrpSpPr/>
          <p:nvPr/>
        </p:nvGrpSpPr>
        <p:grpSpPr>
          <a:xfrm>
            <a:off x="8443466" y="7296596"/>
            <a:ext cx="922288" cy="28575"/>
            <a:chOff x="0" y="0"/>
            <a:chExt cx="1229717" cy="38100"/>
          </a:xfrm>
        </p:grpSpPr>
        <p:sp>
          <p:nvSpPr>
            <p:cNvPr id="23" name="Freeform 23"/>
            <p:cNvSpPr/>
            <p:nvPr/>
          </p:nvSpPr>
          <p:spPr>
            <a:xfrm>
              <a:off x="0" y="0"/>
              <a:ext cx="1229741" cy="38100"/>
            </a:xfrm>
            <a:custGeom>
              <a:avLst/>
              <a:gdLst/>
              <a:ahLst/>
              <a:cxnLst/>
              <a:rect l="l" t="t" r="r" b="b"/>
              <a:pathLst>
                <a:path w="1229741" h="38100">
                  <a:moveTo>
                    <a:pt x="0" y="19050"/>
                  </a:moveTo>
                  <a:cubicBezTo>
                    <a:pt x="0" y="8509"/>
                    <a:pt x="8509" y="0"/>
                    <a:pt x="19050" y="0"/>
                  </a:cubicBezTo>
                  <a:lnTo>
                    <a:pt x="1210691" y="0"/>
                  </a:lnTo>
                  <a:cubicBezTo>
                    <a:pt x="1221232" y="0"/>
                    <a:pt x="1229741" y="8509"/>
                    <a:pt x="1229741" y="19050"/>
                  </a:cubicBezTo>
                  <a:cubicBezTo>
                    <a:pt x="1229741" y="29591"/>
                    <a:pt x="1221232" y="38100"/>
                    <a:pt x="1210691" y="38100"/>
                  </a:cubicBezTo>
                  <a:lnTo>
                    <a:pt x="19050" y="38100"/>
                  </a:lnTo>
                  <a:cubicBezTo>
                    <a:pt x="8509" y="38100"/>
                    <a:pt x="0" y="29591"/>
                    <a:pt x="0" y="19050"/>
                  </a:cubicBezTo>
                  <a:close/>
                </a:path>
              </a:pathLst>
            </a:custGeom>
            <a:solidFill>
              <a:srgbClr val="D3D1C9"/>
            </a:solidFill>
          </p:spPr>
        </p:sp>
      </p:grpSp>
      <p:grpSp>
        <p:nvGrpSpPr>
          <p:cNvPr id="24" name="Group 24"/>
          <p:cNvGrpSpPr/>
          <p:nvPr/>
        </p:nvGrpSpPr>
        <p:grpSpPr>
          <a:xfrm>
            <a:off x="7879110" y="7014419"/>
            <a:ext cx="592931" cy="592931"/>
            <a:chOff x="0" y="0"/>
            <a:chExt cx="790575" cy="790575"/>
          </a:xfrm>
        </p:grpSpPr>
        <p:sp>
          <p:nvSpPr>
            <p:cNvPr id="25" name="Freeform 25"/>
            <p:cNvSpPr/>
            <p:nvPr/>
          </p:nvSpPr>
          <p:spPr>
            <a:xfrm>
              <a:off x="0" y="0"/>
              <a:ext cx="790575" cy="790575"/>
            </a:xfrm>
            <a:custGeom>
              <a:avLst/>
              <a:gdLst/>
              <a:ahLst/>
              <a:cxnLst/>
              <a:rect l="l" t="t" r="r" b="b"/>
              <a:pathLst>
                <a:path w="790575" h="790575">
                  <a:moveTo>
                    <a:pt x="0" y="52705"/>
                  </a:moveTo>
                  <a:cubicBezTo>
                    <a:pt x="0" y="23622"/>
                    <a:pt x="23622" y="0"/>
                    <a:pt x="52705" y="0"/>
                  </a:cubicBezTo>
                  <a:lnTo>
                    <a:pt x="737870" y="0"/>
                  </a:lnTo>
                  <a:cubicBezTo>
                    <a:pt x="766953" y="0"/>
                    <a:pt x="790575" y="23622"/>
                    <a:pt x="790575" y="52705"/>
                  </a:cubicBezTo>
                  <a:lnTo>
                    <a:pt x="790575" y="737870"/>
                  </a:lnTo>
                  <a:cubicBezTo>
                    <a:pt x="790575" y="766953"/>
                    <a:pt x="766953" y="790575"/>
                    <a:pt x="737870" y="790575"/>
                  </a:cubicBezTo>
                  <a:lnTo>
                    <a:pt x="52705" y="790575"/>
                  </a:lnTo>
                  <a:cubicBezTo>
                    <a:pt x="23622" y="790575"/>
                    <a:pt x="0" y="766953"/>
                    <a:pt x="0" y="737870"/>
                  </a:cubicBezTo>
                  <a:close/>
                </a:path>
              </a:pathLst>
            </a:custGeom>
            <a:solidFill>
              <a:srgbClr val="EDEBE3"/>
            </a:solidFill>
          </p:spPr>
        </p:sp>
      </p:grpSp>
      <p:grpSp>
        <p:nvGrpSpPr>
          <p:cNvPr id="26" name="Group 26"/>
          <p:cNvGrpSpPr/>
          <p:nvPr/>
        </p:nvGrpSpPr>
        <p:grpSpPr>
          <a:xfrm>
            <a:off x="8061424" y="7113240"/>
            <a:ext cx="228154" cy="395288"/>
            <a:chOff x="0" y="0"/>
            <a:chExt cx="304205" cy="527050"/>
          </a:xfrm>
        </p:grpSpPr>
        <p:sp>
          <p:nvSpPr>
            <p:cNvPr id="27" name="Freeform 27"/>
            <p:cNvSpPr/>
            <p:nvPr/>
          </p:nvSpPr>
          <p:spPr>
            <a:xfrm>
              <a:off x="0" y="0"/>
              <a:ext cx="304205" cy="527050"/>
            </a:xfrm>
            <a:custGeom>
              <a:avLst/>
              <a:gdLst/>
              <a:ahLst/>
              <a:cxnLst/>
              <a:rect l="l" t="t" r="r" b="b"/>
              <a:pathLst>
                <a:path w="304205" h="527050">
                  <a:moveTo>
                    <a:pt x="0" y="0"/>
                  </a:moveTo>
                  <a:lnTo>
                    <a:pt x="304205" y="0"/>
                  </a:lnTo>
                  <a:lnTo>
                    <a:pt x="304205" y="527050"/>
                  </a:lnTo>
                  <a:lnTo>
                    <a:pt x="0" y="527050"/>
                  </a:lnTo>
                  <a:close/>
                </a:path>
              </a:pathLst>
            </a:custGeom>
            <a:solidFill>
              <a:srgbClr val="000000">
                <a:alpha val="0"/>
              </a:srgbClr>
            </a:solidFill>
          </p:spPr>
        </p:sp>
        <p:sp>
          <p:nvSpPr>
            <p:cNvPr id="28" name="TextBox 28"/>
            <p:cNvSpPr txBox="1"/>
            <p:nvPr/>
          </p:nvSpPr>
          <p:spPr>
            <a:xfrm>
              <a:off x="0" y="57150"/>
              <a:ext cx="304205" cy="469900"/>
            </a:xfrm>
            <a:prstGeom prst="rect">
              <a:avLst/>
            </a:prstGeom>
          </p:spPr>
          <p:txBody>
            <a:bodyPr lIns="0" tIns="0" rIns="0" bIns="0" rtlCol="0" anchor="t"/>
            <a:lstStyle/>
            <a:p>
              <a:pPr algn="ctr">
                <a:lnSpc>
                  <a:spcPts val="3062"/>
                </a:lnSpc>
              </a:pPr>
              <a:r>
                <a:rPr lang="en-US" sz="3062">
                  <a:solidFill>
                    <a:srgbClr val="161613"/>
                  </a:solidFill>
                  <a:latin typeface="DM Sans"/>
                  <a:ea typeface="DM Sans"/>
                  <a:cs typeface="DM Sans"/>
                  <a:sym typeface="DM Sans"/>
                </a:rPr>
                <a:t>2</a:t>
              </a:r>
            </a:p>
          </p:txBody>
        </p:sp>
      </p:grpSp>
      <p:grpSp>
        <p:nvGrpSpPr>
          <p:cNvPr id="29" name="Group 29"/>
          <p:cNvGrpSpPr/>
          <p:nvPr/>
        </p:nvGrpSpPr>
        <p:grpSpPr>
          <a:xfrm>
            <a:off x="9624864" y="6981379"/>
            <a:ext cx="7740849" cy="2108150"/>
            <a:chOff x="0" y="0"/>
            <a:chExt cx="10321132" cy="2810867"/>
          </a:xfrm>
        </p:grpSpPr>
        <p:sp>
          <p:nvSpPr>
            <p:cNvPr id="30" name="Freeform 30"/>
            <p:cNvSpPr/>
            <p:nvPr/>
          </p:nvSpPr>
          <p:spPr>
            <a:xfrm>
              <a:off x="0" y="0"/>
              <a:ext cx="10321132" cy="2810867"/>
            </a:xfrm>
            <a:custGeom>
              <a:avLst/>
              <a:gdLst/>
              <a:ahLst/>
              <a:cxnLst/>
              <a:rect l="l" t="t" r="r" b="b"/>
              <a:pathLst>
                <a:path w="10321132" h="2810867">
                  <a:moveTo>
                    <a:pt x="0" y="0"/>
                  </a:moveTo>
                  <a:lnTo>
                    <a:pt x="10321132" y="0"/>
                  </a:lnTo>
                  <a:lnTo>
                    <a:pt x="10321132" y="2810867"/>
                  </a:lnTo>
                  <a:lnTo>
                    <a:pt x="0" y="2810867"/>
                  </a:lnTo>
                  <a:close/>
                </a:path>
              </a:pathLst>
            </a:custGeom>
            <a:solidFill>
              <a:srgbClr val="000000">
                <a:alpha val="0"/>
              </a:srgbClr>
            </a:solidFill>
          </p:spPr>
        </p:sp>
        <p:sp>
          <p:nvSpPr>
            <p:cNvPr id="31" name="TextBox 31"/>
            <p:cNvSpPr txBox="1"/>
            <p:nvPr/>
          </p:nvSpPr>
          <p:spPr>
            <a:xfrm>
              <a:off x="0" y="-95250"/>
              <a:ext cx="10321132" cy="2906117"/>
            </a:xfrm>
            <a:prstGeom prst="rect">
              <a:avLst/>
            </a:prstGeom>
          </p:spPr>
          <p:txBody>
            <a:bodyPr lIns="0" tIns="0" rIns="0" bIns="0" rtlCol="0" anchor="t"/>
            <a:lstStyle/>
            <a:p>
              <a:pPr algn="l">
                <a:lnSpc>
                  <a:spcPts val="3312"/>
                </a:lnSpc>
              </a:pPr>
              <a:r>
                <a:rPr lang="en-US" sz="2062">
                  <a:solidFill>
                    <a:srgbClr val="161613"/>
                  </a:solidFill>
                  <a:latin typeface="Inter"/>
                  <a:ea typeface="Inter"/>
                  <a:cs typeface="Inter"/>
                  <a:sym typeface="Inter"/>
                </a:rPr>
                <a:t>Μετά την υπογραφή της Σύμβασης της Λοζάνης, οι πρόσφυγες άρχισαν να συνειδητοποιούν ότι το όνειρο της επιστροφής δεν επρόκειτο να πραγματοποιηθεί. Στόχος τους τώρα έγινε η βελτίωση των συνθηκών της ζωής τους και η ενσωμάτωση στη νέα πατρίδα.</a:t>
              </a:r>
            </a:p>
          </p:txBody>
        </p:sp>
      </p:grpSp>
      <p:sp>
        <p:nvSpPr>
          <p:cNvPr id="32" name="Freeform 32"/>
          <p:cNvSpPr/>
          <p:nvPr/>
        </p:nvSpPr>
        <p:spPr>
          <a:xfrm>
            <a:off x="0" y="0"/>
            <a:ext cx="7040149" cy="10287000"/>
          </a:xfrm>
          <a:custGeom>
            <a:avLst/>
            <a:gdLst/>
            <a:ahLst/>
            <a:cxnLst/>
            <a:rect l="l" t="t" r="r" b="b"/>
            <a:pathLst>
              <a:path w="7040149" h="10287000">
                <a:moveTo>
                  <a:pt x="0" y="0"/>
                </a:moveTo>
                <a:lnTo>
                  <a:pt x="7040149" y="0"/>
                </a:lnTo>
                <a:lnTo>
                  <a:pt x="7040149" y="10287000"/>
                </a:lnTo>
                <a:lnTo>
                  <a:pt x="0" y="10287000"/>
                </a:lnTo>
                <a:lnTo>
                  <a:pt x="0" y="0"/>
                </a:lnTo>
                <a:close/>
              </a:path>
            </a:pathLst>
          </a:custGeom>
          <a:blipFill>
            <a:blip r:embed="rId4"/>
            <a:stretch>
              <a:fillRect l="-50549" r="-53031"/>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8" y="2494509"/>
            <a:ext cx="11771158" cy="1056307"/>
            <a:chOff x="0" y="0"/>
            <a:chExt cx="15694878" cy="1408409"/>
          </a:xfrm>
        </p:grpSpPr>
        <p:sp>
          <p:nvSpPr>
            <p:cNvPr id="7" name="Freeform 7"/>
            <p:cNvSpPr/>
            <p:nvPr/>
          </p:nvSpPr>
          <p:spPr>
            <a:xfrm>
              <a:off x="0" y="0"/>
              <a:ext cx="15694879" cy="1408409"/>
            </a:xfrm>
            <a:custGeom>
              <a:avLst/>
              <a:gdLst/>
              <a:ahLst/>
              <a:cxnLst/>
              <a:rect l="l" t="t" r="r" b="b"/>
              <a:pathLst>
                <a:path w="15694879" h="1408409">
                  <a:moveTo>
                    <a:pt x="0" y="0"/>
                  </a:moveTo>
                  <a:lnTo>
                    <a:pt x="15694879" y="0"/>
                  </a:lnTo>
                  <a:lnTo>
                    <a:pt x="15694879" y="1408409"/>
                  </a:lnTo>
                  <a:lnTo>
                    <a:pt x="0" y="1408409"/>
                  </a:lnTo>
                  <a:close/>
                </a:path>
              </a:pathLst>
            </a:custGeom>
            <a:solidFill>
              <a:srgbClr val="000000">
                <a:alpha val="0"/>
              </a:srgbClr>
            </a:solidFill>
          </p:spPr>
        </p:sp>
        <p:sp>
          <p:nvSpPr>
            <p:cNvPr id="8" name="TextBox 8"/>
            <p:cNvSpPr txBox="1"/>
            <p:nvPr/>
          </p:nvSpPr>
          <p:spPr>
            <a:xfrm>
              <a:off x="0" y="-19050"/>
              <a:ext cx="15694878" cy="1427459"/>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Η ελληνοτουρκική Σύμβαση</a:t>
              </a:r>
            </a:p>
          </p:txBody>
        </p:sp>
      </p:grpSp>
      <p:grpSp>
        <p:nvGrpSpPr>
          <p:cNvPr id="9" name="Group 9"/>
          <p:cNvGrpSpPr/>
          <p:nvPr/>
        </p:nvGrpSpPr>
        <p:grpSpPr>
          <a:xfrm>
            <a:off x="992238" y="4089201"/>
            <a:ext cx="3544044" cy="442912"/>
            <a:chOff x="0" y="0"/>
            <a:chExt cx="4725392" cy="590550"/>
          </a:xfrm>
        </p:grpSpPr>
        <p:sp>
          <p:nvSpPr>
            <p:cNvPr id="10" name="Freeform 10"/>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11" name="TextBox 11"/>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Υπογραφή</a:t>
              </a:r>
            </a:p>
          </p:txBody>
        </p:sp>
      </p:grpSp>
      <p:grpSp>
        <p:nvGrpSpPr>
          <p:cNvPr id="12" name="Group 12"/>
          <p:cNvGrpSpPr/>
          <p:nvPr/>
        </p:nvGrpSpPr>
        <p:grpSpPr>
          <a:xfrm>
            <a:off x="992238" y="4815631"/>
            <a:ext cx="7805886" cy="2268141"/>
            <a:chOff x="0" y="0"/>
            <a:chExt cx="10407848" cy="3024188"/>
          </a:xfrm>
        </p:grpSpPr>
        <p:sp>
          <p:nvSpPr>
            <p:cNvPr id="13" name="Freeform 13"/>
            <p:cNvSpPr/>
            <p:nvPr/>
          </p:nvSpPr>
          <p:spPr>
            <a:xfrm>
              <a:off x="0" y="0"/>
              <a:ext cx="10407848" cy="3024188"/>
            </a:xfrm>
            <a:custGeom>
              <a:avLst/>
              <a:gdLst/>
              <a:ahLst/>
              <a:cxnLst/>
              <a:rect l="l" t="t" r="r" b="b"/>
              <a:pathLst>
                <a:path w="10407848" h="3024188">
                  <a:moveTo>
                    <a:pt x="0" y="0"/>
                  </a:moveTo>
                  <a:lnTo>
                    <a:pt x="10407848" y="0"/>
                  </a:lnTo>
                  <a:lnTo>
                    <a:pt x="10407848" y="3024188"/>
                  </a:lnTo>
                  <a:lnTo>
                    <a:pt x="0" y="3024188"/>
                  </a:lnTo>
                  <a:close/>
                </a:path>
              </a:pathLst>
            </a:custGeom>
            <a:solidFill>
              <a:srgbClr val="000000">
                <a:alpha val="0"/>
              </a:srgbClr>
            </a:solidFill>
          </p:spPr>
        </p:sp>
        <p:sp>
          <p:nvSpPr>
            <p:cNvPr id="14" name="TextBox 14"/>
            <p:cNvSpPr txBox="1"/>
            <p:nvPr/>
          </p:nvSpPr>
          <p:spPr>
            <a:xfrm>
              <a:off x="0" y="-85725"/>
              <a:ext cx="10407848" cy="3109913"/>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Στις 24 Ιουλίου 1923 υπογράφηκε η Συνθήκη ειρήνης της Λοζάνης. Έξι μήνες πριν, στις 30 Ιανουαρίου 1923, είχε υπογραφεί η ελληνοτουρκική Σύμβαση, η οποία ρύθμιζε την ανταλλαγή των πληθυσμών μεταξύ Ελλάδας και Τουρκίας.</a:t>
              </a:r>
            </a:p>
          </p:txBody>
        </p:sp>
      </p:grpSp>
      <p:grpSp>
        <p:nvGrpSpPr>
          <p:cNvPr id="15" name="Group 15"/>
          <p:cNvGrpSpPr/>
          <p:nvPr/>
        </p:nvGrpSpPr>
        <p:grpSpPr>
          <a:xfrm>
            <a:off x="9499401" y="4089201"/>
            <a:ext cx="3544044" cy="442912"/>
            <a:chOff x="0" y="0"/>
            <a:chExt cx="4725392" cy="590550"/>
          </a:xfrm>
        </p:grpSpPr>
        <p:sp>
          <p:nvSpPr>
            <p:cNvPr id="16" name="Freeform 16"/>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17" name="TextBox 17"/>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Όροι</a:t>
              </a:r>
            </a:p>
          </p:txBody>
        </p:sp>
      </p:grpSp>
      <p:grpSp>
        <p:nvGrpSpPr>
          <p:cNvPr id="18" name="Group 18"/>
          <p:cNvGrpSpPr/>
          <p:nvPr/>
        </p:nvGrpSpPr>
        <p:grpSpPr>
          <a:xfrm>
            <a:off x="9499401" y="4815631"/>
            <a:ext cx="7805886" cy="2721769"/>
            <a:chOff x="0" y="0"/>
            <a:chExt cx="10407848" cy="3629025"/>
          </a:xfrm>
        </p:grpSpPr>
        <p:sp>
          <p:nvSpPr>
            <p:cNvPr id="19" name="Freeform 19"/>
            <p:cNvSpPr/>
            <p:nvPr/>
          </p:nvSpPr>
          <p:spPr>
            <a:xfrm>
              <a:off x="0" y="0"/>
              <a:ext cx="10407848" cy="3629025"/>
            </a:xfrm>
            <a:custGeom>
              <a:avLst/>
              <a:gdLst/>
              <a:ahLst/>
              <a:cxnLst/>
              <a:rect l="l" t="t" r="r" b="b"/>
              <a:pathLst>
                <a:path w="10407848" h="3629025">
                  <a:moveTo>
                    <a:pt x="0" y="0"/>
                  </a:moveTo>
                  <a:lnTo>
                    <a:pt x="10407848" y="0"/>
                  </a:lnTo>
                  <a:lnTo>
                    <a:pt x="10407848" y="3629025"/>
                  </a:lnTo>
                  <a:lnTo>
                    <a:pt x="0" y="3629025"/>
                  </a:lnTo>
                  <a:close/>
                </a:path>
              </a:pathLst>
            </a:custGeom>
            <a:solidFill>
              <a:srgbClr val="000000">
                <a:alpha val="0"/>
              </a:srgbClr>
            </a:solidFill>
          </p:spPr>
        </p:sp>
        <p:sp>
          <p:nvSpPr>
            <p:cNvPr id="20" name="TextBox 20"/>
            <p:cNvSpPr txBox="1"/>
            <p:nvPr/>
          </p:nvSpPr>
          <p:spPr>
            <a:xfrm>
              <a:off x="0" y="-85725"/>
              <a:ext cx="10407848" cy="371475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Προβλεπόταν η υποχρεωτική ανταλλαγή μεταξύ των Ελλήνων ορθοδόξων κατοίκων της Τουρκίας και των Μουσουλμάνων κατοίκων της Ελλάδας. Αυτή θα ίσχυε τόσο γι' αυτούς που παρέμεναν στις εστίες τους, όσο και για εκείνους που είχαν ήδη καταφύγει στην ομόθρησκη χώρα.</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850237" y="1610320"/>
            <a:ext cx="9445526" cy="1771947"/>
            <a:chOff x="0" y="0"/>
            <a:chExt cx="12594035" cy="2362597"/>
          </a:xfrm>
        </p:grpSpPr>
        <p:sp>
          <p:nvSpPr>
            <p:cNvPr id="8" name="Freeform 8"/>
            <p:cNvSpPr/>
            <p:nvPr/>
          </p:nvSpPr>
          <p:spPr>
            <a:xfrm>
              <a:off x="0" y="0"/>
              <a:ext cx="12594035" cy="2362597"/>
            </a:xfrm>
            <a:custGeom>
              <a:avLst/>
              <a:gdLst/>
              <a:ahLst/>
              <a:cxnLst/>
              <a:rect l="l" t="t" r="r" b="b"/>
              <a:pathLst>
                <a:path w="12594035" h="2362597">
                  <a:moveTo>
                    <a:pt x="0" y="0"/>
                  </a:moveTo>
                  <a:lnTo>
                    <a:pt x="12594035" y="0"/>
                  </a:lnTo>
                  <a:lnTo>
                    <a:pt x="12594035" y="2362597"/>
                  </a:lnTo>
                  <a:lnTo>
                    <a:pt x="0" y="2362597"/>
                  </a:lnTo>
                  <a:close/>
                </a:path>
              </a:pathLst>
            </a:custGeom>
            <a:solidFill>
              <a:srgbClr val="000000">
                <a:alpha val="0"/>
              </a:srgbClr>
            </a:solidFill>
          </p:spPr>
        </p:sp>
        <p:sp>
          <p:nvSpPr>
            <p:cNvPr id="9" name="TextBox 9"/>
            <p:cNvSpPr txBox="1"/>
            <p:nvPr/>
          </p:nvSpPr>
          <p:spPr>
            <a:xfrm>
              <a:off x="0" y="-19050"/>
              <a:ext cx="12594035" cy="2381647"/>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Αναδρομική Ισχύς και Εξαιρέσεις</a:t>
              </a:r>
            </a:p>
          </p:txBody>
        </p:sp>
      </p:grpSp>
      <p:grpSp>
        <p:nvGrpSpPr>
          <p:cNvPr id="10" name="Group 10"/>
          <p:cNvGrpSpPr/>
          <p:nvPr/>
        </p:nvGrpSpPr>
        <p:grpSpPr>
          <a:xfrm>
            <a:off x="7850237" y="4126409"/>
            <a:ext cx="637877" cy="637878"/>
            <a:chOff x="0" y="0"/>
            <a:chExt cx="850503" cy="850503"/>
          </a:xfrm>
        </p:grpSpPr>
        <p:sp>
          <p:nvSpPr>
            <p:cNvPr id="11" name="Freeform 11"/>
            <p:cNvSpPr/>
            <p:nvPr/>
          </p:nvSpPr>
          <p:spPr>
            <a:xfrm>
              <a:off x="0" y="0"/>
              <a:ext cx="850392" cy="850519"/>
            </a:xfrm>
            <a:custGeom>
              <a:avLst/>
              <a:gdLst/>
              <a:ahLst/>
              <a:cxnLst/>
              <a:rect l="l" t="t" r="r" b="b"/>
              <a:pathLst>
                <a:path w="850392" h="850519">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EDEBE3"/>
            </a:solidFill>
          </p:spPr>
        </p:sp>
      </p:grpSp>
      <p:grpSp>
        <p:nvGrpSpPr>
          <p:cNvPr id="12" name="Group 12"/>
          <p:cNvGrpSpPr/>
          <p:nvPr/>
        </p:nvGrpSpPr>
        <p:grpSpPr>
          <a:xfrm>
            <a:off x="8099375" y="4232672"/>
            <a:ext cx="139601" cy="425351"/>
            <a:chOff x="0" y="0"/>
            <a:chExt cx="186135" cy="567135"/>
          </a:xfrm>
        </p:grpSpPr>
        <p:sp>
          <p:nvSpPr>
            <p:cNvPr id="13" name="Freeform 13"/>
            <p:cNvSpPr/>
            <p:nvPr/>
          </p:nvSpPr>
          <p:spPr>
            <a:xfrm>
              <a:off x="0" y="0"/>
              <a:ext cx="186135" cy="567135"/>
            </a:xfrm>
            <a:custGeom>
              <a:avLst/>
              <a:gdLst/>
              <a:ahLst/>
              <a:cxnLst/>
              <a:rect l="l" t="t" r="r" b="b"/>
              <a:pathLst>
                <a:path w="186135" h="567135">
                  <a:moveTo>
                    <a:pt x="0" y="0"/>
                  </a:moveTo>
                  <a:lnTo>
                    <a:pt x="186135" y="0"/>
                  </a:lnTo>
                  <a:lnTo>
                    <a:pt x="186135" y="567135"/>
                  </a:lnTo>
                  <a:lnTo>
                    <a:pt x="0" y="567135"/>
                  </a:lnTo>
                  <a:close/>
                </a:path>
              </a:pathLst>
            </a:custGeom>
            <a:solidFill>
              <a:srgbClr val="000000">
                <a:alpha val="0"/>
              </a:srgbClr>
            </a:solidFill>
          </p:spPr>
        </p:sp>
        <p:sp>
          <p:nvSpPr>
            <p:cNvPr id="14" name="TextBox 14"/>
            <p:cNvSpPr txBox="1"/>
            <p:nvPr/>
          </p:nvSpPr>
          <p:spPr>
            <a:xfrm>
              <a:off x="0" y="57150"/>
              <a:ext cx="186135" cy="509985"/>
            </a:xfrm>
            <a:prstGeom prst="rect">
              <a:avLst/>
            </a:prstGeom>
          </p:spPr>
          <p:txBody>
            <a:bodyPr lIns="0" tIns="0" rIns="0" bIns="0" rtlCol="0" anchor="t"/>
            <a:lstStyle/>
            <a:p>
              <a:pPr algn="ctr">
                <a:lnSpc>
                  <a:spcPts val="3312"/>
                </a:lnSpc>
              </a:pPr>
              <a:r>
                <a:rPr lang="en-US" sz="3312">
                  <a:solidFill>
                    <a:srgbClr val="161613"/>
                  </a:solidFill>
                  <a:latin typeface="DM Sans"/>
                  <a:ea typeface="DM Sans"/>
                  <a:cs typeface="DM Sans"/>
                  <a:sym typeface="DM Sans"/>
                </a:rPr>
                <a:t>1</a:t>
              </a:r>
            </a:p>
          </p:txBody>
        </p:sp>
      </p:grpSp>
      <p:grpSp>
        <p:nvGrpSpPr>
          <p:cNvPr id="15" name="Group 15"/>
          <p:cNvGrpSpPr/>
          <p:nvPr/>
        </p:nvGrpSpPr>
        <p:grpSpPr>
          <a:xfrm>
            <a:off x="8771632" y="4126409"/>
            <a:ext cx="3544044" cy="442912"/>
            <a:chOff x="0" y="0"/>
            <a:chExt cx="4725392" cy="590550"/>
          </a:xfrm>
        </p:grpSpPr>
        <p:sp>
          <p:nvSpPr>
            <p:cNvPr id="16" name="Freeform 16"/>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17" name="TextBox 17"/>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Αναδρομική Ισχύς</a:t>
              </a:r>
            </a:p>
          </p:txBody>
        </p:sp>
      </p:grpSp>
      <p:grpSp>
        <p:nvGrpSpPr>
          <p:cNvPr id="18" name="Group 18"/>
          <p:cNvGrpSpPr/>
          <p:nvPr/>
        </p:nvGrpSpPr>
        <p:grpSpPr>
          <a:xfrm>
            <a:off x="8771632" y="4739431"/>
            <a:ext cx="8524131" cy="1360885"/>
            <a:chOff x="0" y="0"/>
            <a:chExt cx="11365508" cy="1814513"/>
          </a:xfrm>
        </p:grpSpPr>
        <p:sp>
          <p:nvSpPr>
            <p:cNvPr id="19" name="Freeform 19"/>
            <p:cNvSpPr/>
            <p:nvPr/>
          </p:nvSpPr>
          <p:spPr>
            <a:xfrm>
              <a:off x="0" y="0"/>
              <a:ext cx="11365509" cy="1814513"/>
            </a:xfrm>
            <a:custGeom>
              <a:avLst/>
              <a:gdLst/>
              <a:ahLst/>
              <a:cxnLst/>
              <a:rect l="l" t="t" r="r" b="b"/>
              <a:pathLst>
                <a:path w="11365509" h="1814513">
                  <a:moveTo>
                    <a:pt x="0" y="0"/>
                  </a:moveTo>
                  <a:lnTo>
                    <a:pt x="11365509" y="0"/>
                  </a:lnTo>
                  <a:lnTo>
                    <a:pt x="11365509" y="1814513"/>
                  </a:lnTo>
                  <a:lnTo>
                    <a:pt x="0" y="1814513"/>
                  </a:lnTo>
                  <a:close/>
                </a:path>
              </a:pathLst>
            </a:custGeom>
            <a:solidFill>
              <a:srgbClr val="000000">
                <a:alpha val="0"/>
              </a:srgbClr>
            </a:solidFill>
          </p:spPr>
        </p:sp>
        <p:sp>
          <p:nvSpPr>
            <p:cNvPr id="20" name="TextBox 20"/>
            <p:cNvSpPr txBox="1"/>
            <p:nvPr/>
          </p:nvSpPr>
          <p:spPr>
            <a:xfrm>
              <a:off x="0" y="-85725"/>
              <a:ext cx="11365508" cy="1900238"/>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Μάλιστα, η ανταλλαγή ίσχυσε αναδρομικά για όλες τις μετακινήσεις που έγιναν από τη μέρα που κηρύχθηκε ο Α' Βαλκανικός πόλεμος (18 Οκτωβρίου 1912).</a:t>
              </a:r>
            </a:p>
          </p:txBody>
        </p:sp>
      </p:grpSp>
      <p:grpSp>
        <p:nvGrpSpPr>
          <p:cNvPr id="21" name="Group 21"/>
          <p:cNvGrpSpPr/>
          <p:nvPr/>
        </p:nvGrpSpPr>
        <p:grpSpPr>
          <a:xfrm>
            <a:off x="7850237" y="6702772"/>
            <a:ext cx="637877" cy="637877"/>
            <a:chOff x="0" y="0"/>
            <a:chExt cx="850503" cy="850503"/>
          </a:xfrm>
        </p:grpSpPr>
        <p:sp>
          <p:nvSpPr>
            <p:cNvPr id="22" name="Freeform 22"/>
            <p:cNvSpPr/>
            <p:nvPr/>
          </p:nvSpPr>
          <p:spPr>
            <a:xfrm>
              <a:off x="0" y="0"/>
              <a:ext cx="850392" cy="850519"/>
            </a:xfrm>
            <a:custGeom>
              <a:avLst/>
              <a:gdLst/>
              <a:ahLst/>
              <a:cxnLst/>
              <a:rect l="l" t="t" r="r" b="b"/>
              <a:pathLst>
                <a:path w="850392" h="850519">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EDEBE3"/>
            </a:solidFill>
          </p:spPr>
        </p:sp>
      </p:grpSp>
      <p:grpSp>
        <p:nvGrpSpPr>
          <p:cNvPr id="23" name="Group 23"/>
          <p:cNvGrpSpPr/>
          <p:nvPr/>
        </p:nvGrpSpPr>
        <p:grpSpPr>
          <a:xfrm>
            <a:off x="8046392" y="6809035"/>
            <a:ext cx="245418" cy="425351"/>
            <a:chOff x="0" y="0"/>
            <a:chExt cx="327223" cy="567135"/>
          </a:xfrm>
        </p:grpSpPr>
        <p:sp>
          <p:nvSpPr>
            <p:cNvPr id="24" name="Freeform 24"/>
            <p:cNvSpPr/>
            <p:nvPr/>
          </p:nvSpPr>
          <p:spPr>
            <a:xfrm>
              <a:off x="0" y="0"/>
              <a:ext cx="327223" cy="567135"/>
            </a:xfrm>
            <a:custGeom>
              <a:avLst/>
              <a:gdLst/>
              <a:ahLst/>
              <a:cxnLst/>
              <a:rect l="l" t="t" r="r" b="b"/>
              <a:pathLst>
                <a:path w="327223" h="567135">
                  <a:moveTo>
                    <a:pt x="0" y="0"/>
                  </a:moveTo>
                  <a:lnTo>
                    <a:pt x="327223" y="0"/>
                  </a:lnTo>
                  <a:lnTo>
                    <a:pt x="327223" y="567135"/>
                  </a:lnTo>
                  <a:lnTo>
                    <a:pt x="0" y="567135"/>
                  </a:lnTo>
                  <a:close/>
                </a:path>
              </a:pathLst>
            </a:custGeom>
            <a:solidFill>
              <a:srgbClr val="000000">
                <a:alpha val="0"/>
              </a:srgbClr>
            </a:solidFill>
          </p:spPr>
        </p:sp>
        <p:sp>
          <p:nvSpPr>
            <p:cNvPr id="25" name="TextBox 25"/>
            <p:cNvSpPr txBox="1"/>
            <p:nvPr/>
          </p:nvSpPr>
          <p:spPr>
            <a:xfrm>
              <a:off x="0" y="57150"/>
              <a:ext cx="327223" cy="509985"/>
            </a:xfrm>
            <a:prstGeom prst="rect">
              <a:avLst/>
            </a:prstGeom>
          </p:spPr>
          <p:txBody>
            <a:bodyPr lIns="0" tIns="0" rIns="0" bIns="0" rtlCol="0" anchor="t"/>
            <a:lstStyle/>
            <a:p>
              <a:pPr algn="ctr">
                <a:lnSpc>
                  <a:spcPts val="3312"/>
                </a:lnSpc>
              </a:pPr>
              <a:r>
                <a:rPr lang="en-US" sz="3312">
                  <a:solidFill>
                    <a:srgbClr val="161613"/>
                  </a:solidFill>
                  <a:latin typeface="DM Sans"/>
                  <a:ea typeface="DM Sans"/>
                  <a:cs typeface="DM Sans"/>
                  <a:sym typeface="DM Sans"/>
                </a:rPr>
                <a:t>2</a:t>
              </a:r>
            </a:p>
          </p:txBody>
        </p:sp>
      </p:grpSp>
      <p:grpSp>
        <p:nvGrpSpPr>
          <p:cNvPr id="26" name="Group 26"/>
          <p:cNvGrpSpPr/>
          <p:nvPr/>
        </p:nvGrpSpPr>
        <p:grpSpPr>
          <a:xfrm>
            <a:off x="8771632" y="6702772"/>
            <a:ext cx="3544044" cy="442912"/>
            <a:chOff x="0" y="0"/>
            <a:chExt cx="4725392" cy="590550"/>
          </a:xfrm>
        </p:grpSpPr>
        <p:sp>
          <p:nvSpPr>
            <p:cNvPr id="27" name="Freeform 27"/>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28" name="TextBox 28"/>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Εξαιρέσεις</a:t>
              </a:r>
            </a:p>
          </p:txBody>
        </p:sp>
      </p:grpSp>
      <p:grpSp>
        <p:nvGrpSpPr>
          <p:cNvPr id="29" name="Group 29"/>
          <p:cNvGrpSpPr/>
          <p:nvPr/>
        </p:nvGrpSpPr>
        <p:grpSpPr>
          <a:xfrm>
            <a:off x="8771632" y="7315795"/>
            <a:ext cx="8524131" cy="1360885"/>
            <a:chOff x="0" y="0"/>
            <a:chExt cx="11365508" cy="1814513"/>
          </a:xfrm>
        </p:grpSpPr>
        <p:sp>
          <p:nvSpPr>
            <p:cNvPr id="30" name="Freeform 30"/>
            <p:cNvSpPr/>
            <p:nvPr/>
          </p:nvSpPr>
          <p:spPr>
            <a:xfrm>
              <a:off x="0" y="0"/>
              <a:ext cx="11365509" cy="1814513"/>
            </a:xfrm>
            <a:custGeom>
              <a:avLst/>
              <a:gdLst/>
              <a:ahLst/>
              <a:cxnLst/>
              <a:rect l="l" t="t" r="r" b="b"/>
              <a:pathLst>
                <a:path w="11365509" h="1814513">
                  <a:moveTo>
                    <a:pt x="0" y="0"/>
                  </a:moveTo>
                  <a:lnTo>
                    <a:pt x="11365509" y="0"/>
                  </a:lnTo>
                  <a:lnTo>
                    <a:pt x="11365509" y="1814513"/>
                  </a:lnTo>
                  <a:lnTo>
                    <a:pt x="0" y="1814513"/>
                  </a:lnTo>
                  <a:close/>
                </a:path>
              </a:pathLst>
            </a:custGeom>
            <a:solidFill>
              <a:srgbClr val="000000">
                <a:alpha val="0"/>
              </a:srgbClr>
            </a:solidFill>
          </p:spPr>
        </p:sp>
        <p:sp>
          <p:nvSpPr>
            <p:cNvPr id="31" name="TextBox 31"/>
            <p:cNvSpPr txBox="1"/>
            <p:nvPr/>
          </p:nvSpPr>
          <p:spPr>
            <a:xfrm>
              <a:off x="0" y="-85725"/>
              <a:ext cx="11365508" cy="1900238"/>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Από την ανταλλαγή αυτή εξαιρέθηκαν οι Έλληνες ορθόδοξοι της Κωνσταντινούπολης, της Ίμβρου και της Τενέδου και οι Μουσουλμάνοι της Δυτικής Θράκης.</a:t>
              </a:r>
            </a:p>
          </p:txBody>
        </p:sp>
      </p:grpSp>
      <p:sp>
        <p:nvSpPr>
          <p:cNvPr id="32" name="Freeform 32"/>
          <p:cNvSpPr/>
          <p:nvPr/>
        </p:nvSpPr>
        <p:spPr>
          <a:xfrm>
            <a:off x="0" y="0"/>
            <a:ext cx="7373987" cy="10287000"/>
          </a:xfrm>
          <a:custGeom>
            <a:avLst/>
            <a:gdLst/>
            <a:ahLst/>
            <a:cxnLst/>
            <a:rect l="l" t="t" r="r" b="b"/>
            <a:pathLst>
              <a:path w="7373987" h="10287000">
                <a:moveTo>
                  <a:pt x="0" y="0"/>
                </a:moveTo>
                <a:lnTo>
                  <a:pt x="7373987" y="0"/>
                </a:lnTo>
                <a:lnTo>
                  <a:pt x="7373987" y="10287000"/>
                </a:lnTo>
                <a:lnTo>
                  <a:pt x="0" y="10287000"/>
                </a:lnTo>
                <a:lnTo>
                  <a:pt x="0" y="0"/>
                </a:lnTo>
                <a:close/>
              </a:path>
            </a:pathLst>
          </a:custGeom>
          <a:blipFill>
            <a:blip r:embed="rId4"/>
            <a:stretch>
              <a:fillRect l="-59205" r="-64447"/>
            </a:stretch>
          </a:blipFill>
        </p:spPr>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856060" y="805160"/>
            <a:ext cx="9473356" cy="918004"/>
            <a:chOff x="0" y="0"/>
            <a:chExt cx="12631142" cy="1224005"/>
          </a:xfrm>
        </p:grpSpPr>
        <p:sp>
          <p:nvSpPr>
            <p:cNvPr id="8" name="Freeform 8"/>
            <p:cNvSpPr/>
            <p:nvPr/>
          </p:nvSpPr>
          <p:spPr>
            <a:xfrm>
              <a:off x="0" y="0"/>
              <a:ext cx="12631142" cy="1224005"/>
            </a:xfrm>
            <a:custGeom>
              <a:avLst/>
              <a:gdLst/>
              <a:ahLst/>
              <a:cxnLst/>
              <a:rect l="l" t="t" r="r" b="b"/>
              <a:pathLst>
                <a:path w="12631142" h="1224005">
                  <a:moveTo>
                    <a:pt x="0" y="0"/>
                  </a:moveTo>
                  <a:lnTo>
                    <a:pt x="12631142" y="0"/>
                  </a:lnTo>
                  <a:lnTo>
                    <a:pt x="12631142" y="1224005"/>
                  </a:lnTo>
                  <a:lnTo>
                    <a:pt x="0" y="1224005"/>
                  </a:lnTo>
                  <a:close/>
                </a:path>
              </a:pathLst>
            </a:custGeom>
            <a:solidFill>
              <a:srgbClr val="000000">
                <a:alpha val="0"/>
              </a:srgbClr>
            </a:solidFill>
          </p:spPr>
        </p:sp>
        <p:sp>
          <p:nvSpPr>
            <p:cNvPr id="9" name="TextBox 9"/>
            <p:cNvSpPr txBox="1"/>
            <p:nvPr/>
          </p:nvSpPr>
          <p:spPr>
            <a:xfrm>
              <a:off x="0" y="-28575"/>
              <a:ext cx="12631142" cy="1252580"/>
            </a:xfrm>
            <a:prstGeom prst="rect">
              <a:avLst/>
            </a:prstGeom>
          </p:spPr>
          <p:txBody>
            <a:bodyPr lIns="0" tIns="0" rIns="0" bIns="0" rtlCol="0" anchor="t"/>
            <a:lstStyle/>
            <a:p>
              <a:pPr algn="l">
                <a:lnSpc>
                  <a:spcPts val="6000"/>
                </a:lnSpc>
              </a:pPr>
              <a:r>
                <a:rPr lang="en-US" sz="4812">
                  <a:solidFill>
                    <a:srgbClr val="161613"/>
                  </a:solidFill>
                  <a:latin typeface="DM Sans"/>
                  <a:ea typeface="DM Sans"/>
                  <a:cs typeface="DM Sans"/>
                  <a:sym typeface="DM Sans"/>
                </a:rPr>
                <a:t>Δικαιώματα των Ανταλλαξίμων</a:t>
              </a:r>
            </a:p>
          </p:txBody>
        </p:sp>
      </p:grpSp>
      <p:grpSp>
        <p:nvGrpSpPr>
          <p:cNvPr id="10" name="Group 10"/>
          <p:cNvGrpSpPr/>
          <p:nvPr/>
        </p:nvGrpSpPr>
        <p:grpSpPr>
          <a:xfrm>
            <a:off x="856060" y="1936402"/>
            <a:ext cx="9717881" cy="1800820"/>
            <a:chOff x="0" y="0"/>
            <a:chExt cx="12957175" cy="2401093"/>
          </a:xfrm>
        </p:grpSpPr>
        <p:sp>
          <p:nvSpPr>
            <p:cNvPr id="11" name="Freeform 11"/>
            <p:cNvSpPr/>
            <p:nvPr/>
          </p:nvSpPr>
          <p:spPr>
            <a:xfrm>
              <a:off x="0" y="0"/>
              <a:ext cx="12957175" cy="2401062"/>
            </a:xfrm>
            <a:custGeom>
              <a:avLst/>
              <a:gdLst/>
              <a:ahLst/>
              <a:cxnLst/>
              <a:rect l="l" t="t" r="r" b="b"/>
              <a:pathLst>
                <a:path w="12957175" h="2401062">
                  <a:moveTo>
                    <a:pt x="0" y="48895"/>
                  </a:moveTo>
                  <a:cubicBezTo>
                    <a:pt x="0" y="21971"/>
                    <a:pt x="21971" y="0"/>
                    <a:pt x="48895" y="0"/>
                  </a:cubicBezTo>
                  <a:lnTo>
                    <a:pt x="12908280" y="0"/>
                  </a:lnTo>
                  <a:cubicBezTo>
                    <a:pt x="12935331" y="0"/>
                    <a:pt x="12957175" y="21971"/>
                    <a:pt x="12957175" y="48895"/>
                  </a:cubicBezTo>
                  <a:lnTo>
                    <a:pt x="12957175" y="2352167"/>
                  </a:lnTo>
                  <a:cubicBezTo>
                    <a:pt x="12957175" y="2379218"/>
                    <a:pt x="12935204" y="2401062"/>
                    <a:pt x="12908280" y="2401062"/>
                  </a:cubicBezTo>
                  <a:lnTo>
                    <a:pt x="48895" y="2401062"/>
                  </a:lnTo>
                  <a:cubicBezTo>
                    <a:pt x="21844" y="2401062"/>
                    <a:pt x="0" y="2379091"/>
                    <a:pt x="0" y="2352167"/>
                  </a:cubicBezTo>
                  <a:close/>
                </a:path>
              </a:pathLst>
            </a:custGeom>
            <a:solidFill>
              <a:srgbClr val="EDEBE3"/>
            </a:solidFill>
          </p:spPr>
        </p:sp>
      </p:grpSp>
      <p:grpSp>
        <p:nvGrpSpPr>
          <p:cNvPr id="12" name="Group 12"/>
          <p:cNvGrpSpPr/>
          <p:nvPr/>
        </p:nvGrpSpPr>
        <p:grpSpPr>
          <a:xfrm>
            <a:off x="1100584" y="2180928"/>
            <a:ext cx="3057674" cy="382191"/>
            <a:chOff x="0" y="0"/>
            <a:chExt cx="4076898" cy="509588"/>
          </a:xfrm>
        </p:grpSpPr>
        <p:sp>
          <p:nvSpPr>
            <p:cNvPr id="13" name="Freeform 13"/>
            <p:cNvSpPr/>
            <p:nvPr/>
          </p:nvSpPr>
          <p:spPr>
            <a:xfrm>
              <a:off x="0" y="0"/>
              <a:ext cx="4076898" cy="509588"/>
            </a:xfrm>
            <a:custGeom>
              <a:avLst/>
              <a:gdLst/>
              <a:ahLst/>
              <a:cxnLst/>
              <a:rect l="l" t="t" r="r" b="b"/>
              <a:pathLst>
                <a:path w="4076898" h="509588">
                  <a:moveTo>
                    <a:pt x="0" y="0"/>
                  </a:moveTo>
                  <a:lnTo>
                    <a:pt x="4076898" y="0"/>
                  </a:lnTo>
                  <a:lnTo>
                    <a:pt x="4076898" y="509588"/>
                  </a:lnTo>
                  <a:lnTo>
                    <a:pt x="0" y="509588"/>
                  </a:lnTo>
                  <a:close/>
                </a:path>
              </a:pathLst>
            </a:custGeom>
            <a:solidFill>
              <a:srgbClr val="000000">
                <a:alpha val="0"/>
              </a:srgbClr>
            </a:solidFill>
          </p:spPr>
        </p:sp>
        <p:sp>
          <p:nvSpPr>
            <p:cNvPr id="14" name="TextBox 14"/>
            <p:cNvSpPr txBox="1"/>
            <p:nvPr/>
          </p:nvSpPr>
          <p:spPr>
            <a:xfrm>
              <a:off x="0" y="-19050"/>
              <a:ext cx="4076898" cy="528638"/>
            </a:xfrm>
            <a:prstGeom prst="rect">
              <a:avLst/>
            </a:prstGeom>
          </p:spPr>
          <p:txBody>
            <a:bodyPr lIns="0" tIns="0" rIns="0" bIns="0" rtlCol="0" anchor="t"/>
            <a:lstStyle/>
            <a:p>
              <a:pPr algn="l">
                <a:lnSpc>
                  <a:spcPts val="3000"/>
                </a:lnSpc>
              </a:pPr>
              <a:r>
                <a:rPr lang="en-US" sz="2375">
                  <a:solidFill>
                    <a:srgbClr val="161613"/>
                  </a:solidFill>
                  <a:latin typeface="DM Sans"/>
                  <a:ea typeface="DM Sans"/>
                  <a:cs typeface="DM Sans"/>
                  <a:sym typeface="DM Sans"/>
                </a:rPr>
                <a:t>Ιθαγένεια</a:t>
              </a:r>
            </a:p>
          </p:txBody>
        </p:sp>
      </p:grpSp>
      <p:grpSp>
        <p:nvGrpSpPr>
          <p:cNvPr id="15" name="Group 15"/>
          <p:cNvGrpSpPr/>
          <p:nvPr/>
        </p:nvGrpSpPr>
        <p:grpSpPr>
          <a:xfrm>
            <a:off x="1100584" y="2709862"/>
            <a:ext cx="9228832" cy="782836"/>
            <a:chOff x="0" y="0"/>
            <a:chExt cx="12305110" cy="1043782"/>
          </a:xfrm>
        </p:grpSpPr>
        <p:sp>
          <p:nvSpPr>
            <p:cNvPr id="16" name="Freeform 16"/>
            <p:cNvSpPr/>
            <p:nvPr/>
          </p:nvSpPr>
          <p:spPr>
            <a:xfrm>
              <a:off x="0" y="0"/>
              <a:ext cx="12305110" cy="1043782"/>
            </a:xfrm>
            <a:custGeom>
              <a:avLst/>
              <a:gdLst/>
              <a:ahLst/>
              <a:cxnLst/>
              <a:rect l="l" t="t" r="r" b="b"/>
              <a:pathLst>
                <a:path w="12305110" h="1043782">
                  <a:moveTo>
                    <a:pt x="0" y="0"/>
                  </a:moveTo>
                  <a:lnTo>
                    <a:pt x="12305110" y="0"/>
                  </a:lnTo>
                  <a:lnTo>
                    <a:pt x="12305110" y="1043782"/>
                  </a:lnTo>
                  <a:lnTo>
                    <a:pt x="0" y="1043782"/>
                  </a:lnTo>
                  <a:close/>
                </a:path>
              </a:pathLst>
            </a:custGeom>
            <a:solidFill>
              <a:srgbClr val="000000">
                <a:alpha val="0"/>
              </a:srgbClr>
            </a:solidFill>
          </p:spPr>
        </p:sp>
        <p:sp>
          <p:nvSpPr>
            <p:cNvPr id="17" name="TextBox 17"/>
            <p:cNvSpPr txBox="1"/>
            <p:nvPr/>
          </p:nvSpPr>
          <p:spPr>
            <a:xfrm>
              <a:off x="0" y="-76200"/>
              <a:ext cx="12305110" cy="1119982"/>
            </a:xfrm>
            <a:prstGeom prst="rect">
              <a:avLst/>
            </a:prstGeom>
          </p:spPr>
          <p:txBody>
            <a:bodyPr lIns="0" tIns="0" rIns="0" bIns="0" rtlCol="0" anchor="t"/>
            <a:lstStyle/>
            <a:p>
              <a:pPr algn="l">
                <a:lnSpc>
                  <a:spcPts val="3062"/>
                </a:lnSpc>
              </a:pPr>
              <a:r>
                <a:rPr lang="en-US" sz="1874">
                  <a:solidFill>
                    <a:srgbClr val="161613"/>
                  </a:solidFill>
                  <a:latin typeface="Inter"/>
                  <a:ea typeface="Inter"/>
                  <a:cs typeface="Inter"/>
                  <a:sym typeface="Inter"/>
                </a:rPr>
                <a:t>θα απέβαλαν την παλιά ιθαγένεια και θα αποκτούσαν την ιθαγένεια της χώρας στην οποία θα εγκαθίσταντο.</a:t>
              </a:r>
            </a:p>
          </p:txBody>
        </p:sp>
      </p:grpSp>
      <p:grpSp>
        <p:nvGrpSpPr>
          <p:cNvPr id="18" name="Group 18"/>
          <p:cNvGrpSpPr/>
          <p:nvPr/>
        </p:nvGrpSpPr>
        <p:grpSpPr>
          <a:xfrm>
            <a:off x="856060" y="3981747"/>
            <a:ext cx="9717881" cy="1409403"/>
            <a:chOff x="0" y="0"/>
            <a:chExt cx="12957175" cy="1879203"/>
          </a:xfrm>
        </p:grpSpPr>
        <p:sp>
          <p:nvSpPr>
            <p:cNvPr id="19" name="Freeform 19"/>
            <p:cNvSpPr/>
            <p:nvPr/>
          </p:nvSpPr>
          <p:spPr>
            <a:xfrm>
              <a:off x="0" y="0"/>
              <a:ext cx="12957175" cy="1879219"/>
            </a:xfrm>
            <a:custGeom>
              <a:avLst/>
              <a:gdLst/>
              <a:ahLst/>
              <a:cxnLst/>
              <a:rect l="l" t="t" r="r" b="b"/>
              <a:pathLst>
                <a:path w="12957175" h="1879219">
                  <a:moveTo>
                    <a:pt x="0" y="48895"/>
                  </a:moveTo>
                  <a:cubicBezTo>
                    <a:pt x="0" y="21844"/>
                    <a:pt x="21844" y="0"/>
                    <a:pt x="48895" y="0"/>
                  </a:cubicBezTo>
                  <a:lnTo>
                    <a:pt x="12908280" y="0"/>
                  </a:lnTo>
                  <a:cubicBezTo>
                    <a:pt x="12935331" y="0"/>
                    <a:pt x="12957175" y="21844"/>
                    <a:pt x="12957175" y="48895"/>
                  </a:cubicBezTo>
                  <a:lnTo>
                    <a:pt x="12957175" y="1830324"/>
                  </a:lnTo>
                  <a:cubicBezTo>
                    <a:pt x="12957175" y="1857375"/>
                    <a:pt x="12935331" y="1879219"/>
                    <a:pt x="12908280" y="1879219"/>
                  </a:cubicBezTo>
                  <a:lnTo>
                    <a:pt x="48895" y="1879219"/>
                  </a:lnTo>
                  <a:cubicBezTo>
                    <a:pt x="21844" y="1879219"/>
                    <a:pt x="0" y="1857375"/>
                    <a:pt x="0" y="1830324"/>
                  </a:cubicBezTo>
                  <a:close/>
                </a:path>
              </a:pathLst>
            </a:custGeom>
            <a:solidFill>
              <a:srgbClr val="EDEBE3"/>
            </a:solidFill>
          </p:spPr>
        </p:sp>
      </p:grpSp>
      <p:grpSp>
        <p:nvGrpSpPr>
          <p:cNvPr id="20" name="Group 20"/>
          <p:cNvGrpSpPr/>
          <p:nvPr/>
        </p:nvGrpSpPr>
        <p:grpSpPr>
          <a:xfrm>
            <a:off x="1100584" y="4226272"/>
            <a:ext cx="3057674" cy="382191"/>
            <a:chOff x="0" y="0"/>
            <a:chExt cx="4076898" cy="509588"/>
          </a:xfrm>
        </p:grpSpPr>
        <p:sp>
          <p:nvSpPr>
            <p:cNvPr id="21" name="Freeform 21"/>
            <p:cNvSpPr/>
            <p:nvPr/>
          </p:nvSpPr>
          <p:spPr>
            <a:xfrm>
              <a:off x="0" y="0"/>
              <a:ext cx="4076898" cy="509588"/>
            </a:xfrm>
            <a:custGeom>
              <a:avLst/>
              <a:gdLst/>
              <a:ahLst/>
              <a:cxnLst/>
              <a:rect l="l" t="t" r="r" b="b"/>
              <a:pathLst>
                <a:path w="4076898" h="509588">
                  <a:moveTo>
                    <a:pt x="0" y="0"/>
                  </a:moveTo>
                  <a:lnTo>
                    <a:pt x="4076898" y="0"/>
                  </a:lnTo>
                  <a:lnTo>
                    <a:pt x="4076898" y="509588"/>
                  </a:lnTo>
                  <a:lnTo>
                    <a:pt x="0" y="509588"/>
                  </a:lnTo>
                  <a:close/>
                </a:path>
              </a:pathLst>
            </a:custGeom>
            <a:solidFill>
              <a:srgbClr val="000000">
                <a:alpha val="0"/>
              </a:srgbClr>
            </a:solidFill>
          </p:spPr>
        </p:sp>
        <p:sp>
          <p:nvSpPr>
            <p:cNvPr id="22" name="TextBox 22"/>
            <p:cNvSpPr txBox="1"/>
            <p:nvPr/>
          </p:nvSpPr>
          <p:spPr>
            <a:xfrm>
              <a:off x="0" y="-19050"/>
              <a:ext cx="4076898" cy="528638"/>
            </a:xfrm>
            <a:prstGeom prst="rect">
              <a:avLst/>
            </a:prstGeom>
          </p:spPr>
          <p:txBody>
            <a:bodyPr lIns="0" tIns="0" rIns="0" bIns="0" rtlCol="0" anchor="t"/>
            <a:lstStyle/>
            <a:p>
              <a:pPr algn="l">
                <a:lnSpc>
                  <a:spcPts val="3000"/>
                </a:lnSpc>
              </a:pPr>
              <a:r>
                <a:rPr lang="en-US" sz="2375">
                  <a:solidFill>
                    <a:srgbClr val="161613"/>
                  </a:solidFill>
                  <a:latin typeface="DM Sans"/>
                  <a:ea typeface="DM Sans"/>
                  <a:cs typeface="DM Sans"/>
                  <a:sym typeface="DM Sans"/>
                </a:rPr>
                <a:t>Κινητή Περιουσία</a:t>
              </a:r>
            </a:p>
          </p:txBody>
        </p:sp>
      </p:grpSp>
      <p:grpSp>
        <p:nvGrpSpPr>
          <p:cNvPr id="23" name="Group 23"/>
          <p:cNvGrpSpPr/>
          <p:nvPr/>
        </p:nvGrpSpPr>
        <p:grpSpPr>
          <a:xfrm>
            <a:off x="1100584" y="4755208"/>
            <a:ext cx="9228832" cy="391417"/>
            <a:chOff x="0" y="0"/>
            <a:chExt cx="12305110" cy="521890"/>
          </a:xfrm>
        </p:grpSpPr>
        <p:sp>
          <p:nvSpPr>
            <p:cNvPr id="24" name="Freeform 24"/>
            <p:cNvSpPr/>
            <p:nvPr/>
          </p:nvSpPr>
          <p:spPr>
            <a:xfrm>
              <a:off x="0" y="0"/>
              <a:ext cx="12305110" cy="521890"/>
            </a:xfrm>
            <a:custGeom>
              <a:avLst/>
              <a:gdLst/>
              <a:ahLst/>
              <a:cxnLst/>
              <a:rect l="l" t="t" r="r" b="b"/>
              <a:pathLst>
                <a:path w="12305110" h="521890">
                  <a:moveTo>
                    <a:pt x="0" y="0"/>
                  </a:moveTo>
                  <a:lnTo>
                    <a:pt x="12305110" y="0"/>
                  </a:lnTo>
                  <a:lnTo>
                    <a:pt x="12305110" y="521890"/>
                  </a:lnTo>
                  <a:lnTo>
                    <a:pt x="0" y="521890"/>
                  </a:lnTo>
                  <a:close/>
                </a:path>
              </a:pathLst>
            </a:custGeom>
            <a:solidFill>
              <a:srgbClr val="000000">
                <a:alpha val="0"/>
              </a:srgbClr>
            </a:solidFill>
          </p:spPr>
        </p:sp>
        <p:sp>
          <p:nvSpPr>
            <p:cNvPr id="25" name="TextBox 25"/>
            <p:cNvSpPr txBox="1"/>
            <p:nvPr/>
          </p:nvSpPr>
          <p:spPr>
            <a:xfrm>
              <a:off x="0" y="-76200"/>
              <a:ext cx="12305110" cy="598090"/>
            </a:xfrm>
            <a:prstGeom prst="rect">
              <a:avLst/>
            </a:prstGeom>
          </p:spPr>
          <p:txBody>
            <a:bodyPr lIns="0" tIns="0" rIns="0" bIns="0" rtlCol="0" anchor="t"/>
            <a:lstStyle/>
            <a:p>
              <a:pPr algn="l">
                <a:lnSpc>
                  <a:spcPts val="3062"/>
                </a:lnSpc>
              </a:pPr>
              <a:r>
                <a:rPr lang="en-US" sz="1874">
                  <a:solidFill>
                    <a:srgbClr val="161613"/>
                  </a:solidFill>
                  <a:latin typeface="Inter"/>
                  <a:ea typeface="Inter"/>
                  <a:cs typeface="Inter"/>
                  <a:sym typeface="Inter"/>
                </a:rPr>
                <a:t>είχαν δικαίωμα να μεταφέρουν την κινητή περιουσία τους.</a:t>
              </a:r>
            </a:p>
          </p:txBody>
        </p:sp>
      </p:grpSp>
      <p:grpSp>
        <p:nvGrpSpPr>
          <p:cNvPr id="26" name="Group 26"/>
          <p:cNvGrpSpPr/>
          <p:nvPr/>
        </p:nvGrpSpPr>
        <p:grpSpPr>
          <a:xfrm>
            <a:off x="856060" y="5635675"/>
            <a:ext cx="9717881" cy="2192239"/>
            <a:chOff x="0" y="0"/>
            <a:chExt cx="12957175" cy="2922985"/>
          </a:xfrm>
        </p:grpSpPr>
        <p:sp>
          <p:nvSpPr>
            <p:cNvPr id="27" name="Freeform 27"/>
            <p:cNvSpPr/>
            <p:nvPr/>
          </p:nvSpPr>
          <p:spPr>
            <a:xfrm>
              <a:off x="0" y="0"/>
              <a:ext cx="12957175" cy="2922905"/>
            </a:xfrm>
            <a:custGeom>
              <a:avLst/>
              <a:gdLst/>
              <a:ahLst/>
              <a:cxnLst/>
              <a:rect l="l" t="t" r="r" b="b"/>
              <a:pathLst>
                <a:path w="12957175" h="2922905">
                  <a:moveTo>
                    <a:pt x="0" y="48895"/>
                  </a:moveTo>
                  <a:cubicBezTo>
                    <a:pt x="0" y="21844"/>
                    <a:pt x="21844" y="0"/>
                    <a:pt x="48895" y="0"/>
                  </a:cubicBezTo>
                  <a:lnTo>
                    <a:pt x="12908280" y="0"/>
                  </a:lnTo>
                  <a:cubicBezTo>
                    <a:pt x="12935331" y="0"/>
                    <a:pt x="12957175" y="21844"/>
                    <a:pt x="12957175" y="48895"/>
                  </a:cubicBezTo>
                  <a:lnTo>
                    <a:pt x="12957175" y="2874010"/>
                  </a:lnTo>
                  <a:cubicBezTo>
                    <a:pt x="12957175" y="2901061"/>
                    <a:pt x="12935331" y="2922905"/>
                    <a:pt x="12908280" y="2922905"/>
                  </a:cubicBezTo>
                  <a:lnTo>
                    <a:pt x="48895" y="2922905"/>
                  </a:lnTo>
                  <a:cubicBezTo>
                    <a:pt x="21844" y="2922905"/>
                    <a:pt x="0" y="2901061"/>
                    <a:pt x="0" y="2874010"/>
                  </a:cubicBezTo>
                  <a:close/>
                </a:path>
              </a:pathLst>
            </a:custGeom>
            <a:solidFill>
              <a:srgbClr val="EDEBE3"/>
            </a:solidFill>
          </p:spPr>
        </p:sp>
      </p:grpSp>
      <p:grpSp>
        <p:nvGrpSpPr>
          <p:cNvPr id="28" name="Group 28"/>
          <p:cNvGrpSpPr/>
          <p:nvPr/>
        </p:nvGrpSpPr>
        <p:grpSpPr>
          <a:xfrm>
            <a:off x="1100584" y="5880199"/>
            <a:ext cx="3057674" cy="382191"/>
            <a:chOff x="0" y="0"/>
            <a:chExt cx="4076898" cy="509588"/>
          </a:xfrm>
        </p:grpSpPr>
        <p:sp>
          <p:nvSpPr>
            <p:cNvPr id="29" name="Freeform 29"/>
            <p:cNvSpPr/>
            <p:nvPr/>
          </p:nvSpPr>
          <p:spPr>
            <a:xfrm>
              <a:off x="0" y="0"/>
              <a:ext cx="4076898" cy="509588"/>
            </a:xfrm>
            <a:custGeom>
              <a:avLst/>
              <a:gdLst/>
              <a:ahLst/>
              <a:cxnLst/>
              <a:rect l="l" t="t" r="r" b="b"/>
              <a:pathLst>
                <a:path w="4076898" h="509588">
                  <a:moveTo>
                    <a:pt x="0" y="0"/>
                  </a:moveTo>
                  <a:lnTo>
                    <a:pt x="4076898" y="0"/>
                  </a:lnTo>
                  <a:lnTo>
                    <a:pt x="4076898" y="509588"/>
                  </a:lnTo>
                  <a:lnTo>
                    <a:pt x="0" y="509588"/>
                  </a:lnTo>
                  <a:close/>
                </a:path>
              </a:pathLst>
            </a:custGeom>
            <a:solidFill>
              <a:srgbClr val="000000">
                <a:alpha val="0"/>
              </a:srgbClr>
            </a:solidFill>
          </p:spPr>
        </p:sp>
        <p:sp>
          <p:nvSpPr>
            <p:cNvPr id="30" name="TextBox 30"/>
            <p:cNvSpPr txBox="1"/>
            <p:nvPr/>
          </p:nvSpPr>
          <p:spPr>
            <a:xfrm>
              <a:off x="0" y="-19050"/>
              <a:ext cx="4076898" cy="528638"/>
            </a:xfrm>
            <a:prstGeom prst="rect">
              <a:avLst/>
            </a:prstGeom>
          </p:spPr>
          <p:txBody>
            <a:bodyPr lIns="0" tIns="0" rIns="0" bIns="0" rtlCol="0" anchor="t"/>
            <a:lstStyle/>
            <a:p>
              <a:pPr algn="l">
                <a:lnSpc>
                  <a:spcPts val="3000"/>
                </a:lnSpc>
              </a:pPr>
              <a:r>
                <a:rPr lang="en-US" sz="2375">
                  <a:solidFill>
                    <a:srgbClr val="161613"/>
                  </a:solidFill>
                  <a:latin typeface="DM Sans"/>
                  <a:ea typeface="DM Sans"/>
                  <a:cs typeface="DM Sans"/>
                  <a:sym typeface="DM Sans"/>
                </a:rPr>
                <a:t>Αποζημίωση</a:t>
              </a:r>
            </a:p>
          </p:txBody>
        </p:sp>
      </p:grpSp>
      <p:grpSp>
        <p:nvGrpSpPr>
          <p:cNvPr id="31" name="Group 31"/>
          <p:cNvGrpSpPr/>
          <p:nvPr/>
        </p:nvGrpSpPr>
        <p:grpSpPr>
          <a:xfrm>
            <a:off x="1100584" y="6409135"/>
            <a:ext cx="9228832" cy="1174254"/>
            <a:chOff x="0" y="0"/>
            <a:chExt cx="12305110" cy="1565672"/>
          </a:xfrm>
        </p:grpSpPr>
        <p:sp>
          <p:nvSpPr>
            <p:cNvPr id="32" name="Freeform 32"/>
            <p:cNvSpPr/>
            <p:nvPr/>
          </p:nvSpPr>
          <p:spPr>
            <a:xfrm>
              <a:off x="0" y="0"/>
              <a:ext cx="12305110" cy="1565672"/>
            </a:xfrm>
            <a:custGeom>
              <a:avLst/>
              <a:gdLst/>
              <a:ahLst/>
              <a:cxnLst/>
              <a:rect l="l" t="t" r="r" b="b"/>
              <a:pathLst>
                <a:path w="12305110" h="1565672">
                  <a:moveTo>
                    <a:pt x="0" y="0"/>
                  </a:moveTo>
                  <a:lnTo>
                    <a:pt x="12305110" y="0"/>
                  </a:lnTo>
                  <a:lnTo>
                    <a:pt x="12305110" y="1565672"/>
                  </a:lnTo>
                  <a:lnTo>
                    <a:pt x="0" y="1565672"/>
                  </a:lnTo>
                  <a:close/>
                </a:path>
              </a:pathLst>
            </a:custGeom>
            <a:solidFill>
              <a:srgbClr val="000000">
                <a:alpha val="0"/>
              </a:srgbClr>
            </a:solidFill>
          </p:spPr>
        </p:sp>
        <p:sp>
          <p:nvSpPr>
            <p:cNvPr id="33" name="TextBox 33"/>
            <p:cNvSpPr txBox="1"/>
            <p:nvPr/>
          </p:nvSpPr>
          <p:spPr>
            <a:xfrm>
              <a:off x="0" y="-76200"/>
              <a:ext cx="12305110" cy="1641872"/>
            </a:xfrm>
            <a:prstGeom prst="rect">
              <a:avLst/>
            </a:prstGeom>
          </p:spPr>
          <p:txBody>
            <a:bodyPr lIns="0" tIns="0" rIns="0" bIns="0" rtlCol="0" anchor="t"/>
            <a:lstStyle/>
            <a:p>
              <a:pPr algn="l">
                <a:lnSpc>
                  <a:spcPts val="3062"/>
                </a:lnSpc>
              </a:pPr>
              <a:r>
                <a:rPr lang="en-US" sz="1874">
                  <a:solidFill>
                    <a:srgbClr val="161613"/>
                  </a:solidFill>
                  <a:latin typeface="Inter"/>
                  <a:ea typeface="Inter"/>
                  <a:cs typeface="Inter"/>
                  <a:sym typeface="Inter"/>
                </a:rPr>
                <a:t>είχαν δικαίωμα να πάρουν από το κράτος στο οποίο μετανάστευαν ως αποζημίωση περιουσία ίσης αξίας με την ακίνητη περιουσία που εγκατέλειπαν φεύγοντας.</a:t>
              </a:r>
            </a:p>
          </p:txBody>
        </p:sp>
      </p:grpSp>
      <p:grpSp>
        <p:nvGrpSpPr>
          <p:cNvPr id="34" name="Group 34"/>
          <p:cNvGrpSpPr/>
          <p:nvPr/>
        </p:nvGrpSpPr>
        <p:grpSpPr>
          <a:xfrm>
            <a:off x="856060" y="8072437"/>
            <a:ext cx="9717881" cy="1409403"/>
            <a:chOff x="0" y="0"/>
            <a:chExt cx="12957175" cy="1879203"/>
          </a:xfrm>
        </p:grpSpPr>
        <p:sp>
          <p:nvSpPr>
            <p:cNvPr id="35" name="Freeform 35"/>
            <p:cNvSpPr/>
            <p:nvPr/>
          </p:nvSpPr>
          <p:spPr>
            <a:xfrm>
              <a:off x="0" y="0"/>
              <a:ext cx="12957175" cy="1879219"/>
            </a:xfrm>
            <a:custGeom>
              <a:avLst/>
              <a:gdLst/>
              <a:ahLst/>
              <a:cxnLst/>
              <a:rect l="l" t="t" r="r" b="b"/>
              <a:pathLst>
                <a:path w="12957175" h="1879219">
                  <a:moveTo>
                    <a:pt x="0" y="48895"/>
                  </a:moveTo>
                  <a:cubicBezTo>
                    <a:pt x="0" y="21844"/>
                    <a:pt x="21844" y="0"/>
                    <a:pt x="48895" y="0"/>
                  </a:cubicBezTo>
                  <a:lnTo>
                    <a:pt x="12908280" y="0"/>
                  </a:lnTo>
                  <a:cubicBezTo>
                    <a:pt x="12935331" y="0"/>
                    <a:pt x="12957175" y="21844"/>
                    <a:pt x="12957175" y="48895"/>
                  </a:cubicBezTo>
                  <a:lnTo>
                    <a:pt x="12957175" y="1830324"/>
                  </a:lnTo>
                  <a:cubicBezTo>
                    <a:pt x="12957175" y="1857375"/>
                    <a:pt x="12935331" y="1879219"/>
                    <a:pt x="12908280" y="1879219"/>
                  </a:cubicBezTo>
                  <a:lnTo>
                    <a:pt x="48895" y="1879219"/>
                  </a:lnTo>
                  <a:cubicBezTo>
                    <a:pt x="21844" y="1879219"/>
                    <a:pt x="0" y="1857375"/>
                    <a:pt x="0" y="1830324"/>
                  </a:cubicBezTo>
                  <a:close/>
                </a:path>
              </a:pathLst>
            </a:custGeom>
            <a:solidFill>
              <a:srgbClr val="EDEBE3"/>
            </a:solidFill>
          </p:spPr>
        </p:sp>
      </p:grpSp>
      <p:grpSp>
        <p:nvGrpSpPr>
          <p:cNvPr id="36" name="Group 36"/>
          <p:cNvGrpSpPr/>
          <p:nvPr/>
        </p:nvGrpSpPr>
        <p:grpSpPr>
          <a:xfrm>
            <a:off x="1100584" y="8316962"/>
            <a:ext cx="3057674" cy="382191"/>
            <a:chOff x="0" y="0"/>
            <a:chExt cx="4076898" cy="509588"/>
          </a:xfrm>
        </p:grpSpPr>
        <p:sp>
          <p:nvSpPr>
            <p:cNvPr id="37" name="Freeform 37"/>
            <p:cNvSpPr/>
            <p:nvPr/>
          </p:nvSpPr>
          <p:spPr>
            <a:xfrm>
              <a:off x="0" y="0"/>
              <a:ext cx="4076898" cy="509588"/>
            </a:xfrm>
            <a:custGeom>
              <a:avLst/>
              <a:gdLst/>
              <a:ahLst/>
              <a:cxnLst/>
              <a:rect l="l" t="t" r="r" b="b"/>
              <a:pathLst>
                <a:path w="4076898" h="509588">
                  <a:moveTo>
                    <a:pt x="0" y="0"/>
                  </a:moveTo>
                  <a:lnTo>
                    <a:pt x="4076898" y="0"/>
                  </a:lnTo>
                  <a:lnTo>
                    <a:pt x="4076898" y="509588"/>
                  </a:lnTo>
                  <a:lnTo>
                    <a:pt x="0" y="509588"/>
                  </a:lnTo>
                  <a:close/>
                </a:path>
              </a:pathLst>
            </a:custGeom>
            <a:solidFill>
              <a:srgbClr val="000000">
                <a:alpha val="0"/>
              </a:srgbClr>
            </a:solidFill>
          </p:spPr>
        </p:sp>
        <p:sp>
          <p:nvSpPr>
            <p:cNvPr id="38" name="TextBox 38"/>
            <p:cNvSpPr txBox="1"/>
            <p:nvPr/>
          </p:nvSpPr>
          <p:spPr>
            <a:xfrm>
              <a:off x="0" y="-19050"/>
              <a:ext cx="4076898" cy="528638"/>
            </a:xfrm>
            <a:prstGeom prst="rect">
              <a:avLst/>
            </a:prstGeom>
          </p:spPr>
          <p:txBody>
            <a:bodyPr lIns="0" tIns="0" rIns="0" bIns="0" rtlCol="0" anchor="t"/>
            <a:lstStyle/>
            <a:p>
              <a:pPr algn="l">
                <a:lnSpc>
                  <a:spcPts val="3000"/>
                </a:lnSpc>
              </a:pPr>
              <a:r>
                <a:rPr lang="en-US" sz="2375">
                  <a:solidFill>
                    <a:srgbClr val="161613"/>
                  </a:solidFill>
                  <a:latin typeface="DM Sans"/>
                  <a:ea typeface="DM Sans"/>
                  <a:cs typeface="DM Sans"/>
                  <a:sym typeface="DM Sans"/>
                </a:rPr>
                <a:t>Διευκόλυνση</a:t>
              </a:r>
            </a:p>
          </p:txBody>
        </p:sp>
      </p:grpSp>
      <p:grpSp>
        <p:nvGrpSpPr>
          <p:cNvPr id="39" name="Group 39"/>
          <p:cNvGrpSpPr/>
          <p:nvPr/>
        </p:nvGrpSpPr>
        <p:grpSpPr>
          <a:xfrm>
            <a:off x="1100584" y="8845897"/>
            <a:ext cx="9228832" cy="391417"/>
            <a:chOff x="0" y="0"/>
            <a:chExt cx="12305110" cy="521890"/>
          </a:xfrm>
        </p:grpSpPr>
        <p:sp>
          <p:nvSpPr>
            <p:cNvPr id="40" name="Freeform 40"/>
            <p:cNvSpPr/>
            <p:nvPr/>
          </p:nvSpPr>
          <p:spPr>
            <a:xfrm>
              <a:off x="0" y="0"/>
              <a:ext cx="12305110" cy="521890"/>
            </a:xfrm>
            <a:custGeom>
              <a:avLst/>
              <a:gdLst/>
              <a:ahLst/>
              <a:cxnLst/>
              <a:rect l="l" t="t" r="r" b="b"/>
              <a:pathLst>
                <a:path w="12305110" h="521890">
                  <a:moveTo>
                    <a:pt x="0" y="0"/>
                  </a:moveTo>
                  <a:lnTo>
                    <a:pt x="12305110" y="0"/>
                  </a:lnTo>
                  <a:lnTo>
                    <a:pt x="12305110" y="521890"/>
                  </a:lnTo>
                  <a:lnTo>
                    <a:pt x="0" y="521890"/>
                  </a:lnTo>
                  <a:close/>
                </a:path>
              </a:pathLst>
            </a:custGeom>
            <a:solidFill>
              <a:srgbClr val="000000">
                <a:alpha val="0"/>
              </a:srgbClr>
            </a:solidFill>
          </p:spPr>
        </p:sp>
        <p:sp>
          <p:nvSpPr>
            <p:cNvPr id="41" name="TextBox 41"/>
            <p:cNvSpPr txBox="1"/>
            <p:nvPr/>
          </p:nvSpPr>
          <p:spPr>
            <a:xfrm>
              <a:off x="0" y="-76200"/>
              <a:ext cx="12305110" cy="598090"/>
            </a:xfrm>
            <a:prstGeom prst="rect">
              <a:avLst/>
            </a:prstGeom>
          </p:spPr>
          <p:txBody>
            <a:bodyPr lIns="0" tIns="0" rIns="0" bIns="0" rtlCol="0" anchor="t"/>
            <a:lstStyle/>
            <a:p>
              <a:pPr algn="l">
                <a:lnSpc>
                  <a:spcPts val="3062"/>
                </a:lnSpc>
              </a:pPr>
              <a:r>
                <a:rPr lang="en-US" sz="1874">
                  <a:solidFill>
                    <a:srgbClr val="161613"/>
                  </a:solidFill>
                  <a:latin typeface="Inter"/>
                  <a:ea typeface="Inter"/>
                  <a:cs typeface="Inter"/>
                  <a:sym typeface="Inter"/>
                </a:rPr>
                <a:t>θα διευκολύνονταν στη μετακίνηση τους από τη Μικτή Επιτροπή Ανταλλαγής.</a:t>
              </a:r>
            </a:p>
          </p:txBody>
        </p:sp>
      </p:grpSp>
      <p:sp>
        <p:nvSpPr>
          <p:cNvPr id="42" name="Freeform 42"/>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l="-3289" r="-3289"/>
            </a:stretch>
          </a:blipFill>
        </p:spPr>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992237" y="1709568"/>
            <a:ext cx="9445376" cy="1056307"/>
            <a:chOff x="0" y="0"/>
            <a:chExt cx="12593835" cy="1408409"/>
          </a:xfrm>
        </p:grpSpPr>
        <p:sp>
          <p:nvSpPr>
            <p:cNvPr id="8" name="Freeform 8"/>
            <p:cNvSpPr/>
            <p:nvPr/>
          </p:nvSpPr>
          <p:spPr>
            <a:xfrm>
              <a:off x="0" y="0"/>
              <a:ext cx="12593835" cy="1408409"/>
            </a:xfrm>
            <a:custGeom>
              <a:avLst/>
              <a:gdLst/>
              <a:ahLst/>
              <a:cxnLst/>
              <a:rect l="l" t="t" r="r" b="b"/>
              <a:pathLst>
                <a:path w="12593835" h="1408409">
                  <a:moveTo>
                    <a:pt x="0" y="0"/>
                  </a:moveTo>
                  <a:lnTo>
                    <a:pt x="12593835" y="0"/>
                  </a:lnTo>
                  <a:lnTo>
                    <a:pt x="12593835" y="1408409"/>
                  </a:lnTo>
                  <a:lnTo>
                    <a:pt x="0" y="1408409"/>
                  </a:lnTo>
                  <a:close/>
                </a:path>
              </a:pathLst>
            </a:custGeom>
            <a:solidFill>
              <a:srgbClr val="000000">
                <a:alpha val="0"/>
              </a:srgbClr>
            </a:solidFill>
          </p:spPr>
        </p:sp>
        <p:sp>
          <p:nvSpPr>
            <p:cNvPr id="9" name="TextBox 9"/>
            <p:cNvSpPr txBox="1"/>
            <p:nvPr/>
          </p:nvSpPr>
          <p:spPr>
            <a:xfrm>
              <a:off x="0" y="-19050"/>
              <a:ext cx="12593835" cy="1427459"/>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Υποχρεωτική Μετακίνηση</a:t>
              </a:r>
            </a:p>
          </p:txBody>
        </p:sp>
      </p:grpSp>
      <p:sp>
        <p:nvSpPr>
          <p:cNvPr id="10" name="Freeform 10" descr="preencoded.png"/>
          <p:cNvSpPr/>
          <p:nvPr/>
        </p:nvSpPr>
        <p:spPr>
          <a:xfrm>
            <a:off x="992238" y="3715196"/>
            <a:ext cx="708720" cy="708720"/>
          </a:xfrm>
          <a:custGeom>
            <a:avLst/>
            <a:gdLst/>
            <a:ahLst/>
            <a:cxnLst/>
            <a:rect l="l" t="t" r="r" b="b"/>
            <a:pathLst>
              <a:path w="708720" h="708720">
                <a:moveTo>
                  <a:pt x="0" y="0"/>
                </a:moveTo>
                <a:lnTo>
                  <a:pt x="708719" y="0"/>
                </a:lnTo>
                <a:lnTo>
                  <a:pt x="708719" y="708720"/>
                </a:lnTo>
                <a:lnTo>
                  <a:pt x="0" y="708720"/>
                </a:lnTo>
                <a:lnTo>
                  <a:pt x="0" y="0"/>
                </a:lnTo>
                <a:close/>
              </a:path>
            </a:pathLst>
          </a:custGeom>
          <a:blipFill>
            <a:blip r:embed="rId4"/>
            <a:stretch>
              <a:fillRect/>
            </a:stretch>
          </a:blipFill>
        </p:spPr>
      </p:sp>
      <p:grpSp>
        <p:nvGrpSpPr>
          <p:cNvPr id="11" name="Group 11"/>
          <p:cNvGrpSpPr/>
          <p:nvPr/>
        </p:nvGrpSpPr>
        <p:grpSpPr>
          <a:xfrm>
            <a:off x="992238" y="4707434"/>
            <a:ext cx="2864941" cy="2268141"/>
            <a:chOff x="0" y="0"/>
            <a:chExt cx="3819922" cy="3024188"/>
          </a:xfrm>
        </p:grpSpPr>
        <p:sp>
          <p:nvSpPr>
            <p:cNvPr id="12" name="Freeform 12"/>
            <p:cNvSpPr/>
            <p:nvPr/>
          </p:nvSpPr>
          <p:spPr>
            <a:xfrm>
              <a:off x="0" y="0"/>
              <a:ext cx="3819922" cy="3024188"/>
            </a:xfrm>
            <a:custGeom>
              <a:avLst/>
              <a:gdLst/>
              <a:ahLst/>
              <a:cxnLst/>
              <a:rect l="l" t="t" r="r" b="b"/>
              <a:pathLst>
                <a:path w="3819922" h="3024188">
                  <a:moveTo>
                    <a:pt x="0" y="0"/>
                  </a:moveTo>
                  <a:lnTo>
                    <a:pt x="3819922" y="0"/>
                  </a:lnTo>
                  <a:lnTo>
                    <a:pt x="3819922" y="3024188"/>
                  </a:lnTo>
                  <a:lnTo>
                    <a:pt x="0" y="3024188"/>
                  </a:lnTo>
                  <a:close/>
                </a:path>
              </a:pathLst>
            </a:custGeom>
            <a:solidFill>
              <a:srgbClr val="000000">
                <a:alpha val="0"/>
              </a:srgbClr>
            </a:solidFill>
          </p:spPr>
        </p:sp>
        <p:sp>
          <p:nvSpPr>
            <p:cNvPr id="13" name="TextBox 13"/>
            <p:cNvSpPr txBox="1"/>
            <p:nvPr/>
          </p:nvSpPr>
          <p:spPr>
            <a:xfrm>
              <a:off x="0" y="-85725"/>
              <a:ext cx="3819922" cy="3109913"/>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Η συμφωνία αυτή για ανταλλαγή πληθυσμών διέφερε από τις προηγούμενες.</a:t>
              </a:r>
            </a:p>
          </p:txBody>
        </p:sp>
      </p:grpSp>
      <p:sp>
        <p:nvSpPr>
          <p:cNvPr id="14" name="Freeform 14" descr="preencoded.png"/>
          <p:cNvSpPr/>
          <p:nvPr/>
        </p:nvSpPr>
        <p:spPr>
          <a:xfrm>
            <a:off x="4282380" y="3715196"/>
            <a:ext cx="708720" cy="708720"/>
          </a:xfrm>
          <a:custGeom>
            <a:avLst/>
            <a:gdLst/>
            <a:ahLst/>
            <a:cxnLst/>
            <a:rect l="l" t="t" r="r" b="b"/>
            <a:pathLst>
              <a:path w="708720" h="708720">
                <a:moveTo>
                  <a:pt x="0" y="0"/>
                </a:moveTo>
                <a:lnTo>
                  <a:pt x="708720" y="0"/>
                </a:lnTo>
                <a:lnTo>
                  <a:pt x="708720" y="708720"/>
                </a:lnTo>
                <a:lnTo>
                  <a:pt x="0" y="708720"/>
                </a:lnTo>
                <a:lnTo>
                  <a:pt x="0" y="0"/>
                </a:lnTo>
                <a:close/>
              </a:path>
            </a:pathLst>
          </a:custGeom>
          <a:blipFill>
            <a:blip r:embed="rId5"/>
            <a:stretch>
              <a:fillRect/>
            </a:stretch>
          </a:blipFill>
        </p:spPr>
      </p:sp>
      <p:grpSp>
        <p:nvGrpSpPr>
          <p:cNvPr id="15" name="Group 15"/>
          <p:cNvGrpSpPr/>
          <p:nvPr/>
        </p:nvGrpSpPr>
        <p:grpSpPr>
          <a:xfrm>
            <a:off x="4282380" y="4707434"/>
            <a:ext cx="2865090" cy="2721769"/>
            <a:chOff x="0" y="0"/>
            <a:chExt cx="3820120" cy="3629025"/>
          </a:xfrm>
        </p:grpSpPr>
        <p:sp>
          <p:nvSpPr>
            <p:cNvPr id="16" name="Freeform 16"/>
            <p:cNvSpPr/>
            <p:nvPr/>
          </p:nvSpPr>
          <p:spPr>
            <a:xfrm>
              <a:off x="0" y="0"/>
              <a:ext cx="3820120" cy="3629025"/>
            </a:xfrm>
            <a:custGeom>
              <a:avLst/>
              <a:gdLst/>
              <a:ahLst/>
              <a:cxnLst/>
              <a:rect l="l" t="t" r="r" b="b"/>
              <a:pathLst>
                <a:path w="3820120" h="3629025">
                  <a:moveTo>
                    <a:pt x="0" y="0"/>
                  </a:moveTo>
                  <a:lnTo>
                    <a:pt x="3820120" y="0"/>
                  </a:lnTo>
                  <a:lnTo>
                    <a:pt x="3820120" y="3629025"/>
                  </a:lnTo>
                  <a:lnTo>
                    <a:pt x="0" y="3629025"/>
                  </a:lnTo>
                  <a:close/>
                </a:path>
              </a:pathLst>
            </a:custGeom>
            <a:solidFill>
              <a:srgbClr val="000000">
                <a:alpha val="0"/>
              </a:srgbClr>
            </a:solidFill>
          </p:spPr>
        </p:sp>
        <p:sp>
          <p:nvSpPr>
            <p:cNvPr id="17" name="TextBox 17"/>
            <p:cNvSpPr txBox="1"/>
            <p:nvPr/>
          </p:nvSpPr>
          <p:spPr>
            <a:xfrm>
              <a:off x="0" y="-85725"/>
              <a:ext cx="3820120" cy="371475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Καθιέρωνε για πρώτη φορά τη μαζική μετακίνηση πληθυσμών και είχε υποχρεωτικό χαρακτήρα.</a:t>
              </a:r>
            </a:p>
          </p:txBody>
        </p:sp>
      </p:grpSp>
      <p:sp>
        <p:nvSpPr>
          <p:cNvPr id="18" name="Freeform 18" descr="preencoded.png"/>
          <p:cNvSpPr/>
          <p:nvPr/>
        </p:nvSpPr>
        <p:spPr>
          <a:xfrm>
            <a:off x="7572672" y="3715196"/>
            <a:ext cx="708720" cy="708720"/>
          </a:xfrm>
          <a:custGeom>
            <a:avLst/>
            <a:gdLst/>
            <a:ahLst/>
            <a:cxnLst/>
            <a:rect l="l" t="t" r="r" b="b"/>
            <a:pathLst>
              <a:path w="708720" h="708720">
                <a:moveTo>
                  <a:pt x="0" y="0"/>
                </a:moveTo>
                <a:lnTo>
                  <a:pt x="708720" y="0"/>
                </a:lnTo>
                <a:lnTo>
                  <a:pt x="708720" y="708720"/>
                </a:lnTo>
                <a:lnTo>
                  <a:pt x="0" y="708720"/>
                </a:lnTo>
                <a:lnTo>
                  <a:pt x="0" y="0"/>
                </a:lnTo>
                <a:close/>
              </a:path>
            </a:pathLst>
          </a:custGeom>
          <a:blipFill>
            <a:blip r:embed="rId6"/>
            <a:stretch>
              <a:fillRect/>
            </a:stretch>
          </a:blipFill>
        </p:spPr>
      </p:sp>
      <p:grpSp>
        <p:nvGrpSpPr>
          <p:cNvPr id="19" name="Group 19"/>
          <p:cNvGrpSpPr/>
          <p:nvPr/>
        </p:nvGrpSpPr>
        <p:grpSpPr>
          <a:xfrm>
            <a:off x="7572672" y="4707434"/>
            <a:ext cx="2864941" cy="3175398"/>
            <a:chOff x="0" y="0"/>
            <a:chExt cx="3819922" cy="4233863"/>
          </a:xfrm>
        </p:grpSpPr>
        <p:sp>
          <p:nvSpPr>
            <p:cNvPr id="20" name="Freeform 20"/>
            <p:cNvSpPr/>
            <p:nvPr/>
          </p:nvSpPr>
          <p:spPr>
            <a:xfrm>
              <a:off x="0" y="0"/>
              <a:ext cx="3819922" cy="4233863"/>
            </a:xfrm>
            <a:custGeom>
              <a:avLst/>
              <a:gdLst/>
              <a:ahLst/>
              <a:cxnLst/>
              <a:rect l="l" t="t" r="r" b="b"/>
              <a:pathLst>
                <a:path w="3819922" h="4233863">
                  <a:moveTo>
                    <a:pt x="0" y="0"/>
                  </a:moveTo>
                  <a:lnTo>
                    <a:pt x="3819922" y="0"/>
                  </a:lnTo>
                  <a:lnTo>
                    <a:pt x="3819922" y="4233863"/>
                  </a:lnTo>
                  <a:lnTo>
                    <a:pt x="0" y="4233863"/>
                  </a:lnTo>
                  <a:close/>
                </a:path>
              </a:pathLst>
            </a:custGeom>
            <a:solidFill>
              <a:srgbClr val="000000">
                <a:alpha val="0"/>
              </a:srgbClr>
            </a:solidFill>
          </p:spPr>
        </p:sp>
        <p:sp>
          <p:nvSpPr>
            <p:cNvPr id="21" name="TextBox 21"/>
            <p:cNvSpPr txBox="1"/>
            <p:nvPr/>
          </p:nvSpPr>
          <p:spPr>
            <a:xfrm>
              <a:off x="0" y="-85725"/>
              <a:ext cx="3819922" cy="4319588"/>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Μέχρι τότε συμφωνίες προέβλεπαν εθελοντική μετανάστευση κατοίκων κάποιων επίμαχων περιοχών.</a:t>
              </a:r>
            </a:p>
          </p:txBody>
        </p:sp>
      </p:grpSp>
      <p:sp>
        <p:nvSpPr>
          <p:cNvPr id="22" name="Freeform 22"/>
          <p:cNvSpPr/>
          <p:nvPr/>
        </p:nvSpPr>
        <p:spPr>
          <a:xfrm>
            <a:off x="10866239" y="0"/>
            <a:ext cx="7444818" cy="10287000"/>
          </a:xfrm>
          <a:custGeom>
            <a:avLst/>
            <a:gdLst/>
            <a:ahLst/>
            <a:cxnLst/>
            <a:rect l="l" t="t" r="r" b="b"/>
            <a:pathLst>
              <a:path w="7444818" h="10287000">
                <a:moveTo>
                  <a:pt x="0" y="0"/>
                </a:moveTo>
                <a:lnTo>
                  <a:pt x="7444817" y="0"/>
                </a:lnTo>
                <a:lnTo>
                  <a:pt x="7444817" y="10287000"/>
                </a:lnTo>
                <a:lnTo>
                  <a:pt x="0" y="10287000"/>
                </a:lnTo>
                <a:lnTo>
                  <a:pt x="0" y="0"/>
                </a:lnTo>
                <a:close/>
              </a:path>
            </a:pathLst>
          </a:custGeom>
          <a:blipFill>
            <a:blip r:embed="rId7"/>
            <a:stretch>
              <a:fillRect l="-7441" t="-1687" r="-12225" b="-2341"/>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8" y="1920139"/>
            <a:ext cx="15163056" cy="885974"/>
            <a:chOff x="0" y="0"/>
            <a:chExt cx="20217408" cy="1181298"/>
          </a:xfrm>
        </p:grpSpPr>
        <p:sp>
          <p:nvSpPr>
            <p:cNvPr id="7" name="Freeform 7"/>
            <p:cNvSpPr/>
            <p:nvPr/>
          </p:nvSpPr>
          <p:spPr>
            <a:xfrm>
              <a:off x="0" y="0"/>
              <a:ext cx="20217408" cy="1181298"/>
            </a:xfrm>
            <a:custGeom>
              <a:avLst/>
              <a:gdLst/>
              <a:ahLst/>
              <a:cxnLst/>
              <a:rect l="l" t="t" r="r" b="b"/>
              <a:pathLst>
                <a:path w="20217408" h="1181298">
                  <a:moveTo>
                    <a:pt x="0" y="0"/>
                  </a:moveTo>
                  <a:lnTo>
                    <a:pt x="20217408" y="0"/>
                  </a:lnTo>
                  <a:lnTo>
                    <a:pt x="20217408" y="1181298"/>
                  </a:lnTo>
                  <a:lnTo>
                    <a:pt x="0" y="1181298"/>
                  </a:lnTo>
                  <a:close/>
                </a:path>
              </a:pathLst>
            </a:custGeom>
            <a:solidFill>
              <a:srgbClr val="000000">
                <a:alpha val="0"/>
              </a:srgbClr>
            </a:solidFill>
          </p:spPr>
        </p:sp>
        <p:sp>
          <p:nvSpPr>
            <p:cNvPr id="8" name="TextBox 8"/>
            <p:cNvSpPr txBox="1"/>
            <p:nvPr/>
          </p:nvSpPr>
          <p:spPr>
            <a:xfrm>
              <a:off x="0" y="-19050"/>
              <a:ext cx="20217408" cy="1200348"/>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Πρώιμα Προσφυγικά Κύματα του 20ού Αιώνα</a:t>
              </a:r>
            </a:p>
          </p:txBody>
        </p:sp>
      </p:grpSp>
      <p:grpSp>
        <p:nvGrpSpPr>
          <p:cNvPr id="9" name="Group 9"/>
          <p:cNvGrpSpPr/>
          <p:nvPr/>
        </p:nvGrpSpPr>
        <p:grpSpPr>
          <a:xfrm>
            <a:off x="992238" y="3635574"/>
            <a:ext cx="4423022" cy="442912"/>
            <a:chOff x="0" y="0"/>
            <a:chExt cx="5897363" cy="590550"/>
          </a:xfrm>
        </p:grpSpPr>
        <p:sp>
          <p:nvSpPr>
            <p:cNvPr id="10" name="Freeform 10"/>
            <p:cNvSpPr/>
            <p:nvPr/>
          </p:nvSpPr>
          <p:spPr>
            <a:xfrm>
              <a:off x="0" y="0"/>
              <a:ext cx="5897363" cy="590550"/>
            </a:xfrm>
            <a:custGeom>
              <a:avLst/>
              <a:gdLst/>
              <a:ahLst/>
              <a:cxnLst/>
              <a:rect l="l" t="t" r="r" b="b"/>
              <a:pathLst>
                <a:path w="5897363" h="590550">
                  <a:moveTo>
                    <a:pt x="0" y="0"/>
                  </a:moveTo>
                  <a:lnTo>
                    <a:pt x="5897363" y="0"/>
                  </a:lnTo>
                  <a:lnTo>
                    <a:pt x="5897363" y="590550"/>
                  </a:lnTo>
                  <a:lnTo>
                    <a:pt x="0" y="590550"/>
                  </a:lnTo>
                  <a:close/>
                </a:path>
              </a:pathLst>
            </a:custGeom>
            <a:solidFill>
              <a:srgbClr val="000000">
                <a:alpha val="0"/>
              </a:srgbClr>
            </a:solidFill>
          </p:spPr>
        </p:sp>
        <p:sp>
          <p:nvSpPr>
            <p:cNvPr id="11" name="TextBox 11"/>
            <p:cNvSpPr txBox="1"/>
            <p:nvPr/>
          </p:nvSpPr>
          <p:spPr>
            <a:xfrm>
              <a:off x="0" y="-9525"/>
              <a:ext cx="5897363"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Ανατολική Ρωμυλία (1906)</a:t>
              </a:r>
            </a:p>
          </p:txBody>
        </p:sp>
      </p:grpSp>
      <p:grpSp>
        <p:nvGrpSpPr>
          <p:cNvPr id="12" name="Group 12"/>
          <p:cNvGrpSpPr/>
          <p:nvPr/>
        </p:nvGrpSpPr>
        <p:grpSpPr>
          <a:xfrm>
            <a:off x="992238" y="4362004"/>
            <a:ext cx="7805886" cy="3629025"/>
            <a:chOff x="0" y="0"/>
            <a:chExt cx="10407848" cy="4838700"/>
          </a:xfrm>
        </p:grpSpPr>
        <p:sp>
          <p:nvSpPr>
            <p:cNvPr id="13" name="Freeform 13"/>
            <p:cNvSpPr/>
            <p:nvPr/>
          </p:nvSpPr>
          <p:spPr>
            <a:xfrm>
              <a:off x="0" y="0"/>
              <a:ext cx="10407848" cy="4838700"/>
            </a:xfrm>
            <a:custGeom>
              <a:avLst/>
              <a:gdLst/>
              <a:ahLst/>
              <a:cxnLst/>
              <a:rect l="l" t="t" r="r" b="b"/>
              <a:pathLst>
                <a:path w="10407848" h="4838700">
                  <a:moveTo>
                    <a:pt x="0" y="0"/>
                  </a:moveTo>
                  <a:lnTo>
                    <a:pt x="10407848" y="0"/>
                  </a:lnTo>
                  <a:lnTo>
                    <a:pt x="10407848" y="4838700"/>
                  </a:lnTo>
                  <a:lnTo>
                    <a:pt x="0" y="4838700"/>
                  </a:lnTo>
                  <a:close/>
                </a:path>
              </a:pathLst>
            </a:custGeom>
            <a:solidFill>
              <a:srgbClr val="000000">
                <a:alpha val="0"/>
              </a:srgbClr>
            </a:solidFill>
          </p:spPr>
        </p:sp>
        <p:sp>
          <p:nvSpPr>
            <p:cNvPr id="14" name="TextBox 14"/>
            <p:cNvSpPr txBox="1"/>
            <p:nvPr/>
          </p:nvSpPr>
          <p:spPr>
            <a:xfrm>
              <a:off x="0" y="-85725"/>
              <a:ext cx="10407848" cy="4924425"/>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Οι πρώτοι Έλληνες που πέρασαν μαζικά τα σύνορα τον 20ό αιώνα ήταν κάτοικοι της Ανατολικής Ρωμυλίας, περιοχής της Βουλγαρίας με σημαντικό ελληνικό πληθυσμό. Η αναγκαστική μετανάστευση στην Ελλάδα το 1906 ήταν συνέπεια των βιαιοπραγιών των Βουλγάρων, εξαιτίας του ανταγωνισμού Ελλάδας-Βουλγαρίας για επικράτηση στην υπό οθωμανική κυριαρχία Μακεδονία (Μακεδονικός Αγώνας).</a:t>
              </a:r>
            </a:p>
          </p:txBody>
        </p:sp>
      </p:grpSp>
      <p:grpSp>
        <p:nvGrpSpPr>
          <p:cNvPr id="15" name="Group 15"/>
          <p:cNvGrpSpPr/>
          <p:nvPr/>
        </p:nvGrpSpPr>
        <p:grpSpPr>
          <a:xfrm>
            <a:off x="9499401" y="3635574"/>
            <a:ext cx="3544044" cy="442912"/>
            <a:chOff x="0" y="0"/>
            <a:chExt cx="4725392" cy="590550"/>
          </a:xfrm>
        </p:grpSpPr>
        <p:sp>
          <p:nvSpPr>
            <p:cNvPr id="16" name="Freeform 16"/>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17" name="TextBox 17"/>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Ρουμανία (1906)</a:t>
              </a:r>
            </a:p>
          </p:txBody>
        </p:sp>
      </p:grpSp>
      <p:grpSp>
        <p:nvGrpSpPr>
          <p:cNvPr id="18" name="Group 18"/>
          <p:cNvGrpSpPr/>
          <p:nvPr/>
        </p:nvGrpSpPr>
        <p:grpSpPr>
          <a:xfrm>
            <a:off x="9499401" y="4362004"/>
            <a:ext cx="7805886" cy="1814512"/>
            <a:chOff x="0" y="0"/>
            <a:chExt cx="10407848" cy="2419350"/>
          </a:xfrm>
        </p:grpSpPr>
        <p:sp>
          <p:nvSpPr>
            <p:cNvPr id="19" name="Freeform 19"/>
            <p:cNvSpPr/>
            <p:nvPr/>
          </p:nvSpPr>
          <p:spPr>
            <a:xfrm>
              <a:off x="0" y="0"/>
              <a:ext cx="10407848" cy="2419350"/>
            </a:xfrm>
            <a:custGeom>
              <a:avLst/>
              <a:gdLst/>
              <a:ahLst/>
              <a:cxnLst/>
              <a:rect l="l" t="t" r="r" b="b"/>
              <a:pathLst>
                <a:path w="10407848" h="2419350">
                  <a:moveTo>
                    <a:pt x="0" y="0"/>
                  </a:moveTo>
                  <a:lnTo>
                    <a:pt x="10407848" y="0"/>
                  </a:lnTo>
                  <a:lnTo>
                    <a:pt x="10407848" y="2419350"/>
                  </a:lnTo>
                  <a:lnTo>
                    <a:pt x="0" y="2419350"/>
                  </a:lnTo>
                  <a:close/>
                </a:path>
              </a:pathLst>
            </a:custGeom>
            <a:solidFill>
              <a:srgbClr val="000000">
                <a:alpha val="0"/>
              </a:srgbClr>
            </a:solidFill>
          </p:spPr>
        </p:sp>
        <p:sp>
          <p:nvSpPr>
            <p:cNvPr id="20" name="TextBox 20"/>
            <p:cNvSpPr txBox="1"/>
            <p:nvPr/>
          </p:nvSpPr>
          <p:spPr>
            <a:xfrm>
              <a:off x="0" y="-85725"/>
              <a:ext cx="10407848" cy="2505075"/>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Τον ίδιο χρόνο Έλληνες κάτοικοι της Ρουμανίας απελάθηκαν, λόγω της έξαρσης που γνώριζε την ίδια εποχή το Κουτσοβλαχικό ζήτημα, το οποίο επηρέαζε τις σχέσεις Ελλάδας-Ρουμανίας.</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1028700" y="939701"/>
            <a:ext cx="9409062" cy="1932607"/>
            <a:chOff x="0" y="0"/>
            <a:chExt cx="12545417" cy="2576809"/>
          </a:xfrm>
        </p:grpSpPr>
        <p:sp>
          <p:nvSpPr>
            <p:cNvPr id="8" name="Freeform 8"/>
            <p:cNvSpPr/>
            <p:nvPr/>
          </p:nvSpPr>
          <p:spPr>
            <a:xfrm>
              <a:off x="0" y="0"/>
              <a:ext cx="12545417" cy="2576809"/>
            </a:xfrm>
            <a:custGeom>
              <a:avLst/>
              <a:gdLst/>
              <a:ahLst/>
              <a:cxnLst/>
              <a:rect l="l" t="t" r="r" b="b"/>
              <a:pathLst>
                <a:path w="12545417" h="2576809">
                  <a:moveTo>
                    <a:pt x="0" y="0"/>
                  </a:moveTo>
                  <a:lnTo>
                    <a:pt x="12545417" y="0"/>
                  </a:lnTo>
                  <a:lnTo>
                    <a:pt x="12545417" y="2576809"/>
                  </a:lnTo>
                  <a:lnTo>
                    <a:pt x="0" y="2576809"/>
                  </a:lnTo>
                  <a:close/>
                </a:path>
              </a:pathLst>
            </a:custGeom>
            <a:solidFill>
              <a:srgbClr val="000000">
                <a:alpha val="0"/>
              </a:srgbClr>
            </a:solidFill>
          </p:spPr>
        </p:sp>
        <p:sp>
          <p:nvSpPr>
            <p:cNvPr id="9" name="TextBox 9"/>
            <p:cNvSpPr txBox="1"/>
            <p:nvPr/>
          </p:nvSpPr>
          <p:spPr>
            <a:xfrm>
              <a:off x="0" y="-19050"/>
              <a:ext cx="12545417" cy="2595859"/>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Αντιδράσεις των Προσφύγων</a:t>
              </a:r>
            </a:p>
          </p:txBody>
        </p:sp>
      </p:grpSp>
      <p:grpSp>
        <p:nvGrpSpPr>
          <p:cNvPr id="10" name="Group 10"/>
          <p:cNvGrpSpPr/>
          <p:nvPr/>
        </p:nvGrpSpPr>
        <p:grpSpPr>
          <a:xfrm>
            <a:off x="1398389" y="3559374"/>
            <a:ext cx="38100" cy="5365402"/>
            <a:chOff x="0" y="0"/>
            <a:chExt cx="50800" cy="7153870"/>
          </a:xfrm>
        </p:grpSpPr>
        <p:sp>
          <p:nvSpPr>
            <p:cNvPr id="11" name="Freeform 11"/>
            <p:cNvSpPr/>
            <p:nvPr/>
          </p:nvSpPr>
          <p:spPr>
            <a:xfrm>
              <a:off x="0" y="0"/>
              <a:ext cx="50800" cy="7153910"/>
            </a:xfrm>
            <a:custGeom>
              <a:avLst/>
              <a:gdLst/>
              <a:ahLst/>
              <a:cxnLst/>
              <a:rect l="l" t="t" r="r" b="b"/>
              <a:pathLst>
                <a:path w="50800" h="7153910">
                  <a:moveTo>
                    <a:pt x="0" y="25400"/>
                  </a:moveTo>
                  <a:cubicBezTo>
                    <a:pt x="0" y="11430"/>
                    <a:pt x="11430" y="0"/>
                    <a:pt x="25400" y="0"/>
                  </a:cubicBezTo>
                  <a:cubicBezTo>
                    <a:pt x="39370" y="0"/>
                    <a:pt x="50800" y="11430"/>
                    <a:pt x="50800" y="25400"/>
                  </a:cubicBezTo>
                  <a:lnTo>
                    <a:pt x="50800" y="7128510"/>
                  </a:lnTo>
                  <a:cubicBezTo>
                    <a:pt x="50800" y="7142480"/>
                    <a:pt x="39370" y="7153910"/>
                    <a:pt x="25400" y="7153910"/>
                  </a:cubicBezTo>
                  <a:cubicBezTo>
                    <a:pt x="11430" y="7153910"/>
                    <a:pt x="0" y="7142480"/>
                    <a:pt x="0" y="7128510"/>
                  </a:cubicBezTo>
                  <a:close/>
                </a:path>
              </a:pathLst>
            </a:custGeom>
            <a:solidFill>
              <a:srgbClr val="D3D1C9"/>
            </a:solidFill>
          </p:spPr>
        </p:sp>
      </p:grpSp>
      <p:grpSp>
        <p:nvGrpSpPr>
          <p:cNvPr id="12" name="Group 12"/>
          <p:cNvGrpSpPr/>
          <p:nvPr/>
        </p:nvGrpSpPr>
        <p:grpSpPr>
          <a:xfrm>
            <a:off x="1698277" y="4178201"/>
            <a:ext cx="992237" cy="38100"/>
            <a:chOff x="0" y="0"/>
            <a:chExt cx="1322983" cy="50800"/>
          </a:xfrm>
        </p:grpSpPr>
        <p:sp>
          <p:nvSpPr>
            <p:cNvPr id="13" name="Freeform 13"/>
            <p:cNvSpPr/>
            <p:nvPr/>
          </p:nvSpPr>
          <p:spPr>
            <a:xfrm>
              <a:off x="0" y="0"/>
              <a:ext cx="1322959" cy="50800"/>
            </a:xfrm>
            <a:custGeom>
              <a:avLst/>
              <a:gdLst/>
              <a:ahLst/>
              <a:cxnLst/>
              <a:rect l="l" t="t" r="r" b="b"/>
              <a:pathLst>
                <a:path w="1322959" h="50800">
                  <a:moveTo>
                    <a:pt x="0" y="25400"/>
                  </a:moveTo>
                  <a:cubicBezTo>
                    <a:pt x="0" y="11430"/>
                    <a:pt x="11430" y="0"/>
                    <a:pt x="25400" y="0"/>
                  </a:cubicBezTo>
                  <a:lnTo>
                    <a:pt x="1297559" y="0"/>
                  </a:lnTo>
                  <a:cubicBezTo>
                    <a:pt x="1311529" y="0"/>
                    <a:pt x="1322959" y="11430"/>
                    <a:pt x="1322959" y="25400"/>
                  </a:cubicBezTo>
                  <a:cubicBezTo>
                    <a:pt x="1322959" y="39370"/>
                    <a:pt x="1311529" y="50800"/>
                    <a:pt x="1297559" y="50800"/>
                  </a:cubicBezTo>
                  <a:lnTo>
                    <a:pt x="25400" y="50800"/>
                  </a:lnTo>
                  <a:cubicBezTo>
                    <a:pt x="11430" y="50800"/>
                    <a:pt x="0" y="39370"/>
                    <a:pt x="0" y="25400"/>
                  </a:cubicBezTo>
                  <a:close/>
                </a:path>
              </a:pathLst>
            </a:custGeom>
            <a:solidFill>
              <a:srgbClr val="D3D1C9"/>
            </a:solidFill>
          </p:spPr>
        </p:sp>
      </p:grpSp>
      <p:grpSp>
        <p:nvGrpSpPr>
          <p:cNvPr id="14" name="Group 14"/>
          <p:cNvGrpSpPr/>
          <p:nvPr/>
        </p:nvGrpSpPr>
        <p:grpSpPr>
          <a:xfrm>
            <a:off x="1098500" y="3878312"/>
            <a:ext cx="637878" cy="637878"/>
            <a:chOff x="0" y="0"/>
            <a:chExt cx="850503" cy="850503"/>
          </a:xfrm>
        </p:grpSpPr>
        <p:sp>
          <p:nvSpPr>
            <p:cNvPr id="15" name="Freeform 15"/>
            <p:cNvSpPr/>
            <p:nvPr/>
          </p:nvSpPr>
          <p:spPr>
            <a:xfrm>
              <a:off x="0" y="0"/>
              <a:ext cx="850392" cy="850519"/>
            </a:xfrm>
            <a:custGeom>
              <a:avLst/>
              <a:gdLst/>
              <a:ahLst/>
              <a:cxnLst/>
              <a:rect l="l" t="t" r="r" b="b"/>
              <a:pathLst>
                <a:path w="850392" h="850519">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EDEBE3"/>
            </a:solidFill>
          </p:spPr>
        </p:sp>
      </p:grpSp>
      <p:grpSp>
        <p:nvGrpSpPr>
          <p:cNvPr id="16" name="Group 16"/>
          <p:cNvGrpSpPr/>
          <p:nvPr/>
        </p:nvGrpSpPr>
        <p:grpSpPr>
          <a:xfrm>
            <a:off x="1347639" y="3984575"/>
            <a:ext cx="139601" cy="425351"/>
            <a:chOff x="0" y="0"/>
            <a:chExt cx="186135" cy="567135"/>
          </a:xfrm>
        </p:grpSpPr>
        <p:sp>
          <p:nvSpPr>
            <p:cNvPr id="17" name="Freeform 17"/>
            <p:cNvSpPr/>
            <p:nvPr/>
          </p:nvSpPr>
          <p:spPr>
            <a:xfrm>
              <a:off x="0" y="0"/>
              <a:ext cx="186135" cy="567135"/>
            </a:xfrm>
            <a:custGeom>
              <a:avLst/>
              <a:gdLst/>
              <a:ahLst/>
              <a:cxnLst/>
              <a:rect l="l" t="t" r="r" b="b"/>
              <a:pathLst>
                <a:path w="186135" h="567135">
                  <a:moveTo>
                    <a:pt x="0" y="0"/>
                  </a:moveTo>
                  <a:lnTo>
                    <a:pt x="186135" y="0"/>
                  </a:lnTo>
                  <a:lnTo>
                    <a:pt x="186135" y="567135"/>
                  </a:lnTo>
                  <a:lnTo>
                    <a:pt x="0" y="567135"/>
                  </a:lnTo>
                  <a:close/>
                </a:path>
              </a:pathLst>
            </a:custGeom>
            <a:solidFill>
              <a:srgbClr val="000000">
                <a:alpha val="0"/>
              </a:srgbClr>
            </a:solidFill>
          </p:spPr>
        </p:sp>
        <p:sp>
          <p:nvSpPr>
            <p:cNvPr id="18" name="TextBox 18"/>
            <p:cNvSpPr txBox="1"/>
            <p:nvPr/>
          </p:nvSpPr>
          <p:spPr>
            <a:xfrm>
              <a:off x="0" y="57150"/>
              <a:ext cx="186135" cy="509985"/>
            </a:xfrm>
            <a:prstGeom prst="rect">
              <a:avLst/>
            </a:prstGeom>
          </p:spPr>
          <p:txBody>
            <a:bodyPr lIns="0" tIns="0" rIns="0" bIns="0" rtlCol="0" anchor="t"/>
            <a:lstStyle/>
            <a:p>
              <a:pPr algn="ctr">
                <a:lnSpc>
                  <a:spcPts val="3312"/>
                </a:lnSpc>
              </a:pPr>
              <a:r>
                <a:rPr lang="en-US" sz="3312">
                  <a:solidFill>
                    <a:srgbClr val="161613"/>
                  </a:solidFill>
                  <a:latin typeface="DM Sans"/>
                  <a:ea typeface="DM Sans"/>
                  <a:cs typeface="DM Sans"/>
                  <a:sym typeface="DM Sans"/>
                </a:rPr>
                <a:t>1</a:t>
              </a:r>
            </a:p>
          </p:txBody>
        </p:sp>
      </p:grpSp>
      <p:grpSp>
        <p:nvGrpSpPr>
          <p:cNvPr id="19" name="Group 19"/>
          <p:cNvGrpSpPr/>
          <p:nvPr/>
        </p:nvGrpSpPr>
        <p:grpSpPr>
          <a:xfrm>
            <a:off x="2976860" y="3842891"/>
            <a:ext cx="3544044" cy="442912"/>
            <a:chOff x="0" y="0"/>
            <a:chExt cx="4725392" cy="590550"/>
          </a:xfrm>
        </p:grpSpPr>
        <p:sp>
          <p:nvSpPr>
            <p:cNvPr id="20" name="Freeform 20"/>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21" name="TextBox 21"/>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Έντονες Αντιδράσεις</a:t>
              </a:r>
            </a:p>
          </p:txBody>
        </p:sp>
      </p:grpSp>
      <p:grpSp>
        <p:nvGrpSpPr>
          <p:cNvPr id="22" name="Group 22"/>
          <p:cNvGrpSpPr/>
          <p:nvPr/>
        </p:nvGrpSpPr>
        <p:grpSpPr>
          <a:xfrm>
            <a:off x="2976860" y="4455914"/>
            <a:ext cx="7460902" cy="1360885"/>
            <a:chOff x="0" y="0"/>
            <a:chExt cx="9947870" cy="1814513"/>
          </a:xfrm>
        </p:grpSpPr>
        <p:sp>
          <p:nvSpPr>
            <p:cNvPr id="23" name="Freeform 23"/>
            <p:cNvSpPr/>
            <p:nvPr/>
          </p:nvSpPr>
          <p:spPr>
            <a:xfrm>
              <a:off x="0" y="0"/>
              <a:ext cx="9947870" cy="1814513"/>
            </a:xfrm>
            <a:custGeom>
              <a:avLst/>
              <a:gdLst/>
              <a:ahLst/>
              <a:cxnLst/>
              <a:rect l="l" t="t" r="r" b="b"/>
              <a:pathLst>
                <a:path w="9947870" h="1814513">
                  <a:moveTo>
                    <a:pt x="0" y="0"/>
                  </a:moveTo>
                  <a:lnTo>
                    <a:pt x="9947870" y="0"/>
                  </a:lnTo>
                  <a:lnTo>
                    <a:pt x="9947870" y="1814513"/>
                  </a:lnTo>
                  <a:lnTo>
                    <a:pt x="0" y="1814513"/>
                  </a:lnTo>
                  <a:close/>
                </a:path>
              </a:pathLst>
            </a:custGeom>
            <a:solidFill>
              <a:srgbClr val="000000">
                <a:alpha val="0"/>
              </a:srgbClr>
            </a:solidFill>
          </p:spPr>
        </p:sp>
        <p:sp>
          <p:nvSpPr>
            <p:cNvPr id="24" name="TextBox 24"/>
            <p:cNvSpPr txBox="1"/>
            <p:nvPr/>
          </p:nvSpPr>
          <p:spPr>
            <a:xfrm>
              <a:off x="0" y="-85725"/>
              <a:ext cx="9947870" cy="1900238"/>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Όταν έγινε γνωστή η υπογραφή της Σύμβασης και οι όροι της, οι πρόσφυγες που βρίσκονταν στην Ελλάδα αντέδρασαν έντονα.</a:t>
              </a:r>
            </a:p>
          </p:txBody>
        </p:sp>
      </p:grpSp>
      <p:grpSp>
        <p:nvGrpSpPr>
          <p:cNvPr id="25" name="Group 25"/>
          <p:cNvGrpSpPr/>
          <p:nvPr/>
        </p:nvGrpSpPr>
        <p:grpSpPr>
          <a:xfrm>
            <a:off x="1698277" y="7002661"/>
            <a:ext cx="992237" cy="38100"/>
            <a:chOff x="0" y="0"/>
            <a:chExt cx="1322983" cy="50800"/>
          </a:xfrm>
        </p:grpSpPr>
        <p:sp>
          <p:nvSpPr>
            <p:cNvPr id="26" name="Freeform 26"/>
            <p:cNvSpPr/>
            <p:nvPr/>
          </p:nvSpPr>
          <p:spPr>
            <a:xfrm>
              <a:off x="0" y="0"/>
              <a:ext cx="1322959" cy="50800"/>
            </a:xfrm>
            <a:custGeom>
              <a:avLst/>
              <a:gdLst/>
              <a:ahLst/>
              <a:cxnLst/>
              <a:rect l="l" t="t" r="r" b="b"/>
              <a:pathLst>
                <a:path w="1322959" h="50800">
                  <a:moveTo>
                    <a:pt x="0" y="25400"/>
                  </a:moveTo>
                  <a:cubicBezTo>
                    <a:pt x="0" y="11430"/>
                    <a:pt x="11430" y="0"/>
                    <a:pt x="25400" y="0"/>
                  </a:cubicBezTo>
                  <a:lnTo>
                    <a:pt x="1297559" y="0"/>
                  </a:lnTo>
                  <a:cubicBezTo>
                    <a:pt x="1311529" y="0"/>
                    <a:pt x="1322959" y="11430"/>
                    <a:pt x="1322959" y="25400"/>
                  </a:cubicBezTo>
                  <a:cubicBezTo>
                    <a:pt x="1322959" y="39370"/>
                    <a:pt x="1311529" y="50800"/>
                    <a:pt x="1297559" y="50800"/>
                  </a:cubicBezTo>
                  <a:lnTo>
                    <a:pt x="25400" y="50800"/>
                  </a:lnTo>
                  <a:cubicBezTo>
                    <a:pt x="11430" y="50800"/>
                    <a:pt x="0" y="39370"/>
                    <a:pt x="0" y="25400"/>
                  </a:cubicBezTo>
                  <a:close/>
                </a:path>
              </a:pathLst>
            </a:custGeom>
            <a:solidFill>
              <a:srgbClr val="D3D1C9"/>
            </a:solidFill>
          </p:spPr>
        </p:sp>
      </p:grpSp>
      <p:grpSp>
        <p:nvGrpSpPr>
          <p:cNvPr id="27" name="Group 27"/>
          <p:cNvGrpSpPr/>
          <p:nvPr/>
        </p:nvGrpSpPr>
        <p:grpSpPr>
          <a:xfrm>
            <a:off x="1098500" y="6702772"/>
            <a:ext cx="637878" cy="637877"/>
            <a:chOff x="0" y="0"/>
            <a:chExt cx="850503" cy="850503"/>
          </a:xfrm>
        </p:grpSpPr>
        <p:sp>
          <p:nvSpPr>
            <p:cNvPr id="28" name="Freeform 28"/>
            <p:cNvSpPr/>
            <p:nvPr/>
          </p:nvSpPr>
          <p:spPr>
            <a:xfrm>
              <a:off x="0" y="0"/>
              <a:ext cx="850392" cy="850519"/>
            </a:xfrm>
            <a:custGeom>
              <a:avLst/>
              <a:gdLst/>
              <a:ahLst/>
              <a:cxnLst/>
              <a:rect l="l" t="t" r="r" b="b"/>
              <a:pathLst>
                <a:path w="850392" h="850519">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EDEBE3"/>
            </a:solidFill>
          </p:spPr>
        </p:sp>
      </p:grpSp>
      <p:grpSp>
        <p:nvGrpSpPr>
          <p:cNvPr id="29" name="Group 29"/>
          <p:cNvGrpSpPr/>
          <p:nvPr/>
        </p:nvGrpSpPr>
        <p:grpSpPr>
          <a:xfrm>
            <a:off x="1294656" y="6809035"/>
            <a:ext cx="245418" cy="425351"/>
            <a:chOff x="0" y="0"/>
            <a:chExt cx="327223" cy="567135"/>
          </a:xfrm>
        </p:grpSpPr>
        <p:sp>
          <p:nvSpPr>
            <p:cNvPr id="30" name="Freeform 30"/>
            <p:cNvSpPr/>
            <p:nvPr/>
          </p:nvSpPr>
          <p:spPr>
            <a:xfrm>
              <a:off x="0" y="0"/>
              <a:ext cx="327223" cy="567135"/>
            </a:xfrm>
            <a:custGeom>
              <a:avLst/>
              <a:gdLst/>
              <a:ahLst/>
              <a:cxnLst/>
              <a:rect l="l" t="t" r="r" b="b"/>
              <a:pathLst>
                <a:path w="327223" h="567135">
                  <a:moveTo>
                    <a:pt x="0" y="0"/>
                  </a:moveTo>
                  <a:lnTo>
                    <a:pt x="327223" y="0"/>
                  </a:lnTo>
                  <a:lnTo>
                    <a:pt x="327223" y="567135"/>
                  </a:lnTo>
                  <a:lnTo>
                    <a:pt x="0" y="567135"/>
                  </a:lnTo>
                  <a:close/>
                </a:path>
              </a:pathLst>
            </a:custGeom>
            <a:solidFill>
              <a:srgbClr val="000000">
                <a:alpha val="0"/>
              </a:srgbClr>
            </a:solidFill>
          </p:spPr>
        </p:sp>
        <p:sp>
          <p:nvSpPr>
            <p:cNvPr id="31" name="TextBox 31"/>
            <p:cNvSpPr txBox="1"/>
            <p:nvPr/>
          </p:nvSpPr>
          <p:spPr>
            <a:xfrm>
              <a:off x="0" y="57150"/>
              <a:ext cx="327223" cy="509985"/>
            </a:xfrm>
            <a:prstGeom prst="rect">
              <a:avLst/>
            </a:prstGeom>
          </p:spPr>
          <p:txBody>
            <a:bodyPr lIns="0" tIns="0" rIns="0" bIns="0" rtlCol="0" anchor="t"/>
            <a:lstStyle/>
            <a:p>
              <a:pPr algn="ctr">
                <a:lnSpc>
                  <a:spcPts val="3312"/>
                </a:lnSpc>
              </a:pPr>
              <a:r>
                <a:rPr lang="en-US" sz="3312">
                  <a:solidFill>
                    <a:srgbClr val="161613"/>
                  </a:solidFill>
                  <a:latin typeface="DM Sans"/>
                  <a:ea typeface="DM Sans"/>
                  <a:cs typeface="DM Sans"/>
                  <a:sym typeface="DM Sans"/>
                </a:rPr>
                <a:t>2</a:t>
              </a:r>
            </a:p>
          </p:txBody>
        </p:sp>
      </p:grpSp>
      <p:grpSp>
        <p:nvGrpSpPr>
          <p:cNvPr id="32" name="Group 32"/>
          <p:cNvGrpSpPr/>
          <p:nvPr/>
        </p:nvGrpSpPr>
        <p:grpSpPr>
          <a:xfrm>
            <a:off x="2976860" y="6667351"/>
            <a:ext cx="3544044" cy="442912"/>
            <a:chOff x="0" y="0"/>
            <a:chExt cx="4725392" cy="590550"/>
          </a:xfrm>
        </p:grpSpPr>
        <p:sp>
          <p:nvSpPr>
            <p:cNvPr id="33" name="Freeform 33"/>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34" name="TextBox 34"/>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Συλλαλητήρια</a:t>
              </a:r>
            </a:p>
          </p:txBody>
        </p:sp>
      </p:grpSp>
      <p:grpSp>
        <p:nvGrpSpPr>
          <p:cNvPr id="35" name="Group 35"/>
          <p:cNvGrpSpPr/>
          <p:nvPr/>
        </p:nvGrpSpPr>
        <p:grpSpPr>
          <a:xfrm>
            <a:off x="2976860" y="7280374"/>
            <a:ext cx="6915260" cy="1366026"/>
            <a:chOff x="0" y="0"/>
            <a:chExt cx="9220347" cy="1821368"/>
          </a:xfrm>
        </p:grpSpPr>
        <p:sp>
          <p:nvSpPr>
            <p:cNvPr id="36" name="Freeform 36"/>
            <p:cNvSpPr/>
            <p:nvPr/>
          </p:nvSpPr>
          <p:spPr>
            <a:xfrm>
              <a:off x="0" y="0"/>
              <a:ext cx="9220347" cy="1821368"/>
            </a:xfrm>
            <a:custGeom>
              <a:avLst/>
              <a:gdLst/>
              <a:ahLst/>
              <a:cxnLst/>
              <a:rect l="l" t="t" r="r" b="b"/>
              <a:pathLst>
                <a:path w="9220347" h="1821368">
                  <a:moveTo>
                    <a:pt x="0" y="0"/>
                  </a:moveTo>
                  <a:lnTo>
                    <a:pt x="9220347" y="0"/>
                  </a:lnTo>
                  <a:lnTo>
                    <a:pt x="9220347" y="1821368"/>
                  </a:lnTo>
                  <a:lnTo>
                    <a:pt x="0" y="1821368"/>
                  </a:lnTo>
                  <a:close/>
                </a:path>
              </a:pathLst>
            </a:custGeom>
            <a:solidFill>
              <a:srgbClr val="000000">
                <a:alpha val="0"/>
              </a:srgbClr>
            </a:solidFill>
          </p:spPr>
        </p:sp>
        <p:sp>
          <p:nvSpPr>
            <p:cNvPr id="37" name="TextBox 37"/>
            <p:cNvSpPr txBox="1"/>
            <p:nvPr/>
          </p:nvSpPr>
          <p:spPr>
            <a:xfrm>
              <a:off x="0" y="-85725"/>
              <a:ext cx="9220347" cy="1907093"/>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Σε όλες τις πόλεις της Ελλάδας συγκρότησαν συλλαλητήρια, διατρανώνοντας την απόφασή τους να εμποδίσουν την εφαρμογή της.</a:t>
              </a:r>
            </a:p>
          </p:txBody>
        </p:sp>
      </p:grpSp>
      <p:sp>
        <p:nvSpPr>
          <p:cNvPr id="38" name="Freeform 38"/>
          <p:cNvSpPr/>
          <p:nvPr/>
        </p:nvSpPr>
        <p:spPr>
          <a:xfrm>
            <a:off x="10599688" y="0"/>
            <a:ext cx="7688312" cy="10287000"/>
          </a:xfrm>
          <a:custGeom>
            <a:avLst/>
            <a:gdLst/>
            <a:ahLst/>
            <a:cxnLst/>
            <a:rect l="l" t="t" r="r" b="b"/>
            <a:pathLst>
              <a:path w="7688312" h="10287000">
                <a:moveTo>
                  <a:pt x="0" y="0"/>
                </a:moveTo>
                <a:lnTo>
                  <a:pt x="7688312" y="0"/>
                </a:lnTo>
                <a:lnTo>
                  <a:pt x="7688312" y="10287000"/>
                </a:lnTo>
                <a:lnTo>
                  <a:pt x="0" y="10287000"/>
                </a:lnTo>
                <a:lnTo>
                  <a:pt x="0" y="0"/>
                </a:lnTo>
                <a:close/>
              </a:path>
            </a:pathLst>
          </a:custGeom>
          <a:blipFill>
            <a:blip r:embed="rId4"/>
            <a:stretch>
              <a:fillRect l="-34251" r="-57282"/>
            </a:stretch>
          </a:blip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0" y="0"/>
            <a:ext cx="18288000" cy="3026866"/>
          </a:xfrm>
          <a:custGeom>
            <a:avLst/>
            <a:gdLst/>
            <a:ahLst/>
            <a:cxnLst/>
            <a:rect l="l" t="t" r="r" b="b"/>
            <a:pathLst>
              <a:path w="18288000" h="3026866">
                <a:moveTo>
                  <a:pt x="0" y="0"/>
                </a:moveTo>
                <a:lnTo>
                  <a:pt x="18288000" y="0"/>
                </a:lnTo>
                <a:lnTo>
                  <a:pt x="18288000" y="3026866"/>
                </a:lnTo>
                <a:lnTo>
                  <a:pt x="0" y="3026866"/>
                </a:lnTo>
                <a:lnTo>
                  <a:pt x="0" y="0"/>
                </a:lnTo>
                <a:close/>
              </a:path>
            </a:pathLst>
          </a:custGeom>
          <a:blipFill>
            <a:blip r:embed="rId3"/>
            <a:stretch>
              <a:fillRect t="-34" b="-34"/>
            </a:stretch>
          </a:blipFill>
        </p:spPr>
      </p:sp>
      <p:grpSp>
        <p:nvGrpSpPr>
          <p:cNvPr id="7" name="Group 7"/>
          <p:cNvGrpSpPr/>
          <p:nvPr/>
        </p:nvGrpSpPr>
        <p:grpSpPr>
          <a:xfrm>
            <a:off x="847427" y="3692724"/>
            <a:ext cx="10281281" cy="904494"/>
            <a:chOff x="0" y="0"/>
            <a:chExt cx="13708375" cy="1205992"/>
          </a:xfrm>
        </p:grpSpPr>
        <p:sp>
          <p:nvSpPr>
            <p:cNvPr id="8" name="Freeform 8"/>
            <p:cNvSpPr/>
            <p:nvPr/>
          </p:nvSpPr>
          <p:spPr>
            <a:xfrm>
              <a:off x="0" y="0"/>
              <a:ext cx="13708376" cy="1205992"/>
            </a:xfrm>
            <a:custGeom>
              <a:avLst/>
              <a:gdLst/>
              <a:ahLst/>
              <a:cxnLst/>
              <a:rect l="l" t="t" r="r" b="b"/>
              <a:pathLst>
                <a:path w="13708376" h="1205992">
                  <a:moveTo>
                    <a:pt x="0" y="0"/>
                  </a:moveTo>
                  <a:lnTo>
                    <a:pt x="13708376" y="0"/>
                  </a:lnTo>
                  <a:lnTo>
                    <a:pt x="13708376" y="1205992"/>
                  </a:lnTo>
                  <a:lnTo>
                    <a:pt x="0" y="1205992"/>
                  </a:lnTo>
                  <a:close/>
                </a:path>
              </a:pathLst>
            </a:custGeom>
            <a:solidFill>
              <a:srgbClr val="000000">
                <a:alpha val="0"/>
              </a:srgbClr>
            </a:solidFill>
          </p:spPr>
        </p:sp>
        <p:sp>
          <p:nvSpPr>
            <p:cNvPr id="9" name="TextBox 9"/>
            <p:cNvSpPr txBox="1"/>
            <p:nvPr/>
          </p:nvSpPr>
          <p:spPr>
            <a:xfrm>
              <a:off x="0" y="-19050"/>
              <a:ext cx="13708375" cy="1225042"/>
            </a:xfrm>
            <a:prstGeom prst="rect">
              <a:avLst/>
            </a:prstGeom>
          </p:spPr>
          <p:txBody>
            <a:bodyPr lIns="0" tIns="0" rIns="0" bIns="0" rtlCol="0" anchor="t"/>
            <a:lstStyle/>
            <a:p>
              <a:pPr algn="l">
                <a:lnSpc>
                  <a:spcPts val="5937"/>
                </a:lnSpc>
              </a:pPr>
              <a:r>
                <a:rPr lang="en-US" sz="4750">
                  <a:solidFill>
                    <a:srgbClr val="161613"/>
                  </a:solidFill>
                  <a:latin typeface="DM Sans"/>
                  <a:ea typeface="DM Sans"/>
                  <a:cs typeface="DM Sans"/>
                  <a:sym typeface="DM Sans"/>
                </a:rPr>
                <a:t>Ανάγκη για Συμφωνία</a:t>
              </a:r>
            </a:p>
          </p:txBody>
        </p:sp>
      </p:grpSp>
      <p:sp>
        <p:nvSpPr>
          <p:cNvPr id="10" name="Freeform 10" descr="preencoded.png"/>
          <p:cNvSpPr/>
          <p:nvPr/>
        </p:nvSpPr>
        <p:spPr>
          <a:xfrm>
            <a:off x="847427" y="4812655"/>
            <a:ext cx="5531049" cy="968574"/>
          </a:xfrm>
          <a:custGeom>
            <a:avLst/>
            <a:gdLst/>
            <a:ahLst/>
            <a:cxnLst/>
            <a:rect l="l" t="t" r="r" b="b"/>
            <a:pathLst>
              <a:path w="5531049" h="968574">
                <a:moveTo>
                  <a:pt x="0" y="0"/>
                </a:moveTo>
                <a:lnTo>
                  <a:pt x="5531049" y="0"/>
                </a:lnTo>
                <a:lnTo>
                  <a:pt x="5531049" y="968574"/>
                </a:lnTo>
                <a:lnTo>
                  <a:pt x="0" y="968574"/>
                </a:lnTo>
                <a:lnTo>
                  <a:pt x="0" y="0"/>
                </a:lnTo>
                <a:close/>
              </a:path>
            </a:pathLst>
          </a:custGeom>
          <a:blipFill>
            <a:blip r:embed="rId4"/>
            <a:stretch>
              <a:fillRect t="-126" b="-126"/>
            </a:stretch>
          </a:blipFill>
        </p:spPr>
      </p:sp>
      <p:grpSp>
        <p:nvGrpSpPr>
          <p:cNvPr id="11" name="Group 11"/>
          <p:cNvGrpSpPr/>
          <p:nvPr/>
        </p:nvGrpSpPr>
        <p:grpSpPr>
          <a:xfrm>
            <a:off x="1089571" y="6144369"/>
            <a:ext cx="3026866" cy="378321"/>
            <a:chOff x="0" y="0"/>
            <a:chExt cx="4035822" cy="504428"/>
          </a:xfrm>
        </p:grpSpPr>
        <p:sp>
          <p:nvSpPr>
            <p:cNvPr id="12" name="Freeform 12"/>
            <p:cNvSpPr/>
            <p:nvPr/>
          </p:nvSpPr>
          <p:spPr>
            <a:xfrm>
              <a:off x="0" y="0"/>
              <a:ext cx="4035822" cy="504428"/>
            </a:xfrm>
            <a:custGeom>
              <a:avLst/>
              <a:gdLst/>
              <a:ahLst/>
              <a:cxnLst/>
              <a:rect l="l" t="t" r="r" b="b"/>
              <a:pathLst>
                <a:path w="4035822" h="504428">
                  <a:moveTo>
                    <a:pt x="0" y="0"/>
                  </a:moveTo>
                  <a:lnTo>
                    <a:pt x="4035822" y="0"/>
                  </a:lnTo>
                  <a:lnTo>
                    <a:pt x="4035822" y="504428"/>
                  </a:lnTo>
                  <a:lnTo>
                    <a:pt x="0" y="504428"/>
                  </a:lnTo>
                  <a:close/>
                </a:path>
              </a:pathLst>
            </a:custGeom>
            <a:solidFill>
              <a:srgbClr val="000000">
                <a:alpha val="0"/>
              </a:srgbClr>
            </a:solidFill>
          </p:spPr>
        </p:sp>
        <p:sp>
          <p:nvSpPr>
            <p:cNvPr id="13" name="TextBox 13"/>
            <p:cNvSpPr txBox="1"/>
            <p:nvPr/>
          </p:nvSpPr>
          <p:spPr>
            <a:xfrm>
              <a:off x="0" y="-9525"/>
              <a:ext cx="4035822" cy="513953"/>
            </a:xfrm>
            <a:prstGeom prst="rect">
              <a:avLst/>
            </a:prstGeom>
          </p:spPr>
          <p:txBody>
            <a:bodyPr lIns="0" tIns="0" rIns="0" bIns="0" rtlCol="0" anchor="t"/>
            <a:lstStyle/>
            <a:p>
              <a:pPr algn="l">
                <a:lnSpc>
                  <a:spcPts val="2937"/>
                </a:lnSpc>
              </a:pPr>
              <a:r>
                <a:rPr lang="en-US" sz="2375">
                  <a:solidFill>
                    <a:srgbClr val="161613"/>
                  </a:solidFill>
                  <a:latin typeface="DM Sans"/>
                  <a:ea typeface="DM Sans"/>
                  <a:cs typeface="DM Sans"/>
                  <a:sym typeface="DM Sans"/>
                </a:rPr>
                <a:t>Πραγματικότητα</a:t>
              </a:r>
            </a:p>
          </p:txBody>
        </p:sp>
      </p:grpSp>
      <p:grpSp>
        <p:nvGrpSpPr>
          <p:cNvPr id="14" name="Group 14"/>
          <p:cNvGrpSpPr/>
          <p:nvPr/>
        </p:nvGrpSpPr>
        <p:grpSpPr>
          <a:xfrm>
            <a:off x="1089571" y="6667946"/>
            <a:ext cx="5046761" cy="2324397"/>
            <a:chOff x="0" y="0"/>
            <a:chExt cx="6729015" cy="3099197"/>
          </a:xfrm>
        </p:grpSpPr>
        <p:sp>
          <p:nvSpPr>
            <p:cNvPr id="15" name="Freeform 15"/>
            <p:cNvSpPr/>
            <p:nvPr/>
          </p:nvSpPr>
          <p:spPr>
            <a:xfrm>
              <a:off x="0" y="0"/>
              <a:ext cx="6729015" cy="3099197"/>
            </a:xfrm>
            <a:custGeom>
              <a:avLst/>
              <a:gdLst/>
              <a:ahLst/>
              <a:cxnLst/>
              <a:rect l="l" t="t" r="r" b="b"/>
              <a:pathLst>
                <a:path w="6729015" h="3099197">
                  <a:moveTo>
                    <a:pt x="0" y="0"/>
                  </a:moveTo>
                  <a:lnTo>
                    <a:pt x="6729015" y="0"/>
                  </a:lnTo>
                  <a:lnTo>
                    <a:pt x="6729015" y="3099197"/>
                  </a:lnTo>
                  <a:lnTo>
                    <a:pt x="0" y="3099197"/>
                  </a:lnTo>
                  <a:close/>
                </a:path>
              </a:pathLst>
            </a:custGeom>
            <a:solidFill>
              <a:srgbClr val="000000">
                <a:alpha val="0"/>
              </a:srgbClr>
            </a:solidFill>
          </p:spPr>
        </p:sp>
        <p:sp>
          <p:nvSpPr>
            <p:cNvPr id="16" name="TextBox 16"/>
            <p:cNvSpPr txBox="1"/>
            <p:nvPr/>
          </p:nvSpPr>
          <p:spPr>
            <a:xfrm>
              <a:off x="0" y="-76200"/>
              <a:ext cx="6729015" cy="3175397"/>
            </a:xfrm>
            <a:prstGeom prst="rect">
              <a:avLst/>
            </a:prstGeom>
          </p:spPr>
          <p:txBody>
            <a:bodyPr lIns="0" tIns="0" rIns="0" bIns="0" rtlCol="0" anchor="t"/>
            <a:lstStyle/>
            <a:p>
              <a:pPr algn="l">
                <a:lnSpc>
                  <a:spcPts val="3000"/>
                </a:lnSpc>
              </a:pPr>
              <a:r>
                <a:rPr lang="en-US" sz="1874">
                  <a:solidFill>
                    <a:srgbClr val="161613"/>
                  </a:solidFill>
                  <a:latin typeface="Inter"/>
                  <a:ea typeface="Inter"/>
                  <a:cs typeface="Inter"/>
                  <a:sym typeface="Inter"/>
                </a:rPr>
                <a:t>Η πραγματικότητα όμως, όπως είχε διαμορφωθεί μετά την έξοδο χιλιάδων Ελλήνων από τις πατρογονικές εστίες τους και την άρνηση της Τουρκίας να δεχτεί την επιστροφή τους, ανάγκασε την ελληνική αντιπροσωπεία να συμφωνήσει.</a:t>
              </a:r>
            </a:p>
          </p:txBody>
        </p:sp>
      </p:grpSp>
      <p:sp>
        <p:nvSpPr>
          <p:cNvPr id="17" name="Freeform 17" descr="preencoded.png"/>
          <p:cNvSpPr/>
          <p:nvPr/>
        </p:nvSpPr>
        <p:spPr>
          <a:xfrm>
            <a:off x="6378476" y="4812655"/>
            <a:ext cx="5531049" cy="968574"/>
          </a:xfrm>
          <a:custGeom>
            <a:avLst/>
            <a:gdLst/>
            <a:ahLst/>
            <a:cxnLst/>
            <a:rect l="l" t="t" r="r" b="b"/>
            <a:pathLst>
              <a:path w="5531049" h="968574">
                <a:moveTo>
                  <a:pt x="0" y="0"/>
                </a:moveTo>
                <a:lnTo>
                  <a:pt x="5531049" y="0"/>
                </a:lnTo>
                <a:lnTo>
                  <a:pt x="5531049" y="968574"/>
                </a:lnTo>
                <a:lnTo>
                  <a:pt x="0" y="968574"/>
                </a:lnTo>
                <a:lnTo>
                  <a:pt x="0" y="0"/>
                </a:lnTo>
                <a:close/>
              </a:path>
            </a:pathLst>
          </a:custGeom>
          <a:blipFill>
            <a:blip r:embed="rId5"/>
            <a:stretch>
              <a:fillRect t="-126" b="-126"/>
            </a:stretch>
          </a:blipFill>
        </p:spPr>
      </p:sp>
      <p:grpSp>
        <p:nvGrpSpPr>
          <p:cNvPr id="18" name="Group 18"/>
          <p:cNvGrpSpPr/>
          <p:nvPr/>
        </p:nvGrpSpPr>
        <p:grpSpPr>
          <a:xfrm>
            <a:off x="6620619" y="6144369"/>
            <a:ext cx="3026866" cy="378321"/>
            <a:chOff x="0" y="0"/>
            <a:chExt cx="4035822" cy="504428"/>
          </a:xfrm>
        </p:grpSpPr>
        <p:sp>
          <p:nvSpPr>
            <p:cNvPr id="19" name="Freeform 19"/>
            <p:cNvSpPr/>
            <p:nvPr/>
          </p:nvSpPr>
          <p:spPr>
            <a:xfrm>
              <a:off x="0" y="0"/>
              <a:ext cx="4035822" cy="504428"/>
            </a:xfrm>
            <a:custGeom>
              <a:avLst/>
              <a:gdLst/>
              <a:ahLst/>
              <a:cxnLst/>
              <a:rect l="l" t="t" r="r" b="b"/>
              <a:pathLst>
                <a:path w="4035822" h="504428">
                  <a:moveTo>
                    <a:pt x="0" y="0"/>
                  </a:moveTo>
                  <a:lnTo>
                    <a:pt x="4035822" y="0"/>
                  </a:lnTo>
                  <a:lnTo>
                    <a:pt x="4035822" y="504428"/>
                  </a:lnTo>
                  <a:lnTo>
                    <a:pt x="0" y="504428"/>
                  </a:lnTo>
                  <a:close/>
                </a:path>
              </a:pathLst>
            </a:custGeom>
            <a:solidFill>
              <a:srgbClr val="000000">
                <a:alpha val="0"/>
              </a:srgbClr>
            </a:solidFill>
          </p:spPr>
        </p:sp>
        <p:sp>
          <p:nvSpPr>
            <p:cNvPr id="20" name="TextBox 20"/>
            <p:cNvSpPr txBox="1"/>
            <p:nvPr/>
          </p:nvSpPr>
          <p:spPr>
            <a:xfrm>
              <a:off x="0" y="-9525"/>
              <a:ext cx="4035822" cy="513953"/>
            </a:xfrm>
            <a:prstGeom prst="rect">
              <a:avLst/>
            </a:prstGeom>
          </p:spPr>
          <p:txBody>
            <a:bodyPr lIns="0" tIns="0" rIns="0" bIns="0" rtlCol="0" anchor="t"/>
            <a:lstStyle/>
            <a:p>
              <a:pPr algn="l">
                <a:lnSpc>
                  <a:spcPts val="2937"/>
                </a:lnSpc>
              </a:pPr>
              <a:r>
                <a:rPr lang="en-US" sz="2375">
                  <a:solidFill>
                    <a:srgbClr val="161613"/>
                  </a:solidFill>
                  <a:latin typeface="DM Sans"/>
                  <a:ea typeface="DM Sans"/>
                  <a:cs typeface="DM Sans"/>
                  <a:sym typeface="DM Sans"/>
                </a:rPr>
                <a:t>Βλέψεις Ηγετών</a:t>
              </a:r>
            </a:p>
          </p:txBody>
        </p:sp>
      </p:grpSp>
      <p:grpSp>
        <p:nvGrpSpPr>
          <p:cNvPr id="21" name="Group 21"/>
          <p:cNvGrpSpPr/>
          <p:nvPr/>
        </p:nvGrpSpPr>
        <p:grpSpPr>
          <a:xfrm>
            <a:off x="6620619" y="6667946"/>
            <a:ext cx="5046761" cy="2711798"/>
            <a:chOff x="0" y="0"/>
            <a:chExt cx="6729015" cy="3615730"/>
          </a:xfrm>
        </p:grpSpPr>
        <p:sp>
          <p:nvSpPr>
            <p:cNvPr id="22" name="Freeform 22"/>
            <p:cNvSpPr/>
            <p:nvPr/>
          </p:nvSpPr>
          <p:spPr>
            <a:xfrm>
              <a:off x="0" y="0"/>
              <a:ext cx="6729015" cy="3615730"/>
            </a:xfrm>
            <a:custGeom>
              <a:avLst/>
              <a:gdLst/>
              <a:ahLst/>
              <a:cxnLst/>
              <a:rect l="l" t="t" r="r" b="b"/>
              <a:pathLst>
                <a:path w="6729015" h="3615730">
                  <a:moveTo>
                    <a:pt x="0" y="0"/>
                  </a:moveTo>
                  <a:lnTo>
                    <a:pt x="6729015" y="0"/>
                  </a:lnTo>
                  <a:lnTo>
                    <a:pt x="6729015" y="3615730"/>
                  </a:lnTo>
                  <a:lnTo>
                    <a:pt x="0" y="3615730"/>
                  </a:lnTo>
                  <a:close/>
                </a:path>
              </a:pathLst>
            </a:custGeom>
            <a:solidFill>
              <a:srgbClr val="000000">
                <a:alpha val="0"/>
              </a:srgbClr>
            </a:solidFill>
          </p:spPr>
        </p:sp>
        <p:sp>
          <p:nvSpPr>
            <p:cNvPr id="23" name="TextBox 23"/>
            <p:cNvSpPr txBox="1"/>
            <p:nvPr/>
          </p:nvSpPr>
          <p:spPr>
            <a:xfrm>
              <a:off x="0" y="-76200"/>
              <a:ext cx="6729015" cy="3691930"/>
            </a:xfrm>
            <a:prstGeom prst="rect">
              <a:avLst/>
            </a:prstGeom>
          </p:spPr>
          <p:txBody>
            <a:bodyPr lIns="0" tIns="0" rIns="0" bIns="0" rtlCol="0" anchor="t"/>
            <a:lstStyle/>
            <a:p>
              <a:pPr algn="l">
                <a:lnSpc>
                  <a:spcPts val="3000"/>
                </a:lnSpc>
              </a:pPr>
              <a:r>
                <a:rPr lang="en-US" sz="1874">
                  <a:solidFill>
                    <a:srgbClr val="161613"/>
                  </a:solidFill>
                  <a:latin typeface="Inter"/>
                  <a:ea typeface="Inter"/>
                  <a:cs typeface="Inter"/>
                  <a:sym typeface="Inter"/>
                </a:rPr>
                <a:t>Εξάλλου η υπογραφή της Σύμβασης υποβοηθούσε τις βλέψεις των ηγετών των δύο χωρών (Βενιζέλου και Κεμάλ) για τη διασφάλιση και αναγνώριση των συνόρων τους, την επίτευξη ομοιογένειας και την απρόσκοπτη ενασχόληση με την εσωτερική μεταρρύθμιση και ανάπτυξη.</a:t>
              </a:r>
            </a:p>
          </p:txBody>
        </p:sp>
      </p:grpSp>
      <p:sp>
        <p:nvSpPr>
          <p:cNvPr id="24" name="Freeform 24" descr="preencoded.png"/>
          <p:cNvSpPr/>
          <p:nvPr/>
        </p:nvSpPr>
        <p:spPr>
          <a:xfrm>
            <a:off x="11909524" y="4812655"/>
            <a:ext cx="5531049" cy="968574"/>
          </a:xfrm>
          <a:custGeom>
            <a:avLst/>
            <a:gdLst/>
            <a:ahLst/>
            <a:cxnLst/>
            <a:rect l="l" t="t" r="r" b="b"/>
            <a:pathLst>
              <a:path w="5531049" h="968574">
                <a:moveTo>
                  <a:pt x="0" y="0"/>
                </a:moveTo>
                <a:lnTo>
                  <a:pt x="5531048" y="0"/>
                </a:lnTo>
                <a:lnTo>
                  <a:pt x="5531048" y="968574"/>
                </a:lnTo>
                <a:lnTo>
                  <a:pt x="0" y="968574"/>
                </a:lnTo>
                <a:lnTo>
                  <a:pt x="0" y="0"/>
                </a:lnTo>
                <a:close/>
              </a:path>
            </a:pathLst>
          </a:custGeom>
          <a:blipFill>
            <a:blip r:embed="rId6"/>
            <a:stretch>
              <a:fillRect t="-126" b="-126"/>
            </a:stretch>
          </a:blipFill>
        </p:spPr>
      </p:sp>
      <p:grpSp>
        <p:nvGrpSpPr>
          <p:cNvPr id="25" name="Group 25"/>
          <p:cNvGrpSpPr/>
          <p:nvPr/>
        </p:nvGrpSpPr>
        <p:grpSpPr>
          <a:xfrm>
            <a:off x="12151667" y="6144369"/>
            <a:ext cx="3026866" cy="378321"/>
            <a:chOff x="0" y="0"/>
            <a:chExt cx="4035822" cy="504428"/>
          </a:xfrm>
        </p:grpSpPr>
        <p:sp>
          <p:nvSpPr>
            <p:cNvPr id="26" name="Freeform 26"/>
            <p:cNvSpPr/>
            <p:nvPr/>
          </p:nvSpPr>
          <p:spPr>
            <a:xfrm>
              <a:off x="0" y="0"/>
              <a:ext cx="4035822" cy="504428"/>
            </a:xfrm>
            <a:custGeom>
              <a:avLst/>
              <a:gdLst/>
              <a:ahLst/>
              <a:cxnLst/>
              <a:rect l="l" t="t" r="r" b="b"/>
              <a:pathLst>
                <a:path w="4035822" h="504428">
                  <a:moveTo>
                    <a:pt x="0" y="0"/>
                  </a:moveTo>
                  <a:lnTo>
                    <a:pt x="4035822" y="0"/>
                  </a:lnTo>
                  <a:lnTo>
                    <a:pt x="4035822" y="504428"/>
                  </a:lnTo>
                  <a:lnTo>
                    <a:pt x="0" y="504428"/>
                  </a:lnTo>
                  <a:close/>
                </a:path>
              </a:pathLst>
            </a:custGeom>
            <a:solidFill>
              <a:srgbClr val="000000">
                <a:alpha val="0"/>
              </a:srgbClr>
            </a:solidFill>
          </p:spPr>
        </p:sp>
        <p:sp>
          <p:nvSpPr>
            <p:cNvPr id="27" name="TextBox 27"/>
            <p:cNvSpPr txBox="1"/>
            <p:nvPr/>
          </p:nvSpPr>
          <p:spPr>
            <a:xfrm>
              <a:off x="0" y="-9525"/>
              <a:ext cx="4035822" cy="513953"/>
            </a:xfrm>
            <a:prstGeom prst="rect">
              <a:avLst/>
            </a:prstGeom>
          </p:spPr>
          <p:txBody>
            <a:bodyPr lIns="0" tIns="0" rIns="0" bIns="0" rtlCol="0" anchor="t"/>
            <a:lstStyle/>
            <a:p>
              <a:pPr algn="l">
                <a:lnSpc>
                  <a:spcPts val="2937"/>
                </a:lnSpc>
              </a:pPr>
              <a:r>
                <a:rPr lang="en-US" sz="2375">
                  <a:solidFill>
                    <a:srgbClr val="161613"/>
                  </a:solidFill>
                  <a:latin typeface="DM Sans"/>
                  <a:ea typeface="DM Sans"/>
                  <a:cs typeface="DM Sans"/>
                  <a:sym typeface="DM Sans"/>
                </a:rPr>
                <a:t>Κοινωνία των Εθνών</a:t>
              </a:r>
            </a:p>
          </p:txBody>
        </p:sp>
      </p:grpSp>
      <p:grpSp>
        <p:nvGrpSpPr>
          <p:cNvPr id="28" name="Group 28"/>
          <p:cNvGrpSpPr/>
          <p:nvPr/>
        </p:nvGrpSpPr>
        <p:grpSpPr>
          <a:xfrm>
            <a:off x="12151667" y="6667946"/>
            <a:ext cx="5046761" cy="387400"/>
            <a:chOff x="0" y="0"/>
            <a:chExt cx="6729015" cy="516533"/>
          </a:xfrm>
        </p:grpSpPr>
        <p:sp>
          <p:nvSpPr>
            <p:cNvPr id="29" name="Freeform 29"/>
            <p:cNvSpPr/>
            <p:nvPr/>
          </p:nvSpPr>
          <p:spPr>
            <a:xfrm>
              <a:off x="0" y="0"/>
              <a:ext cx="6729015" cy="516533"/>
            </a:xfrm>
            <a:custGeom>
              <a:avLst/>
              <a:gdLst/>
              <a:ahLst/>
              <a:cxnLst/>
              <a:rect l="l" t="t" r="r" b="b"/>
              <a:pathLst>
                <a:path w="6729015" h="516533">
                  <a:moveTo>
                    <a:pt x="0" y="0"/>
                  </a:moveTo>
                  <a:lnTo>
                    <a:pt x="6729015" y="0"/>
                  </a:lnTo>
                  <a:lnTo>
                    <a:pt x="6729015" y="516533"/>
                  </a:lnTo>
                  <a:lnTo>
                    <a:pt x="0" y="516533"/>
                  </a:lnTo>
                  <a:close/>
                </a:path>
              </a:pathLst>
            </a:custGeom>
            <a:solidFill>
              <a:srgbClr val="000000">
                <a:alpha val="0"/>
              </a:srgbClr>
            </a:solidFill>
          </p:spPr>
        </p:sp>
        <p:sp>
          <p:nvSpPr>
            <p:cNvPr id="30" name="TextBox 30"/>
            <p:cNvSpPr txBox="1"/>
            <p:nvPr/>
          </p:nvSpPr>
          <p:spPr>
            <a:xfrm>
              <a:off x="0" y="-76200"/>
              <a:ext cx="6729015" cy="592733"/>
            </a:xfrm>
            <a:prstGeom prst="rect">
              <a:avLst/>
            </a:prstGeom>
          </p:spPr>
          <p:txBody>
            <a:bodyPr lIns="0" tIns="0" rIns="0" bIns="0" rtlCol="0" anchor="t"/>
            <a:lstStyle/>
            <a:p>
              <a:pPr algn="l">
                <a:lnSpc>
                  <a:spcPts val="3000"/>
                </a:lnSpc>
              </a:pPr>
              <a:r>
                <a:rPr lang="en-US" sz="1874">
                  <a:solidFill>
                    <a:srgbClr val="161613"/>
                  </a:solidFill>
                  <a:latin typeface="Inter"/>
                  <a:ea typeface="Inter"/>
                  <a:cs typeface="Inter"/>
                  <a:sym typeface="Inter"/>
                </a:rPr>
                <a:t>Σύμφωνη ήταν και η Κοινωνία των Εθνών.</a:t>
              </a:r>
            </a:p>
          </p:txBody>
        </p:sp>
      </p:grpSp>
      <p:sp>
        <p:nvSpPr>
          <p:cNvPr id="31" name="Freeform 31"/>
          <p:cNvSpPr/>
          <p:nvPr/>
        </p:nvSpPr>
        <p:spPr>
          <a:xfrm>
            <a:off x="1" y="0"/>
            <a:ext cx="18288000" cy="3692724"/>
          </a:xfrm>
          <a:custGeom>
            <a:avLst/>
            <a:gdLst/>
            <a:ahLst/>
            <a:cxnLst/>
            <a:rect l="l" t="t" r="r" b="b"/>
            <a:pathLst>
              <a:path w="18288000" h="3692724">
                <a:moveTo>
                  <a:pt x="0" y="0"/>
                </a:moveTo>
                <a:lnTo>
                  <a:pt x="18288000" y="0"/>
                </a:lnTo>
                <a:lnTo>
                  <a:pt x="18288000" y="3692724"/>
                </a:lnTo>
                <a:lnTo>
                  <a:pt x="0" y="3692724"/>
                </a:lnTo>
                <a:lnTo>
                  <a:pt x="0" y="0"/>
                </a:lnTo>
                <a:close/>
              </a:path>
            </a:pathLst>
          </a:custGeom>
          <a:blipFill>
            <a:blip r:embed="rId7"/>
            <a:stretch>
              <a:fillRect t="-57774" b="-102126"/>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8" y="917525"/>
            <a:ext cx="9485560" cy="885974"/>
            <a:chOff x="0" y="0"/>
            <a:chExt cx="12647413" cy="1181298"/>
          </a:xfrm>
        </p:grpSpPr>
        <p:sp>
          <p:nvSpPr>
            <p:cNvPr id="7" name="Freeform 7"/>
            <p:cNvSpPr/>
            <p:nvPr/>
          </p:nvSpPr>
          <p:spPr>
            <a:xfrm>
              <a:off x="0" y="0"/>
              <a:ext cx="12647413" cy="1181298"/>
            </a:xfrm>
            <a:custGeom>
              <a:avLst/>
              <a:gdLst/>
              <a:ahLst/>
              <a:cxnLst/>
              <a:rect l="l" t="t" r="r" b="b"/>
              <a:pathLst>
                <a:path w="12647413" h="1181298">
                  <a:moveTo>
                    <a:pt x="0" y="0"/>
                  </a:moveTo>
                  <a:lnTo>
                    <a:pt x="12647413" y="0"/>
                  </a:lnTo>
                  <a:lnTo>
                    <a:pt x="12647413" y="1181298"/>
                  </a:lnTo>
                  <a:lnTo>
                    <a:pt x="0" y="1181298"/>
                  </a:lnTo>
                  <a:close/>
                </a:path>
              </a:pathLst>
            </a:custGeom>
            <a:solidFill>
              <a:srgbClr val="000000">
                <a:alpha val="0"/>
              </a:srgbClr>
            </a:solidFill>
          </p:spPr>
        </p:sp>
        <p:sp>
          <p:nvSpPr>
            <p:cNvPr id="8" name="TextBox 8"/>
            <p:cNvSpPr txBox="1"/>
            <p:nvPr/>
          </p:nvSpPr>
          <p:spPr>
            <a:xfrm>
              <a:off x="0" y="-19050"/>
              <a:ext cx="12647413" cy="1200348"/>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Μικτή Επιτροπή Ανταλλαγής</a:t>
              </a:r>
            </a:p>
          </p:txBody>
        </p:sp>
      </p:grpSp>
      <p:grpSp>
        <p:nvGrpSpPr>
          <p:cNvPr id="9" name="Group 9"/>
          <p:cNvGrpSpPr/>
          <p:nvPr/>
        </p:nvGrpSpPr>
        <p:grpSpPr>
          <a:xfrm>
            <a:off x="992238" y="2370535"/>
            <a:ext cx="2717155" cy="2087315"/>
            <a:chOff x="0" y="0"/>
            <a:chExt cx="3622873" cy="2783087"/>
          </a:xfrm>
        </p:grpSpPr>
        <p:sp>
          <p:nvSpPr>
            <p:cNvPr id="10" name="Freeform 10"/>
            <p:cNvSpPr/>
            <p:nvPr/>
          </p:nvSpPr>
          <p:spPr>
            <a:xfrm>
              <a:off x="0" y="0"/>
              <a:ext cx="3622929" cy="2783078"/>
            </a:xfrm>
            <a:custGeom>
              <a:avLst/>
              <a:gdLst/>
              <a:ahLst/>
              <a:cxnLst/>
              <a:rect l="l" t="t" r="r" b="b"/>
              <a:pathLst>
                <a:path w="3622929" h="2783078">
                  <a:moveTo>
                    <a:pt x="0" y="56769"/>
                  </a:moveTo>
                  <a:cubicBezTo>
                    <a:pt x="0" y="25400"/>
                    <a:pt x="25400" y="0"/>
                    <a:pt x="56769" y="0"/>
                  </a:cubicBezTo>
                  <a:lnTo>
                    <a:pt x="3566160" y="0"/>
                  </a:lnTo>
                  <a:cubicBezTo>
                    <a:pt x="3597529" y="0"/>
                    <a:pt x="3622929" y="25400"/>
                    <a:pt x="3622929" y="56769"/>
                  </a:cubicBezTo>
                  <a:lnTo>
                    <a:pt x="3622929" y="2726309"/>
                  </a:lnTo>
                  <a:cubicBezTo>
                    <a:pt x="3622929" y="2757678"/>
                    <a:pt x="3597529" y="2783078"/>
                    <a:pt x="3566160" y="2783078"/>
                  </a:cubicBezTo>
                  <a:lnTo>
                    <a:pt x="56769" y="2783078"/>
                  </a:lnTo>
                  <a:cubicBezTo>
                    <a:pt x="25400" y="2783078"/>
                    <a:pt x="0" y="2757678"/>
                    <a:pt x="0" y="2726309"/>
                  </a:cubicBezTo>
                  <a:close/>
                </a:path>
              </a:pathLst>
            </a:custGeom>
            <a:solidFill>
              <a:srgbClr val="EDEBE3"/>
            </a:solidFill>
          </p:spPr>
        </p:sp>
      </p:grpSp>
      <p:grpSp>
        <p:nvGrpSpPr>
          <p:cNvPr id="11" name="Group 11"/>
          <p:cNvGrpSpPr/>
          <p:nvPr/>
        </p:nvGrpSpPr>
        <p:grpSpPr>
          <a:xfrm>
            <a:off x="1275755" y="3130749"/>
            <a:ext cx="116235" cy="566886"/>
            <a:chOff x="0" y="0"/>
            <a:chExt cx="154980" cy="755848"/>
          </a:xfrm>
        </p:grpSpPr>
        <p:sp>
          <p:nvSpPr>
            <p:cNvPr id="12" name="Freeform 12"/>
            <p:cNvSpPr/>
            <p:nvPr/>
          </p:nvSpPr>
          <p:spPr>
            <a:xfrm>
              <a:off x="0" y="0"/>
              <a:ext cx="154980" cy="755848"/>
            </a:xfrm>
            <a:custGeom>
              <a:avLst/>
              <a:gdLst/>
              <a:ahLst/>
              <a:cxnLst/>
              <a:rect l="l" t="t" r="r" b="b"/>
              <a:pathLst>
                <a:path w="154980" h="755848">
                  <a:moveTo>
                    <a:pt x="0" y="0"/>
                  </a:moveTo>
                  <a:lnTo>
                    <a:pt x="154980" y="0"/>
                  </a:lnTo>
                  <a:lnTo>
                    <a:pt x="154980" y="755848"/>
                  </a:lnTo>
                  <a:lnTo>
                    <a:pt x="0" y="755848"/>
                  </a:lnTo>
                  <a:close/>
                </a:path>
              </a:pathLst>
            </a:custGeom>
            <a:solidFill>
              <a:srgbClr val="000000">
                <a:alpha val="0"/>
              </a:srgbClr>
            </a:solidFill>
          </p:spPr>
        </p:sp>
        <p:sp>
          <p:nvSpPr>
            <p:cNvPr id="13" name="TextBox 13"/>
            <p:cNvSpPr txBox="1"/>
            <p:nvPr/>
          </p:nvSpPr>
          <p:spPr>
            <a:xfrm>
              <a:off x="0" y="-104775"/>
              <a:ext cx="154980"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1</a:t>
              </a:r>
            </a:p>
          </p:txBody>
        </p:sp>
      </p:grpSp>
      <p:grpSp>
        <p:nvGrpSpPr>
          <p:cNvPr id="14" name="Group 14"/>
          <p:cNvGrpSpPr/>
          <p:nvPr/>
        </p:nvGrpSpPr>
        <p:grpSpPr>
          <a:xfrm>
            <a:off x="3992910" y="2654052"/>
            <a:ext cx="3544044" cy="442912"/>
            <a:chOff x="0" y="0"/>
            <a:chExt cx="4725392" cy="590550"/>
          </a:xfrm>
        </p:grpSpPr>
        <p:sp>
          <p:nvSpPr>
            <p:cNvPr id="15" name="Freeform 15"/>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16" name="TextBox 16"/>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Ίδρυση</a:t>
              </a:r>
            </a:p>
          </p:txBody>
        </p:sp>
      </p:grpSp>
      <p:grpSp>
        <p:nvGrpSpPr>
          <p:cNvPr id="17" name="Group 17"/>
          <p:cNvGrpSpPr/>
          <p:nvPr/>
        </p:nvGrpSpPr>
        <p:grpSpPr>
          <a:xfrm>
            <a:off x="3992910" y="3267075"/>
            <a:ext cx="13019335" cy="907256"/>
            <a:chOff x="0" y="0"/>
            <a:chExt cx="17359113" cy="1209675"/>
          </a:xfrm>
        </p:grpSpPr>
        <p:sp>
          <p:nvSpPr>
            <p:cNvPr id="18" name="Freeform 18"/>
            <p:cNvSpPr/>
            <p:nvPr/>
          </p:nvSpPr>
          <p:spPr>
            <a:xfrm>
              <a:off x="0" y="0"/>
              <a:ext cx="17359114" cy="1209675"/>
            </a:xfrm>
            <a:custGeom>
              <a:avLst/>
              <a:gdLst/>
              <a:ahLst/>
              <a:cxnLst/>
              <a:rect l="l" t="t" r="r" b="b"/>
              <a:pathLst>
                <a:path w="17359114" h="1209675">
                  <a:moveTo>
                    <a:pt x="0" y="0"/>
                  </a:moveTo>
                  <a:lnTo>
                    <a:pt x="17359114" y="0"/>
                  </a:lnTo>
                  <a:lnTo>
                    <a:pt x="17359114" y="1209675"/>
                  </a:lnTo>
                  <a:lnTo>
                    <a:pt x="0" y="1209675"/>
                  </a:lnTo>
                  <a:close/>
                </a:path>
              </a:pathLst>
            </a:custGeom>
            <a:solidFill>
              <a:srgbClr val="000000">
                <a:alpha val="0"/>
              </a:srgbClr>
            </a:solidFill>
          </p:spPr>
        </p:sp>
        <p:sp>
          <p:nvSpPr>
            <p:cNvPr id="19" name="TextBox 19"/>
            <p:cNvSpPr txBox="1"/>
            <p:nvPr/>
          </p:nvSpPr>
          <p:spPr>
            <a:xfrm>
              <a:off x="0" y="-85725"/>
              <a:ext cx="17359113" cy="129540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Με βάση το άρθρο 11 της Σύμβασης της Λοζάνης ιδρύθηκε η Μικτή Επιτροπή Ανταλλαγής με έδρα την Κωνσταντινούπολη.</a:t>
              </a:r>
            </a:p>
          </p:txBody>
        </p:sp>
      </p:grpSp>
      <p:grpSp>
        <p:nvGrpSpPr>
          <p:cNvPr id="20" name="Group 20"/>
          <p:cNvGrpSpPr/>
          <p:nvPr/>
        </p:nvGrpSpPr>
        <p:grpSpPr>
          <a:xfrm>
            <a:off x="3851076" y="4438799"/>
            <a:ext cx="13303002" cy="19050"/>
            <a:chOff x="0" y="0"/>
            <a:chExt cx="17737337" cy="25400"/>
          </a:xfrm>
        </p:grpSpPr>
        <p:sp>
          <p:nvSpPr>
            <p:cNvPr id="21" name="Freeform 21"/>
            <p:cNvSpPr/>
            <p:nvPr/>
          </p:nvSpPr>
          <p:spPr>
            <a:xfrm>
              <a:off x="0" y="0"/>
              <a:ext cx="17737328" cy="25400"/>
            </a:xfrm>
            <a:custGeom>
              <a:avLst/>
              <a:gdLst/>
              <a:ahLst/>
              <a:cxnLst/>
              <a:rect l="l" t="t" r="r" b="b"/>
              <a:pathLst>
                <a:path w="17737328" h="25400">
                  <a:moveTo>
                    <a:pt x="0" y="12700"/>
                  </a:moveTo>
                  <a:cubicBezTo>
                    <a:pt x="0" y="5715"/>
                    <a:pt x="5715" y="0"/>
                    <a:pt x="12700" y="0"/>
                  </a:cubicBezTo>
                  <a:lnTo>
                    <a:pt x="17724628" y="0"/>
                  </a:lnTo>
                  <a:cubicBezTo>
                    <a:pt x="17731614" y="0"/>
                    <a:pt x="17737328" y="5715"/>
                    <a:pt x="17737328" y="12700"/>
                  </a:cubicBezTo>
                  <a:cubicBezTo>
                    <a:pt x="17737328" y="19685"/>
                    <a:pt x="17731614" y="25400"/>
                    <a:pt x="17724628" y="25400"/>
                  </a:cubicBezTo>
                  <a:lnTo>
                    <a:pt x="12700" y="25400"/>
                  </a:lnTo>
                  <a:cubicBezTo>
                    <a:pt x="5715" y="25400"/>
                    <a:pt x="0" y="19685"/>
                    <a:pt x="0" y="12700"/>
                  </a:cubicBezTo>
                  <a:close/>
                </a:path>
              </a:pathLst>
            </a:custGeom>
            <a:solidFill>
              <a:srgbClr val="D3D1C9"/>
            </a:solidFill>
          </p:spPr>
        </p:sp>
      </p:grpSp>
      <p:grpSp>
        <p:nvGrpSpPr>
          <p:cNvPr id="22" name="Group 22"/>
          <p:cNvGrpSpPr/>
          <p:nvPr/>
        </p:nvGrpSpPr>
        <p:grpSpPr>
          <a:xfrm>
            <a:off x="992238" y="4599534"/>
            <a:ext cx="5434459" cy="2087315"/>
            <a:chOff x="0" y="0"/>
            <a:chExt cx="7245945" cy="2783087"/>
          </a:xfrm>
        </p:grpSpPr>
        <p:sp>
          <p:nvSpPr>
            <p:cNvPr id="23" name="Freeform 23"/>
            <p:cNvSpPr/>
            <p:nvPr/>
          </p:nvSpPr>
          <p:spPr>
            <a:xfrm>
              <a:off x="0" y="0"/>
              <a:ext cx="7245985" cy="2783078"/>
            </a:xfrm>
            <a:custGeom>
              <a:avLst/>
              <a:gdLst/>
              <a:ahLst/>
              <a:cxnLst/>
              <a:rect l="l" t="t" r="r" b="b"/>
              <a:pathLst>
                <a:path w="7245985" h="2783078">
                  <a:moveTo>
                    <a:pt x="0" y="56769"/>
                  </a:moveTo>
                  <a:cubicBezTo>
                    <a:pt x="0" y="25400"/>
                    <a:pt x="25400" y="0"/>
                    <a:pt x="56769" y="0"/>
                  </a:cubicBezTo>
                  <a:lnTo>
                    <a:pt x="7189216" y="0"/>
                  </a:lnTo>
                  <a:cubicBezTo>
                    <a:pt x="7220585" y="0"/>
                    <a:pt x="7245985" y="25400"/>
                    <a:pt x="7245985" y="56769"/>
                  </a:cubicBezTo>
                  <a:lnTo>
                    <a:pt x="7245985" y="2726309"/>
                  </a:lnTo>
                  <a:cubicBezTo>
                    <a:pt x="7245985" y="2757678"/>
                    <a:pt x="7220585" y="2783078"/>
                    <a:pt x="7189216" y="2783078"/>
                  </a:cubicBezTo>
                  <a:lnTo>
                    <a:pt x="56769" y="2783078"/>
                  </a:lnTo>
                  <a:cubicBezTo>
                    <a:pt x="25400" y="2783078"/>
                    <a:pt x="0" y="2757678"/>
                    <a:pt x="0" y="2726309"/>
                  </a:cubicBezTo>
                  <a:close/>
                </a:path>
              </a:pathLst>
            </a:custGeom>
            <a:solidFill>
              <a:srgbClr val="EDEBE3"/>
            </a:solidFill>
          </p:spPr>
        </p:sp>
      </p:grpSp>
      <p:grpSp>
        <p:nvGrpSpPr>
          <p:cNvPr id="24" name="Group 24"/>
          <p:cNvGrpSpPr/>
          <p:nvPr/>
        </p:nvGrpSpPr>
        <p:grpSpPr>
          <a:xfrm>
            <a:off x="1275755" y="5359747"/>
            <a:ext cx="204490" cy="566886"/>
            <a:chOff x="0" y="0"/>
            <a:chExt cx="272653" cy="755848"/>
          </a:xfrm>
        </p:grpSpPr>
        <p:sp>
          <p:nvSpPr>
            <p:cNvPr id="25" name="Freeform 25"/>
            <p:cNvSpPr/>
            <p:nvPr/>
          </p:nvSpPr>
          <p:spPr>
            <a:xfrm>
              <a:off x="0" y="0"/>
              <a:ext cx="272653" cy="755848"/>
            </a:xfrm>
            <a:custGeom>
              <a:avLst/>
              <a:gdLst/>
              <a:ahLst/>
              <a:cxnLst/>
              <a:rect l="l" t="t" r="r" b="b"/>
              <a:pathLst>
                <a:path w="272653" h="755848">
                  <a:moveTo>
                    <a:pt x="0" y="0"/>
                  </a:moveTo>
                  <a:lnTo>
                    <a:pt x="272653" y="0"/>
                  </a:lnTo>
                  <a:lnTo>
                    <a:pt x="272653" y="755848"/>
                  </a:lnTo>
                  <a:lnTo>
                    <a:pt x="0" y="755848"/>
                  </a:lnTo>
                  <a:close/>
                </a:path>
              </a:pathLst>
            </a:custGeom>
            <a:solidFill>
              <a:srgbClr val="000000">
                <a:alpha val="0"/>
              </a:srgbClr>
            </a:solidFill>
          </p:spPr>
        </p:sp>
        <p:sp>
          <p:nvSpPr>
            <p:cNvPr id="26" name="TextBox 26"/>
            <p:cNvSpPr txBox="1"/>
            <p:nvPr/>
          </p:nvSpPr>
          <p:spPr>
            <a:xfrm>
              <a:off x="0" y="-104775"/>
              <a:ext cx="272653"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2</a:t>
              </a:r>
            </a:p>
          </p:txBody>
        </p:sp>
      </p:grpSp>
      <p:grpSp>
        <p:nvGrpSpPr>
          <p:cNvPr id="27" name="Group 27"/>
          <p:cNvGrpSpPr/>
          <p:nvPr/>
        </p:nvGrpSpPr>
        <p:grpSpPr>
          <a:xfrm>
            <a:off x="6710214" y="4883051"/>
            <a:ext cx="3544044" cy="442912"/>
            <a:chOff x="0" y="0"/>
            <a:chExt cx="4725392" cy="590550"/>
          </a:xfrm>
        </p:grpSpPr>
        <p:sp>
          <p:nvSpPr>
            <p:cNvPr id="28" name="Freeform 28"/>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29" name="TextBox 29"/>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Σύνθεση</a:t>
              </a:r>
            </a:p>
          </p:txBody>
        </p:sp>
      </p:grpSp>
      <p:grpSp>
        <p:nvGrpSpPr>
          <p:cNvPr id="30" name="Group 30"/>
          <p:cNvGrpSpPr/>
          <p:nvPr/>
        </p:nvGrpSpPr>
        <p:grpSpPr>
          <a:xfrm>
            <a:off x="6710214" y="5496074"/>
            <a:ext cx="10302031" cy="907256"/>
            <a:chOff x="0" y="0"/>
            <a:chExt cx="13736042" cy="1209675"/>
          </a:xfrm>
        </p:grpSpPr>
        <p:sp>
          <p:nvSpPr>
            <p:cNvPr id="31" name="Freeform 31"/>
            <p:cNvSpPr/>
            <p:nvPr/>
          </p:nvSpPr>
          <p:spPr>
            <a:xfrm>
              <a:off x="0" y="0"/>
              <a:ext cx="13736042" cy="1209675"/>
            </a:xfrm>
            <a:custGeom>
              <a:avLst/>
              <a:gdLst/>
              <a:ahLst/>
              <a:cxnLst/>
              <a:rect l="l" t="t" r="r" b="b"/>
              <a:pathLst>
                <a:path w="13736042" h="1209675">
                  <a:moveTo>
                    <a:pt x="0" y="0"/>
                  </a:moveTo>
                  <a:lnTo>
                    <a:pt x="13736042" y="0"/>
                  </a:lnTo>
                  <a:lnTo>
                    <a:pt x="13736042" y="1209675"/>
                  </a:lnTo>
                  <a:lnTo>
                    <a:pt x="0" y="1209675"/>
                  </a:lnTo>
                  <a:close/>
                </a:path>
              </a:pathLst>
            </a:custGeom>
            <a:solidFill>
              <a:srgbClr val="000000">
                <a:alpha val="0"/>
              </a:srgbClr>
            </a:solidFill>
          </p:spPr>
        </p:sp>
        <p:sp>
          <p:nvSpPr>
            <p:cNvPr id="32" name="TextBox 32"/>
            <p:cNvSpPr txBox="1"/>
            <p:nvPr/>
          </p:nvSpPr>
          <p:spPr>
            <a:xfrm>
              <a:off x="0" y="-85725"/>
              <a:ext cx="13736042" cy="129540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Την αποτελούσαν έντεκα μέλη (τέσσερις Έλληνες, τέσσερις Τούρκοι και τρία μέλη-πολίτες ουδέτερων κατά τον Α' Παγκόσμιο πόλεμο κρατών).</a:t>
              </a:r>
            </a:p>
          </p:txBody>
        </p:sp>
      </p:grpSp>
      <p:grpSp>
        <p:nvGrpSpPr>
          <p:cNvPr id="33" name="Group 33"/>
          <p:cNvGrpSpPr/>
          <p:nvPr/>
        </p:nvGrpSpPr>
        <p:grpSpPr>
          <a:xfrm>
            <a:off x="6568380" y="6667797"/>
            <a:ext cx="10585698" cy="19050"/>
            <a:chOff x="0" y="0"/>
            <a:chExt cx="14114263" cy="25400"/>
          </a:xfrm>
        </p:grpSpPr>
        <p:sp>
          <p:nvSpPr>
            <p:cNvPr id="34" name="Freeform 34"/>
            <p:cNvSpPr/>
            <p:nvPr/>
          </p:nvSpPr>
          <p:spPr>
            <a:xfrm>
              <a:off x="0" y="0"/>
              <a:ext cx="14114272" cy="25400"/>
            </a:xfrm>
            <a:custGeom>
              <a:avLst/>
              <a:gdLst/>
              <a:ahLst/>
              <a:cxnLst/>
              <a:rect l="l" t="t" r="r" b="b"/>
              <a:pathLst>
                <a:path w="14114272" h="25400">
                  <a:moveTo>
                    <a:pt x="0" y="12700"/>
                  </a:moveTo>
                  <a:cubicBezTo>
                    <a:pt x="0" y="5715"/>
                    <a:pt x="5715" y="0"/>
                    <a:pt x="12700" y="0"/>
                  </a:cubicBezTo>
                  <a:lnTo>
                    <a:pt x="14101572" y="0"/>
                  </a:lnTo>
                  <a:cubicBezTo>
                    <a:pt x="14108557" y="0"/>
                    <a:pt x="14114272" y="5715"/>
                    <a:pt x="14114272" y="12700"/>
                  </a:cubicBezTo>
                  <a:cubicBezTo>
                    <a:pt x="14114272" y="19685"/>
                    <a:pt x="14108557" y="25400"/>
                    <a:pt x="14101572" y="25400"/>
                  </a:cubicBezTo>
                  <a:lnTo>
                    <a:pt x="12700" y="25400"/>
                  </a:lnTo>
                  <a:cubicBezTo>
                    <a:pt x="5715" y="25400"/>
                    <a:pt x="0" y="19685"/>
                    <a:pt x="0" y="12700"/>
                  </a:cubicBezTo>
                  <a:close/>
                </a:path>
              </a:pathLst>
            </a:custGeom>
            <a:solidFill>
              <a:srgbClr val="D3D1C9"/>
            </a:solidFill>
          </p:spPr>
        </p:sp>
      </p:grpSp>
      <p:grpSp>
        <p:nvGrpSpPr>
          <p:cNvPr id="35" name="Group 35"/>
          <p:cNvGrpSpPr/>
          <p:nvPr/>
        </p:nvGrpSpPr>
        <p:grpSpPr>
          <a:xfrm>
            <a:off x="992238" y="6828532"/>
            <a:ext cx="8151762" cy="2540942"/>
            <a:chOff x="0" y="0"/>
            <a:chExt cx="10869017" cy="3387923"/>
          </a:xfrm>
        </p:grpSpPr>
        <p:sp>
          <p:nvSpPr>
            <p:cNvPr id="36" name="Freeform 36"/>
            <p:cNvSpPr/>
            <p:nvPr/>
          </p:nvSpPr>
          <p:spPr>
            <a:xfrm>
              <a:off x="0" y="0"/>
              <a:ext cx="10869168" cy="3387979"/>
            </a:xfrm>
            <a:custGeom>
              <a:avLst/>
              <a:gdLst/>
              <a:ahLst/>
              <a:cxnLst/>
              <a:rect l="l" t="t" r="r" b="b"/>
              <a:pathLst>
                <a:path w="10869168" h="3387979">
                  <a:moveTo>
                    <a:pt x="0" y="56769"/>
                  </a:moveTo>
                  <a:cubicBezTo>
                    <a:pt x="0" y="25400"/>
                    <a:pt x="25400" y="0"/>
                    <a:pt x="56769" y="0"/>
                  </a:cubicBezTo>
                  <a:lnTo>
                    <a:pt x="10812399" y="0"/>
                  </a:lnTo>
                  <a:cubicBezTo>
                    <a:pt x="10843768" y="0"/>
                    <a:pt x="10869168" y="25400"/>
                    <a:pt x="10869168" y="56769"/>
                  </a:cubicBezTo>
                  <a:lnTo>
                    <a:pt x="10869168" y="3331210"/>
                  </a:lnTo>
                  <a:cubicBezTo>
                    <a:pt x="10869168" y="3362579"/>
                    <a:pt x="10843768" y="3387979"/>
                    <a:pt x="10812399" y="3387979"/>
                  </a:cubicBezTo>
                  <a:lnTo>
                    <a:pt x="56769" y="3387979"/>
                  </a:lnTo>
                  <a:cubicBezTo>
                    <a:pt x="25400" y="3387979"/>
                    <a:pt x="0" y="3362579"/>
                    <a:pt x="0" y="3331210"/>
                  </a:cubicBezTo>
                  <a:close/>
                </a:path>
              </a:pathLst>
            </a:custGeom>
            <a:solidFill>
              <a:srgbClr val="EDEBE3"/>
            </a:solidFill>
          </p:spPr>
        </p:sp>
      </p:grpSp>
      <p:grpSp>
        <p:nvGrpSpPr>
          <p:cNvPr id="37" name="Group 37"/>
          <p:cNvGrpSpPr/>
          <p:nvPr/>
        </p:nvGrpSpPr>
        <p:grpSpPr>
          <a:xfrm>
            <a:off x="1275755" y="7815560"/>
            <a:ext cx="210442" cy="566886"/>
            <a:chOff x="0" y="0"/>
            <a:chExt cx="280590" cy="755848"/>
          </a:xfrm>
        </p:grpSpPr>
        <p:sp>
          <p:nvSpPr>
            <p:cNvPr id="38" name="Freeform 38"/>
            <p:cNvSpPr/>
            <p:nvPr/>
          </p:nvSpPr>
          <p:spPr>
            <a:xfrm>
              <a:off x="0" y="0"/>
              <a:ext cx="280590" cy="755848"/>
            </a:xfrm>
            <a:custGeom>
              <a:avLst/>
              <a:gdLst/>
              <a:ahLst/>
              <a:cxnLst/>
              <a:rect l="l" t="t" r="r" b="b"/>
              <a:pathLst>
                <a:path w="280590" h="755848">
                  <a:moveTo>
                    <a:pt x="0" y="0"/>
                  </a:moveTo>
                  <a:lnTo>
                    <a:pt x="280590" y="0"/>
                  </a:lnTo>
                  <a:lnTo>
                    <a:pt x="280590" y="755848"/>
                  </a:lnTo>
                  <a:lnTo>
                    <a:pt x="0" y="755848"/>
                  </a:lnTo>
                  <a:close/>
                </a:path>
              </a:pathLst>
            </a:custGeom>
            <a:solidFill>
              <a:srgbClr val="000000">
                <a:alpha val="0"/>
              </a:srgbClr>
            </a:solidFill>
          </p:spPr>
        </p:sp>
        <p:sp>
          <p:nvSpPr>
            <p:cNvPr id="39" name="TextBox 39"/>
            <p:cNvSpPr txBox="1"/>
            <p:nvPr/>
          </p:nvSpPr>
          <p:spPr>
            <a:xfrm>
              <a:off x="0" y="-104775"/>
              <a:ext cx="280590"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3</a:t>
              </a:r>
            </a:p>
          </p:txBody>
        </p:sp>
      </p:grpSp>
      <p:grpSp>
        <p:nvGrpSpPr>
          <p:cNvPr id="40" name="Group 40"/>
          <p:cNvGrpSpPr/>
          <p:nvPr/>
        </p:nvGrpSpPr>
        <p:grpSpPr>
          <a:xfrm>
            <a:off x="9427518" y="7112050"/>
            <a:ext cx="3544044" cy="442912"/>
            <a:chOff x="0" y="0"/>
            <a:chExt cx="4725392" cy="590550"/>
          </a:xfrm>
        </p:grpSpPr>
        <p:sp>
          <p:nvSpPr>
            <p:cNvPr id="41" name="Freeform 41"/>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42" name="TextBox 42"/>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Αρμοδιότητα</a:t>
              </a:r>
            </a:p>
          </p:txBody>
        </p:sp>
      </p:grpSp>
      <p:grpSp>
        <p:nvGrpSpPr>
          <p:cNvPr id="43" name="Group 43"/>
          <p:cNvGrpSpPr/>
          <p:nvPr/>
        </p:nvGrpSpPr>
        <p:grpSpPr>
          <a:xfrm>
            <a:off x="9427518" y="7725072"/>
            <a:ext cx="7584728" cy="1360885"/>
            <a:chOff x="0" y="0"/>
            <a:chExt cx="10112970" cy="1814513"/>
          </a:xfrm>
        </p:grpSpPr>
        <p:sp>
          <p:nvSpPr>
            <p:cNvPr id="44" name="Freeform 44"/>
            <p:cNvSpPr/>
            <p:nvPr/>
          </p:nvSpPr>
          <p:spPr>
            <a:xfrm>
              <a:off x="0" y="0"/>
              <a:ext cx="10112970" cy="1814513"/>
            </a:xfrm>
            <a:custGeom>
              <a:avLst/>
              <a:gdLst/>
              <a:ahLst/>
              <a:cxnLst/>
              <a:rect l="l" t="t" r="r" b="b"/>
              <a:pathLst>
                <a:path w="10112970" h="1814513">
                  <a:moveTo>
                    <a:pt x="0" y="0"/>
                  </a:moveTo>
                  <a:lnTo>
                    <a:pt x="10112970" y="0"/>
                  </a:lnTo>
                  <a:lnTo>
                    <a:pt x="10112970" y="1814513"/>
                  </a:lnTo>
                  <a:lnTo>
                    <a:pt x="0" y="1814513"/>
                  </a:lnTo>
                  <a:close/>
                </a:path>
              </a:pathLst>
            </a:custGeom>
            <a:solidFill>
              <a:srgbClr val="000000">
                <a:alpha val="0"/>
              </a:srgbClr>
            </a:solidFill>
          </p:spPr>
        </p:sp>
        <p:sp>
          <p:nvSpPr>
            <p:cNvPr id="45" name="TextBox 45"/>
            <p:cNvSpPr txBox="1"/>
            <p:nvPr/>
          </p:nvSpPr>
          <p:spPr>
            <a:xfrm>
              <a:off x="0" y="-85725"/>
              <a:ext cx="10112970" cy="1900238"/>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με αρμοδιότητα τον καθορισμό του τρόπου μετανάστευσης των πληθυσμών και της εκτίμησης της ακίνητης περιουσίας των ανταλλαξίμων.</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8" y="1239888"/>
            <a:ext cx="16303526" cy="1771947"/>
            <a:chOff x="0" y="0"/>
            <a:chExt cx="21738035" cy="2362597"/>
          </a:xfrm>
        </p:grpSpPr>
        <p:sp>
          <p:nvSpPr>
            <p:cNvPr id="7" name="Freeform 7"/>
            <p:cNvSpPr/>
            <p:nvPr/>
          </p:nvSpPr>
          <p:spPr>
            <a:xfrm>
              <a:off x="0" y="0"/>
              <a:ext cx="21738034" cy="2362597"/>
            </a:xfrm>
            <a:custGeom>
              <a:avLst/>
              <a:gdLst/>
              <a:ahLst/>
              <a:cxnLst/>
              <a:rect l="l" t="t" r="r" b="b"/>
              <a:pathLst>
                <a:path w="21738034" h="2362597">
                  <a:moveTo>
                    <a:pt x="0" y="0"/>
                  </a:moveTo>
                  <a:lnTo>
                    <a:pt x="21738034" y="0"/>
                  </a:lnTo>
                  <a:lnTo>
                    <a:pt x="21738034" y="2362597"/>
                  </a:lnTo>
                  <a:lnTo>
                    <a:pt x="0" y="2362597"/>
                  </a:lnTo>
                  <a:close/>
                </a:path>
              </a:pathLst>
            </a:custGeom>
            <a:solidFill>
              <a:srgbClr val="000000">
                <a:alpha val="0"/>
              </a:srgbClr>
            </a:solidFill>
          </p:spPr>
        </p:sp>
        <p:sp>
          <p:nvSpPr>
            <p:cNvPr id="8" name="TextBox 8"/>
            <p:cNvSpPr txBox="1"/>
            <p:nvPr/>
          </p:nvSpPr>
          <p:spPr>
            <a:xfrm>
              <a:off x="0" y="-19050"/>
              <a:ext cx="21738035" cy="2381647"/>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Μεταναστευτικά Ρεύματα μετά τους Βαλκανικούς Πολέμους (1913)</a:t>
              </a:r>
            </a:p>
          </p:txBody>
        </p:sp>
      </p:grpSp>
      <p:grpSp>
        <p:nvGrpSpPr>
          <p:cNvPr id="9" name="Group 9"/>
          <p:cNvGrpSpPr/>
          <p:nvPr/>
        </p:nvGrpSpPr>
        <p:grpSpPr>
          <a:xfrm>
            <a:off x="992238" y="3897809"/>
            <a:ext cx="637878" cy="637878"/>
            <a:chOff x="0" y="0"/>
            <a:chExt cx="850503" cy="850503"/>
          </a:xfrm>
        </p:grpSpPr>
        <p:sp>
          <p:nvSpPr>
            <p:cNvPr id="10" name="Freeform 10"/>
            <p:cNvSpPr/>
            <p:nvPr/>
          </p:nvSpPr>
          <p:spPr>
            <a:xfrm>
              <a:off x="0" y="0"/>
              <a:ext cx="850392" cy="850519"/>
            </a:xfrm>
            <a:custGeom>
              <a:avLst/>
              <a:gdLst/>
              <a:ahLst/>
              <a:cxnLst/>
              <a:rect l="l" t="t" r="r" b="b"/>
              <a:pathLst>
                <a:path w="850392" h="850519">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EDEBE3"/>
            </a:solidFill>
          </p:spPr>
        </p:sp>
      </p:grpSp>
      <p:grpSp>
        <p:nvGrpSpPr>
          <p:cNvPr id="11" name="Group 11"/>
          <p:cNvGrpSpPr/>
          <p:nvPr/>
        </p:nvGrpSpPr>
        <p:grpSpPr>
          <a:xfrm>
            <a:off x="1241375" y="4004072"/>
            <a:ext cx="139601" cy="425351"/>
            <a:chOff x="0" y="0"/>
            <a:chExt cx="186135" cy="567135"/>
          </a:xfrm>
        </p:grpSpPr>
        <p:sp>
          <p:nvSpPr>
            <p:cNvPr id="12" name="Freeform 12"/>
            <p:cNvSpPr/>
            <p:nvPr/>
          </p:nvSpPr>
          <p:spPr>
            <a:xfrm>
              <a:off x="0" y="0"/>
              <a:ext cx="186135" cy="567135"/>
            </a:xfrm>
            <a:custGeom>
              <a:avLst/>
              <a:gdLst/>
              <a:ahLst/>
              <a:cxnLst/>
              <a:rect l="l" t="t" r="r" b="b"/>
              <a:pathLst>
                <a:path w="186135" h="567135">
                  <a:moveTo>
                    <a:pt x="0" y="0"/>
                  </a:moveTo>
                  <a:lnTo>
                    <a:pt x="186135" y="0"/>
                  </a:lnTo>
                  <a:lnTo>
                    <a:pt x="186135" y="567135"/>
                  </a:lnTo>
                  <a:lnTo>
                    <a:pt x="0" y="567135"/>
                  </a:lnTo>
                  <a:close/>
                </a:path>
              </a:pathLst>
            </a:custGeom>
            <a:solidFill>
              <a:srgbClr val="000000">
                <a:alpha val="0"/>
              </a:srgbClr>
            </a:solidFill>
          </p:spPr>
        </p:sp>
        <p:sp>
          <p:nvSpPr>
            <p:cNvPr id="13" name="TextBox 13"/>
            <p:cNvSpPr txBox="1"/>
            <p:nvPr/>
          </p:nvSpPr>
          <p:spPr>
            <a:xfrm>
              <a:off x="0" y="57150"/>
              <a:ext cx="186135" cy="509985"/>
            </a:xfrm>
            <a:prstGeom prst="rect">
              <a:avLst/>
            </a:prstGeom>
          </p:spPr>
          <p:txBody>
            <a:bodyPr lIns="0" tIns="0" rIns="0" bIns="0" rtlCol="0" anchor="t"/>
            <a:lstStyle/>
            <a:p>
              <a:pPr algn="ctr">
                <a:lnSpc>
                  <a:spcPts val="3312"/>
                </a:lnSpc>
              </a:pPr>
              <a:r>
                <a:rPr lang="en-US" sz="3312">
                  <a:solidFill>
                    <a:srgbClr val="161613"/>
                  </a:solidFill>
                  <a:latin typeface="DM Sans"/>
                  <a:ea typeface="DM Sans"/>
                  <a:cs typeface="DM Sans"/>
                  <a:sym typeface="DM Sans"/>
                </a:rPr>
                <a:t>1</a:t>
              </a:r>
            </a:p>
          </p:txBody>
        </p:sp>
      </p:grpSp>
      <p:grpSp>
        <p:nvGrpSpPr>
          <p:cNvPr id="14" name="Group 14"/>
          <p:cNvGrpSpPr/>
          <p:nvPr/>
        </p:nvGrpSpPr>
        <p:grpSpPr>
          <a:xfrm>
            <a:off x="1913632" y="3897809"/>
            <a:ext cx="7088684" cy="885825"/>
            <a:chOff x="0" y="0"/>
            <a:chExt cx="9451578" cy="1181100"/>
          </a:xfrm>
        </p:grpSpPr>
        <p:sp>
          <p:nvSpPr>
            <p:cNvPr id="15" name="Freeform 15"/>
            <p:cNvSpPr/>
            <p:nvPr/>
          </p:nvSpPr>
          <p:spPr>
            <a:xfrm>
              <a:off x="0" y="0"/>
              <a:ext cx="9451578" cy="1181100"/>
            </a:xfrm>
            <a:custGeom>
              <a:avLst/>
              <a:gdLst/>
              <a:ahLst/>
              <a:cxnLst/>
              <a:rect l="l" t="t" r="r" b="b"/>
              <a:pathLst>
                <a:path w="9451578" h="1181100">
                  <a:moveTo>
                    <a:pt x="0" y="0"/>
                  </a:moveTo>
                  <a:lnTo>
                    <a:pt x="9451578" y="0"/>
                  </a:lnTo>
                  <a:lnTo>
                    <a:pt x="9451578" y="1181100"/>
                  </a:lnTo>
                  <a:lnTo>
                    <a:pt x="0" y="1181100"/>
                  </a:lnTo>
                  <a:close/>
                </a:path>
              </a:pathLst>
            </a:custGeom>
            <a:solidFill>
              <a:srgbClr val="000000">
                <a:alpha val="0"/>
              </a:srgbClr>
            </a:solidFill>
          </p:spPr>
        </p:sp>
        <p:sp>
          <p:nvSpPr>
            <p:cNvPr id="16" name="TextBox 16"/>
            <p:cNvSpPr txBox="1"/>
            <p:nvPr/>
          </p:nvSpPr>
          <p:spPr>
            <a:xfrm>
              <a:off x="0" y="-9525"/>
              <a:ext cx="9451578" cy="119062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Βουλγαρία, Δυτική Θράκη, Ανατολική Μακεδονία</a:t>
              </a:r>
            </a:p>
          </p:txBody>
        </p:sp>
      </p:grpSp>
      <p:grpSp>
        <p:nvGrpSpPr>
          <p:cNvPr id="17" name="Group 17"/>
          <p:cNvGrpSpPr/>
          <p:nvPr/>
        </p:nvGrpSpPr>
        <p:grpSpPr>
          <a:xfrm>
            <a:off x="1913632" y="4953744"/>
            <a:ext cx="7088684" cy="3629025"/>
            <a:chOff x="0" y="0"/>
            <a:chExt cx="9451578" cy="4838700"/>
          </a:xfrm>
        </p:grpSpPr>
        <p:sp>
          <p:nvSpPr>
            <p:cNvPr id="18" name="Freeform 18"/>
            <p:cNvSpPr/>
            <p:nvPr/>
          </p:nvSpPr>
          <p:spPr>
            <a:xfrm>
              <a:off x="0" y="0"/>
              <a:ext cx="9451578" cy="4838700"/>
            </a:xfrm>
            <a:custGeom>
              <a:avLst/>
              <a:gdLst/>
              <a:ahLst/>
              <a:cxnLst/>
              <a:rect l="l" t="t" r="r" b="b"/>
              <a:pathLst>
                <a:path w="9451578" h="4838700">
                  <a:moveTo>
                    <a:pt x="0" y="0"/>
                  </a:moveTo>
                  <a:lnTo>
                    <a:pt x="9451578" y="0"/>
                  </a:lnTo>
                  <a:lnTo>
                    <a:pt x="9451578" y="4838700"/>
                  </a:lnTo>
                  <a:lnTo>
                    <a:pt x="0" y="4838700"/>
                  </a:lnTo>
                  <a:close/>
                </a:path>
              </a:pathLst>
            </a:custGeom>
            <a:solidFill>
              <a:srgbClr val="000000">
                <a:alpha val="0"/>
              </a:srgbClr>
            </a:solidFill>
          </p:spPr>
        </p:sp>
        <p:sp>
          <p:nvSpPr>
            <p:cNvPr id="19" name="TextBox 19"/>
            <p:cNvSpPr txBox="1"/>
            <p:nvPr/>
          </p:nvSpPr>
          <p:spPr>
            <a:xfrm>
              <a:off x="0" y="-85725"/>
              <a:ext cx="9451578" cy="4924425"/>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Μετά την υπογραφή της συνθήκης του Βουκουρεστίου τον Αύγουστο του 1913, με την οποία τερματίζονταν οι Βαλκανικοί πόλεμοι, Έλληνες από τη Βουλγαρία, καθώς και από τη Δυτική Θράκη και το τμήμα της Ανατολικής Μακεδονίας, που είχαν κατακυρωθεί στη Βουλγαρία, καθώς και από περιοχές που είχαν παραχωρηθεί στη Σερβία, έφθασαν στην Ελλάδα.</a:t>
              </a:r>
            </a:p>
          </p:txBody>
        </p:sp>
      </p:grpSp>
      <p:grpSp>
        <p:nvGrpSpPr>
          <p:cNvPr id="20" name="Group 20"/>
          <p:cNvGrpSpPr/>
          <p:nvPr/>
        </p:nvGrpSpPr>
        <p:grpSpPr>
          <a:xfrm>
            <a:off x="9285834" y="3897809"/>
            <a:ext cx="637878" cy="637878"/>
            <a:chOff x="0" y="0"/>
            <a:chExt cx="850503" cy="850503"/>
          </a:xfrm>
        </p:grpSpPr>
        <p:sp>
          <p:nvSpPr>
            <p:cNvPr id="21" name="Freeform 21"/>
            <p:cNvSpPr/>
            <p:nvPr/>
          </p:nvSpPr>
          <p:spPr>
            <a:xfrm>
              <a:off x="0" y="0"/>
              <a:ext cx="850392" cy="850519"/>
            </a:xfrm>
            <a:custGeom>
              <a:avLst/>
              <a:gdLst/>
              <a:ahLst/>
              <a:cxnLst/>
              <a:rect l="l" t="t" r="r" b="b"/>
              <a:pathLst>
                <a:path w="850392" h="850519">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EDEBE3"/>
            </a:solidFill>
          </p:spPr>
        </p:sp>
      </p:grpSp>
      <p:grpSp>
        <p:nvGrpSpPr>
          <p:cNvPr id="22" name="Group 22"/>
          <p:cNvGrpSpPr/>
          <p:nvPr/>
        </p:nvGrpSpPr>
        <p:grpSpPr>
          <a:xfrm>
            <a:off x="9481989" y="4004072"/>
            <a:ext cx="245418" cy="425351"/>
            <a:chOff x="0" y="0"/>
            <a:chExt cx="327223" cy="567135"/>
          </a:xfrm>
        </p:grpSpPr>
        <p:sp>
          <p:nvSpPr>
            <p:cNvPr id="23" name="Freeform 23"/>
            <p:cNvSpPr/>
            <p:nvPr/>
          </p:nvSpPr>
          <p:spPr>
            <a:xfrm>
              <a:off x="0" y="0"/>
              <a:ext cx="327223" cy="567135"/>
            </a:xfrm>
            <a:custGeom>
              <a:avLst/>
              <a:gdLst/>
              <a:ahLst/>
              <a:cxnLst/>
              <a:rect l="l" t="t" r="r" b="b"/>
              <a:pathLst>
                <a:path w="327223" h="567135">
                  <a:moveTo>
                    <a:pt x="0" y="0"/>
                  </a:moveTo>
                  <a:lnTo>
                    <a:pt x="327223" y="0"/>
                  </a:lnTo>
                  <a:lnTo>
                    <a:pt x="327223" y="567135"/>
                  </a:lnTo>
                  <a:lnTo>
                    <a:pt x="0" y="567135"/>
                  </a:lnTo>
                  <a:close/>
                </a:path>
              </a:pathLst>
            </a:custGeom>
            <a:solidFill>
              <a:srgbClr val="000000">
                <a:alpha val="0"/>
              </a:srgbClr>
            </a:solidFill>
          </p:spPr>
        </p:sp>
        <p:sp>
          <p:nvSpPr>
            <p:cNvPr id="24" name="TextBox 24"/>
            <p:cNvSpPr txBox="1"/>
            <p:nvPr/>
          </p:nvSpPr>
          <p:spPr>
            <a:xfrm>
              <a:off x="0" y="57150"/>
              <a:ext cx="327223" cy="509985"/>
            </a:xfrm>
            <a:prstGeom prst="rect">
              <a:avLst/>
            </a:prstGeom>
          </p:spPr>
          <p:txBody>
            <a:bodyPr lIns="0" tIns="0" rIns="0" bIns="0" rtlCol="0" anchor="t"/>
            <a:lstStyle/>
            <a:p>
              <a:pPr algn="ctr">
                <a:lnSpc>
                  <a:spcPts val="3312"/>
                </a:lnSpc>
              </a:pPr>
              <a:r>
                <a:rPr lang="en-US" sz="3312">
                  <a:solidFill>
                    <a:srgbClr val="161613"/>
                  </a:solidFill>
                  <a:latin typeface="DM Sans"/>
                  <a:ea typeface="DM Sans"/>
                  <a:cs typeface="DM Sans"/>
                  <a:sym typeface="DM Sans"/>
                </a:rPr>
                <a:t>2</a:t>
              </a:r>
            </a:p>
          </p:txBody>
        </p:sp>
      </p:grpSp>
      <p:grpSp>
        <p:nvGrpSpPr>
          <p:cNvPr id="25" name="Group 25"/>
          <p:cNvGrpSpPr/>
          <p:nvPr/>
        </p:nvGrpSpPr>
        <p:grpSpPr>
          <a:xfrm>
            <a:off x="10207229" y="3897809"/>
            <a:ext cx="3544044" cy="516636"/>
            <a:chOff x="0" y="0"/>
            <a:chExt cx="4725392" cy="688848"/>
          </a:xfrm>
        </p:grpSpPr>
        <p:sp>
          <p:nvSpPr>
            <p:cNvPr id="26" name="Freeform 26"/>
            <p:cNvSpPr/>
            <p:nvPr/>
          </p:nvSpPr>
          <p:spPr>
            <a:xfrm>
              <a:off x="0" y="0"/>
              <a:ext cx="4725392" cy="688848"/>
            </a:xfrm>
            <a:custGeom>
              <a:avLst/>
              <a:gdLst/>
              <a:ahLst/>
              <a:cxnLst/>
              <a:rect l="l" t="t" r="r" b="b"/>
              <a:pathLst>
                <a:path w="4725392" h="688848">
                  <a:moveTo>
                    <a:pt x="0" y="0"/>
                  </a:moveTo>
                  <a:lnTo>
                    <a:pt x="4725392" y="0"/>
                  </a:lnTo>
                  <a:lnTo>
                    <a:pt x="4725392" y="688848"/>
                  </a:lnTo>
                  <a:lnTo>
                    <a:pt x="0" y="688848"/>
                  </a:lnTo>
                  <a:close/>
                </a:path>
              </a:pathLst>
            </a:custGeom>
            <a:solidFill>
              <a:srgbClr val="000000">
                <a:alpha val="0"/>
              </a:srgbClr>
            </a:solidFill>
          </p:spPr>
        </p:sp>
        <p:sp>
          <p:nvSpPr>
            <p:cNvPr id="27" name="TextBox 27"/>
            <p:cNvSpPr txBox="1"/>
            <p:nvPr/>
          </p:nvSpPr>
          <p:spPr>
            <a:xfrm>
              <a:off x="0" y="-9525"/>
              <a:ext cx="4725392" cy="698373"/>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Ρωσία (Καύκασος)</a:t>
              </a:r>
            </a:p>
          </p:txBody>
        </p:sp>
      </p:grpSp>
      <p:grpSp>
        <p:nvGrpSpPr>
          <p:cNvPr id="28" name="Group 28"/>
          <p:cNvGrpSpPr/>
          <p:nvPr/>
        </p:nvGrpSpPr>
        <p:grpSpPr>
          <a:xfrm>
            <a:off x="10207229" y="4953744"/>
            <a:ext cx="7088684" cy="4536281"/>
            <a:chOff x="0" y="0"/>
            <a:chExt cx="9451578" cy="6048375"/>
          </a:xfrm>
        </p:grpSpPr>
        <p:sp>
          <p:nvSpPr>
            <p:cNvPr id="29" name="Freeform 29"/>
            <p:cNvSpPr/>
            <p:nvPr/>
          </p:nvSpPr>
          <p:spPr>
            <a:xfrm>
              <a:off x="0" y="0"/>
              <a:ext cx="9451578" cy="6048375"/>
            </a:xfrm>
            <a:custGeom>
              <a:avLst/>
              <a:gdLst/>
              <a:ahLst/>
              <a:cxnLst/>
              <a:rect l="l" t="t" r="r" b="b"/>
              <a:pathLst>
                <a:path w="9451578" h="6048375">
                  <a:moveTo>
                    <a:pt x="0" y="0"/>
                  </a:moveTo>
                  <a:lnTo>
                    <a:pt x="9451578" y="0"/>
                  </a:lnTo>
                  <a:lnTo>
                    <a:pt x="9451578" y="6048375"/>
                  </a:lnTo>
                  <a:lnTo>
                    <a:pt x="0" y="6048375"/>
                  </a:lnTo>
                  <a:close/>
                </a:path>
              </a:pathLst>
            </a:custGeom>
            <a:solidFill>
              <a:srgbClr val="000000">
                <a:alpha val="0"/>
              </a:srgbClr>
            </a:solidFill>
          </p:spPr>
        </p:sp>
        <p:sp>
          <p:nvSpPr>
            <p:cNvPr id="30" name="TextBox 30"/>
            <p:cNvSpPr txBox="1"/>
            <p:nvPr/>
          </p:nvSpPr>
          <p:spPr>
            <a:xfrm>
              <a:off x="0" y="-85725"/>
              <a:ext cx="9451578" cy="613410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Την εποχή αυτή έφθασε και το πρώτο μεταναστευτικό ρεύμα από τη Ρωσία. Έλληνες της περιοχής του Καυκάσου, με την αναγγελία της προσάρτησης της εύφορης Μακεδονίας, άρχισαν να μεταναστεύουν στην Ελλάδα, με την ελπίδα ότι θα τους παραχωρούσαν γη. Κάποιοι απ' αυτούς κατόρθωσαν να εγκατασταθούν στην Κεντρική Μακεδονία. Το μεταναστευτικό ρεύμα αναχαιτίστηκε με επέμβαση της ελληνικής κυβέρνησης.</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83159" y="772566"/>
            <a:ext cx="16143834" cy="1042797"/>
            <a:chOff x="0" y="0"/>
            <a:chExt cx="21525112" cy="1390396"/>
          </a:xfrm>
        </p:grpSpPr>
        <p:sp>
          <p:nvSpPr>
            <p:cNvPr id="7" name="Freeform 7"/>
            <p:cNvSpPr/>
            <p:nvPr/>
          </p:nvSpPr>
          <p:spPr>
            <a:xfrm>
              <a:off x="0" y="0"/>
              <a:ext cx="21525112" cy="1390396"/>
            </a:xfrm>
            <a:custGeom>
              <a:avLst/>
              <a:gdLst/>
              <a:ahLst/>
              <a:cxnLst/>
              <a:rect l="l" t="t" r="r" b="b"/>
              <a:pathLst>
                <a:path w="21525112" h="1390396">
                  <a:moveTo>
                    <a:pt x="0" y="0"/>
                  </a:moveTo>
                  <a:lnTo>
                    <a:pt x="21525112" y="0"/>
                  </a:lnTo>
                  <a:lnTo>
                    <a:pt x="21525112" y="1390396"/>
                  </a:lnTo>
                  <a:lnTo>
                    <a:pt x="0" y="1390396"/>
                  </a:lnTo>
                  <a:close/>
                </a:path>
              </a:pathLst>
            </a:custGeom>
            <a:solidFill>
              <a:srgbClr val="000000">
                <a:alpha val="0"/>
              </a:srgbClr>
            </a:solidFill>
          </p:spPr>
        </p:sp>
        <p:sp>
          <p:nvSpPr>
            <p:cNvPr id="8" name="TextBox 8"/>
            <p:cNvSpPr txBox="1"/>
            <p:nvPr/>
          </p:nvSpPr>
          <p:spPr>
            <a:xfrm>
              <a:off x="0" y="-19050"/>
              <a:ext cx="21525112" cy="1409446"/>
            </a:xfrm>
            <a:prstGeom prst="rect">
              <a:avLst/>
            </a:prstGeom>
          </p:spPr>
          <p:txBody>
            <a:bodyPr lIns="0" tIns="0" rIns="0" bIns="0" rtlCol="0" anchor="t"/>
            <a:lstStyle/>
            <a:p>
              <a:pPr algn="l">
                <a:lnSpc>
                  <a:spcPts val="6875"/>
                </a:lnSpc>
              </a:pPr>
              <a:r>
                <a:rPr lang="en-US" sz="5500">
                  <a:solidFill>
                    <a:srgbClr val="161613"/>
                  </a:solidFill>
                  <a:latin typeface="DM Sans"/>
                  <a:ea typeface="DM Sans"/>
                  <a:cs typeface="DM Sans"/>
                  <a:sym typeface="DM Sans"/>
                </a:rPr>
                <a:t>Η Μικρασιατική Καταστροφή</a:t>
              </a:r>
            </a:p>
          </p:txBody>
        </p:sp>
      </p:grpSp>
      <p:grpSp>
        <p:nvGrpSpPr>
          <p:cNvPr id="9" name="Group 9"/>
          <p:cNvGrpSpPr/>
          <p:nvPr/>
        </p:nvGrpSpPr>
        <p:grpSpPr>
          <a:xfrm>
            <a:off x="983159" y="2212181"/>
            <a:ext cx="5253335" cy="7303591"/>
            <a:chOff x="0" y="0"/>
            <a:chExt cx="7004447" cy="9738122"/>
          </a:xfrm>
        </p:grpSpPr>
        <p:sp>
          <p:nvSpPr>
            <p:cNvPr id="10" name="Freeform 10"/>
            <p:cNvSpPr/>
            <p:nvPr/>
          </p:nvSpPr>
          <p:spPr>
            <a:xfrm>
              <a:off x="0" y="0"/>
              <a:ext cx="7004431" cy="9738106"/>
            </a:xfrm>
            <a:custGeom>
              <a:avLst/>
              <a:gdLst/>
              <a:ahLst/>
              <a:cxnLst/>
              <a:rect l="l" t="t" r="r" b="b"/>
              <a:pathLst>
                <a:path w="7004431" h="9738106">
                  <a:moveTo>
                    <a:pt x="0" y="56134"/>
                  </a:moveTo>
                  <a:cubicBezTo>
                    <a:pt x="0" y="25146"/>
                    <a:pt x="25146" y="0"/>
                    <a:pt x="56134" y="0"/>
                  </a:cubicBezTo>
                  <a:lnTo>
                    <a:pt x="6948297" y="0"/>
                  </a:lnTo>
                  <a:cubicBezTo>
                    <a:pt x="6979285" y="0"/>
                    <a:pt x="7004431" y="25146"/>
                    <a:pt x="7004431" y="56134"/>
                  </a:cubicBezTo>
                  <a:lnTo>
                    <a:pt x="7004431" y="9681972"/>
                  </a:lnTo>
                  <a:cubicBezTo>
                    <a:pt x="7004431" y="9712960"/>
                    <a:pt x="6979285" y="9738106"/>
                    <a:pt x="6948297" y="9738106"/>
                  </a:cubicBezTo>
                  <a:lnTo>
                    <a:pt x="56134" y="9738106"/>
                  </a:lnTo>
                  <a:cubicBezTo>
                    <a:pt x="25146" y="9738106"/>
                    <a:pt x="0" y="9712960"/>
                    <a:pt x="0" y="9681972"/>
                  </a:cubicBezTo>
                  <a:close/>
                </a:path>
              </a:pathLst>
            </a:custGeom>
            <a:solidFill>
              <a:srgbClr val="EDEBE3"/>
            </a:solidFill>
          </p:spPr>
        </p:sp>
      </p:grpSp>
      <p:grpSp>
        <p:nvGrpSpPr>
          <p:cNvPr id="11" name="Group 11"/>
          <p:cNvGrpSpPr/>
          <p:nvPr/>
        </p:nvGrpSpPr>
        <p:grpSpPr>
          <a:xfrm>
            <a:off x="1263997" y="2493020"/>
            <a:ext cx="4691658" cy="4045149"/>
            <a:chOff x="0" y="0"/>
            <a:chExt cx="6255543" cy="5393532"/>
          </a:xfrm>
        </p:grpSpPr>
        <p:sp>
          <p:nvSpPr>
            <p:cNvPr id="12" name="Freeform 12"/>
            <p:cNvSpPr/>
            <p:nvPr/>
          </p:nvSpPr>
          <p:spPr>
            <a:xfrm>
              <a:off x="0" y="0"/>
              <a:ext cx="6255543" cy="5393532"/>
            </a:xfrm>
            <a:custGeom>
              <a:avLst/>
              <a:gdLst/>
              <a:ahLst/>
              <a:cxnLst/>
              <a:rect l="l" t="t" r="r" b="b"/>
              <a:pathLst>
                <a:path w="6255543" h="5393532">
                  <a:moveTo>
                    <a:pt x="0" y="0"/>
                  </a:moveTo>
                  <a:lnTo>
                    <a:pt x="6255543" y="0"/>
                  </a:lnTo>
                  <a:lnTo>
                    <a:pt x="6255543" y="5393532"/>
                  </a:lnTo>
                  <a:lnTo>
                    <a:pt x="0" y="5393532"/>
                  </a:lnTo>
                  <a:close/>
                </a:path>
              </a:pathLst>
            </a:custGeom>
            <a:solidFill>
              <a:srgbClr val="000000">
                <a:alpha val="0"/>
              </a:srgbClr>
            </a:solidFill>
          </p:spPr>
        </p:sp>
        <p:sp>
          <p:nvSpPr>
            <p:cNvPr id="13" name="TextBox 13"/>
            <p:cNvSpPr txBox="1"/>
            <p:nvPr/>
          </p:nvSpPr>
          <p:spPr>
            <a:xfrm>
              <a:off x="0" y="-85725"/>
              <a:ext cx="6255543" cy="5479257"/>
            </a:xfrm>
            <a:prstGeom prst="rect">
              <a:avLst/>
            </a:prstGeom>
          </p:spPr>
          <p:txBody>
            <a:bodyPr lIns="0" tIns="0" rIns="0" bIns="0" rtlCol="0" anchor="t"/>
            <a:lstStyle/>
            <a:p>
              <a:pPr algn="l">
                <a:lnSpc>
                  <a:spcPts val="3500"/>
                </a:lnSpc>
              </a:pPr>
              <a:r>
                <a:rPr lang="en-US" sz="2187">
                  <a:solidFill>
                    <a:srgbClr val="161613"/>
                  </a:solidFill>
                  <a:latin typeface="Inter"/>
                  <a:ea typeface="Inter"/>
                  <a:cs typeface="Inter"/>
                  <a:sym typeface="Inter"/>
                </a:rPr>
                <a:t>Οι εθνικές βλέψεις των Ελλήνων της Μικρός Ασίας φάνηκε ότι γίνονταν πραγματικότητα. Ελληνικός στρατός αποβιβάστηκε στη Σμύρνη στις 15 Μαΐου 1919, Σύντομα η ελληνική παρουσία επεκτάθηκε και σε άλλες περιοχές, γύρω από την κατεχόμενη ζώνη.</a:t>
              </a:r>
            </a:p>
          </p:txBody>
        </p:sp>
      </p:grpSp>
      <p:grpSp>
        <p:nvGrpSpPr>
          <p:cNvPr id="14" name="Group 14"/>
          <p:cNvGrpSpPr/>
          <p:nvPr/>
        </p:nvGrpSpPr>
        <p:grpSpPr>
          <a:xfrm>
            <a:off x="6517332" y="2212181"/>
            <a:ext cx="5253335" cy="7303591"/>
            <a:chOff x="0" y="0"/>
            <a:chExt cx="7004447" cy="9738122"/>
          </a:xfrm>
        </p:grpSpPr>
        <p:sp>
          <p:nvSpPr>
            <p:cNvPr id="15" name="Freeform 15"/>
            <p:cNvSpPr/>
            <p:nvPr/>
          </p:nvSpPr>
          <p:spPr>
            <a:xfrm>
              <a:off x="0" y="0"/>
              <a:ext cx="7004431" cy="9738106"/>
            </a:xfrm>
            <a:custGeom>
              <a:avLst/>
              <a:gdLst/>
              <a:ahLst/>
              <a:cxnLst/>
              <a:rect l="l" t="t" r="r" b="b"/>
              <a:pathLst>
                <a:path w="7004431" h="9738106">
                  <a:moveTo>
                    <a:pt x="0" y="56134"/>
                  </a:moveTo>
                  <a:cubicBezTo>
                    <a:pt x="0" y="25146"/>
                    <a:pt x="25146" y="0"/>
                    <a:pt x="56134" y="0"/>
                  </a:cubicBezTo>
                  <a:lnTo>
                    <a:pt x="6948297" y="0"/>
                  </a:lnTo>
                  <a:cubicBezTo>
                    <a:pt x="6979285" y="0"/>
                    <a:pt x="7004431" y="25146"/>
                    <a:pt x="7004431" y="56134"/>
                  </a:cubicBezTo>
                  <a:lnTo>
                    <a:pt x="7004431" y="9681972"/>
                  </a:lnTo>
                  <a:cubicBezTo>
                    <a:pt x="7004431" y="9712960"/>
                    <a:pt x="6979285" y="9738106"/>
                    <a:pt x="6948297" y="9738106"/>
                  </a:cubicBezTo>
                  <a:lnTo>
                    <a:pt x="56134" y="9738106"/>
                  </a:lnTo>
                  <a:cubicBezTo>
                    <a:pt x="25146" y="9738106"/>
                    <a:pt x="0" y="9712960"/>
                    <a:pt x="0" y="9681972"/>
                  </a:cubicBezTo>
                  <a:close/>
                </a:path>
              </a:pathLst>
            </a:custGeom>
            <a:solidFill>
              <a:srgbClr val="EDEBE3"/>
            </a:solidFill>
          </p:spPr>
        </p:sp>
      </p:grpSp>
      <p:grpSp>
        <p:nvGrpSpPr>
          <p:cNvPr id="16" name="Group 16"/>
          <p:cNvGrpSpPr/>
          <p:nvPr/>
        </p:nvGrpSpPr>
        <p:grpSpPr>
          <a:xfrm>
            <a:off x="6798171" y="2493020"/>
            <a:ext cx="4691658" cy="4494610"/>
            <a:chOff x="0" y="0"/>
            <a:chExt cx="6255543" cy="5992813"/>
          </a:xfrm>
        </p:grpSpPr>
        <p:sp>
          <p:nvSpPr>
            <p:cNvPr id="17" name="Freeform 17"/>
            <p:cNvSpPr/>
            <p:nvPr/>
          </p:nvSpPr>
          <p:spPr>
            <a:xfrm>
              <a:off x="0" y="0"/>
              <a:ext cx="6255543" cy="5992813"/>
            </a:xfrm>
            <a:custGeom>
              <a:avLst/>
              <a:gdLst/>
              <a:ahLst/>
              <a:cxnLst/>
              <a:rect l="l" t="t" r="r" b="b"/>
              <a:pathLst>
                <a:path w="6255543" h="5992813">
                  <a:moveTo>
                    <a:pt x="0" y="0"/>
                  </a:moveTo>
                  <a:lnTo>
                    <a:pt x="6255543" y="0"/>
                  </a:lnTo>
                  <a:lnTo>
                    <a:pt x="6255543" y="5992813"/>
                  </a:lnTo>
                  <a:lnTo>
                    <a:pt x="0" y="5992813"/>
                  </a:lnTo>
                  <a:close/>
                </a:path>
              </a:pathLst>
            </a:custGeom>
            <a:solidFill>
              <a:srgbClr val="000000">
                <a:alpha val="0"/>
              </a:srgbClr>
            </a:solidFill>
          </p:spPr>
        </p:sp>
        <p:sp>
          <p:nvSpPr>
            <p:cNvPr id="18" name="TextBox 18"/>
            <p:cNvSpPr txBox="1"/>
            <p:nvPr/>
          </p:nvSpPr>
          <p:spPr>
            <a:xfrm>
              <a:off x="0" y="-85725"/>
              <a:ext cx="6255543" cy="6078538"/>
            </a:xfrm>
            <a:prstGeom prst="rect">
              <a:avLst/>
            </a:prstGeom>
          </p:spPr>
          <p:txBody>
            <a:bodyPr lIns="0" tIns="0" rIns="0" bIns="0" rtlCol="0" anchor="t"/>
            <a:lstStyle/>
            <a:p>
              <a:pPr algn="l">
                <a:lnSpc>
                  <a:spcPts val="3500"/>
                </a:lnSpc>
              </a:pPr>
              <a:r>
                <a:rPr lang="en-US" sz="2187">
                  <a:solidFill>
                    <a:srgbClr val="161613"/>
                  </a:solidFill>
                  <a:latin typeface="Inter"/>
                  <a:ea typeface="Inter"/>
                  <a:cs typeface="Inter"/>
                  <a:sym typeface="Inter"/>
                </a:rPr>
                <a:t>Τον Ιούλιο του 1920 υπογράφηκε η Συνθήκη των Σεβρών, που μεταξύ άλλων όριζε ότι η περιοχή της Σμύρνης Θα βρισκόταν υπό ελληνική διοίκηση και κατοχή για πέντε χρόνια. Ύστερα από την περίοδο αυτή Θα μπορούσαν οι κάτοικοι με δημοψήφισμα να αποφασίσουν την προσάρτηση της περιοχής στην Ελλάδα.</a:t>
              </a:r>
            </a:p>
          </p:txBody>
        </p:sp>
      </p:grpSp>
      <p:grpSp>
        <p:nvGrpSpPr>
          <p:cNvPr id="19" name="Group 19"/>
          <p:cNvGrpSpPr/>
          <p:nvPr/>
        </p:nvGrpSpPr>
        <p:grpSpPr>
          <a:xfrm>
            <a:off x="12051506" y="2212181"/>
            <a:ext cx="5253335" cy="7303591"/>
            <a:chOff x="0" y="0"/>
            <a:chExt cx="7004447" cy="9738122"/>
          </a:xfrm>
        </p:grpSpPr>
        <p:sp>
          <p:nvSpPr>
            <p:cNvPr id="20" name="Freeform 20"/>
            <p:cNvSpPr/>
            <p:nvPr/>
          </p:nvSpPr>
          <p:spPr>
            <a:xfrm>
              <a:off x="0" y="0"/>
              <a:ext cx="7004431" cy="9738106"/>
            </a:xfrm>
            <a:custGeom>
              <a:avLst/>
              <a:gdLst/>
              <a:ahLst/>
              <a:cxnLst/>
              <a:rect l="l" t="t" r="r" b="b"/>
              <a:pathLst>
                <a:path w="7004431" h="9738106">
                  <a:moveTo>
                    <a:pt x="0" y="56134"/>
                  </a:moveTo>
                  <a:cubicBezTo>
                    <a:pt x="0" y="25146"/>
                    <a:pt x="25146" y="0"/>
                    <a:pt x="56134" y="0"/>
                  </a:cubicBezTo>
                  <a:lnTo>
                    <a:pt x="6948297" y="0"/>
                  </a:lnTo>
                  <a:cubicBezTo>
                    <a:pt x="6979285" y="0"/>
                    <a:pt x="7004431" y="25146"/>
                    <a:pt x="7004431" y="56134"/>
                  </a:cubicBezTo>
                  <a:lnTo>
                    <a:pt x="7004431" y="9681972"/>
                  </a:lnTo>
                  <a:cubicBezTo>
                    <a:pt x="7004431" y="9712960"/>
                    <a:pt x="6979285" y="9738106"/>
                    <a:pt x="6948297" y="9738106"/>
                  </a:cubicBezTo>
                  <a:lnTo>
                    <a:pt x="56134" y="9738106"/>
                  </a:lnTo>
                  <a:cubicBezTo>
                    <a:pt x="25146" y="9738106"/>
                    <a:pt x="0" y="9712960"/>
                    <a:pt x="0" y="9681972"/>
                  </a:cubicBezTo>
                  <a:close/>
                </a:path>
              </a:pathLst>
            </a:custGeom>
            <a:solidFill>
              <a:srgbClr val="EDEBE3"/>
            </a:solidFill>
          </p:spPr>
        </p:sp>
      </p:grpSp>
      <p:grpSp>
        <p:nvGrpSpPr>
          <p:cNvPr id="21" name="Group 21"/>
          <p:cNvGrpSpPr/>
          <p:nvPr/>
        </p:nvGrpSpPr>
        <p:grpSpPr>
          <a:xfrm>
            <a:off x="12332345" y="2493020"/>
            <a:ext cx="4691658" cy="6741914"/>
            <a:chOff x="0" y="0"/>
            <a:chExt cx="6255543" cy="8989218"/>
          </a:xfrm>
        </p:grpSpPr>
        <p:sp>
          <p:nvSpPr>
            <p:cNvPr id="22" name="Freeform 22"/>
            <p:cNvSpPr/>
            <p:nvPr/>
          </p:nvSpPr>
          <p:spPr>
            <a:xfrm>
              <a:off x="0" y="0"/>
              <a:ext cx="6255543" cy="8989218"/>
            </a:xfrm>
            <a:custGeom>
              <a:avLst/>
              <a:gdLst/>
              <a:ahLst/>
              <a:cxnLst/>
              <a:rect l="l" t="t" r="r" b="b"/>
              <a:pathLst>
                <a:path w="6255543" h="8989218">
                  <a:moveTo>
                    <a:pt x="0" y="0"/>
                  </a:moveTo>
                  <a:lnTo>
                    <a:pt x="6255543" y="0"/>
                  </a:lnTo>
                  <a:lnTo>
                    <a:pt x="6255543" y="8989218"/>
                  </a:lnTo>
                  <a:lnTo>
                    <a:pt x="0" y="8989218"/>
                  </a:lnTo>
                  <a:close/>
                </a:path>
              </a:pathLst>
            </a:custGeom>
            <a:solidFill>
              <a:srgbClr val="000000">
                <a:alpha val="0"/>
              </a:srgbClr>
            </a:solidFill>
          </p:spPr>
        </p:sp>
        <p:sp>
          <p:nvSpPr>
            <p:cNvPr id="23" name="TextBox 23"/>
            <p:cNvSpPr txBox="1"/>
            <p:nvPr/>
          </p:nvSpPr>
          <p:spPr>
            <a:xfrm>
              <a:off x="0" y="-85725"/>
              <a:ext cx="6255543" cy="9074943"/>
            </a:xfrm>
            <a:prstGeom prst="rect">
              <a:avLst/>
            </a:prstGeom>
          </p:spPr>
          <p:txBody>
            <a:bodyPr lIns="0" tIns="0" rIns="0" bIns="0" rtlCol="0" anchor="t"/>
            <a:lstStyle/>
            <a:p>
              <a:pPr algn="l">
                <a:lnSpc>
                  <a:spcPts val="3500"/>
                </a:lnSpc>
              </a:pPr>
              <a:r>
                <a:rPr lang="en-US" sz="2187">
                  <a:solidFill>
                    <a:srgbClr val="161613"/>
                  </a:solidFill>
                  <a:latin typeface="Inter"/>
                  <a:ea typeface="Inter"/>
                  <a:cs typeface="Inter"/>
                  <a:sym typeface="Inter"/>
                </a:rPr>
                <a:t>Το Νοέμβριο του ίδιου χρόνου το κόμμα των Φιλελευθέρων ηττήθηκε στις εκλογές και ο βασιλιάς Κωνσταντίνος επέστρεψε στην Ελλάδα. Αυτό έδωσε την αφορμή στους Συμμάχους να εκφράσουν καθαρότερα την αλλαγή της στάσης τους απέναντι στην Ελλάδα. Συγχρόνως το εθνικό κίνημα των Τούρκων με επικεφαλής τον Μουσταφά Κεμάλ γινόταν διαρκώς ισχυρότερο τόσο στο εξωτερικό όσο και στο εσωτερικό της Τουρκίας.</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956500" y="2240832"/>
            <a:ext cx="9445525" cy="1056307"/>
            <a:chOff x="0" y="0"/>
            <a:chExt cx="12594033" cy="1408409"/>
          </a:xfrm>
        </p:grpSpPr>
        <p:sp>
          <p:nvSpPr>
            <p:cNvPr id="8" name="Freeform 8"/>
            <p:cNvSpPr/>
            <p:nvPr/>
          </p:nvSpPr>
          <p:spPr>
            <a:xfrm>
              <a:off x="0" y="0"/>
              <a:ext cx="12594034" cy="1408409"/>
            </a:xfrm>
            <a:custGeom>
              <a:avLst/>
              <a:gdLst/>
              <a:ahLst/>
              <a:cxnLst/>
              <a:rect l="l" t="t" r="r" b="b"/>
              <a:pathLst>
                <a:path w="12594034" h="1408409">
                  <a:moveTo>
                    <a:pt x="0" y="0"/>
                  </a:moveTo>
                  <a:lnTo>
                    <a:pt x="12594034" y="0"/>
                  </a:lnTo>
                  <a:lnTo>
                    <a:pt x="12594034" y="1408409"/>
                  </a:lnTo>
                  <a:lnTo>
                    <a:pt x="0" y="1408409"/>
                  </a:lnTo>
                  <a:close/>
                </a:path>
              </a:pathLst>
            </a:custGeom>
            <a:solidFill>
              <a:srgbClr val="000000">
                <a:alpha val="0"/>
              </a:srgbClr>
            </a:solidFill>
          </p:spPr>
        </p:sp>
        <p:sp>
          <p:nvSpPr>
            <p:cNvPr id="9" name="TextBox 9"/>
            <p:cNvSpPr txBox="1"/>
            <p:nvPr/>
          </p:nvSpPr>
          <p:spPr>
            <a:xfrm>
              <a:off x="0" y="-19050"/>
              <a:ext cx="12594033" cy="1427459"/>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Η Ήττα και η Υποχώρηση</a:t>
              </a:r>
            </a:p>
          </p:txBody>
        </p:sp>
      </p:grpSp>
      <p:grpSp>
        <p:nvGrpSpPr>
          <p:cNvPr id="10" name="Group 10"/>
          <p:cNvGrpSpPr/>
          <p:nvPr/>
        </p:nvGrpSpPr>
        <p:grpSpPr>
          <a:xfrm>
            <a:off x="8256389" y="4182964"/>
            <a:ext cx="38100" cy="3232100"/>
            <a:chOff x="0" y="0"/>
            <a:chExt cx="50800" cy="4309467"/>
          </a:xfrm>
        </p:grpSpPr>
        <p:sp>
          <p:nvSpPr>
            <p:cNvPr id="11" name="Freeform 11"/>
            <p:cNvSpPr/>
            <p:nvPr/>
          </p:nvSpPr>
          <p:spPr>
            <a:xfrm>
              <a:off x="0" y="0"/>
              <a:ext cx="50800" cy="4309491"/>
            </a:xfrm>
            <a:custGeom>
              <a:avLst/>
              <a:gdLst/>
              <a:ahLst/>
              <a:cxnLst/>
              <a:rect l="l" t="t" r="r" b="b"/>
              <a:pathLst>
                <a:path w="50800" h="4309491">
                  <a:moveTo>
                    <a:pt x="0" y="25400"/>
                  </a:moveTo>
                  <a:cubicBezTo>
                    <a:pt x="0" y="11430"/>
                    <a:pt x="11430" y="0"/>
                    <a:pt x="25400" y="0"/>
                  </a:cubicBezTo>
                  <a:cubicBezTo>
                    <a:pt x="39370" y="0"/>
                    <a:pt x="50800" y="11430"/>
                    <a:pt x="50800" y="25400"/>
                  </a:cubicBezTo>
                  <a:lnTo>
                    <a:pt x="50800" y="4284091"/>
                  </a:lnTo>
                  <a:cubicBezTo>
                    <a:pt x="50800" y="4298061"/>
                    <a:pt x="39370" y="4309491"/>
                    <a:pt x="25400" y="4309491"/>
                  </a:cubicBezTo>
                  <a:cubicBezTo>
                    <a:pt x="11430" y="4309491"/>
                    <a:pt x="0" y="4298061"/>
                    <a:pt x="0" y="4284091"/>
                  </a:cubicBezTo>
                  <a:close/>
                </a:path>
              </a:pathLst>
            </a:custGeom>
            <a:solidFill>
              <a:srgbClr val="D3D1C9"/>
            </a:solidFill>
          </p:spPr>
        </p:sp>
      </p:grpSp>
      <p:grpSp>
        <p:nvGrpSpPr>
          <p:cNvPr id="12" name="Group 12"/>
          <p:cNvGrpSpPr/>
          <p:nvPr/>
        </p:nvGrpSpPr>
        <p:grpSpPr>
          <a:xfrm>
            <a:off x="8556277" y="4801791"/>
            <a:ext cx="992237" cy="38100"/>
            <a:chOff x="0" y="0"/>
            <a:chExt cx="1322983" cy="50800"/>
          </a:xfrm>
        </p:grpSpPr>
        <p:sp>
          <p:nvSpPr>
            <p:cNvPr id="13" name="Freeform 13"/>
            <p:cNvSpPr/>
            <p:nvPr/>
          </p:nvSpPr>
          <p:spPr>
            <a:xfrm>
              <a:off x="0" y="0"/>
              <a:ext cx="1322959" cy="50800"/>
            </a:xfrm>
            <a:custGeom>
              <a:avLst/>
              <a:gdLst/>
              <a:ahLst/>
              <a:cxnLst/>
              <a:rect l="l" t="t" r="r" b="b"/>
              <a:pathLst>
                <a:path w="1322959" h="50800">
                  <a:moveTo>
                    <a:pt x="0" y="25400"/>
                  </a:moveTo>
                  <a:cubicBezTo>
                    <a:pt x="0" y="11430"/>
                    <a:pt x="11430" y="0"/>
                    <a:pt x="25400" y="0"/>
                  </a:cubicBezTo>
                  <a:lnTo>
                    <a:pt x="1297559" y="0"/>
                  </a:lnTo>
                  <a:cubicBezTo>
                    <a:pt x="1311529" y="0"/>
                    <a:pt x="1322959" y="11430"/>
                    <a:pt x="1322959" y="25400"/>
                  </a:cubicBezTo>
                  <a:cubicBezTo>
                    <a:pt x="1322959" y="39370"/>
                    <a:pt x="1311529" y="50800"/>
                    <a:pt x="1297559" y="50800"/>
                  </a:cubicBezTo>
                  <a:lnTo>
                    <a:pt x="25400" y="50800"/>
                  </a:lnTo>
                  <a:cubicBezTo>
                    <a:pt x="11430" y="50800"/>
                    <a:pt x="0" y="39370"/>
                    <a:pt x="0" y="25400"/>
                  </a:cubicBezTo>
                  <a:close/>
                </a:path>
              </a:pathLst>
            </a:custGeom>
            <a:solidFill>
              <a:srgbClr val="D3D1C9"/>
            </a:solidFill>
          </p:spPr>
        </p:sp>
      </p:grpSp>
      <p:grpSp>
        <p:nvGrpSpPr>
          <p:cNvPr id="14" name="Group 14"/>
          <p:cNvGrpSpPr/>
          <p:nvPr/>
        </p:nvGrpSpPr>
        <p:grpSpPr>
          <a:xfrm>
            <a:off x="7956500" y="4501902"/>
            <a:ext cx="637877" cy="637877"/>
            <a:chOff x="0" y="0"/>
            <a:chExt cx="850503" cy="850503"/>
          </a:xfrm>
        </p:grpSpPr>
        <p:sp>
          <p:nvSpPr>
            <p:cNvPr id="15" name="Freeform 15"/>
            <p:cNvSpPr/>
            <p:nvPr/>
          </p:nvSpPr>
          <p:spPr>
            <a:xfrm>
              <a:off x="0" y="0"/>
              <a:ext cx="850392" cy="850519"/>
            </a:xfrm>
            <a:custGeom>
              <a:avLst/>
              <a:gdLst/>
              <a:ahLst/>
              <a:cxnLst/>
              <a:rect l="l" t="t" r="r" b="b"/>
              <a:pathLst>
                <a:path w="850392" h="850519">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EDEBE3"/>
            </a:solidFill>
          </p:spPr>
        </p:sp>
      </p:grpSp>
      <p:grpSp>
        <p:nvGrpSpPr>
          <p:cNvPr id="16" name="Group 16"/>
          <p:cNvGrpSpPr/>
          <p:nvPr/>
        </p:nvGrpSpPr>
        <p:grpSpPr>
          <a:xfrm>
            <a:off x="8205639" y="4608165"/>
            <a:ext cx="139601" cy="425351"/>
            <a:chOff x="0" y="0"/>
            <a:chExt cx="186135" cy="567135"/>
          </a:xfrm>
        </p:grpSpPr>
        <p:sp>
          <p:nvSpPr>
            <p:cNvPr id="17" name="Freeform 17"/>
            <p:cNvSpPr/>
            <p:nvPr/>
          </p:nvSpPr>
          <p:spPr>
            <a:xfrm>
              <a:off x="0" y="0"/>
              <a:ext cx="186135" cy="567135"/>
            </a:xfrm>
            <a:custGeom>
              <a:avLst/>
              <a:gdLst/>
              <a:ahLst/>
              <a:cxnLst/>
              <a:rect l="l" t="t" r="r" b="b"/>
              <a:pathLst>
                <a:path w="186135" h="567135">
                  <a:moveTo>
                    <a:pt x="0" y="0"/>
                  </a:moveTo>
                  <a:lnTo>
                    <a:pt x="186135" y="0"/>
                  </a:lnTo>
                  <a:lnTo>
                    <a:pt x="186135" y="567135"/>
                  </a:lnTo>
                  <a:lnTo>
                    <a:pt x="0" y="567135"/>
                  </a:lnTo>
                  <a:close/>
                </a:path>
              </a:pathLst>
            </a:custGeom>
            <a:solidFill>
              <a:srgbClr val="000000">
                <a:alpha val="0"/>
              </a:srgbClr>
            </a:solidFill>
          </p:spPr>
        </p:sp>
        <p:sp>
          <p:nvSpPr>
            <p:cNvPr id="18" name="TextBox 18"/>
            <p:cNvSpPr txBox="1"/>
            <p:nvPr/>
          </p:nvSpPr>
          <p:spPr>
            <a:xfrm>
              <a:off x="0" y="57150"/>
              <a:ext cx="186135" cy="509985"/>
            </a:xfrm>
            <a:prstGeom prst="rect">
              <a:avLst/>
            </a:prstGeom>
          </p:spPr>
          <p:txBody>
            <a:bodyPr lIns="0" tIns="0" rIns="0" bIns="0" rtlCol="0" anchor="t"/>
            <a:lstStyle/>
            <a:p>
              <a:pPr algn="ctr">
                <a:lnSpc>
                  <a:spcPts val="3312"/>
                </a:lnSpc>
              </a:pPr>
              <a:r>
                <a:rPr lang="en-US" sz="3312">
                  <a:solidFill>
                    <a:srgbClr val="161613"/>
                  </a:solidFill>
                  <a:latin typeface="DM Sans"/>
                  <a:ea typeface="DM Sans"/>
                  <a:cs typeface="DM Sans"/>
                  <a:sym typeface="DM Sans"/>
                </a:rPr>
                <a:t>1</a:t>
              </a:r>
            </a:p>
          </p:txBody>
        </p:sp>
      </p:grpSp>
      <p:grpSp>
        <p:nvGrpSpPr>
          <p:cNvPr id="19" name="Group 19"/>
          <p:cNvGrpSpPr/>
          <p:nvPr/>
        </p:nvGrpSpPr>
        <p:grpSpPr>
          <a:xfrm>
            <a:off x="9834860" y="4466481"/>
            <a:ext cx="7460902" cy="907256"/>
            <a:chOff x="0" y="0"/>
            <a:chExt cx="9947870" cy="1209675"/>
          </a:xfrm>
        </p:grpSpPr>
        <p:sp>
          <p:nvSpPr>
            <p:cNvPr id="20" name="Freeform 20"/>
            <p:cNvSpPr/>
            <p:nvPr/>
          </p:nvSpPr>
          <p:spPr>
            <a:xfrm>
              <a:off x="0" y="0"/>
              <a:ext cx="9947870" cy="1209675"/>
            </a:xfrm>
            <a:custGeom>
              <a:avLst/>
              <a:gdLst/>
              <a:ahLst/>
              <a:cxnLst/>
              <a:rect l="l" t="t" r="r" b="b"/>
              <a:pathLst>
                <a:path w="9947870" h="1209675">
                  <a:moveTo>
                    <a:pt x="0" y="0"/>
                  </a:moveTo>
                  <a:lnTo>
                    <a:pt x="9947870" y="0"/>
                  </a:lnTo>
                  <a:lnTo>
                    <a:pt x="9947870" y="1209675"/>
                  </a:lnTo>
                  <a:lnTo>
                    <a:pt x="0" y="1209675"/>
                  </a:lnTo>
                  <a:close/>
                </a:path>
              </a:pathLst>
            </a:custGeom>
            <a:solidFill>
              <a:srgbClr val="000000">
                <a:alpha val="0"/>
              </a:srgbClr>
            </a:solidFill>
          </p:spPr>
        </p:sp>
        <p:sp>
          <p:nvSpPr>
            <p:cNvPr id="21" name="TextBox 21"/>
            <p:cNvSpPr txBox="1"/>
            <p:nvPr/>
          </p:nvSpPr>
          <p:spPr>
            <a:xfrm>
              <a:off x="0" y="-85725"/>
              <a:ext cx="9947870" cy="129540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Ο μικρασιατικός πόλεμος έληξε τον Αύγουστο του 1922 με ήττα και υποχώρηση του ελληνικού στρατού.</a:t>
              </a:r>
            </a:p>
          </p:txBody>
        </p:sp>
      </p:grpSp>
      <p:grpSp>
        <p:nvGrpSpPr>
          <p:cNvPr id="22" name="Group 22"/>
          <p:cNvGrpSpPr/>
          <p:nvPr/>
        </p:nvGrpSpPr>
        <p:grpSpPr>
          <a:xfrm>
            <a:off x="8556277" y="6559600"/>
            <a:ext cx="992237" cy="38100"/>
            <a:chOff x="0" y="0"/>
            <a:chExt cx="1322983" cy="50800"/>
          </a:xfrm>
        </p:grpSpPr>
        <p:sp>
          <p:nvSpPr>
            <p:cNvPr id="23" name="Freeform 23"/>
            <p:cNvSpPr/>
            <p:nvPr/>
          </p:nvSpPr>
          <p:spPr>
            <a:xfrm>
              <a:off x="0" y="0"/>
              <a:ext cx="1322959" cy="50800"/>
            </a:xfrm>
            <a:custGeom>
              <a:avLst/>
              <a:gdLst/>
              <a:ahLst/>
              <a:cxnLst/>
              <a:rect l="l" t="t" r="r" b="b"/>
              <a:pathLst>
                <a:path w="1322959" h="50800">
                  <a:moveTo>
                    <a:pt x="0" y="25400"/>
                  </a:moveTo>
                  <a:cubicBezTo>
                    <a:pt x="0" y="11430"/>
                    <a:pt x="11430" y="0"/>
                    <a:pt x="25400" y="0"/>
                  </a:cubicBezTo>
                  <a:lnTo>
                    <a:pt x="1297559" y="0"/>
                  </a:lnTo>
                  <a:cubicBezTo>
                    <a:pt x="1311529" y="0"/>
                    <a:pt x="1322959" y="11430"/>
                    <a:pt x="1322959" y="25400"/>
                  </a:cubicBezTo>
                  <a:cubicBezTo>
                    <a:pt x="1322959" y="39370"/>
                    <a:pt x="1311529" y="50800"/>
                    <a:pt x="1297559" y="50800"/>
                  </a:cubicBezTo>
                  <a:lnTo>
                    <a:pt x="25400" y="50800"/>
                  </a:lnTo>
                  <a:cubicBezTo>
                    <a:pt x="11430" y="50800"/>
                    <a:pt x="0" y="39370"/>
                    <a:pt x="0" y="25400"/>
                  </a:cubicBezTo>
                  <a:close/>
                </a:path>
              </a:pathLst>
            </a:custGeom>
            <a:solidFill>
              <a:srgbClr val="D3D1C9"/>
            </a:solidFill>
          </p:spPr>
        </p:sp>
      </p:grpSp>
      <p:grpSp>
        <p:nvGrpSpPr>
          <p:cNvPr id="24" name="Group 24"/>
          <p:cNvGrpSpPr/>
          <p:nvPr/>
        </p:nvGrpSpPr>
        <p:grpSpPr>
          <a:xfrm>
            <a:off x="7956500" y="6259711"/>
            <a:ext cx="637877" cy="637878"/>
            <a:chOff x="0" y="0"/>
            <a:chExt cx="850503" cy="850503"/>
          </a:xfrm>
        </p:grpSpPr>
        <p:sp>
          <p:nvSpPr>
            <p:cNvPr id="25" name="Freeform 25"/>
            <p:cNvSpPr/>
            <p:nvPr/>
          </p:nvSpPr>
          <p:spPr>
            <a:xfrm>
              <a:off x="0" y="0"/>
              <a:ext cx="850392" cy="850519"/>
            </a:xfrm>
            <a:custGeom>
              <a:avLst/>
              <a:gdLst/>
              <a:ahLst/>
              <a:cxnLst/>
              <a:rect l="l" t="t" r="r" b="b"/>
              <a:pathLst>
                <a:path w="850392" h="850519">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EDEBE3"/>
            </a:solidFill>
          </p:spPr>
        </p:sp>
      </p:grpSp>
      <p:grpSp>
        <p:nvGrpSpPr>
          <p:cNvPr id="26" name="Group 26"/>
          <p:cNvGrpSpPr/>
          <p:nvPr/>
        </p:nvGrpSpPr>
        <p:grpSpPr>
          <a:xfrm>
            <a:off x="8152656" y="6365974"/>
            <a:ext cx="245418" cy="425351"/>
            <a:chOff x="0" y="0"/>
            <a:chExt cx="327223" cy="567135"/>
          </a:xfrm>
        </p:grpSpPr>
        <p:sp>
          <p:nvSpPr>
            <p:cNvPr id="27" name="Freeform 27"/>
            <p:cNvSpPr/>
            <p:nvPr/>
          </p:nvSpPr>
          <p:spPr>
            <a:xfrm>
              <a:off x="0" y="0"/>
              <a:ext cx="327223" cy="567135"/>
            </a:xfrm>
            <a:custGeom>
              <a:avLst/>
              <a:gdLst/>
              <a:ahLst/>
              <a:cxnLst/>
              <a:rect l="l" t="t" r="r" b="b"/>
              <a:pathLst>
                <a:path w="327223" h="567135">
                  <a:moveTo>
                    <a:pt x="0" y="0"/>
                  </a:moveTo>
                  <a:lnTo>
                    <a:pt x="327223" y="0"/>
                  </a:lnTo>
                  <a:lnTo>
                    <a:pt x="327223" y="567135"/>
                  </a:lnTo>
                  <a:lnTo>
                    <a:pt x="0" y="567135"/>
                  </a:lnTo>
                  <a:close/>
                </a:path>
              </a:pathLst>
            </a:custGeom>
            <a:solidFill>
              <a:srgbClr val="000000">
                <a:alpha val="0"/>
              </a:srgbClr>
            </a:solidFill>
          </p:spPr>
        </p:sp>
        <p:sp>
          <p:nvSpPr>
            <p:cNvPr id="28" name="TextBox 28"/>
            <p:cNvSpPr txBox="1"/>
            <p:nvPr/>
          </p:nvSpPr>
          <p:spPr>
            <a:xfrm>
              <a:off x="0" y="57150"/>
              <a:ext cx="327223" cy="509985"/>
            </a:xfrm>
            <a:prstGeom prst="rect">
              <a:avLst/>
            </a:prstGeom>
          </p:spPr>
          <p:txBody>
            <a:bodyPr lIns="0" tIns="0" rIns="0" bIns="0" rtlCol="0" anchor="t"/>
            <a:lstStyle/>
            <a:p>
              <a:pPr algn="ctr">
                <a:lnSpc>
                  <a:spcPts val="3312"/>
                </a:lnSpc>
              </a:pPr>
              <a:r>
                <a:rPr lang="en-US" sz="3312">
                  <a:solidFill>
                    <a:srgbClr val="161613"/>
                  </a:solidFill>
                  <a:latin typeface="DM Sans"/>
                  <a:ea typeface="DM Sans"/>
                  <a:cs typeface="DM Sans"/>
                  <a:sym typeface="DM Sans"/>
                </a:rPr>
                <a:t>2</a:t>
              </a:r>
            </a:p>
          </p:txBody>
        </p:sp>
      </p:grpSp>
      <p:grpSp>
        <p:nvGrpSpPr>
          <p:cNvPr id="29" name="Group 29"/>
          <p:cNvGrpSpPr/>
          <p:nvPr/>
        </p:nvGrpSpPr>
        <p:grpSpPr>
          <a:xfrm>
            <a:off x="9834860" y="6224290"/>
            <a:ext cx="7460902" cy="907256"/>
            <a:chOff x="0" y="0"/>
            <a:chExt cx="9947870" cy="1209675"/>
          </a:xfrm>
        </p:grpSpPr>
        <p:sp>
          <p:nvSpPr>
            <p:cNvPr id="30" name="Freeform 30"/>
            <p:cNvSpPr/>
            <p:nvPr/>
          </p:nvSpPr>
          <p:spPr>
            <a:xfrm>
              <a:off x="0" y="0"/>
              <a:ext cx="9947870" cy="1209675"/>
            </a:xfrm>
            <a:custGeom>
              <a:avLst/>
              <a:gdLst/>
              <a:ahLst/>
              <a:cxnLst/>
              <a:rect l="l" t="t" r="r" b="b"/>
              <a:pathLst>
                <a:path w="9947870" h="1209675">
                  <a:moveTo>
                    <a:pt x="0" y="0"/>
                  </a:moveTo>
                  <a:lnTo>
                    <a:pt x="9947870" y="0"/>
                  </a:lnTo>
                  <a:lnTo>
                    <a:pt x="9947870" y="1209675"/>
                  </a:lnTo>
                  <a:lnTo>
                    <a:pt x="0" y="1209675"/>
                  </a:lnTo>
                  <a:close/>
                </a:path>
              </a:pathLst>
            </a:custGeom>
            <a:solidFill>
              <a:srgbClr val="000000">
                <a:alpha val="0"/>
              </a:srgbClr>
            </a:solidFill>
          </p:spPr>
        </p:sp>
        <p:sp>
          <p:nvSpPr>
            <p:cNvPr id="31" name="TextBox 31"/>
            <p:cNvSpPr txBox="1"/>
            <p:nvPr/>
          </p:nvSpPr>
          <p:spPr>
            <a:xfrm>
              <a:off x="0" y="-85725"/>
              <a:ext cx="9947870" cy="129540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Χιλιάδες πρόσφυγες, ακολουθώντας το στρατό, άρχισαν να φτάνουν στην Ελλάδα.</a:t>
              </a:r>
            </a:p>
          </p:txBody>
        </p:sp>
      </p:grpSp>
      <p:sp>
        <p:nvSpPr>
          <p:cNvPr id="32" name="Freeform 32"/>
          <p:cNvSpPr/>
          <p:nvPr/>
        </p:nvSpPr>
        <p:spPr>
          <a:xfrm>
            <a:off x="5224" y="0"/>
            <a:ext cx="6852776" cy="10287000"/>
          </a:xfrm>
          <a:custGeom>
            <a:avLst/>
            <a:gdLst/>
            <a:ahLst/>
            <a:cxnLst/>
            <a:rect l="l" t="t" r="r" b="b"/>
            <a:pathLst>
              <a:path w="6852776" h="10287000">
                <a:moveTo>
                  <a:pt x="0" y="0"/>
                </a:moveTo>
                <a:lnTo>
                  <a:pt x="6852776" y="0"/>
                </a:lnTo>
                <a:lnTo>
                  <a:pt x="6852776" y="10287000"/>
                </a:lnTo>
                <a:lnTo>
                  <a:pt x="0" y="10287000"/>
                </a:lnTo>
                <a:lnTo>
                  <a:pt x="0" y="0"/>
                </a:lnTo>
                <a:close/>
              </a:path>
            </a:pathLst>
          </a:custGeom>
          <a:blipFill>
            <a:blip r:embed="rId4"/>
            <a:stretch>
              <a:fillRect l="-78213" r="-51646" b="-1877"/>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sp>
        <p:nvSpPr>
          <p:cNvPr id="6" name="Freeform 6" descr="preencoded.png"/>
          <p:cNvSpPr/>
          <p:nvPr/>
        </p:nvSpPr>
        <p:spPr>
          <a:xfrm>
            <a:off x="0" y="0"/>
            <a:ext cx="18288000" cy="3328393"/>
          </a:xfrm>
          <a:custGeom>
            <a:avLst/>
            <a:gdLst/>
            <a:ahLst/>
            <a:cxnLst/>
            <a:rect l="l" t="t" r="r" b="b"/>
            <a:pathLst>
              <a:path w="18288000" h="3328393">
                <a:moveTo>
                  <a:pt x="0" y="0"/>
                </a:moveTo>
                <a:lnTo>
                  <a:pt x="18288000" y="0"/>
                </a:lnTo>
                <a:lnTo>
                  <a:pt x="18288000" y="3328393"/>
                </a:lnTo>
                <a:lnTo>
                  <a:pt x="0" y="3328393"/>
                </a:lnTo>
                <a:lnTo>
                  <a:pt x="0" y="0"/>
                </a:lnTo>
                <a:close/>
              </a:path>
            </a:pathLst>
          </a:custGeom>
          <a:blipFill>
            <a:blip r:embed="rId3"/>
            <a:stretch>
              <a:fillRect l="-62" r="-62"/>
            </a:stretch>
          </a:blipFill>
        </p:spPr>
      </p:sp>
      <p:grpSp>
        <p:nvGrpSpPr>
          <p:cNvPr id="7" name="Group 7"/>
          <p:cNvGrpSpPr/>
          <p:nvPr/>
        </p:nvGrpSpPr>
        <p:grpSpPr>
          <a:xfrm>
            <a:off x="931963" y="4916984"/>
            <a:ext cx="16424076" cy="1082874"/>
            <a:chOff x="0" y="0"/>
            <a:chExt cx="21898768" cy="1443832"/>
          </a:xfrm>
        </p:grpSpPr>
        <p:sp>
          <p:nvSpPr>
            <p:cNvPr id="8" name="Freeform 8"/>
            <p:cNvSpPr/>
            <p:nvPr/>
          </p:nvSpPr>
          <p:spPr>
            <a:xfrm>
              <a:off x="0" y="0"/>
              <a:ext cx="21898769" cy="1443832"/>
            </a:xfrm>
            <a:custGeom>
              <a:avLst/>
              <a:gdLst/>
              <a:ahLst/>
              <a:cxnLst/>
              <a:rect l="l" t="t" r="r" b="b"/>
              <a:pathLst>
                <a:path w="21898769" h="1443832">
                  <a:moveTo>
                    <a:pt x="0" y="0"/>
                  </a:moveTo>
                  <a:lnTo>
                    <a:pt x="21898769" y="0"/>
                  </a:lnTo>
                  <a:lnTo>
                    <a:pt x="21898769" y="1443832"/>
                  </a:lnTo>
                  <a:lnTo>
                    <a:pt x="0" y="1443832"/>
                  </a:lnTo>
                  <a:close/>
                </a:path>
              </a:pathLst>
            </a:custGeom>
            <a:solidFill>
              <a:srgbClr val="000000">
                <a:alpha val="0"/>
              </a:srgbClr>
            </a:solidFill>
          </p:spPr>
        </p:sp>
        <p:sp>
          <p:nvSpPr>
            <p:cNvPr id="9" name="TextBox 9"/>
            <p:cNvSpPr txBox="1"/>
            <p:nvPr/>
          </p:nvSpPr>
          <p:spPr>
            <a:xfrm>
              <a:off x="0" y="-28575"/>
              <a:ext cx="21898768" cy="1472407"/>
            </a:xfrm>
            <a:prstGeom prst="rect">
              <a:avLst/>
            </a:prstGeom>
          </p:spPr>
          <p:txBody>
            <a:bodyPr lIns="0" tIns="0" rIns="0" bIns="0" rtlCol="0" anchor="t"/>
            <a:lstStyle/>
            <a:p>
              <a:pPr algn="l">
                <a:lnSpc>
                  <a:spcPts val="6249"/>
                </a:lnSpc>
              </a:pPr>
              <a:r>
                <a:rPr lang="en-US" sz="4987">
                  <a:solidFill>
                    <a:srgbClr val="161613"/>
                  </a:solidFill>
                  <a:latin typeface="DM Sans"/>
                  <a:ea typeface="DM Sans"/>
                  <a:cs typeface="DM Sans"/>
                  <a:sym typeface="DM Sans"/>
                </a:rPr>
                <a:t>Η Έξοδος Πριν και Μετά την Καταστροφή της Σμύρνης</a:t>
              </a:r>
            </a:p>
          </p:txBody>
        </p:sp>
      </p:grpSp>
      <p:sp>
        <p:nvSpPr>
          <p:cNvPr id="10" name="Freeform 10" descr="preencoded.png"/>
          <p:cNvSpPr/>
          <p:nvPr/>
        </p:nvSpPr>
        <p:spPr>
          <a:xfrm>
            <a:off x="931961" y="6124129"/>
            <a:ext cx="8212039" cy="1065014"/>
          </a:xfrm>
          <a:custGeom>
            <a:avLst/>
            <a:gdLst/>
            <a:ahLst/>
            <a:cxnLst/>
            <a:rect l="l" t="t" r="r" b="b"/>
            <a:pathLst>
              <a:path w="8212039" h="1065014">
                <a:moveTo>
                  <a:pt x="0" y="0"/>
                </a:moveTo>
                <a:lnTo>
                  <a:pt x="8212039" y="0"/>
                </a:lnTo>
                <a:lnTo>
                  <a:pt x="8212039" y="1065013"/>
                </a:lnTo>
                <a:lnTo>
                  <a:pt x="0" y="1065013"/>
                </a:lnTo>
                <a:lnTo>
                  <a:pt x="0" y="0"/>
                </a:lnTo>
                <a:close/>
              </a:path>
            </a:pathLst>
          </a:custGeom>
          <a:blipFill>
            <a:blip r:embed="rId4"/>
            <a:stretch>
              <a:fillRect t="-92" b="-92"/>
            </a:stretch>
          </a:blipFill>
        </p:spPr>
      </p:sp>
      <p:grpSp>
        <p:nvGrpSpPr>
          <p:cNvPr id="11" name="Group 11"/>
          <p:cNvGrpSpPr/>
          <p:nvPr/>
        </p:nvGrpSpPr>
        <p:grpSpPr>
          <a:xfrm>
            <a:off x="1198215" y="7588449"/>
            <a:ext cx="7679531" cy="1703785"/>
            <a:chOff x="0" y="0"/>
            <a:chExt cx="10239375" cy="2271713"/>
          </a:xfrm>
        </p:grpSpPr>
        <p:sp>
          <p:nvSpPr>
            <p:cNvPr id="12" name="Freeform 12"/>
            <p:cNvSpPr/>
            <p:nvPr/>
          </p:nvSpPr>
          <p:spPr>
            <a:xfrm>
              <a:off x="0" y="0"/>
              <a:ext cx="10239375" cy="2271713"/>
            </a:xfrm>
            <a:custGeom>
              <a:avLst/>
              <a:gdLst/>
              <a:ahLst/>
              <a:cxnLst/>
              <a:rect l="l" t="t" r="r" b="b"/>
              <a:pathLst>
                <a:path w="10239375" h="2271713">
                  <a:moveTo>
                    <a:pt x="0" y="0"/>
                  </a:moveTo>
                  <a:lnTo>
                    <a:pt x="10239375" y="0"/>
                  </a:lnTo>
                  <a:lnTo>
                    <a:pt x="10239375" y="2271713"/>
                  </a:lnTo>
                  <a:lnTo>
                    <a:pt x="0" y="2271713"/>
                  </a:lnTo>
                  <a:close/>
                </a:path>
              </a:pathLst>
            </a:custGeom>
            <a:solidFill>
              <a:srgbClr val="000000">
                <a:alpha val="0"/>
              </a:srgbClr>
            </a:solidFill>
          </p:spPr>
        </p:sp>
        <p:sp>
          <p:nvSpPr>
            <p:cNvPr id="13" name="TextBox 13"/>
            <p:cNvSpPr txBox="1"/>
            <p:nvPr/>
          </p:nvSpPr>
          <p:spPr>
            <a:xfrm>
              <a:off x="0" y="-95250"/>
              <a:ext cx="10239375" cy="2366963"/>
            </a:xfrm>
            <a:prstGeom prst="rect">
              <a:avLst/>
            </a:prstGeom>
          </p:spPr>
          <p:txBody>
            <a:bodyPr lIns="0" tIns="0" rIns="0" bIns="0" rtlCol="0" anchor="t"/>
            <a:lstStyle/>
            <a:p>
              <a:pPr algn="l">
                <a:lnSpc>
                  <a:spcPts val="3312"/>
                </a:lnSpc>
              </a:pPr>
              <a:r>
                <a:rPr lang="en-US" sz="2062">
                  <a:solidFill>
                    <a:srgbClr val="161613"/>
                  </a:solidFill>
                  <a:latin typeface="Inter"/>
                  <a:ea typeface="Inter"/>
                  <a:cs typeface="Inter"/>
                  <a:sym typeface="Inter"/>
                </a:rPr>
                <a:t>Ήδη, πριν από τον Αύγουστο του 1922, ελληνικοί πληθυσμοί της Μικράς Ασίας (Πόντου, Κιλικίας, Καππαδοκίας) είχαν εγκαταλείψει τα σπίτια τους και είχαν καταφύγει στη Σμύρνη ή την Ελλάδα.</a:t>
              </a:r>
            </a:p>
          </p:txBody>
        </p:sp>
      </p:grpSp>
      <p:sp>
        <p:nvSpPr>
          <p:cNvPr id="14" name="Freeform 14" descr="preencoded.png"/>
          <p:cNvSpPr/>
          <p:nvPr/>
        </p:nvSpPr>
        <p:spPr>
          <a:xfrm>
            <a:off x="9144000" y="6124129"/>
            <a:ext cx="8212039" cy="1065014"/>
          </a:xfrm>
          <a:custGeom>
            <a:avLst/>
            <a:gdLst/>
            <a:ahLst/>
            <a:cxnLst/>
            <a:rect l="l" t="t" r="r" b="b"/>
            <a:pathLst>
              <a:path w="8212039" h="1065014">
                <a:moveTo>
                  <a:pt x="0" y="0"/>
                </a:moveTo>
                <a:lnTo>
                  <a:pt x="8212039" y="0"/>
                </a:lnTo>
                <a:lnTo>
                  <a:pt x="8212039" y="1065013"/>
                </a:lnTo>
                <a:lnTo>
                  <a:pt x="0" y="1065013"/>
                </a:lnTo>
                <a:lnTo>
                  <a:pt x="0" y="0"/>
                </a:lnTo>
                <a:close/>
              </a:path>
            </a:pathLst>
          </a:custGeom>
          <a:blipFill>
            <a:blip r:embed="rId5"/>
            <a:stretch>
              <a:fillRect t="-92" b="-92"/>
            </a:stretch>
          </a:blipFill>
        </p:spPr>
      </p:sp>
      <p:grpSp>
        <p:nvGrpSpPr>
          <p:cNvPr id="15" name="Group 15"/>
          <p:cNvGrpSpPr/>
          <p:nvPr/>
        </p:nvGrpSpPr>
        <p:grpSpPr>
          <a:xfrm>
            <a:off x="9410254" y="7588449"/>
            <a:ext cx="7679531" cy="1277839"/>
            <a:chOff x="0" y="0"/>
            <a:chExt cx="10239375" cy="1703785"/>
          </a:xfrm>
        </p:grpSpPr>
        <p:sp>
          <p:nvSpPr>
            <p:cNvPr id="16" name="Freeform 16"/>
            <p:cNvSpPr/>
            <p:nvPr/>
          </p:nvSpPr>
          <p:spPr>
            <a:xfrm>
              <a:off x="0" y="0"/>
              <a:ext cx="10239375" cy="1703785"/>
            </a:xfrm>
            <a:custGeom>
              <a:avLst/>
              <a:gdLst/>
              <a:ahLst/>
              <a:cxnLst/>
              <a:rect l="l" t="t" r="r" b="b"/>
              <a:pathLst>
                <a:path w="10239375" h="1703785">
                  <a:moveTo>
                    <a:pt x="0" y="0"/>
                  </a:moveTo>
                  <a:lnTo>
                    <a:pt x="10239375" y="0"/>
                  </a:lnTo>
                  <a:lnTo>
                    <a:pt x="10239375" y="1703785"/>
                  </a:lnTo>
                  <a:lnTo>
                    <a:pt x="0" y="1703785"/>
                  </a:lnTo>
                  <a:close/>
                </a:path>
              </a:pathLst>
            </a:custGeom>
            <a:solidFill>
              <a:srgbClr val="000000">
                <a:alpha val="0"/>
              </a:srgbClr>
            </a:solidFill>
          </p:spPr>
        </p:sp>
        <p:sp>
          <p:nvSpPr>
            <p:cNvPr id="17" name="TextBox 17"/>
            <p:cNvSpPr txBox="1"/>
            <p:nvPr/>
          </p:nvSpPr>
          <p:spPr>
            <a:xfrm>
              <a:off x="0" y="-95250"/>
              <a:ext cx="10239375" cy="1799035"/>
            </a:xfrm>
            <a:prstGeom prst="rect">
              <a:avLst/>
            </a:prstGeom>
          </p:spPr>
          <p:txBody>
            <a:bodyPr lIns="0" tIns="0" rIns="0" bIns="0" rtlCol="0" anchor="t"/>
            <a:lstStyle/>
            <a:p>
              <a:pPr algn="l">
                <a:lnSpc>
                  <a:spcPts val="3312"/>
                </a:lnSpc>
              </a:pPr>
              <a:r>
                <a:rPr lang="en-US" sz="2062">
                  <a:solidFill>
                    <a:srgbClr val="161613"/>
                  </a:solidFill>
                  <a:latin typeface="Inter"/>
                  <a:ea typeface="Inter"/>
                  <a:cs typeface="Inter"/>
                  <a:sym typeface="Inter"/>
                </a:rPr>
                <a:t>Μετά την καταστροφή της Σμύρνης σειρά είχαν τα Βουρλά, το Αϊβαλί και τα Μοσχονήσια. Διώξεις σημειώθηκαν και στη βορειοδυτική Μικρά Ασία (Προποντίδα και αλλού).</a:t>
              </a:r>
            </a:p>
          </p:txBody>
        </p:sp>
      </p:grpSp>
      <p:sp>
        <p:nvSpPr>
          <p:cNvPr id="18" name="Freeform 18"/>
          <p:cNvSpPr/>
          <p:nvPr/>
        </p:nvSpPr>
        <p:spPr>
          <a:xfrm>
            <a:off x="0" y="0"/>
            <a:ext cx="18288000" cy="4793159"/>
          </a:xfrm>
          <a:custGeom>
            <a:avLst/>
            <a:gdLst/>
            <a:ahLst/>
            <a:cxnLst/>
            <a:rect l="l" t="t" r="r" b="b"/>
            <a:pathLst>
              <a:path w="18288000" h="4793159">
                <a:moveTo>
                  <a:pt x="0" y="0"/>
                </a:moveTo>
                <a:lnTo>
                  <a:pt x="18288000" y="0"/>
                </a:lnTo>
                <a:lnTo>
                  <a:pt x="18288000" y="4793159"/>
                </a:lnTo>
                <a:lnTo>
                  <a:pt x="0" y="4793159"/>
                </a:lnTo>
                <a:lnTo>
                  <a:pt x="0" y="0"/>
                </a:lnTo>
                <a:close/>
              </a:path>
            </a:pathLst>
          </a:custGeom>
          <a:blipFill>
            <a:blip r:embed="rId6"/>
            <a:stretch>
              <a:fillRect t="-78885" b="-62918"/>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7" y="1028700"/>
            <a:ext cx="10753472" cy="1056307"/>
            <a:chOff x="0" y="0"/>
            <a:chExt cx="14337962" cy="1408409"/>
          </a:xfrm>
        </p:grpSpPr>
        <p:sp>
          <p:nvSpPr>
            <p:cNvPr id="7" name="Freeform 7"/>
            <p:cNvSpPr/>
            <p:nvPr/>
          </p:nvSpPr>
          <p:spPr>
            <a:xfrm>
              <a:off x="0" y="0"/>
              <a:ext cx="14337962" cy="1408409"/>
            </a:xfrm>
            <a:custGeom>
              <a:avLst/>
              <a:gdLst/>
              <a:ahLst/>
              <a:cxnLst/>
              <a:rect l="l" t="t" r="r" b="b"/>
              <a:pathLst>
                <a:path w="14337962" h="1408409">
                  <a:moveTo>
                    <a:pt x="0" y="0"/>
                  </a:moveTo>
                  <a:lnTo>
                    <a:pt x="14337962" y="0"/>
                  </a:lnTo>
                  <a:lnTo>
                    <a:pt x="14337962" y="1408409"/>
                  </a:lnTo>
                  <a:lnTo>
                    <a:pt x="0" y="1408409"/>
                  </a:lnTo>
                  <a:close/>
                </a:path>
              </a:pathLst>
            </a:custGeom>
            <a:solidFill>
              <a:srgbClr val="000000">
                <a:alpha val="0"/>
              </a:srgbClr>
            </a:solidFill>
          </p:spPr>
        </p:sp>
        <p:sp>
          <p:nvSpPr>
            <p:cNvPr id="8" name="TextBox 8"/>
            <p:cNvSpPr txBox="1"/>
            <p:nvPr/>
          </p:nvSpPr>
          <p:spPr>
            <a:xfrm>
              <a:off x="0" y="-19050"/>
              <a:ext cx="14337962" cy="1427459"/>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Αιχμαλωσίες και Εκτοπισμοί</a:t>
              </a:r>
            </a:p>
          </p:txBody>
        </p:sp>
      </p:grpSp>
      <p:grpSp>
        <p:nvGrpSpPr>
          <p:cNvPr id="9" name="Group 9"/>
          <p:cNvGrpSpPr/>
          <p:nvPr/>
        </p:nvGrpSpPr>
        <p:grpSpPr>
          <a:xfrm>
            <a:off x="1971526" y="4202609"/>
            <a:ext cx="3752255" cy="442912"/>
            <a:chOff x="0" y="0"/>
            <a:chExt cx="5003007" cy="590550"/>
          </a:xfrm>
        </p:grpSpPr>
        <p:sp>
          <p:nvSpPr>
            <p:cNvPr id="10" name="Freeform 10"/>
            <p:cNvSpPr/>
            <p:nvPr/>
          </p:nvSpPr>
          <p:spPr>
            <a:xfrm>
              <a:off x="0" y="0"/>
              <a:ext cx="5003007" cy="590550"/>
            </a:xfrm>
            <a:custGeom>
              <a:avLst/>
              <a:gdLst/>
              <a:ahLst/>
              <a:cxnLst/>
              <a:rect l="l" t="t" r="r" b="b"/>
              <a:pathLst>
                <a:path w="5003007" h="590550">
                  <a:moveTo>
                    <a:pt x="0" y="0"/>
                  </a:moveTo>
                  <a:lnTo>
                    <a:pt x="5003007" y="0"/>
                  </a:lnTo>
                  <a:lnTo>
                    <a:pt x="5003007" y="590550"/>
                  </a:lnTo>
                  <a:lnTo>
                    <a:pt x="0" y="590550"/>
                  </a:lnTo>
                  <a:close/>
                </a:path>
              </a:pathLst>
            </a:custGeom>
            <a:solidFill>
              <a:srgbClr val="000000">
                <a:alpha val="0"/>
              </a:srgbClr>
            </a:solidFill>
          </p:spPr>
        </p:sp>
        <p:sp>
          <p:nvSpPr>
            <p:cNvPr id="11" name="TextBox 11"/>
            <p:cNvSpPr txBox="1"/>
            <p:nvPr/>
          </p:nvSpPr>
          <p:spPr>
            <a:xfrm>
              <a:off x="0" y="-9525"/>
              <a:ext cx="5003007" cy="600075"/>
            </a:xfrm>
            <a:prstGeom prst="rect">
              <a:avLst/>
            </a:prstGeom>
          </p:spPr>
          <p:txBody>
            <a:bodyPr lIns="0" tIns="0" rIns="0" bIns="0" rtlCol="0" anchor="t"/>
            <a:lstStyle/>
            <a:p>
              <a:pPr algn="r">
                <a:lnSpc>
                  <a:spcPts val="3437"/>
                </a:lnSpc>
              </a:pPr>
              <a:r>
                <a:rPr lang="en-US" sz="2750">
                  <a:solidFill>
                    <a:srgbClr val="161613"/>
                  </a:solidFill>
                  <a:latin typeface="DM Sans"/>
                  <a:ea typeface="DM Sans"/>
                  <a:cs typeface="DM Sans"/>
                  <a:sym typeface="DM Sans"/>
                </a:rPr>
                <a:t>Στρατιώτες και Άνδρες</a:t>
              </a:r>
            </a:p>
          </p:txBody>
        </p:sp>
      </p:grpSp>
      <p:grpSp>
        <p:nvGrpSpPr>
          <p:cNvPr id="12" name="Group 12"/>
          <p:cNvGrpSpPr/>
          <p:nvPr/>
        </p:nvGrpSpPr>
        <p:grpSpPr>
          <a:xfrm>
            <a:off x="992238" y="4815631"/>
            <a:ext cx="4731544" cy="2721769"/>
            <a:chOff x="0" y="0"/>
            <a:chExt cx="6308725" cy="3629025"/>
          </a:xfrm>
        </p:grpSpPr>
        <p:sp>
          <p:nvSpPr>
            <p:cNvPr id="13" name="Freeform 13"/>
            <p:cNvSpPr/>
            <p:nvPr/>
          </p:nvSpPr>
          <p:spPr>
            <a:xfrm>
              <a:off x="0" y="0"/>
              <a:ext cx="6308725" cy="3629025"/>
            </a:xfrm>
            <a:custGeom>
              <a:avLst/>
              <a:gdLst/>
              <a:ahLst/>
              <a:cxnLst/>
              <a:rect l="l" t="t" r="r" b="b"/>
              <a:pathLst>
                <a:path w="6308725" h="3629025">
                  <a:moveTo>
                    <a:pt x="0" y="0"/>
                  </a:moveTo>
                  <a:lnTo>
                    <a:pt x="6308725" y="0"/>
                  </a:lnTo>
                  <a:lnTo>
                    <a:pt x="6308725" y="3629025"/>
                  </a:lnTo>
                  <a:lnTo>
                    <a:pt x="0" y="3629025"/>
                  </a:lnTo>
                  <a:close/>
                </a:path>
              </a:pathLst>
            </a:custGeom>
            <a:solidFill>
              <a:srgbClr val="000000">
                <a:alpha val="0"/>
              </a:srgbClr>
            </a:solidFill>
          </p:spPr>
        </p:sp>
        <p:sp>
          <p:nvSpPr>
            <p:cNvPr id="14" name="TextBox 14"/>
            <p:cNvSpPr txBox="1"/>
            <p:nvPr/>
          </p:nvSpPr>
          <p:spPr>
            <a:xfrm>
              <a:off x="0" y="-85725"/>
              <a:ext cx="6308725" cy="3714750"/>
            </a:xfrm>
            <a:prstGeom prst="rect">
              <a:avLst/>
            </a:prstGeom>
          </p:spPr>
          <p:txBody>
            <a:bodyPr lIns="0" tIns="0" rIns="0" bIns="0" rtlCol="0" anchor="t"/>
            <a:lstStyle/>
            <a:p>
              <a:pPr algn="r">
                <a:lnSpc>
                  <a:spcPts val="3562"/>
                </a:lnSpc>
              </a:pPr>
              <a:r>
                <a:rPr lang="en-US" sz="2187">
                  <a:solidFill>
                    <a:srgbClr val="161613"/>
                  </a:solidFill>
                  <a:latin typeface="Inter"/>
                  <a:ea typeface="Inter"/>
                  <a:cs typeface="Inter"/>
                  <a:sym typeface="Inter"/>
                </a:rPr>
                <a:t>Αιχμάλωτοι στρατιώτες και ντόπιοι άνδρες 18-45 ετών συγκεντρώθηκαν σε στρατόπεδα και σχηματίστηκαν πορείες αιχμαλώτων και ομήρων προς το εσωτερικό της Μικράς Ασίας.</a:t>
              </a:r>
            </a:p>
          </p:txBody>
        </p:sp>
      </p:grpSp>
      <p:sp>
        <p:nvSpPr>
          <p:cNvPr id="15" name="Freeform 15" descr="preencoded.png"/>
          <p:cNvSpPr/>
          <p:nvPr/>
        </p:nvSpPr>
        <p:spPr>
          <a:xfrm>
            <a:off x="6290816" y="3016895"/>
            <a:ext cx="5706219" cy="5706219"/>
          </a:xfrm>
          <a:custGeom>
            <a:avLst/>
            <a:gdLst/>
            <a:ahLst/>
            <a:cxnLst/>
            <a:rect l="l" t="t" r="r" b="b"/>
            <a:pathLst>
              <a:path w="5706219" h="5706219">
                <a:moveTo>
                  <a:pt x="0" y="0"/>
                </a:moveTo>
                <a:lnTo>
                  <a:pt x="5706219" y="0"/>
                </a:lnTo>
                <a:lnTo>
                  <a:pt x="5706219" y="5706219"/>
                </a:lnTo>
                <a:lnTo>
                  <a:pt x="0" y="5706219"/>
                </a:lnTo>
                <a:lnTo>
                  <a:pt x="0" y="0"/>
                </a:lnTo>
                <a:close/>
              </a:path>
            </a:pathLst>
          </a:custGeom>
          <a:blipFill>
            <a:blip r:embed="rId3"/>
            <a:stretch>
              <a:fillRect/>
            </a:stretch>
          </a:blipFill>
        </p:spPr>
      </p:sp>
      <p:grpSp>
        <p:nvGrpSpPr>
          <p:cNvPr id="16" name="Group 16"/>
          <p:cNvGrpSpPr/>
          <p:nvPr/>
        </p:nvGrpSpPr>
        <p:grpSpPr>
          <a:xfrm>
            <a:off x="7118151" y="5243066"/>
            <a:ext cx="116235" cy="566886"/>
            <a:chOff x="0" y="0"/>
            <a:chExt cx="154980" cy="755848"/>
          </a:xfrm>
        </p:grpSpPr>
        <p:sp>
          <p:nvSpPr>
            <p:cNvPr id="17" name="Freeform 17"/>
            <p:cNvSpPr/>
            <p:nvPr/>
          </p:nvSpPr>
          <p:spPr>
            <a:xfrm>
              <a:off x="0" y="0"/>
              <a:ext cx="154980" cy="755848"/>
            </a:xfrm>
            <a:custGeom>
              <a:avLst/>
              <a:gdLst/>
              <a:ahLst/>
              <a:cxnLst/>
              <a:rect l="l" t="t" r="r" b="b"/>
              <a:pathLst>
                <a:path w="154980" h="755848">
                  <a:moveTo>
                    <a:pt x="0" y="0"/>
                  </a:moveTo>
                  <a:lnTo>
                    <a:pt x="154980" y="0"/>
                  </a:lnTo>
                  <a:lnTo>
                    <a:pt x="154980" y="755848"/>
                  </a:lnTo>
                  <a:lnTo>
                    <a:pt x="0" y="755848"/>
                  </a:lnTo>
                  <a:close/>
                </a:path>
              </a:pathLst>
            </a:custGeom>
            <a:solidFill>
              <a:srgbClr val="000000">
                <a:alpha val="0"/>
              </a:srgbClr>
            </a:solidFill>
          </p:spPr>
        </p:sp>
        <p:sp>
          <p:nvSpPr>
            <p:cNvPr id="18" name="TextBox 18"/>
            <p:cNvSpPr txBox="1"/>
            <p:nvPr/>
          </p:nvSpPr>
          <p:spPr>
            <a:xfrm>
              <a:off x="0" y="-104775"/>
              <a:ext cx="154980" cy="860623"/>
            </a:xfrm>
            <a:prstGeom prst="rect">
              <a:avLst/>
            </a:prstGeom>
          </p:spPr>
          <p:txBody>
            <a:bodyPr lIns="0" tIns="0" rIns="0" bIns="0" rtlCol="0" anchor="t"/>
            <a:lstStyle/>
            <a:p>
              <a:pPr algn="l">
                <a:lnSpc>
                  <a:spcPts val="4437"/>
                </a:lnSpc>
              </a:pPr>
              <a:r>
                <a:rPr lang="en-US" sz="2750">
                  <a:solidFill>
                    <a:srgbClr val="161613"/>
                  </a:solidFill>
                  <a:latin typeface="DM Sans"/>
                  <a:ea typeface="DM Sans"/>
                  <a:cs typeface="DM Sans"/>
                  <a:sym typeface="DM Sans"/>
                </a:rPr>
                <a:t>1</a:t>
              </a:r>
            </a:p>
          </p:txBody>
        </p:sp>
      </p:grpSp>
      <p:grpSp>
        <p:nvGrpSpPr>
          <p:cNvPr id="19" name="Group 19"/>
          <p:cNvGrpSpPr/>
          <p:nvPr/>
        </p:nvGrpSpPr>
        <p:grpSpPr>
          <a:xfrm>
            <a:off x="11263126" y="2209018"/>
            <a:ext cx="3544044" cy="442912"/>
            <a:chOff x="0" y="0"/>
            <a:chExt cx="4725392" cy="590550"/>
          </a:xfrm>
        </p:grpSpPr>
        <p:sp>
          <p:nvSpPr>
            <p:cNvPr id="20" name="Freeform 20"/>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21" name="TextBox 21"/>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Κακουχίες και Ασιτία</a:t>
              </a:r>
            </a:p>
          </p:txBody>
        </p:sp>
      </p:grpSp>
      <p:grpSp>
        <p:nvGrpSpPr>
          <p:cNvPr id="22" name="Group 22"/>
          <p:cNvGrpSpPr/>
          <p:nvPr/>
        </p:nvGrpSpPr>
        <p:grpSpPr>
          <a:xfrm>
            <a:off x="11263126" y="2775942"/>
            <a:ext cx="4873526" cy="907256"/>
            <a:chOff x="0" y="0"/>
            <a:chExt cx="6498035" cy="1209675"/>
          </a:xfrm>
        </p:grpSpPr>
        <p:sp>
          <p:nvSpPr>
            <p:cNvPr id="23" name="Freeform 23"/>
            <p:cNvSpPr/>
            <p:nvPr/>
          </p:nvSpPr>
          <p:spPr>
            <a:xfrm>
              <a:off x="0" y="0"/>
              <a:ext cx="6498035" cy="1209675"/>
            </a:xfrm>
            <a:custGeom>
              <a:avLst/>
              <a:gdLst/>
              <a:ahLst/>
              <a:cxnLst/>
              <a:rect l="l" t="t" r="r" b="b"/>
              <a:pathLst>
                <a:path w="6498035" h="1209675">
                  <a:moveTo>
                    <a:pt x="0" y="0"/>
                  </a:moveTo>
                  <a:lnTo>
                    <a:pt x="6498035" y="0"/>
                  </a:lnTo>
                  <a:lnTo>
                    <a:pt x="6498035" y="1209675"/>
                  </a:lnTo>
                  <a:lnTo>
                    <a:pt x="0" y="1209675"/>
                  </a:lnTo>
                  <a:close/>
                </a:path>
              </a:pathLst>
            </a:custGeom>
            <a:solidFill>
              <a:srgbClr val="000000">
                <a:alpha val="0"/>
              </a:srgbClr>
            </a:solidFill>
          </p:spPr>
        </p:sp>
        <p:sp>
          <p:nvSpPr>
            <p:cNvPr id="24" name="TextBox 24"/>
            <p:cNvSpPr txBox="1"/>
            <p:nvPr/>
          </p:nvSpPr>
          <p:spPr>
            <a:xfrm>
              <a:off x="0" y="-85725"/>
              <a:ext cx="6498035" cy="1295400"/>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Πολλοί πέθαναν από κακουχίες και ασιτία.</a:t>
              </a:r>
            </a:p>
          </p:txBody>
        </p:sp>
      </p:grpSp>
      <p:sp>
        <p:nvSpPr>
          <p:cNvPr id="25" name="Freeform 25" descr="preencoded.png"/>
          <p:cNvSpPr/>
          <p:nvPr/>
        </p:nvSpPr>
        <p:spPr>
          <a:xfrm>
            <a:off x="6290816" y="3016895"/>
            <a:ext cx="5706219" cy="5706219"/>
          </a:xfrm>
          <a:custGeom>
            <a:avLst/>
            <a:gdLst/>
            <a:ahLst/>
            <a:cxnLst/>
            <a:rect l="l" t="t" r="r" b="b"/>
            <a:pathLst>
              <a:path w="5706219" h="5706219">
                <a:moveTo>
                  <a:pt x="0" y="0"/>
                </a:moveTo>
                <a:lnTo>
                  <a:pt x="5706219" y="0"/>
                </a:lnTo>
                <a:lnTo>
                  <a:pt x="5706219" y="5706219"/>
                </a:lnTo>
                <a:lnTo>
                  <a:pt x="0" y="5706219"/>
                </a:lnTo>
                <a:lnTo>
                  <a:pt x="0" y="0"/>
                </a:lnTo>
                <a:close/>
              </a:path>
            </a:pathLst>
          </a:custGeom>
          <a:blipFill>
            <a:blip r:embed="rId4"/>
            <a:stretch>
              <a:fillRect/>
            </a:stretch>
          </a:blipFill>
        </p:spPr>
      </p:sp>
      <p:grpSp>
        <p:nvGrpSpPr>
          <p:cNvPr id="26" name="Group 26"/>
          <p:cNvGrpSpPr/>
          <p:nvPr/>
        </p:nvGrpSpPr>
        <p:grpSpPr>
          <a:xfrm>
            <a:off x="10322719" y="4054227"/>
            <a:ext cx="204490" cy="566886"/>
            <a:chOff x="0" y="0"/>
            <a:chExt cx="272653" cy="755848"/>
          </a:xfrm>
        </p:grpSpPr>
        <p:sp>
          <p:nvSpPr>
            <p:cNvPr id="27" name="Freeform 27"/>
            <p:cNvSpPr/>
            <p:nvPr/>
          </p:nvSpPr>
          <p:spPr>
            <a:xfrm>
              <a:off x="0" y="0"/>
              <a:ext cx="272653" cy="755848"/>
            </a:xfrm>
            <a:custGeom>
              <a:avLst/>
              <a:gdLst/>
              <a:ahLst/>
              <a:cxnLst/>
              <a:rect l="l" t="t" r="r" b="b"/>
              <a:pathLst>
                <a:path w="272653" h="755848">
                  <a:moveTo>
                    <a:pt x="0" y="0"/>
                  </a:moveTo>
                  <a:lnTo>
                    <a:pt x="272653" y="0"/>
                  </a:lnTo>
                  <a:lnTo>
                    <a:pt x="272653" y="755848"/>
                  </a:lnTo>
                  <a:lnTo>
                    <a:pt x="0" y="755848"/>
                  </a:lnTo>
                  <a:close/>
                </a:path>
              </a:pathLst>
            </a:custGeom>
            <a:solidFill>
              <a:srgbClr val="000000">
                <a:alpha val="0"/>
              </a:srgbClr>
            </a:solidFill>
          </p:spPr>
        </p:sp>
        <p:sp>
          <p:nvSpPr>
            <p:cNvPr id="28" name="TextBox 28"/>
            <p:cNvSpPr txBox="1"/>
            <p:nvPr/>
          </p:nvSpPr>
          <p:spPr>
            <a:xfrm>
              <a:off x="0" y="-104775"/>
              <a:ext cx="272653" cy="860623"/>
            </a:xfrm>
            <a:prstGeom prst="rect">
              <a:avLst/>
            </a:prstGeom>
          </p:spPr>
          <p:txBody>
            <a:bodyPr lIns="0" tIns="0" rIns="0" bIns="0" rtlCol="0" anchor="t"/>
            <a:lstStyle/>
            <a:p>
              <a:pPr algn="l">
                <a:lnSpc>
                  <a:spcPts val="4437"/>
                </a:lnSpc>
              </a:pPr>
              <a:r>
                <a:rPr lang="en-US" sz="2750">
                  <a:solidFill>
                    <a:srgbClr val="161613"/>
                  </a:solidFill>
                  <a:latin typeface="DM Sans"/>
                  <a:ea typeface="DM Sans"/>
                  <a:cs typeface="DM Sans"/>
                  <a:sym typeface="DM Sans"/>
                </a:rPr>
                <a:t>2</a:t>
              </a:r>
            </a:p>
          </p:txBody>
        </p:sp>
      </p:grpSp>
      <p:grpSp>
        <p:nvGrpSpPr>
          <p:cNvPr id="29" name="Group 29"/>
          <p:cNvGrpSpPr/>
          <p:nvPr/>
        </p:nvGrpSpPr>
        <p:grpSpPr>
          <a:xfrm>
            <a:off x="12422237" y="4721721"/>
            <a:ext cx="3544044" cy="442912"/>
            <a:chOff x="0" y="0"/>
            <a:chExt cx="4725392" cy="590550"/>
          </a:xfrm>
        </p:grpSpPr>
        <p:sp>
          <p:nvSpPr>
            <p:cNvPr id="30" name="Freeform 30"/>
            <p:cNvSpPr/>
            <p:nvPr/>
          </p:nvSpPr>
          <p:spPr>
            <a:xfrm>
              <a:off x="0" y="0"/>
              <a:ext cx="4725392" cy="590550"/>
            </a:xfrm>
            <a:custGeom>
              <a:avLst/>
              <a:gdLst/>
              <a:ahLst/>
              <a:cxnLst/>
              <a:rect l="l" t="t" r="r" b="b"/>
              <a:pathLst>
                <a:path w="4725392" h="590550">
                  <a:moveTo>
                    <a:pt x="0" y="0"/>
                  </a:moveTo>
                  <a:lnTo>
                    <a:pt x="4725392" y="0"/>
                  </a:lnTo>
                  <a:lnTo>
                    <a:pt x="4725392" y="590550"/>
                  </a:lnTo>
                  <a:lnTo>
                    <a:pt x="0" y="590550"/>
                  </a:lnTo>
                  <a:close/>
                </a:path>
              </a:pathLst>
            </a:custGeom>
            <a:solidFill>
              <a:srgbClr val="000000">
                <a:alpha val="0"/>
              </a:srgbClr>
            </a:solidFill>
          </p:spPr>
        </p:sp>
        <p:sp>
          <p:nvSpPr>
            <p:cNvPr id="31" name="TextBox 31"/>
            <p:cNvSpPr txBox="1"/>
            <p:nvPr/>
          </p:nvSpPr>
          <p:spPr>
            <a:xfrm>
              <a:off x="0" y="-9525"/>
              <a:ext cx="472539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Ανατολική Θράκη</a:t>
              </a:r>
            </a:p>
          </p:txBody>
        </p:sp>
      </p:grpSp>
      <p:grpSp>
        <p:nvGrpSpPr>
          <p:cNvPr id="32" name="Group 32"/>
          <p:cNvGrpSpPr/>
          <p:nvPr/>
        </p:nvGrpSpPr>
        <p:grpSpPr>
          <a:xfrm>
            <a:off x="12422237" y="5334744"/>
            <a:ext cx="4873526" cy="3629025"/>
            <a:chOff x="0" y="0"/>
            <a:chExt cx="6498035" cy="4838700"/>
          </a:xfrm>
        </p:grpSpPr>
        <p:sp>
          <p:nvSpPr>
            <p:cNvPr id="33" name="Freeform 33"/>
            <p:cNvSpPr/>
            <p:nvPr/>
          </p:nvSpPr>
          <p:spPr>
            <a:xfrm>
              <a:off x="0" y="0"/>
              <a:ext cx="6498035" cy="4838700"/>
            </a:xfrm>
            <a:custGeom>
              <a:avLst/>
              <a:gdLst/>
              <a:ahLst/>
              <a:cxnLst/>
              <a:rect l="l" t="t" r="r" b="b"/>
              <a:pathLst>
                <a:path w="6498035" h="4838700">
                  <a:moveTo>
                    <a:pt x="0" y="0"/>
                  </a:moveTo>
                  <a:lnTo>
                    <a:pt x="6498035" y="0"/>
                  </a:lnTo>
                  <a:lnTo>
                    <a:pt x="6498035" y="4838700"/>
                  </a:lnTo>
                  <a:lnTo>
                    <a:pt x="0" y="4838700"/>
                  </a:lnTo>
                  <a:close/>
                </a:path>
              </a:pathLst>
            </a:custGeom>
            <a:solidFill>
              <a:srgbClr val="000000">
                <a:alpha val="0"/>
              </a:srgbClr>
            </a:solidFill>
          </p:spPr>
        </p:sp>
        <p:sp>
          <p:nvSpPr>
            <p:cNvPr id="34" name="TextBox 34"/>
            <p:cNvSpPr txBox="1"/>
            <p:nvPr/>
          </p:nvSpPr>
          <p:spPr>
            <a:xfrm>
              <a:off x="0" y="-85725"/>
              <a:ext cx="6498035" cy="4924425"/>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Στους κατοίκους της Ανατολικής Θράκης δόθηκε προθεσμία ενός μήνα για να εκκενώσουν την περιοχή. Με αυτόν τον τρόπο είχαν τη δυνατότητα να πάρουν μαζί τους όσα μπορούσαν να μεταφέρουν από την κινητή περιουσία τους.</a:t>
              </a:r>
            </a:p>
          </p:txBody>
        </p:sp>
      </p:grpSp>
      <p:sp>
        <p:nvSpPr>
          <p:cNvPr id="35" name="Freeform 35" descr="preencoded.png"/>
          <p:cNvSpPr/>
          <p:nvPr/>
        </p:nvSpPr>
        <p:spPr>
          <a:xfrm>
            <a:off x="6290816" y="3016895"/>
            <a:ext cx="5706219" cy="5706219"/>
          </a:xfrm>
          <a:custGeom>
            <a:avLst/>
            <a:gdLst/>
            <a:ahLst/>
            <a:cxnLst/>
            <a:rect l="l" t="t" r="r" b="b"/>
            <a:pathLst>
              <a:path w="5706219" h="5706219">
                <a:moveTo>
                  <a:pt x="0" y="0"/>
                </a:moveTo>
                <a:lnTo>
                  <a:pt x="5706219" y="0"/>
                </a:lnTo>
                <a:lnTo>
                  <a:pt x="5706219" y="5706219"/>
                </a:lnTo>
                <a:lnTo>
                  <a:pt x="0" y="5706219"/>
                </a:lnTo>
                <a:lnTo>
                  <a:pt x="0" y="0"/>
                </a:lnTo>
                <a:close/>
              </a:path>
            </a:pathLst>
          </a:custGeom>
          <a:blipFill>
            <a:blip r:embed="rId5"/>
            <a:stretch>
              <a:fillRect/>
            </a:stretch>
          </a:blipFill>
        </p:spPr>
      </p:sp>
      <p:grpSp>
        <p:nvGrpSpPr>
          <p:cNvPr id="36" name="Group 36"/>
          <p:cNvGrpSpPr/>
          <p:nvPr/>
        </p:nvGrpSpPr>
        <p:grpSpPr>
          <a:xfrm>
            <a:off x="9725025" y="7461945"/>
            <a:ext cx="210442" cy="566886"/>
            <a:chOff x="0" y="0"/>
            <a:chExt cx="280590" cy="755848"/>
          </a:xfrm>
        </p:grpSpPr>
        <p:sp>
          <p:nvSpPr>
            <p:cNvPr id="37" name="Freeform 37"/>
            <p:cNvSpPr/>
            <p:nvPr/>
          </p:nvSpPr>
          <p:spPr>
            <a:xfrm>
              <a:off x="0" y="0"/>
              <a:ext cx="280590" cy="755848"/>
            </a:xfrm>
            <a:custGeom>
              <a:avLst/>
              <a:gdLst/>
              <a:ahLst/>
              <a:cxnLst/>
              <a:rect l="l" t="t" r="r" b="b"/>
              <a:pathLst>
                <a:path w="280590" h="755848">
                  <a:moveTo>
                    <a:pt x="0" y="0"/>
                  </a:moveTo>
                  <a:lnTo>
                    <a:pt x="280590" y="0"/>
                  </a:lnTo>
                  <a:lnTo>
                    <a:pt x="280590" y="755848"/>
                  </a:lnTo>
                  <a:lnTo>
                    <a:pt x="0" y="755848"/>
                  </a:lnTo>
                  <a:close/>
                </a:path>
              </a:pathLst>
            </a:custGeom>
            <a:solidFill>
              <a:srgbClr val="000000">
                <a:alpha val="0"/>
              </a:srgbClr>
            </a:solidFill>
          </p:spPr>
        </p:sp>
        <p:sp>
          <p:nvSpPr>
            <p:cNvPr id="38" name="TextBox 38"/>
            <p:cNvSpPr txBox="1"/>
            <p:nvPr/>
          </p:nvSpPr>
          <p:spPr>
            <a:xfrm>
              <a:off x="0" y="-104775"/>
              <a:ext cx="280590" cy="860623"/>
            </a:xfrm>
            <a:prstGeom prst="rect">
              <a:avLst/>
            </a:prstGeom>
          </p:spPr>
          <p:txBody>
            <a:bodyPr lIns="0" tIns="0" rIns="0" bIns="0" rtlCol="0" anchor="t"/>
            <a:lstStyle/>
            <a:p>
              <a:pPr algn="l">
                <a:lnSpc>
                  <a:spcPts val="4437"/>
                </a:lnSpc>
              </a:pPr>
              <a:r>
                <a:rPr lang="en-US" sz="2750">
                  <a:solidFill>
                    <a:srgbClr val="161613"/>
                  </a:solidFill>
                  <a:latin typeface="DM Sans"/>
                  <a:ea typeface="DM Sans"/>
                  <a:cs typeface="DM Sans"/>
                  <a:sym typeface="DM Sans"/>
                </a:rPr>
                <a:t>3</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1032868" y="2131367"/>
            <a:ext cx="12789694" cy="885974"/>
            <a:chOff x="0" y="0"/>
            <a:chExt cx="17052925" cy="1181298"/>
          </a:xfrm>
        </p:grpSpPr>
        <p:sp>
          <p:nvSpPr>
            <p:cNvPr id="7" name="Freeform 7"/>
            <p:cNvSpPr/>
            <p:nvPr/>
          </p:nvSpPr>
          <p:spPr>
            <a:xfrm>
              <a:off x="0" y="0"/>
              <a:ext cx="17052925" cy="1181298"/>
            </a:xfrm>
            <a:custGeom>
              <a:avLst/>
              <a:gdLst/>
              <a:ahLst/>
              <a:cxnLst/>
              <a:rect l="l" t="t" r="r" b="b"/>
              <a:pathLst>
                <a:path w="17052925" h="1181298">
                  <a:moveTo>
                    <a:pt x="0" y="0"/>
                  </a:moveTo>
                  <a:lnTo>
                    <a:pt x="17052925" y="0"/>
                  </a:lnTo>
                  <a:lnTo>
                    <a:pt x="17052925" y="1181298"/>
                  </a:lnTo>
                  <a:lnTo>
                    <a:pt x="0" y="1181298"/>
                  </a:lnTo>
                  <a:close/>
                </a:path>
              </a:pathLst>
            </a:custGeom>
            <a:solidFill>
              <a:srgbClr val="000000">
                <a:alpha val="0"/>
              </a:srgbClr>
            </a:solidFill>
          </p:spPr>
        </p:sp>
        <p:sp>
          <p:nvSpPr>
            <p:cNvPr id="8" name="TextBox 8"/>
            <p:cNvSpPr txBox="1"/>
            <p:nvPr/>
          </p:nvSpPr>
          <p:spPr>
            <a:xfrm>
              <a:off x="0" y="-19050"/>
              <a:ext cx="17052925" cy="1200348"/>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Άφιξη Προσφύγων στην Ελλάδα (1922)</a:t>
              </a:r>
            </a:p>
          </p:txBody>
        </p:sp>
      </p:grpSp>
      <p:sp>
        <p:nvSpPr>
          <p:cNvPr id="9" name="Freeform 9" descr="preencoded.png"/>
          <p:cNvSpPr/>
          <p:nvPr/>
        </p:nvSpPr>
        <p:spPr>
          <a:xfrm>
            <a:off x="3722935" y="4284166"/>
            <a:ext cx="2690069" cy="1009947"/>
          </a:xfrm>
          <a:custGeom>
            <a:avLst/>
            <a:gdLst/>
            <a:ahLst/>
            <a:cxnLst/>
            <a:rect l="l" t="t" r="r" b="b"/>
            <a:pathLst>
              <a:path w="2690069" h="1009947">
                <a:moveTo>
                  <a:pt x="0" y="0"/>
                </a:moveTo>
                <a:lnTo>
                  <a:pt x="2690069" y="0"/>
                </a:lnTo>
                <a:lnTo>
                  <a:pt x="2690069" y="1009948"/>
                </a:lnTo>
                <a:lnTo>
                  <a:pt x="0" y="1009948"/>
                </a:lnTo>
                <a:lnTo>
                  <a:pt x="0" y="0"/>
                </a:lnTo>
                <a:close/>
              </a:path>
            </a:pathLst>
          </a:custGeom>
          <a:blipFill>
            <a:blip r:embed="rId3"/>
            <a:stretch>
              <a:fillRect t="-60" b="-60"/>
            </a:stretch>
          </a:blipFill>
        </p:spPr>
      </p:sp>
      <p:grpSp>
        <p:nvGrpSpPr>
          <p:cNvPr id="10" name="Group 10"/>
          <p:cNvGrpSpPr/>
          <p:nvPr/>
        </p:nvGrpSpPr>
        <p:grpSpPr>
          <a:xfrm>
            <a:off x="5009852" y="4614565"/>
            <a:ext cx="116235" cy="566886"/>
            <a:chOff x="0" y="0"/>
            <a:chExt cx="154980" cy="755848"/>
          </a:xfrm>
        </p:grpSpPr>
        <p:sp>
          <p:nvSpPr>
            <p:cNvPr id="11" name="Freeform 11"/>
            <p:cNvSpPr/>
            <p:nvPr/>
          </p:nvSpPr>
          <p:spPr>
            <a:xfrm>
              <a:off x="0" y="0"/>
              <a:ext cx="154980" cy="755848"/>
            </a:xfrm>
            <a:custGeom>
              <a:avLst/>
              <a:gdLst/>
              <a:ahLst/>
              <a:cxnLst/>
              <a:rect l="l" t="t" r="r" b="b"/>
              <a:pathLst>
                <a:path w="154980" h="755848">
                  <a:moveTo>
                    <a:pt x="0" y="0"/>
                  </a:moveTo>
                  <a:lnTo>
                    <a:pt x="154980" y="0"/>
                  </a:lnTo>
                  <a:lnTo>
                    <a:pt x="154980" y="755848"/>
                  </a:lnTo>
                  <a:lnTo>
                    <a:pt x="0" y="755848"/>
                  </a:lnTo>
                  <a:close/>
                </a:path>
              </a:pathLst>
            </a:custGeom>
            <a:solidFill>
              <a:srgbClr val="000000">
                <a:alpha val="0"/>
              </a:srgbClr>
            </a:solidFill>
          </p:spPr>
        </p:sp>
        <p:sp>
          <p:nvSpPr>
            <p:cNvPr id="12" name="TextBox 12"/>
            <p:cNvSpPr txBox="1"/>
            <p:nvPr/>
          </p:nvSpPr>
          <p:spPr>
            <a:xfrm>
              <a:off x="0" y="-104775"/>
              <a:ext cx="154980"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1</a:t>
              </a:r>
            </a:p>
          </p:txBody>
        </p:sp>
      </p:grpSp>
      <p:grpSp>
        <p:nvGrpSpPr>
          <p:cNvPr id="13" name="Group 13"/>
          <p:cNvGrpSpPr/>
          <p:nvPr/>
        </p:nvGrpSpPr>
        <p:grpSpPr>
          <a:xfrm>
            <a:off x="6696521" y="4567684"/>
            <a:ext cx="3475285" cy="442912"/>
            <a:chOff x="0" y="0"/>
            <a:chExt cx="4633713" cy="590550"/>
          </a:xfrm>
        </p:grpSpPr>
        <p:sp>
          <p:nvSpPr>
            <p:cNvPr id="14" name="Freeform 14"/>
            <p:cNvSpPr/>
            <p:nvPr/>
          </p:nvSpPr>
          <p:spPr>
            <a:xfrm>
              <a:off x="0" y="0"/>
              <a:ext cx="4633713" cy="590550"/>
            </a:xfrm>
            <a:custGeom>
              <a:avLst/>
              <a:gdLst/>
              <a:ahLst/>
              <a:cxnLst/>
              <a:rect l="l" t="t" r="r" b="b"/>
              <a:pathLst>
                <a:path w="4633713" h="590550">
                  <a:moveTo>
                    <a:pt x="0" y="0"/>
                  </a:moveTo>
                  <a:lnTo>
                    <a:pt x="4633713" y="0"/>
                  </a:lnTo>
                  <a:lnTo>
                    <a:pt x="4633713" y="590550"/>
                  </a:lnTo>
                  <a:lnTo>
                    <a:pt x="0" y="590550"/>
                  </a:lnTo>
                  <a:close/>
                </a:path>
              </a:pathLst>
            </a:custGeom>
            <a:solidFill>
              <a:srgbClr val="000000">
                <a:alpha val="0"/>
              </a:srgbClr>
            </a:solidFill>
          </p:spPr>
        </p:sp>
        <p:sp>
          <p:nvSpPr>
            <p:cNvPr id="15" name="TextBox 15"/>
            <p:cNvSpPr txBox="1"/>
            <p:nvPr/>
          </p:nvSpPr>
          <p:spPr>
            <a:xfrm>
              <a:off x="0" y="-9525"/>
              <a:ext cx="4633713"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900.000 Πρόσφυγες</a:t>
              </a:r>
            </a:p>
          </p:txBody>
        </p:sp>
      </p:grpSp>
      <p:grpSp>
        <p:nvGrpSpPr>
          <p:cNvPr id="16" name="Group 16"/>
          <p:cNvGrpSpPr/>
          <p:nvPr/>
        </p:nvGrpSpPr>
        <p:grpSpPr>
          <a:xfrm>
            <a:off x="6483846" y="5310485"/>
            <a:ext cx="10741075" cy="19050"/>
            <a:chOff x="0" y="0"/>
            <a:chExt cx="14321433" cy="25400"/>
          </a:xfrm>
        </p:grpSpPr>
        <p:sp>
          <p:nvSpPr>
            <p:cNvPr id="17" name="Freeform 17"/>
            <p:cNvSpPr/>
            <p:nvPr/>
          </p:nvSpPr>
          <p:spPr>
            <a:xfrm>
              <a:off x="0" y="0"/>
              <a:ext cx="14321410" cy="25400"/>
            </a:xfrm>
            <a:custGeom>
              <a:avLst/>
              <a:gdLst/>
              <a:ahLst/>
              <a:cxnLst/>
              <a:rect l="l" t="t" r="r" b="b"/>
              <a:pathLst>
                <a:path w="14321410" h="25400">
                  <a:moveTo>
                    <a:pt x="0" y="12700"/>
                  </a:moveTo>
                  <a:cubicBezTo>
                    <a:pt x="0" y="5715"/>
                    <a:pt x="5715" y="0"/>
                    <a:pt x="12700" y="0"/>
                  </a:cubicBezTo>
                  <a:lnTo>
                    <a:pt x="14308710" y="0"/>
                  </a:lnTo>
                  <a:cubicBezTo>
                    <a:pt x="14315695" y="0"/>
                    <a:pt x="14321410" y="5715"/>
                    <a:pt x="14321410" y="12700"/>
                  </a:cubicBezTo>
                  <a:cubicBezTo>
                    <a:pt x="14321410" y="19685"/>
                    <a:pt x="14315695" y="25400"/>
                    <a:pt x="14308710" y="25400"/>
                  </a:cubicBezTo>
                  <a:lnTo>
                    <a:pt x="12700" y="25400"/>
                  </a:lnTo>
                  <a:cubicBezTo>
                    <a:pt x="5715" y="25400"/>
                    <a:pt x="0" y="19685"/>
                    <a:pt x="0" y="12700"/>
                  </a:cubicBezTo>
                  <a:close/>
                </a:path>
              </a:pathLst>
            </a:custGeom>
            <a:solidFill>
              <a:srgbClr val="D3D1C9"/>
            </a:solidFill>
          </p:spPr>
        </p:sp>
      </p:grpSp>
      <p:sp>
        <p:nvSpPr>
          <p:cNvPr id="18" name="Freeform 18" descr="preencoded.png"/>
          <p:cNvSpPr/>
          <p:nvPr/>
        </p:nvSpPr>
        <p:spPr>
          <a:xfrm>
            <a:off x="2377976" y="5364956"/>
            <a:ext cx="5380136" cy="1009947"/>
          </a:xfrm>
          <a:custGeom>
            <a:avLst/>
            <a:gdLst/>
            <a:ahLst/>
            <a:cxnLst/>
            <a:rect l="l" t="t" r="r" b="b"/>
            <a:pathLst>
              <a:path w="5380136" h="1009947">
                <a:moveTo>
                  <a:pt x="0" y="0"/>
                </a:moveTo>
                <a:lnTo>
                  <a:pt x="5380136" y="0"/>
                </a:lnTo>
                <a:lnTo>
                  <a:pt x="5380136" y="1009948"/>
                </a:lnTo>
                <a:lnTo>
                  <a:pt x="0" y="1009948"/>
                </a:lnTo>
                <a:lnTo>
                  <a:pt x="0" y="0"/>
                </a:lnTo>
                <a:close/>
              </a:path>
            </a:pathLst>
          </a:custGeom>
          <a:blipFill>
            <a:blip r:embed="rId4"/>
            <a:stretch>
              <a:fillRect l="-28" r="-28"/>
            </a:stretch>
          </a:blipFill>
        </p:spPr>
      </p:sp>
      <p:grpSp>
        <p:nvGrpSpPr>
          <p:cNvPr id="19" name="Group 19"/>
          <p:cNvGrpSpPr/>
          <p:nvPr/>
        </p:nvGrpSpPr>
        <p:grpSpPr>
          <a:xfrm>
            <a:off x="4965650" y="5586412"/>
            <a:ext cx="204490" cy="566886"/>
            <a:chOff x="0" y="0"/>
            <a:chExt cx="272653" cy="755848"/>
          </a:xfrm>
        </p:grpSpPr>
        <p:sp>
          <p:nvSpPr>
            <p:cNvPr id="20" name="Freeform 20"/>
            <p:cNvSpPr/>
            <p:nvPr/>
          </p:nvSpPr>
          <p:spPr>
            <a:xfrm>
              <a:off x="0" y="0"/>
              <a:ext cx="272653" cy="755848"/>
            </a:xfrm>
            <a:custGeom>
              <a:avLst/>
              <a:gdLst/>
              <a:ahLst/>
              <a:cxnLst/>
              <a:rect l="l" t="t" r="r" b="b"/>
              <a:pathLst>
                <a:path w="272653" h="755848">
                  <a:moveTo>
                    <a:pt x="0" y="0"/>
                  </a:moveTo>
                  <a:lnTo>
                    <a:pt x="272653" y="0"/>
                  </a:lnTo>
                  <a:lnTo>
                    <a:pt x="272653" y="755848"/>
                  </a:lnTo>
                  <a:lnTo>
                    <a:pt x="0" y="755848"/>
                  </a:lnTo>
                  <a:close/>
                </a:path>
              </a:pathLst>
            </a:custGeom>
            <a:solidFill>
              <a:srgbClr val="000000">
                <a:alpha val="0"/>
              </a:srgbClr>
            </a:solidFill>
          </p:spPr>
        </p:sp>
        <p:sp>
          <p:nvSpPr>
            <p:cNvPr id="21" name="TextBox 21"/>
            <p:cNvSpPr txBox="1"/>
            <p:nvPr/>
          </p:nvSpPr>
          <p:spPr>
            <a:xfrm>
              <a:off x="0" y="-104775"/>
              <a:ext cx="272653"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2</a:t>
              </a:r>
            </a:p>
          </p:txBody>
        </p:sp>
      </p:grpSp>
      <p:grpSp>
        <p:nvGrpSpPr>
          <p:cNvPr id="22" name="Group 22"/>
          <p:cNvGrpSpPr/>
          <p:nvPr/>
        </p:nvGrpSpPr>
        <p:grpSpPr>
          <a:xfrm>
            <a:off x="8041630" y="5648474"/>
            <a:ext cx="4735625" cy="516636"/>
            <a:chOff x="0" y="0"/>
            <a:chExt cx="6314166" cy="688848"/>
          </a:xfrm>
        </p:grpSpPr>
        <p:sp>
          <p:nvSpPr>
            <p:cNvPr id="23" name="Freeform 23"/>
            <p:cNvSpPr/>
            <p:nvPr/>
          </p:nvSpPr>
          <p:spPr>
            <a:xfrm>
              <a:off x="0" y="0"/>
              <a:ext cx="6314166" cy="688848"/>
            </a:xfrm>
            <a:custGeom>
              <a:avLst/>
              <a:gdLst/>
              <a:ahLst/>
              <a:cxnLst/>
              <a:rect l="l" t="t" r="r" b="b"/>
              <a:pathLst>
                <a:path w="6314166" h="688848">
                  <a:moveTo>
                    <a:pt x="0" y="0"/>
                  </a:moveTo>
                  <a:lnTo>
                    <a:pt x="6314166" y="0"/>
                  </a:lnTo>
                  <a:lnTo>
                    <a:pt x="6314166" y="688848"/>
                  </a:lnTo>
                  <a:lnTo>
                    <a:pt x="0" y="688848"/>
                  </a:lnTo>
                  <a:close/>
                </a:path>
              </a:pathLst>
            </a:custGeom>
            <a:solidFill>
              <a:srgbClr val="000000">
                <a:alpha val="0"/>
              </a:srgbClr>
            </a:solidFill>
          </p:spPr>
        </p:sp>
        <p:sp>
          <p:nvSpPr>
            <p:cNvPr id="24" name="TextBox 24"/>
            <p:cNvSpPr txBox="1"/>
            <p:nvPr/>
          </p:nvSpPr>
          <p:spPr>
            <a:xfrm>
              <a:off x="0" y="-9525"/>
              <a:ext cx="6314166" cy="698373"/>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50.000 Αρμένιοι</a:t>
              </a:r>
            </a:p>
          </p:txBody>
        </p:sp>
      </p:grpSp>
      <p:grpSp>
        <p:nvGrpSpPr>
          <p:cNvPr id="25" name="Group 25"/>
          <p:cNvGrpSpPr/>
          <p:nvPr/>
        </p:nvGrpSpPr>
        <p:grpSpPr>
          <a:xfrm>
            <a:off x="7828955" y="6391275"/>
            <a:ext cx="9395966" cy="19050"/>
            <a:chOff x="0" y="0"/>
            <a:chExt cx="12527955" cy="25400"/>
          </a:xfrm>
        </p:grpSpPr>
        <p:sp>
          <p:nvSpPr>
            <p:cNvPr id="26" name="Freeform 26"/>
            <p:cNvSpPr/>
            <p:nvPr/>
          </p:nvSpPr>
          <p:spPr>
            <a:xfrm>
              <a:off x="0" y="0"/>
              <a:ext cx="12527915" cy="25400"/>
            </a:xfrm>
            <a:custGeom>
              <a:avLst/>
              <a:gdLst/>
              <a:ahLst/>
              <a:cxnLst/>
              <a:rect l="l" t="t" r="r" b="b"/>
              <a:pathLst>
                <a:path w="12527915" h="25400">
                  <a:moveTo>
                    <a:pt x="0" y="12700"/>
                  </a:moveTo>
                  <a:cubicBezTo>
                    <a:pt x="0" y="5715"/>
                    <a:pt x="5715" y="0"/>
                    <a:pt x="12700" y="0"/>
                  </a:cubicBezTo>
                  <a:lnTo>
                    <a:pt x="12515215" y="0"/>
                  </a:lnTo>
                  <a:cubicBezTo>
                    <a:pt x="12522200" y="0"/>
                    <a:pt x="12527915" y="5715"/>
                    <a:pt x="12527915" y="12700"/>
                  </a:cubicBezTo>
                  <a:cubicBezTo>
                    <a:pt x="12527915" y="19685"/>
                    <a:pt x="12522200" y="25400"/>
                    <a:pt x="12515215" y="25400"/>
                  </a:cubicBezTo>
                  <a:lnTo>
                    <a:pt x="12700" y="25400"/>
                  </a:lnTo>
                  <a:cubicBezTo>
                    <a:pt x="5715" y="25400"/>
                    <a:pt x="0" y="19685"/>
                    <a:pt x="0" y="12700"/>
                  </a:cubicBezTo>
                  <a:close/>
                </a:path>
              </a:pathLst>
            </a:custGeom>
            <a:solidFill>
              <a:srgbClr val="D3D1C9"/>
            </a:solidFill>
          </p:spPr>
        </p:sp>
      </p:grpSp>
      <p:sp>
        <p:nvSpPr>
          <p:cNvPr id="27" name="Freeform 27" descr="preencoded.png"/>
          <p:cNvSpPr/>
          <p:nvPr/>
        </p:nvSpPr>
        <p:spPr>
          <a:xfrm>
            <a:off x="1032868" y="6445746"/>
            <a:ext cx="8070205" cy="1009947"/>
          </a:xfrm>
          <a:custGeom>
            <a:avLst/>
            <a:gdLst/>
            <a:ahLst/>
            <a:cxnLst/>
            <a:rect l="l" t="t" r="r" b="b"/>
            <a:pathLst>
              <a:path w="8070205" h="1009947">
                <a:moveTo>
                  <a:pt x="0" y="0"/>
                </a:moveTo>
                <a:lnTo>
                  <a:pt x="8070204" y="0"/>
                </a:lnTo>
                <a:lnTo>
                  <a:pt x="8070204" y="1009948"/>
                </a:lnTo>
                <a:lnTo>
                  <a:pt x="0" y="1009948"/>
                </a:lnTo>
                <a:lnTo>
                  <a:pt x="0" y="0"/>
                </a:lnTo>
                <a:close/>
              </a:path>
            </a:pathLst>
          </a:custGeom>
          <a:blipFill>
            <a:blip r:embed="rId5"/>
            <a:stretch>
              <a:fillRect/>
            </a:stretch>
          </a:blipFill>
        </p:spPr>
      </p:sp>
      <p:grpSp>
        <p:nvGrpSpPr>
          <p:cNvPr id="28" name="Group 28"/>
          <p:cNvGrpSpPr/>
          <p:nvPr/>
        </p:nvGrpSpPr>
        <p:grpSpPr>
          <a:xfrm>
            <a:off x="4962674" y="6667202"/>
            <a:ext cx="210442" cy="566886"/>
            <a:chOff x="0" y="0"/>
            <a:chExt cx="280590" cy="755848"/>
          </a:xfrm>
        </p:grpSpPr>
        <p:sp>
          <p:nvSpPr>
            <p:cNvPr id="29" name="Freeform 29"/>
            <p:cNvSpPr/>
            <p:nvPr/>
          </p:nvSpPr>
          <p:spPr>
            <a:xfrm>
              <a:off x="0" y="0"/>
              <a:ext cx="280590" cy="755848"/>
            </a:xfrm>
            <a:custGeom>
              <a:avLst/>
              <a:gdLst/>
              <a:ahLst/>
              <a:cxnLst/>
              <a:rect l="l" t="t" r="r" b="b"/>
              <a:pathLst>
                <a:path w="280590" h="755848">
                  <a:moveTo>
                    <a:pt x="0" y="0"/>
                  </a:moveTo>
                  <a:lnTo>
                    <a:pt x="280590" y="0"/>
                  </a:lnTo>
                  <a:lnTo>
                    <a:pt x="280590" y="755848"/>
                  </a:lnTo>
                  <a:lnTo>
                    <a:pt x="0" y="755848"/>
                  </a:lnTo>
                  <a:close/>
                </a:path>
              </a:pathLst>
            </a:custGeom>
            <a:solidFill>
              <a:srgbClr val="000000">
                <a:alpha val="0"/>
              </a:srgbClr>
            </a:solidFill>
          </p:spPr>
        </p:sp>
        <p:sp>
          <p:nvSpPr>
            <p:cNvPr id="30" name="TextBox 30"/>
            <p:cNvSpPr txBox="1"/>
            <p:nvPr/>
          </p:nvSpPr>
          <p:spPr>
            <a:xfrm>
              <a:off x="0" y="-104775"/>
              <a:ext cx="280590"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3</a:t>
              </a:r>
            </a:p>
          </p:txBody>
        </p:sp>
      </p:grpSp>
      <p:grpSp>
        <p:nvGrpSpPr>
          <p:cNvPr id="31" name="Group 31"/>
          <p:cNvGrpSpPr/>
          <p:nvPr/>
        </p:nvGrpSpPr>
        <p:grpSpPr>
          <a:xfrm>
            <a:off x="9386590" y="6729264"/>
            <a:ext cx="2779216" cy="442912"/>
            <a:chOff x="0" y="0"/>
            <a:chExt cx="3705622" cy="590550"/>
          </a:xfrm>
        </p:grpSpPr>
        <p:sp>
          <p:nvSpPr>
            <p:cNvPr id="32" name="Freeform 32"/>
            <p:cNvSpPr/>
            <p:nvPr/>
          </p:nvSpPr>
          <p:spPr>
            <a:xfrm>
              <a:off x="0" y="0"/>
              <a:ext cx="3705622" cy="590550"/>
            </a:xfrm>
            <a:custGeom>
              <a:avLst/>
              <a:gdLst/>
              <a:ahLst/>
              <a:cxnLst/>
              <a:rect l="l" t="t" r="r" b="b"/>
              <a:pathLst>
                <a:path w="3705622" h="590550">
                  <a:moveTo>
                    <a:pt x="0" y="0"/>
                  </a:moveTo>
                  <a:lnTo>
                    <a:pt x="3705622" y="0"/>
                  </a:lnTo>
                  <a:lnTo>
                    <a:pt x="3705622" y="590550"/>
                  </a:lnTo>
                  <a:lnTo>
                    <a:pt x="0" y="590550"/>
                  </a:lnTo>
                  <a:close/>
                </a:path>
              </a:pathLst>
            </a:custGeom>
            <a:solidFill>
              <a:srgbClr val="000000">
                <a:alpha val="0"/>
              </a:srgbClr>
            </a:solidFill>
          </p:spPr>
        </p:sp>
        <p:sp>
          <p:nvSpPr>
            <p:cNvPr id="33" name="TextBox 33"/>
            <p:cNvSpPr txBox="1"/>
            <p:nvPr/>
          </p:nvSpPr>
          <p:spPr>
            <a:xfrm>
              <a:off x="0" y="-9525"/>
              <a:ext cx="3705622"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Φθινόπωρο 1922</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6E2D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8F5"/>
            </a:solidFill>
          </p:spPr>
        </p:sp>
      </p:grpSp>
      <p:grpSp>
        <p:nvGrpSpPr>
          <p:cNvPr id="6" name="Group 6"/>
          <p:cNvGrpSpPr/>
          <p:nvPr/>
        </p:nvGrpSpPr>
        <p:grpSpPr>
          <a:xfrm>
            <a:off x="992238" y="1920479"/>
            <a:ext cx="11840170" cy="885974"/>
            <a:chOff x="0" y="0"/>
            <a:chExt cx="15786893" cy="1181298"/>
          </a:xfrm>
        </p:grpSpPr>
        <p:sp>
          <p:nvSpPr>
            <p:cNvPr id="7" name="Freeform 7"/>
            <p:cNvSpPr/>
            <p:nvPr/>
          </p:nvSpPr>
          <p:spPr>
            <a:xfrm>
              <a:off x="0" y="0"/>
              <a:ext cx="15786894" cy="1181298"/>
            </a:xfrm>
            <a:custGeom>
              <a:avLst/>
              <a:gdLst/>
              <a:ahLst/>
              <a:cxnLst/>
              <a:rect l="l" t="t" r="r" b="b"/>
              <a:pathLst>
                <a:path w="15786894" h="1181298">
                  <a:moveTo>
                    <a:pt x="0" y="0"/>
                  </a:moveTo>
                  <a:lnTo>
                    <a:pt x="15786894" y="0"/>
                  </a:lnTo>
                  <a:lnTo>
                    <a:pt x="15786894" y="1181298"/>
                  </a:lnTo>
                  <a:lnTo>
                    <a:pt x="0" y="1181298"/>
                  </a:lnTo>
                  <a:close/>
                </a:path>
              </a:pathLst>
            </a:custGeom>
            <a:solidFill>
              <a:srgbClr val="000000">
                <a:alpha val="0"/>
              </a:srgbClr>
            </a:solidFill>
          </p:spPr>
        </p:sp>
        <p:sp>
          <p:nvSpPr>
            <p:cNvPr id="8" name="TextBox 8"/>
            <p:cNvSpPr txBox="1"/>
            <p:nvPr/>
          </p:nvSpPr>
          <p:spPr>
            <a:xfrm>
              <a:off x="0" y="-19050"/>
              <a:ext cx="15786893" cy="1200348"/>
            </a:xfrm>
            <a:prstGeom prst="rect">
              <a:avLst/>
            </a:prstGeom>
          </p:spPr>
          <p:txBody>
            <a:bodyPr lIns="0" tIns="0" rIns="0" bIns="0" rtlCol="0" anchor="t"/>
            <a:lstStyle/>
            <a:p>
              <a:pPr algn="l">
                <a:lnSpc>
                  <a:spcPts val="6937"/>
                </a:lnSpc>
              </a:pPr>
              <a:r>
                <a:rPr lang="en-US" sz="5562">
                  <a:solidFill>
                    <a:srgbClr val="161613"/>
                  </a:solidFill>
                  <a:latin typeface="DM Sans"/>
                  <a:ea typeface="DM Sans"/>
                  <a:cs typeface="DM Sans"/>
                  <a:sym typeface="DM Sans"/>
                </a:rPr>
                <a:t>Μεταφορά Πληθυσμών (1924-1925)</a:t>
              </a:r>
            </a:p>
          </p:txBody>
        </p:sp>
      </p:grpSp>
      <p:grpSp>
        <p:nvGrpSpPr>
          <p:cNvPr id="9" name="Group 9"/>
          <p:cNvGrpSpPr/>
          <p:nvPr/>
        </p:nvGrpSpPr>
        <p:grpSpPr>
          <a:xfrm>
            <a:off x="992238" y="3373488"/>
            <a:ext cx="2717155" cy="1009948"/>
            <a:chOff x="0" y="0"/>
            <a:chExt cx="3622873" cy="1346597"/>
          </a:xfrm>
        </p:grpSpPr>
        <p:sp>
          <p:nvSpPr>
            <p:cNvPr id="10" name="Freeform 10"/>
            <p:cNvSpPr/>
            <p:nvPr/>
          </p:nvSpPr>
          <p:spPr>
            <a:xfrm>
              <a:off x="0" y="0"/>
              <a:ext cx="3622802" cy="1346454"/>
            </a:xfrm>
            <a:custGeom>
              <a:avLst/>
              <a:gdLst/>
              <a:ahLst/>
              <a:cxnLst/>
              <a:rect l="l" t="t" r="r" b="b"/>
              <a:pathLst>
                <a:path w="3622802" h="1346454">
                  <a:moveTo>
                    <a:pt x="0" y="56642"/>
                  </a:moveTo>
                  <a:cubicBezTo>
                    <a:pt x="0" y="25400"/>
                    <a:pt x="25400" y="0"/>
                    <a:pt x="56642" y="0"/>
                  </a:cubicBezTo>
                  <a:lnTo>
                    <a:pt x="3566160" y="0"/>
                  </a:lnTo>
                  <a:cubicBezTo>
                    <a:pt x="3597529" y="0"/>
                    <a:pt x="3622802" y="25400"/>
                    <a:pt x="3622802" y="56642"/>
                  </a:cubicBezTo>
                  <a:lnTo>
                    <a:pt x="3622802" y="1289812"/>
                  </a:lnTo>
                  <a:cubicBezTo>
                    <a:pt x="3622802" y="1321181"/>
                    <a:pt x="3597402" y="1346454"/>
                    <a:pt x="3566160" y="1346454"/>
                  </a:cubicBezTo>
                  <a:lnTo>
                    <a:pt x="56642" y="1346454"/>
                  </a:lnTo>
                  <a:cubicBezTo>
                    <a:pt x="25273" y="1346454"/>
                    <a:pt x="0" y="1321054"/>
                    <a:pt x="0" y="1289812"/>
                  </a:cubicBezTo>
                  <a:close/>
                </a:path>
              </a:pathLst>
            </a:custGeom>
            <a:solidFill>
              <a:srgbClr val="EDEBE3"/>
            </a:solidFill>
          </p:spPr>
        </p:sp>
      </p:grpSp>
      <p:grpSp>
        <p:nvGrpSpPr>
          <p:cNvPr id="11" name="Group 11"/>
          <p:cNvGrpSpPr/>
          <p:nvPr/>
        </p:nvGrpSpPr>
        <p:grpSpPr>
          <a:xfrm>
            <a:off x="1275755" y="3594944"/>
            <a:ext cx="116235" cy="566886"/>
            <a:chOff x="0" y="0"/>
            <a:chExt cx="154980" cy="755848"/>
          </a:xfrm>
        </p:grpSpPr>
        <p:sp>
          <p:nvSpPr>
            <p:cNvPr id="12" name="Freeform 12"/>
            <p:cNvSpPr/>
            <p:nvPr/>
          </p:nvSpPr>
          <p:spPr>
            <a:xfrm>
              <a:off x="0" y="0"/>
              <a:ext cx="154980" cy="755848"/>
            </a:xfrm>
            <a:custGeom>
              <a:avLst/>
              <a:gdLst/>
              <a:ahLst/>
              <a:cxnLst/>
              <a:rect l="l" t="t" r="r" b="b"/>
              <a:pathLst>
                <a:path w="154980" h="755848">
                  <a:moveTo>
                    <a:pt x="0" y="0"/>
                  </a:moveTo>
                  <a:lnTo>
                    <a:pt x="154980" y="0"/>
                  </a:lnTo>
                  <a:lnTo>
                    <a:pt x="154980" y="755848"/>
                  </a:lnTo>
                  <a:lnTo>
                    <a:pt x="0" y="755848"/>
                  </a:lnTo>
                  <a:close/>
                </a:path>
              </a:pathLst>
            </a:custGeom>
            <a:solidFill>
              <a:srgbClr val="000000">
                <a:alpha val="0"/>
              </a:srgbClr>
            </a:solidFill>
          </p:spPr>
        </p:sp>
        <p:sp>
          <p:nvSpPr>
            <p:cNvPr id="13" name="TextBox 13"/>
            <p:cNvSpPr txBox="1"/>
            <p:nvPr/>
          </p:nvSpPr>
          <p:spPr>
            <a:xfrm>
              <a:off x="0" y="-104775"/>
              <a:ext cx="154980"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1</a:t>
              </a:r>
            </a:p>
          </p:txBody>
        </p:sp>
      </p:grpSp>
      <p:grpSp>
        <p:nvGrpSpPr>
          <p:cNvPr id="14" name="Group 14"/>
          <p:cNvGrpSpPr/>
          <p:nvPr/>
        </p:nvGrpSpPr>
        <p:grpSpPr>
          <a:xfrm>
            <a:off x="3992910" y="3657005"/>
            <a:ext cx="2055614" cy="442912"/>
            <a:chOff x="0" y="0"/>
            <a:chExt cx="2740818" cy="590550"/>
          </a:xfrm>
        </p:grpSpPr>
        <p:sp>
          <p:nvSpPr>
            <p:cNvPr id="15" name="Freeform 15"/>
            <p:cNvSpPr/>
            <p:nvPr/>
          </p:nvSpPr>
          <p:spPr>
            <a:xfrm>
              <a:off x="0" y="0"/>
              <a:ext cx="2740818" cy="590550"/>
            </a:xfrm>
            <a:custGeom>
              <a:avLst/>
              <a:gdLst/>
              <a:ahLst/>
              <a:cxnLst/>
              <a:rect l="l" t="t" r="r" b="b"/>
              <a:pathLst>
                <a:path w="2740818" h="590550">
                  <a:moveTo>
                    <a:pt x="0" y="0"/>
                  </a:moveTo>
                  <a:lnTo>
                    <a:pt x="2740818" y="0"/>
                  </a:lnTo>
                  <a:lnTo>
                    <a:pt x="2740818" y="590550"/>
                  </a:lnTo>
                  <a:lnTo>
                    <a:pt x="0" y="590550"/>
                  </a:lnTo>
                  <a:close/>
                </a:path>
              </a:pathLst>
            </a:custGeom>
            <a:solidFill>
              <a:srgbClr val="000000">
                <a:alpha val="0"/>
              </a:srgbClr>
            </a:solidFill>
          </p:spPr>
        </p:sp>
        <p:sp>
          <p:nvSpPr>
            <p:cNvPr id="16" name="TextBox 16"/>
            <p:cNvSpPr txBox="1"/>
            <p:nvPr/>
          </p:nvSpPr>
          <p:spPr>
            <a:xfrm>
              <a:off x="0" y="-9525"/>
              <a:ext cx="2740818"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Καππαδοκία</a:t>
              </a:r>
            </a:p>
          </p:txBody>
        </p:sp>
      </p:grpSp>
      <p:grpSp>
        <p:nvGrpSpPr>
          <p:cNvPr id="17" name="Group 17"/>
          <p:cNvGrpSpPr/>
          <p:nvPr/>
        </p:nvGrpSpPr>
        <p:grpSpPr>
          <a:xfrm>
            <a:off x="3851076" y="4364385"/>
            <a:ext cx="13303002" cy="19050"/>
            <a:chOff x="0" y="0"/>
            <a:chExt cx="17737337" cy="25400"/>
          </a:xfrm>
        </p:grpSpPr>
        <p:sp>
          <p:nvSpPr>
            <p:cNvPr id="18" name="Freeform 18"/>
            <p:cNvSpPr/>
            <p:nvPr/>
          </p:nvSpPr>
          <p:spPr>
            <a:xfrm>
              <a:off x="0" y="0"/>
              <a:ext cx="17737328" cy="25400"/>
            </a:xfrm>
            <a:custGeom>
              <a:avLst/>
              <a:gdLst/>
              <a:ahLst/>
              <a:cxnLst/>
              <a:rect l="l" t="t" r="r" b="b"/>
              <a:pathLst>
                <a:path w="17737328" h="25400">
                  <a:moveTo>
                    <a:pt x="0" y="12700"/>
                  </a:moveTo>
                  <a:cubicBezTo>
                    <a:pt x="0" y="5715"/>
                    <a:pt x="5715" y="0"/>
                    <a:pt x="12700" y="0"/>
                  </a:cubicBezTo>
                  <a:lnTo>
                    <a:pt x="17724628" y="0"/>
                  </a:lnTo>
                  <a:cubicBezTo>
                    <a:pt x="17731614" y="0"/>
                    <a:pt x="17737328" y="5715"/>
                    <a:pt x="17737328" y="12700"/>
                  </a:cubicBezTo>
                  <a:cubicBezTo>
                    <a:pt x="17737328" y="19685"/>
                    <a:pt x="17731614" y="25400"/>
                    <a:pt x="17724628" y="25400"/>
                  </a:cubicBezTo>
                  <a:lnTo>
                    <a:pt x="12700" y="25400"/>
                  </a:lnTo>
                  <a:cubicBezTo>
                    <a:pt x="5715" y="25400"/>
                    <a:pt x="0" y="19685"/>
                    <a:pt x="0" y="12700"/>
                  </a:cubicBezTo>
                  <a:close/>
                </a:path>
              </a:pathLst>
            </a:custGeom>
            <a:solidFill>
              <a:srgbClr val="D3D1C9"/>
            </a:solidFill>
          </p:spPr>
        </p:sp>
      </p:grpSp>
      <p:grpSp>
        <p:nvGrpSpPr>
          <p:cNvPr id="19" name="Group 19"/>
          <p:cNvGrpSpPr/>
          <p:nvPr/>
        </p:nvGrpSpPr>
        <p:grpSpPr>
          <a:xfrm>
            <a:off x="992238" y="4525119"/>
            <a:ext cx="5434459" cy="1009947"/>
            <a:chOff x="0" y="0"/>
            <a:chExt cx="7245945" cy="1346597"/>
          </a:xfrm>
        </p:grpSpPr>
        <p:sp>
          <p:nvSpPr>
            <p:cNvPr id="20" name="Freeform 20"/>
            <p:cNvSpPr/>
            <p:nvPr/>
          </p:nvSpPr>
          <p:spPr>
            <a:xfrm>
              <a:off x="0" y="0"/>
              <a:ext cx="7245858" cy="1346454"/>
            </a:xfrm>
            <a:custGeom>
              <a:avLst/>
              <a:gdLst/>
              <a:ahLst/>
              <a:cxnLst/>
              <a:rect l="l" t="t" r="r" b="b"/>
              <a:pathLst>
                <a:path w="7245858" h="1346454">
                  <a:moveTo>
                    <a:pt x="0" y="56642"/>
                  </a:moveTo>
                  <a:cubicBezTo>
                    <a:pt x="0" y="25400"/>
                    <a:pt x="25400" y="0"/>
                    <a:pt x="56642" y="0"/>
                  </a:cubicBezTo>
                  <a:lnTo>
                    <a:pt x="7189216" y="0"/>
                  </a:lnTo>
                  <a:cubicBezTo>
                    <a:pt x="7220585" y="0"/>
                    <a:pt x="7245858" y="25400"/>
                    <a:pt x="7245858" y="56642"/>
                  </a:cubicBezTo>
                  <a:lnTo>
                    <a:pt x="7245858" y="1289812"/>
                  </a:lnTo>
                  <a:cubicBezTo>
                    <a:pt x="7245858" y="1321181"/>
                    <a:pt x="7220458" y="1346454"/>
                    <a:pt x="7189216" y="1346454"/>
                  </a:cubicBezTo>
                  <a:lnTo>
                    <a:pt x="56642" y="1346454"/>
                  </a:lnTo>
                  <a:cubicBezTo>
                    <a:pt x="25273" y="1346454"/>
                    <a:pt x="0" y="1321054"/>
                    <a:pt x="0" y="1289812"/>
                  </a:cubicBezTo>
                  <a:close/>
                </a:path>
              </a:pathLst>
            </a:custGeom>
            <a:solidFill>
              <a:srgbClr val="EDEBE3"/>
            </a:solidFill>
          </p:spPr>
        </p:sp>
      </p:grpSp>
      <p:grpSp>
        <p:nvGrpSpPr>
          <p:cNvPr id="21" name="Group 21"/>
          <p:cNvGrpSpPr/>
          <p:nvPr/>
        </p:nvGrpSpPr>
        <p:grpSpPr>
          <a:xfrm>
            <a:off x="1275755" y="4746575"/>
            <a:ext cx="204490" cy="566886"/>
            <a:chOff x="0" y="0"/>
            <a:chExt cx="272653" cy="755848"/>
          </a:xfrm>
        </p:grpSpPr>
        <p:sp>
          <p:nvSpPr>
            <p:cNvPr id="22" name="Freeform 22"/>
            <p:cNvSpPr/>
            <p:nvPr/>
          </p:nvSpPr>
          <p:spPr>
            <a:xfrm>
              <a:off x="0" y="0"/>
              <a:ext cx="272653" cy="755848"/>
            </a:xfrm>
            <a:custGeom>
              <a:avLst/>
              <a:gdLst/>
              <a:ahLst/>
              <a:cxnLst/>
              <a:rect l="l" t="t" r="r" b="b"/>
              <a:pathLst>
                <a:path w="272653" h="755848">
                  <a:moveTo>
                    <a:pt x="0" y="0"/>
                  </a:moveTo>
                  <a:lnTo>
                    <a:pt x="272653" y="0"/>
                  </a:lnTo>
                  <a:lnTo>
                    <a:pt x="272653" y="755848"/>
                  </a:lnTo>
                  <a:lnTo>
                    <a:pt x="0" y="755848"/>
                  </a:lnTo>
                  <a:close/>
                </a:path>
              </a:pathLst>
            </a:custGeom>
            <a:solidFill>
              <a:srgbClr val="000000">
                <a:alpha val="0"/>
              </a:srgbClr>
            </a:solidFill>
          </p:spPr>
        </p:sp>
        <p:sp>
          <p:nvSpPr>
            <p:cNvPr id="23" name="TextBox 23"/>
            <p:cNvSpPr txBox="1"/>
            <p:nvPr/>
          </p:nvSpPr>
          <p:spPr>
            <a:xfrm>
              <a:off x="0" y="-104775"/>
              <a:ext cx="272653"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2</a:t>
              </a:r>
            </a:p>
          </p:txBody>
        </p:sp>
      </p:grpSp>
      <p:grpSp>
        <p:nvGrpSpPr>
          <p:cNvPr id="24" name="Group 24"/>
          <p:cNvGrpSpPr/>
          <p:nvPr/>
        </p:nvGrpSpPr>
        <p:grpSpPr>
          <a:xfrm>
            <a:off x="6710214" y="4808636"/>
            <a:ext cx="3494485" cy="442912"/>
            <a:chOff x="0" y="0"/>
            <a:chExt cx="4659313" cy="590550"/>
          </a:xfrm>
        </p:grpSpPr>
        <p:sp>
          <p:nvSpPr>
            <p:cNvPr id="25" name="Freeform 25"/>
            <p:cNvSpPr/>
            <p:nvPr/>
          </p:nvSpPr>
          <p:spPr>
            <a:xfrm>
              <a:off x="0" y="0"/>
              <a:ext cx="4659313" cy="590550"/>
            </a:xfrm>
            <a:custGeom>
              <a:avLst/>
              <a:gdLst/>
              <a:ahLst/>
              <a:cxnLst/>
              <a:rect l="l" t="t" r="r" b="b"/>
              <a:pathLst>
                <a:path w="4659313" h="590550">
                  <a:moveTo>
                    <a:pt x="0" y="0"/>
                  </a:moveTo>
                  <a:lnTo>
                    <a:pt x="4659313" y="0"/>
                  </a:lnTo>
                  <a:lnTo>
                    <a:pt x="4659313" y="590550"/>
                  </a:lnTo>
                  <a:lnTo>
                    <a:pt x="0" y="590550"/>
                  </a:lnTo>
                  <a:close/>
                </a:path>
              </a:pathLst>
            </a:custGeom>
            <a:solidFill>
              <a:srgbClr val="000000">
                <a:alpha val="0"/>
              </a:srgbClr>
            </a:solidFill>
          </p:spPr>
        </p:sp>
        <p:sp>
          <p:nvSpPr>
            <p:cNvPr id="26" name="TextBox 26"/>
            <p:cNvSpPr txBox="1"/>
            <p:nvPr/>
          </p:nvSpPr>
          <p:spPr>
            <a:xfrm>
              <a:off x="0" y="-9525"/>
              <a:ext cx="4659313"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Κεντρική Μικρά Ασία</a:t>
              </a:r>
            </a:p>
          </p:txBody>
        </p:sp>
      </p:grpSp>
      <p:grpSp>
        <p:nvGrpSpPr>
          <p:cNvPr id="27" name="Group 27"/>
          <p:cNvGrpSpPr/>
          <p:nvPr/>
        </p:nvGrpSpPr>
        <p:grpSpPr>
          <a:xfrm>
            <a:off x="6568380" y="5516016"/>
            <a:ext cx="10585698" cy="19050"/>
            <a:chOff x="0" y="0"/>
            <a:chExt cx="14114263" cy="25400"/>
          </a:xfrm>
        </p:grpSpPr>
        <p:sp>
          <p:nvSpPr>
            <p:cNvPr id="28" name="Freeform 28"/>
            <p:cNvSpPr/>
            <p:nvPr/>
          </p:nvSpPr>
          <p:spPr>
            <a:xfrm>
              <a:off x="0" y="0"/>
              <a:ext cx="14114272" cy="25400"/>
            </a:xfrm>
            <a:custGeom>
              <a:avLst/>
              <a:gdLst/>
              <a:ahLst/>
              <a:cxnLst/>
              <a:rect l="l" t="t" r="r" b="b"/>
              <a:pathLst>
                <a:path w="14114272" h="25400">
                  <a:moveTo>
                    <a:pt x="0" y="12700"/>
                  </a:moveTo>
                  <a:cubicBezTo>
                    <a:pt x="0" y="5715"/>
                    <a:pt x="5715" y="0"/>
                    <a:pt x="12700" y="0"/>
                  </a:cubicBezTo>
                  <a:lnTo>
                    <a:pt x="14101572" y="0"/>
                  </a:lnTo>
                  <a:cubicBezTo>
                    <a:pt x="14108557" y="0"/>
                    <a:pt x="14114272" y="5715"/>
                    <a:pt x="14114272" y="12700"/>
                  </a:cubicBezTo>
                  <a:cubicBezTo>
                    <a:pt x="14114272" y="19685"/>
                    <a:pt x="14108557" y="25400"/>
                    <a:pt x="14101572" y="25400"/>
                  </a:cubicBezTo>
                  <a:lnTo>
                    <a:pt x="12700" y="25400"/>
                  </a:lnTo>
                  <a:cubicBezTo>
                    <a:pt x="5715" y="25400"/>
                    <a:pt x="0" y="19685"/>
                    <a:pt x="0" y="12700"/>
                  </a:cubicBezTo>
                  <a:close/>
                </a:path>
              </a:pathLst>
            </a:custGeom>
            <a:solidFill>
              <a:srgbClr val="D3D1C9"/>
            </a:solidFill>
          </p:spPr>
        </p:sp>
      </p:grpSp>
      <p:grpSp>
        <p:nvGrpSpPr>
          <p:cNvPr id="29" name="Group 29"/>
          <p:cNvGrpSpPr/>
          <p:nvPr/>
        </p:nvGrpSpPr>
        <p:grpSpPr>
          <a:xfrm>
            <a:off x="992238" y="5676751"/>
            <a:ext cx="8151762" cy="1009947"/>
            <a:chOff x="0" y="0"/>
            <a:chExt cx="10869017" cy="1346597"/>
          </a:xfrm>
        </p:grpSpPr>
        <p:sp>
          <p:nvSpPr>
            <p:cNvPr id="30" name="Freeform 30"/>
            <p:cNvSpPr/>
            <p:nvPr/>
          </p:nvSpPr>
          <p:spPr>
            <a:xfrm>
              <a:off x="0" y="0"/>
              <a:ext cx="10868914" cy="1346454"/>
            </a:xfrm>
            <a:custGeom>
              <a:avLst/>
              <a:gdLst/>
              <a:ahLst/>
              <a:cxnLst/>
              <a:rect l="l" t="t" r="r" b="b"/>
              <a:pathLst>
                <a:path w="10868914" h="1346454">
                  <a:moveTo>
                    <a:pt x="0" y="56642"/>
                  </a:moveTo>
                  <a:cubicBezTo>
                    <a:pt x="0" y="25400"/>
                    <a:pt x="25400" y="0"/>
                    <a:pt x="56642" y="0"/>
                  </a:cubicBezTo>
                  <a:lnTo>
                    <a:pt x="10812273" y="0"/>
                  </a:lnTo>
                  <a:cubicBezTo>
                    <a:pt x="10843641" y="0"/>
                    <a:pt x="10868914" y="25400"/>
                    <a:pt x="10868914" y="56642"/>
                  </a:cubicBezTo>
                  <a:lnTo>
                    <a:pt x="10868914" y="1289812"/>
                  </a:lnTo>
                  <a:cubicBezTo>
                    <a:pt x="10868914" y="1321181"/>
                    <a:pt x="10843514" y="1346454"/>
                    <a:pt x="10812273" y="1346454"/>
                  </a:cubicBezTo>
                  <a:lnTo>
                    <a:pt x="56642" y="1346454"/>
                  </a:lnTo>
                  <a:cubicBezTo>
                    <a:pt x="25273" y="1346454"/>
                    <a:pt x="0" y="1321054"/>
                    <a:pt x="0" y="1289812"/>
                  </a:cubicBezTo>
                  <a:close/>
                </a:path>
              </a:pathLst>
            </a:custGeom>
            <a:solidFill>
              <a:srgbClr val="EDEBE3"/>
            </a:solidFill>
          </p:spPr>
        </p:sp>
      </p:grpSp>
      <p:grpSp>
        <p:nvGrpSpPr>
          <p:cNvPr id="31" name="Group 31"/>
          <p:cNvGrpSpPr/>
          <p:nvPr/>
        </p:nvGrpSpPr>
        <p:grpSpPr>
          <a:xfrm>
            <a:off x="1275755" y="5898208"/>
            <a:ext cx="210442" cy="566886"/>
            <a:chOff x="0" y="0"/>
            <a:chExt cx="280590" cy="755848"/>
          </a:xfrm>
        </p:grpSpPr>
        <p:sp>
          <p:nvSpPr>
            <p:cNvPr id="32" name="Freeform 32"/>
            <p:cNvSpPr/>
            <p:nvPr/>
          </p:nvSpPr>
          <p:spPr>
            <a:xfrm>
              <a:off x="0" y="0"/>
              <a:ext cx="280590" cy="755848"/>
            </a:xfrm>
            <a:custGeom>
              <a:avLst/>
              <a:gdLst/>
              <a:ahLst/>
              <a:cxnLst/>
              <a:rect l="l" t="t" r="r" b="b"/>
              <a:pathLst>
                <a:path w="280590" h="755848">
                  <a:moveTo>
                    <a:pt x="0" y="0"/>
                  </a:moveTo>
                  <a:lnTo>
                    <a:pt x="280590" y="0"/>
                  </a:lnTo>
                  <a:lnTo>
                    <a:pt x="280590" y="755848"/>
                  </a:lnTo>
                  <a:lnTo>
                    <a:pt x="0" y="755848"/>
                  </a:lnTo>
                  <a:close/>
                </a:path>
              </a:pathLst>
            </a:custGeom>
            <a:solidFill>
              <a:srgbClr val="000000">
                <a:alpha val="0"/>
              </a:srgbClr>
            </a:solidFill>
          </p:spPr>
        </p:sp>
        <p:sp>
          <p:nvSpPr>
            <p:cNvPr id="33" name="TextBox 33"/>
            <p:cNvSpPr txBox="1"/>
            <p:nvPr/>
          </p:nvSpPr>
          <p:spPr>
            <a:xfrm>
              <a:off x="0" y="-104775"/>
              <a:ext cx="280590" cy="860623"/>
            </a:xfrm>
            <a:prstGeom prst="rect">
              <a:avLst/>
            </a:prstGeom>
          </p:spPr>
          <p:txBody>
            <a:bodyPr lIns="0" tIns="0" rIns="0" bIns="0" rtlCol="0" anchor="t"/>
            <a:lstStyle/>
            <a:p>
              <a:pPr algn="ctr">
                <a:lnSpc>
                  <a:spcPts val="4437"/>
                </a:lnSpc>
              </a:pPr>
              <a:r>
                <a:rPr lang="en-US" sz="2750">
                  <a:solidFill>
                    <a:srgbClr val="161613"/>
                  </a:solidFill>
                  <a:latin typeface="DM Sans"/>
                  <a:ea typeface="DM Sans"/>
                  <a:cs typeface="DM Sans"/>
                  <a:sym typeface="DM Sans"/>
                </a:rPr>
                <a:t>3</a:t>
              </a:r>
            </a:p>
          </p:txBody>
        </p:sp>
      </p:grpSp>
      <p:grpSp>
        <p:nvGrpSpPr>
          <p:cNvPr id="34" name="Group 34"/>
          <p:cNvGrpSpPr/>
          <p:nvPr/>
        </p:nvGrpSpPr>
        <p:grpSpPr>
          <a:xfrm>
            <a:off x="9427518" y="5960269"/>
            <a:ext cx="2996804" cy="442912"/>
            <a:chOff x="0" y="0"/>
            <a:chExt cx="3995738" cy="590550"/>
          </a:xfrm>
        </p:grpSpPr>
        <p:sp>
          <p:nvSpPr>
            <p:cNvPr id="35" name="Freeform 35"/>
            <p:cNvSpPr/>
            <p:nvPr/>
          </p:nvSpPr>
          <p:spPr>
            <a:xfrm>
              <a:off x="0" y="0"/>
              <a:ext cx="3995738" cy="590550"/>
            </a:xfrm>
            <a:custGeom>
              <a:avLst/>
              <a:gdLst/>
              <a:ahLst/>
              <a:cxnLst/>
              <a:rect l="l" t="t" r="r" b="b"/>
              <a:pathLst>
                <a:path w="3995738" h="590550">
                  <a:moveTo>
                    <a:pt x="0" y="0"/>
                  </a:moveTo>
                  <a:lnTo>
                    <a:pt x="3995738" y="0"/>
                  </a:lnTo>
                  <a:lnTo>
                    <a:pt x="3995738" y="590550"/>
                  </a:lnTo>
                  <a:lnTo>
                    <a:pt x="0" y="590550"/>
                  </a:lnTo>
                  <a:close/>
                </a:path>
              </a:pathLst>
            </a:custGeom>
            <a:solidFill>
              <a:srgbClr val="000000">
                <a:alpha val="0"/>
              </a:srgbClr>
            </a:solidFill>
          </p:spPr>
        </p:sp>
        <p:sp>
          <p:nvSpPr>
            <p:cNvPr id="36" name="TextBox 36"/>
            <p:cNvSpPr txBox="1"/>
            <p:nvPr/>
          </p:nvSpPr>
          <p:spPr>
            <a:xfrm>
              <a:off x="0" y="-9525"/>
              <a:ext cx="3995738" cy="600075"/>
            </a:xfrm>
            <a:prstGeom prst="rect">
              <a:avLst/>
            </a:prstGeom>
          </p:spPr>
          <p:txBody>
            <a:bodyPr lIns="0" tIns="0" rIns="0" bIns="0" rtlCol="0" anchor="t"/>
            <a:lstStyle/>
            <a:p>
              <a:pPr algn="l">
                <a:lnSpc>
                  <a:spcPts val="3437"/>
                </a:lnSpc>
              </a:pPr>
              <a:r>
                <a:rPr lang="en-US" sz="2750">
                  <a:solidFill>
                    <a:srgbClr val="161613"/>
                  </a:solidFill>
                  <a:latin typeface="DM Sans"/>
                  <a:ea typeface="DM Sans"/>
                  <a:cs typeface="DM Sans"/>
                  <a:sym typeface="DM Sans"/>
                </a:rPr>
                <a:t>Νότια Μικρά Ασία</a:t>
              </a:r>
            </a:p>
          </p:txBody>
        </p:sp>
      </p:grpSp>
      <p:grpSp>
        <p:nvGrpSpPr>
          <p:cNvPr id="37" name="Group 37"/>
          <p:cNvGrpSpPr/>
          <p:nvPr/>
        </p:nvGrpSpPr>
        <p:grpSpPr>
          <a:xfrm>
            <a:off x="992238" y="7258199"/>
            <a:ext cx="16303526" cy="1360885"/>
            <a:chOff x="0" y="0"/>
            <a:chExt cx="21738035" cy="1814513"/>
          </a:xfrm>
        </p:grpSpPr>
        <p:sp>
          <p:nvSpPr>
            <p:cNvPr id="38" name="Freeform 38"/>
            <p:cNvSpPr/>
            <p:nvPr/>
          </p:nvSpPr>
          <p:spPr>
            <a:xfrm>
              <a:off x="0" y="0"/>
              <a:ext cx="21738034" cy="1814513"/>
            </a:xfrm>
            <a:custGeom>
              <a:avLst/>
              <a:gdLst/>
              <a:ahLst/>
              <a:cxnLst/>
              <a:rect l="l" t="t" r="r" b="b"/>
              <a:pathLst>
                <a:path w="21738034" h="1814513">
                  <a:moveTo>
                    <a:pt x="0" y="0"/>
                  </a:moveTo>
                  <a:lnTo>
                    <a:pt x="21738034" y="0"/>
                  </a:lnTo>
                  <a:lnTo>
                    <a:pt x="21738034" y="1814513"/>
                  </a:lnTo>
                  <a:lnTo>
                    <a:pt x="0" y="1814513"/>
                  </a:lnTo>
                  <a:close/>
                </a:path>
              </a:pathLst>
            </a:custGeom>
            <a:solidFill>
              <a:srgbClr val="000000">
                <a:alpha val="0"/>
              </a:srgbClr>
            </a:solidFill>
          </p:spPr>
        </p:sp>
        <p:sp>
          <p:nvSpPr>
            <p:cNvPr id="39" name="TextBox 39"/>
            <p:cNvSpPr txBox="1"/>
            <p:nvPr/>
          </p:nvSpPr>
          <p:spPr>
            <a:xfrm>
              <a:off x="0" y="-85725"/>
              <a:ext cx="21738035" cy="1900238"/>
            </a:xfrm>
            <a:prstGeom prst="rect">
              <a:avLst/>
            </a:prstGeom>
          </p:spPr>
          <p:txBody>
            <a:bodyPr lIns="0" tIns="0" rIns="0" bIns="0" rtlCol="0" anchor="t"/>
            <a:lstStyle/>
            <a:p>
              <a:pPr algn="l">
                <a:lnSpc>
                  <a:spcPts val="3562"/>
                </a:lnSpc>
              </a:pPr>
              <a:r>
                <a:rPr lang="en-US" sz="2187">
                  <a:solidFill>
                    <a:srgbClr val="161613"/>
                  </a:solidFill>
                  <a:latin typeface="Inter"/>
                  <a:ea typeface="Inter"/>
                  <a:cs typeface="Inter"/>
                  <a:sym typeface="Inter"/>
                </a:rPr>
                <a:t>Περίπου 200.000 Έλληνες παρέμεναν στην Καππαδοκία και γενικότερα στην Κεντρική και Νότια Μικρά Ασία. Αυτοί μεταφέρθηκαν στην Ελλάδα το 1924 και το 1925 με τη φροντίδα της Μικτής Επιτροπής. Ένα τμήμα των Ελλήνων του Πόντου κατέφυγε στη Ρωσία.</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1795</Words>
  <Application>Microsoft Office PowerPoint</Application>
  <PresentationFormat>Προσαρμογή</PresentationFormat>
  <Paragraphs>195</Paragraphs>
  <Slides>22</Slides>
  <Notes>22</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22</vt:i4>
      </vt:variant>
    </vt:vector>
  </HeadingPairs>
  <TitlesOfParts>
    <vt:vector size="29" baseType="lpstr">
      <vt:lpstr>Arial</vt:lpstr>
      <vt:lpstr>DM Sans</vt:lpstr>
      <vt:lpstr>Inter</vt:lpstr>
      <vt:lpstr>Arimo Bold</vt:lpstr>
      <vt:lpstr>Inter Bold</vt:lpstr>
      <vt:lpstr>Calibri</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Μικρασιατική καταστροφή</dc:title>
  <cp:lastModifiedBy>Vasilis Varsamopoulos</cp:lastModifiedBy>
  <cp:revision>1</cp:revision>
  <dcterms:created xsi:type="dcterms:W3CDTF">2006-08-16T00:00:00Z</dcterms:created>
  <dcterms:modified xsi:type="dcterms:W3CDTF">2025-02-09T16:57:23Z</dcterms:modified>
  <dc:identifier>DAGen4WrJoA</dc:identifier>
</cp:coreProperties>
</file>