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281" r:id="rId2"/>
    <p:sldId id="277" r:id="rId3"/>
    <p:sldId id="260" r:id="rId4"/>
    <p:sldId id="282" r:id="rId5"/>
    <p:sldId id="264" r:id="rId6"/>
    <p:sldId id="284" r:id="rId7"/>
    <p:sldId id="267" r:id="rId8"/>
    <p:sldId id="296" r:id="rId9"/>
    <p:sldId id="297" r:id="rId10"/>
    <p:sldId id="298" r:id="rId11"/>
    <p:sldId id="295" r:id="rId12"/>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E888"/>
    <a:srgbClr val="FB9871"/>
    <a:srgbClr val="BE635E"/>
    <a:srgbClr val="F1B07B"/>
    <a:srgbClr val="591C03"/>
    <a:srgbClr val="660033"/>
    <a:srgbClr val="BC589B"/>
    <a:srgbClr val="CCCCFF"/>
    <a:srgbClr val="C4D430"/>
    <a:srgbClr val="1CE6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703909-57E4-45B2-9553-22A6BA7640A4}" v="13" dt="2025-11-12T06:19:38.137"/>
  </p1510:revLst>
</p1510:revInfo>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94689" autoAdjust="0"/>
  </p:normalViewPr>
  <p:slideViewPr>
    <p:cSldViewPr snapToGrid="0">
      <p:cViewPr varScale="1">
        <p:scale>
          <a:sx n="83" d="100"/>
          <a:sy n="83" d="100"/>
        </p:scale>
        <p:origin x="643" y="288"/>
      </p:cViewPr>
      <p:guideLst>
        <p:guide orient="horz" pos="2160"/>
        <p:guide pos="3864"/>
        <p:guide pos="408"/>
        <p:guide orient="horz" pos="432"/>
        <p:guide pos="7272"/>
      </p:guideLst>
    </p:cSldViewPr>
  </p:slideViewPr>
  <p:notesTextViewPr>
    <p:cViewPr>
      <p:scale>
        <a:sx n="1" d="1"/>
        <a:sy n="1" d="1"/>
      </p:scale>
      <p:origin x="0" y="0"/>
    </p:cViewPr>
  </p:notesTextViewPr>
  <p:notesViewPr>
    <p:cSldViewPr snapToGrid="0">
      <p:cViewPr varScale="1">
        <p:scale>
          <a:sx n="93" d="100"/>
          <a:sy n="93" d="100"/>
        </p:scale>
        <p:origin x="295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a tsiota" userId="2ec8b23d907d4360" providerId="LiveId" clId="{73758B76-615B-44A3-BF58-403431920783}"/>
    <pc:docChg chg="undo custSel addSld modSld sldOrd">
      <pc:chgData name="katia tsiota" userId="2ec8b23d907d4360" providerId="LiveId" clId="{73758B76-615B-44A3-BF58-403431920783}" dt="2025-11-12T06:20:07.766" v="266" actId="20577"/>
      <pc:docMkLst>
        <pc:docMk/>
      </pc:docMkLst>
      <pc:sldChg chg="modSp mod">
        <pc:chgData name="katia tsiota" userId="2ec8b23d907d4360" providerId="LiveId" clId="{73758B76-615B-44A3-BF58-403431920783}" dt="2025-11-12T06:20:07.766" v="266" actId="20577"/>
        <pc:sldMkLst>
          <pc:docMk/>
          <pc:sldMk cId="1725568416" sldId="281"/>
        </pc:sldMkLst>
        <pc:spChg chg="mod">
          <ac:chgData name="katia tsiota" userId="2ec8b23d907d4360" providerId="LiveId" clId="{73758B76-615B-44A3-BF58-403431920783}" dt="2025-11-12T06:20:07.766" v="266" actId="20577"/>
          <ac:spMkLst>
            <pc:docMk/>
            <pc:sldMk cId="1725568416" sldId="281"/>
            <ac:spMk id="2" creationId="{28BAA8DA-C40B-4AB9-9407-30FB70335152}"/>
          </ac:spMkLst>
        </pc:spChg>
      </pc:sldChg>
      <pc:sldChg chg="modSp mod">
        <pc:chgData name="katia tsiota" userId="2ec8b23d907d4360" providerId="LiveId" clId="{73758B76-615B-44A3-BF58-403431920783}" dt="2025-11-12T06:19:55.837" v="262" actId="20577"/>
        <pc:sldMkLst>
          <pc:docMk/>
          <pc:sldMk cId="417603285" sldId="296"/>
        </pc:sldMkLst>
        <pc:spChg chg="mod">
          <ac:chgData name="katia tsiota" userId="2ec8b23d907d4360" providerId="LiveId" clId="{73758B76-615B-44A3-BF58-403431920783}" dt="2025-11-12T06:19:55.837" v="262" actId="20577"/>
          <ac:spMkLst>
            <pc:docMk/>
            <pc:sldMk cId="417603285" sldId="296"/>
            <ac:spMk id="33" creationId="{84A11FB8-708D-CB7A-9CE7-D8C74F52D8DE}"/>
          </ac:spMkLst>
        </pc:spChg>
      </pc:sldChg>
      <pc:sldChg chg="addSp delSp modSp add mod ord">
        <pc:chgData name="katia tsiota" userId="2ec8b23d907d4360" providerId="LiveId" clId="{73758B76-615B-44A3-BF58-403431920783}" dt="2025-11-12T06:16:33.944" v="253" actId="1076"/>
        <pc:sldMkLst>
          <pc:docMk/>
          <pc:sldMk cId="1639218539" sldId="298"/>
        </pc:sldMkLst>
        <pc:spChg chg="add mod">
          <ac:chgData name="katia tsiota" userId="2ec8b23d907d4360" providerId="LiveId" clId="{73758B76-615B-44A3-BF58-403431920783}" dt="2025-11-12T06:04:56.597" v="91" actId="33987"/>
          <ac:spMkLst>
            <pc:docMk/>
            <pc:sldMk cId="1639218539" sldId="298"/>
            <ac:spMk id="2" creationId="{DECFFC71-BEA4-8C04-E777-0B369E592555}"/>
          </ac:spMkLst>
        </pc:spChg>
        <pc:spChg chg="add del mod">
          <ac:chgData name="katia tsiota" userId="2ec8b23d907d4360" providerId="LiveId" clId="{73758B76-615B-44A3-BF58-403431920783}" dt="2025-11-12T06:09:53.203" v="149"/>
          <ac:spMkLst>
            <pc:docMk/>
            <pc:sldMk cId="1639218539" sldId="298"/>
            <ac:spMk id="3" creationId="{8255B46A-EBE5-324F-C3F1-4E92DDF9A6E1}"/>
          </ac:spMkLst>
        </pc:spChg>
        <pc:spChg chg="add mod">
          <ac:chgData name="katia tsiota" userId="2ec8b23d907d4360" providerId="LiveId" clId="{73758B76-615B-44A3-BF58-403431920783}" dt="2025-11-12T06:16:24.685" v="251" actId="1076"/>
          <ac:spMkLst>
            <pc:docMk/>
            <pc:sldMk cId="1639218539" sldId="298"/>
            <ac:spMk id="4" creationId="{F29B752F-DA8D-5D11-4FFD-E92295BC8BA8}"/>
          </ac:spMkLst>
        </pc:spChg>
        <pc:spChg chg="add del mod">
          <ac:chgData name="katia tsiota" userId="2ec8b23d907d4360" providerId="LiveId" clId="{73758B76-615B-44A3-BF58-403431920783}" dt="2025-11-12T06:09:53.203" v="147" actId="478"/>
          <ac:spMkLst>
            <pc:docMk/>
            <pc:sldMk cId="1639218539" sldId="298"/>
            <ac:spMk id="7" creationId="{C9E55093-001A-EA32-F377-979A56F82390}"/>
          </ac:spMkLst>
        </pc:spChg>
        <pc:spChg chg="add mod">
          <ac:chgData name="katia tsiota" userId="2ec8b23d907d4360" providerId="LiveId" clId="{73758B76-615B-44A3-BF58-403431920783}" dt="2025-11-12T06:16:29.812" v="252" actId="1076"/>
          <ac:spMkLst>
            <pc:docMk/>
            <pc:sldMk cId="1639218539" sldId="298"/>
            <ac:spMk id="8" creationId="{1F45F308-8500-9277-DDF1-A8337C8059D4}"/>
          </ac:spMkLst>
        </pc:spChg>
        <pc:spChg chg="add mod">
          <ac:chgData name="katia tsiota" userId="2ec8b23d907d4360" providerId="LiveId" clId="{73758B76-615B-44A3-BF58-403431920783}" dt="2025-11-12T06:16:33.944" v="253" actId="1076"/>
          <ac:spMkLst>
            <pc:docMk/>
            <pc:sldMk cId="1639218539" sldId="298"/>
            <ac:spMk id="9" creationId="{DD6D30F0-8FE3-7D83-5393-C3E59165782D}"/>
          </ac:spMkLst>
        </pc:spChg>
        <pc:spChg chg="mod">
          <ac:chgData name="katia tsiota" userId="2ec8b23d907d4360" providerId="LiveId" clId="{73758B76-615B-44A3-BF58-403431920783}" dt="2025-11-12T06:16:09.902" v="249" actId="1076"/>
          <ac:spMkLst>
            <pc:docMk/>
            <pc:sldMk cId="1639218539" sldId="298"/>
            <ac:spMk id="34" creationId="{07406C0B-BB5F-D345-F5A3-7D02A07CBC1E}"/>
          </ac:spMkLst>
        </pc:spChg>
        <pc:grpChg chg="mod">
          <ac:chgData name="katia tsiota" userId="2ec8b23d907d4360" providerId="LiveId" clId="{73758B76-615B-44A3-BF58-403431920783}" dt="2025-11-12T06:03:41.514" v="83" actId="1076"/>
          <ac:grpSpMkLst>
            <pc:docMk/>
            <pc:sldMk cId="1639218539" sldId="298"/>
            <ac:grpSpMk id="23" creationId="{9AE008D1-4FF5-B6D7-DB35-3F17D4A114C4}"/>
          </ac:grpSpMkLst>
        </pc:grpChg>
        <pc:picChg chg="mod">
          <ac:chgData name="katia tsiota" userId="2ec8b23d907d4360" providerId="LiveId" clId="{73758B76-615B-44A3-BF58-403431920783}" dt="2025-11-12T05:58:19.546" v="5" actId="14100"/>
          <ac:picMkLst>
            <pc:docMk/>
            <pc:sldMk cId="1639218539" sldId="298"/>
            <ac:picMk id="5" creationId="{E7010EBC-4CEE-B91C-8CD6-4A570E6972E0}"/>
          </ac:picMkLst>
        </pc:picChg>
        <pc:picChg chg="del">
          <ac:chgData name="katia tsiota" userId="2ec8b23d907d4360" providerId="LiveId" clId="{73758B76-615B-44A3-BF58-403431920783}" dt="2025-11-12T05:58:10.297" v="3" actId="478"/>
          <ac:picMkLst>
            <pc:docMk/>
            <pc:sldMk cId="1639218539" sldId="298"/>
            <ac:picMk id="6" creationId="{E09B0470-EA36-1324-3043-9B1762E63C2E}"/>
          </ac:picMkLst>
        </pc:picChg>
        <pc:picChg chg="del">
          <ac:chgData name="katia tsiota" userId="2ec8b23d907d4360" providerId="LiveId" clId="{73758B76-615B-44A3-BF58-403431920783}" dt="2025-11-12T05:58:13.374" v="4" actId="478"/>
          <ac:picMkLst>
            <pc:docMk/>
            <pc:sldMk cId="1639218539" sldId="298"/>
            <ac:picMk id="12" creationId="{2461E335-1C4E-B6BA-CADB-F62FC6A5443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F3D1D01A-5516-4E1C-9A6D-D9EF8C203F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a:p>
        </p:txBody>
      </p:sp>
      <p:sp>
        <p:nvSpPr>
          <p:cNvPr id="3" name="Θέση ημερομηνίας 2">
            <a:extLst>
              <a:ext uri="{FF2B5EF4-FFF2-40B4-BE49-F238E27FC236}">
                <a16:creationId xmlns:a16="http://schemas.microsoft.com/office/drawing/2014/main" id="{B0087A2D-9F8F-45E9-B127-C2407E7953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DF68236-446A-4D47-ADF1-C31DC149DBB0}" type="datetime1">
              <a:rPr lang="el-GR" smtClean="0"/>
              <a:t>12/11/2025</a:t>
            </a:fld>
            <a:endParaRPr lang="el-GR"/>
          </a:p>
        </p:txBody>
      </p:sp>
      <p:sp>
        <p:nvSpPr>
          <p:cNvPr id="4" name="Θέση υποσέλιδου 3">
            <a:extLst>
              <a:ext uri="{FF2B5EF4-FFF2-40B4-BE49-F238E27FC236}">
                <a16:creationId xmlns:a16="http://schemas.microsoft.com/office/drawing/2014/main" id="{60515058-9F03-4AC5-A723-3D23E27720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a:p>
        </p:txBody>
      </p:sp>
      <p:sp>
        <p:nvSpPr>
          <p:cNvPr id="5" name="Θέση αριθμού διαφάνειας 4">
            <a:extLst>
              <a:ext uri="{FF2B5EF4-FFF2-40B4-BE49-F238E27FC236}">
                <a16:creationId xmlns:a16="http://schemas.microsoft.com/office/drawing/2014/main" id="{986E583C-77B5-479A-A9CA-17DC816BC6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F3D57C9-54A6-4BAA-A5CD-C535F9370C4B}" type="slidenum">
              <a:rPr lang="el-GR" smtClean="0"/>
              <a:t>‹#›</a:t>
            </a:fld>
            <a:endParaRPr lang="el-GR"/>
          </a:p>
        </p:txBody>
      </p:sp>
    </p:spTree>
    <p:extLst>
      <p:ext uri="{BB962C8B-B14F-4D97-AF65-F5344CB8AC3E}">
        <p14:creationId xmlns:p14="http://schemas.microsoft.com/office/powerpoint/2010/main" val="21203655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noProof="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97113F8-DB9E-4C5D-9B17-558920758AB5}" type="datetime1">
              <a:rPr lang="el-GR" noProof="0" smtClean="0"/>
              <a:t>12/11/2025</a:t>
            </a:fld>
            <a:endParaRPr lang="el-GR" noProof="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noProof="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noProof="0"/>
              <a:t>Κάντε κλικ για επεξεργασία των στυλ κειμένου του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noProof="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BF82289-BCFD-4053-9D06-A9140C63A457}" type="slidenum">
              <a:rPr lang="el-GR" noProof="0" smtClean="0"/>
              <a:t>‹#›</a:t>
            </a:fld>
            <a:endParaRPr lang="el-GR" noProof="0"/>
          </a:p>
        </p:txBody>
      </p:sp>
    </p:spTree>
    <p:extLst>
      <p:ext uri="{BB962C8B-B14F-4D97-AF65-F5344CB8AC3E}">
        <p14:creationId xmlns:p14="http://schemas.microsoft.com/office/powerpoint/2010/main" val="144947508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pPr rtl="0"/>
            <a:fld id="{6BF82289-BCFD-4053-9D06-A9140C63A457}" type="slidenum">
              <a:rPr lang="el-GR" smtClean="0"/>
              <a:t>1</a:t>
            </a:fld>
            <a:endParaRPr lang="el-GR"/>
          </a:p>
        </p:txBody>
      </p:sp>
    </p:spTree>
    <p:extLst>
      <p:ext uri="{BB962C8B-B14F-4D97-AF65-F5344CB8AC3E}">
        <p14:creationId xmlns:p14="http://schemas.microsoft.com/office/powerpoint/2010/main" val="2679952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7EB54-C1B0-4458-8B2A-DBD71316D5E0}"/>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49349011-8C9B-ED88-39ED-825D6C9A00A8}"/>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7954A06E-D995-0093-0E1B-30647F553BDE}"/>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47F3844-6DDE-0695-5A09-2F4994372345}"/>
              </a:ext>
            </a:extLst>
          </p:cNvPr>
          <p:cNvSpPr>
            <a:spLocks noGrp="1"/>
          </p:cNvSpPr>
          <p:nvPr>
            <p:ph type="sldNum" sz="quarter" idx="5"/>
          </p:nvPr>
        </p:nvSpPr>
        <p:spPr/>
        <p:txBody>
          <a:bodyPr/>
          <a:lstStyle/>
          <a:p>
            <a:pPr rtl="0"/>
            <a:fld id="{6BF82289-BCFD-4053-9D06-A9140C63A457}" type="slidenum">
              <a:rPr lang="el-GR" noProof="0" smtClean="0"/>
              <a:t>10</a:t>
            </a:fld>
            <a:endParaRPr lang="el-GR" noProof="0"/>
          </a:p>
        </p:txBody>
      </p:sp>
    </p:spTree>
    <p:extLst>
      <p:ext uri="{BB962C8B-B14F-4D97-AF65-F5344CB8AC3E}">
        <p14:creationId xmlns:p14="http://schemas.microsoft.com/office/powerpoint/2010/main" val="3005313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pPr rtl="0"/>
            <a:fld id="{6BF82289-BCFD-4053-9D06-A9140C63A457}" type="slidenum">
              <a:rPr lang="el-GR" noProof="0" smtClean="0"/>
              <a:t>11</a:t>
            </a:fld>
            <a:endParaRPr lang="el-GR" noProof="0"/>
          </a:p>
        </p:txBody>
      </p:sp>
    </p:spTree>
    <p:extLst>
      <p:ext uri="{BB962C8B-B14F-4D97-AF65-F5344CB8AC3E}">
        <p14:creationId xmlns:p14="http://schemas.microsoft.com/office/powerpoint/2010/main" val="607590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pPr rtl="0"/>
            <a:fld id="{6BF82289-BCFD-4053-9D06-A9140C63A457}" type="slidenum">
              <a:rPr lang="el-GR" noProof="0" smtClean="0"/>
              <a:t>2</a:t>
            </a:fld>
            <a:endParaRPr lang="el-GR" noProof="0"/>
          </a:p>
        </p:txBody>
      </p:sp>
    </p:spTree>
    <p:extLst>
      <p:ext uri="{BB962C8B-B14F-4D97-AF65-F5344CB8AC3E}">
        <p14:creationId xmlns:p14="http://schemas.microsoft.com/office/powerpoint/2010/main" val="258629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pPr rtl="0"/>
            <a:fld id="{6BF82289-BCFD-4053-9D06-A9140C63A457}" type="slidenum">
              <a:rPr lang="el-GR" noProof="0" smtClean="0"/>
              <a:t>3</a:t>
            </a:fld>
            <a:endParaRPr lang="el-GR" noProof="0"/>
          </a:p>
        </p:txBody>
      </p:sp>
    </p:spTree>
    <p:extLst>
      <p:ext uri="{BB962C8B-B14F-4D97-AF65-F5344CB8AC3E}">
        <p14:creationId xmlns:p14="http://schemas.microsoft.com/office/powerpoint/2010/main" val="1171507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pPr rtl="0"/>
            <a:fld id="{6BF82289-BCFD-4053-9D06-A9140C63A457}" type="slidenum">
              <a:rPr lang="el-GR" noProof="0" smtClean="0"/>
              <a:t>4</a:t>
            </a:fld>
            <a:endParaRPr lang="el-GR" noProof="0"/>
          </a:p>
        </p:txBody>
      </p:sp>
    </p:spTree>
    <p:extLst>
      <p:ext uri="{BB962C8B-B14F-4D97-AF65-F5344CB8AC3E}">
        <p14:creationId xmlns:p14="http://schemas.microsoft.com/office/powerpoint/2010/main" val="3547602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pPr rtl="0"/>
            <a:fld id="{6BF82289-BCFD-4053-9D06-A9140C63A457}" type="slidenum">
              <a:rPr lang="el-GR" noProof="0" smtClean="0"/>
              <a:t>5</a:t>
            </a:fld>
            <a:endParaRPr lang="el-GR" noProof="0"/>
          </a:p>
        </p:txBody>
      </p:sp>
    </p:spTree>
    <p:extLst>
      <p:ext uri="{BB962C8B-B14F-4D97-AF65-F5344CB8AC3E}">
        <p14:creationId xmlns:p14="http://schemas.microsoft.com/office/powerpoint/2010/main" val="1480748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pPr rtl="0"/>
            <a:fld id="{6BF82289-BCFD-4053-9D06-A9140C63A457}" type="slidenum">
              <a:rPr lang="el-GR" noProof="0" smtClean="0"/>
              <a:t>6</a:t>
            </a:fld>
            <a:endParaRPr lang="el-GR" noProof="0"/>
          </a:p>
        </p:txBody>
      </p:sp>
    </p:spTree>
    <p:extLst>
      <p:ext uri="{BB962C8B-B14F-4D97-AF65-F5344CB8AC3E}">
        <p14:creationId xmlns:p14="http://schemas.microsoft.com/office/powerpoint/2010/main" val="284845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pPr rtl="0"/>
            <a:fld id="{6BF82289-BCFD-4053-9D06-A9140C63A457}" type="slidenum">
              <a:rPr lang="el-GR" noProof="0" smtClean="0"/>
              <a:t>7</a:t>
            </a:fld>
            <a:endParaRPr lang="el-GR" noProof="0"/>
          </a:p>
        </p:txBody>
      </p:sp>
    </p:spTree>
    <p:extLst>
      <p:ext uri="{BB962C8B-B14F-4D97-AF65-F5344CB8AC3E}">
        <p14:creationId xmlns:p14="http://schemas.microsoft.com/office/powerpoint/2010/main" val="1871347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250E5-BBF6-6CE4-CAC3-4D51C5169C60}"/>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1BF45A60-1022-3555-2EB5-18E936DD8389}"/>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3574F3DE-5F3D-CC6A-D72F-3578269A0014}"/>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751BB461-ACD3-D6F1-12FC-D7EC3F41CBA5}"/>
              </a:ext>
            </a:extLst>
          </p:cNvPr>
          <p:cNvSpPr>
            <a:spLocks noGrp="1"/>
          </p:cNvSpPr>
          <p:nvPr>
            <p:ph type="sldNum" sz="quarter" idx="5"/>
          </p:nvPr>
        </p:nvSpPr>
        <p:spPr/>
        <p:txBody>
          <a:bodyPr/>
          <a:lstStyle/>
          <a:p>
            <a:pPr rtl="0"/>
            <a:fld id="{6BF82289-BCFD-4053-9D06-A9140C63A457}" type="slidenum">
              <a:rPr lang="el-GR" noProof="0" smtClean="0"/>
              <a:t>8</a:t>
            </a:fld>
            <a:endParaRPr lang="el-GR" noProof="0"/>
          </a:p>
        </p:txBody>
      </p:sp>
    </p:spTree>
    <p:extLst>
      <p:ext uri="{BB962C8B-B14F-4D97-AF65-F5344CB8AC3E}">
        <p14:creationId xmlns:p14="http://schemas.microsoft.com/office/powerpoint/2010/main" val="1601456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BE6D7-899C-D4CC-7A61-C1502048B960}"/>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A6A5D1C2-1A57-A205-1A24-B684C41E1993}"/>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577F0B05-BB05-C828-B250-E76E6DA9A956}"/>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2AD692A-F538-5179-9EA8-49500DB9F151}"/>
              </a:ext>
            </a:extLst>
          </p:cNvPr>
          <p:cNvSpPr>
            <a:spLocks noGrp="1"/>
          </p:cNvSpPr>
          <p:nvPr>
            <p:ph type="sldNum" sz="quarter" idx="5"/>
          </p:nvPr>
        </p:nvSpPr>
        <p:spPr/>
        <p:txBody>
          <a:bodyPr/>
          <a:lstStyle/>
          <a:p>
            <a:pPr rtl="0"/>
            <a:fld id="{6BF82289-BCFD-4053-9D06-A9140C63A457}" type="slidenum">
              <a:rPr lang="el-GR" noProof="0" smtClean="0"/>
              <a:t>9</a:t>
            </a:fld>
            <a:endParaRPr lang="el-GR" noProof="0"/>
          </a:p>
        </p:txBody>
      </p:sp>
    </p:spTree>
    <p:extLst>
      <p:ext uri="{BB962C8B-B14F-4D97-AF65-F5344CB8AC3E}">
        <p14:creationId xmlns:p14="http://schemas.microsoft.com/office/powerpoint/2010/main" val="3618780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Τίτλος_01">
    <p:spTree>
      <p:nvGrpSpPr>
        <p:cNvPr id="1" name=""/>
        <p:cNvGrpSpPr/>
        <p:nvPr/>
      </p:nvGrpSpPr>
      <p:grpSpPr>
        <a:xfrm>
          <a:off x="0" y="0"/>
          <a:ext cx="0" cy="0"/>
          <a:chOff x="0" y="0"/>
          <a:chExt cx="0" cy="0"/>
        </a:xfrm>
      </p:grpSpPr>
      <p:sp>
        <p:nvSpPr>
          <p:cNvPr id="10" name="Ελεύθερο σχήμα: Σχήμα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noProof="0"/>
          </a:p>
        </p:txBody>
      </p:sp>
      <p:sp>
        <p:nvSpPr>
          <p:cNvPr id="12" name="Θέση εικόνας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rtlCol="0" anchor="ctr" anchorCtr="1">
            <a:normAutofit/>
          </a:bodyPr>
          <a:lstStyle>
            <a:lvl1pPr marL="0" indent="0">
              <a:buNone/>
              <a:defRPr sz="2400">
                <a:solidFill>
                  <a:schemeClr val="bg1"/>
                </a:solidFill>
              </a:defRPr>
            </a:lvl1pPr>
          </a:lstStyle>
          <a:p>
            <a:pPr rtl="0"/>
            <a:r>
              <a:rPr lang="el-GR" noProof="0"/>
              <a:t>Εισαγωγή εικόνας</a:t>
            </a:r>
          </a:p>
        </p:txBody>
      </p:sp>
      <p:sp>
        <p:nvSpPr>
          <p:cNvPr id="2" name="Τίτλος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el-GR" noProof="0"/>
              <a:t>ΤΙΤΛΟΣ</a:t>
            </a:r>
          </a:p>
        </p:txBody>
      </p:sp>
      <p:sp>
        <p:nvSpPr>
          <p:cNvPr id="3" name="Υπότιτλος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el-GR" noProof="0"/>
              <a:t>Υπότιτλος</a:t>
            </a:r>
          </a:p>
        </p:txBody>
      </p:sp>
      <p:grpSp>
        <p:nvGrpSpPr>
          <p:cNvPr id="6" name="Ομάδα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Έλλειψη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8" name="Έλλειψη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9" name="Έλλειψη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11" name="Έλλειψη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grpSp>
    </p:spTree>
    <p:extLst>
      <p:ext uri="{BB962C8B-B14F-4D97-AF65-F5344CB8AC3E}">
        <p14:creationId xmlns:p14="http://schemas.microsoft.com/office/powerpoint/2010/main" val="124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el-GR" noProof="0"/>
              <a:t>Κάντε κλικ για να επεξεργαστείτε το Στυλ κύριου τίτλου</a:t>
            </a:r>
          </a:p>
        </p:txBody>
      </p:sp>
      <p:grpSp>
        <p:nvGrpSpPr>
          <p:cNvPr id="4" name="Ομάδα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Ορθογώνιο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7" name="Έλλειψη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grpSp>
      <p:sp>
        <p:nvSpPr>
          <p:cNvPr id="8" name="Θέση αριθμού διαφάνειας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l-GR" sz="1200" noProof="0" smtClean="0">
                <a:solidFill>
                  <a:schemeClr val="bg1"/>
                </a:solidFill>
              </a:rPr>
              <a:pPr algn="ctr"/>
              <a:t>‹#›</a:t>
            </a:fld>
            <a:endParaRPr lang="el-GR" sz="1200" noProof="0">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Εικόνες_Σημαντικό κείμενο 01">
    <p:spTree>
      <p:nvGrpSpPr>
        <p:cNvPr id="1" name=""/>
        <p:cNvGrpSpPr/>
        <p:nvPr/>
      </p:nvGrpSpPr>
      <p:grpSpPr>
        <a:xfrm>
          <a:off x="0" y="0"/>
          <a:ext cx="0" cy="0"/>
          <a:chOff x="0" y="0"/>
          <a:chExt cx="0" cy="0"/>
        </a:xfrm>
      </p:grpSpPr>
      <p:sp>
        <p:nvSpPr>
          <p:cNvPr id="12" name="Θέση εικόνας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rtlCol="0"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l-GR" noProof="0"/>
              <a:t>Εισαγωγή εικόνας</a:t>
            </a:r>
          </a:p>
        </p:txBody>
      </p:sp>
      <p:sp>
        <p:nvSpPr>
          <p:cNvPr id="2" name="Τίτλος 1">
            <a:extLst>
              <a:ext uri="{FF2B5EF4-FFF2-40B4-BE49-F238E27FC236}">
                <a16:creationId xmlns:a16="http://schemas.microsoft.com/office/drawing/2014/main" id="{2558FCDE-8F3F-4E83-B550-DF944B424F78}"/>
              </a:ext>
            </a:extLst>
          </p:cNvPr>
          <p:cNvSpPr>
            <a:spLocks noGrp="1"/>
          </p:cNvSpPr>
          <p:nvPr>
            <p:ph type="title" hasCustomPrompt="1"/>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rtl="0">
              <a:lnSpc>
                <a:spcPct val="100000"/>
              </a:lnSpc>
            </a:pPr>
            <a:r>
              <a:rPr lang="el-GR" noProof="0"/>
              <a:t>Κάντε κλικ για να επεξεργαστείτε το Στυλ κύριου τίτλου</a:t>
            </a:r>
          </a:p>
        </p:txBody>
      </p:sp>
      <p:sp>
        <p:nvSpPr>
          <p:cNvPr id="13" name="Θέση κειμένου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lvl="0" rtl="0"/>
            <a:r>
              <a:rPr lang="el-GR" noProof="0" dirty="0"/>
              <a:t>Κάντε κλικ για επεξεργασία των στυλ κειμένου του υποδείγματος</a:t>
            </a:r>
          </a:p>
        </p:txBody>
      </p:sp>
      <p:sp>
        <p:nvSpPr>
          <p:cNvPr id="17" name="Θέση εικόνας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rtl="0"/>
            <a:r>
              <a:rPr lang="el-GR" noProof="0"/>
              <a:t>Εισαγωγή εικόνας</a:t>
            </a:r>
          </a:p>
        </p:txBody>
      </p:sp>
      <p:sp>
        <p:nvSpPr>
          <p:cNvPr id="20" name="Θέση αριθμού διαφάνειας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el-GR" noProof="0" smtClean="0"/>
              <a:pPr algn="ctr"/>
              <a:t>‹#›</a:t>
            </a:fld>
            <a:endParaRPr lang="el-GR" noProof="0"/>
          </a:p>
        </p:txBody>
      </p:sp>
    </p:spTree>
    <p:extLst>
      <p:ext uri="{BB962C8B-B14F-4D97-AF65-F5344CB8AC3E}">
        <p14:creationId xmlns:p14="http://schemas.microsoft.com/office/powerpoint/2010/main" val="79141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grpSp>
        <p:nvGrpSpPr>
          <p:cNvPr id="3" name="Ομάδα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Ορθογώνιο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6" name="Έλλειψη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grpSp>
      <p:sp>
        <p:nvSpPr>
          <p:cNvPr id="5" name="Θέση αριθμού διαφάνειας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el-GR" noProof="0" smtClean="0"/>
              <a:pPr algn="ctr"/>
              <a:t>‹#›</a:t>
            </a:fld>
            <a:endParaRPr lang="el-GR" noProof="0"/>
          </a:p>
        </p:txBody>
      </p:sp>
    </p:spTree>
    <p:extLst>
      <p:ext uri="{BB962C8B-B14F-4D97-AF65-F5344CB8AC3E}">
        <p14:creationId xmlns:p14="http://schemas.microsoft.com/office/powerpoint/2010/main" val="54037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Κλείσιμο">
    <p:spTree>
      <p:nvGrpSpPr>
        <p:cNvPr id="1" name=""/>
        <p:cNvGrpSpPr/>
        <p:nvPr/>
      </p:nvGrpSpPr>
      <p:grpSpPr>
        <a:xfrm>
          <a:off x="0" y="0"/>
          <a:ext cx="0" cy="0"/>
          <a:chOff x="0" y="0"/>
          <a:chExt cx="0" cy="0"/>
        </a:xfrm>
      </p:grpSpPr>
      <p:sp>
        <p:nvSpPr>
          <p:cNvPr id="9" name="Θέση εικόνας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el-GR" noProof="0"/>
              <a:t>Εισαγωγή εικόνας</a:t>
            </a:r>
          </a:p>
        </p:txBody>
      </p:sp>
      <p:sp>
        <p:nvSpPr>
          <p:cNvPr id="10" name="Τίτλος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rtl="0"/>
            <a:r>
              <a:rPr lang="el-GR" noProof="0"/>
              <a:t>ΤΙΤΛΟΣ</a:t>
            </a:r>
          </a:p>
        </p:txBody>
      </p:sp>
      <p:sp>
        <p:nvSpPr>
          <p:cNvPr id="17" name="Θέση κειμένου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el-GR" noProof="0"/>
              <a:t>Όνομα</a:t>
            </a:r>
          </a:p>
        </p:txBody>
      </p:sp>
      <p:sp>
        <p:nvSpPr>
          <p:cNvPr id="18" name="Θέση κειμένου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el-GR" noProof="0"/>
              <a:t>Τηλέφωνο</a:t>
            </a:r>
          </a:p>
        </p:txBody>
      </p:sp>
      <p:sp>
        <p:nvSpPr>
          <p:cNvPr id="19" name="Θέση κειμένου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el-GR" noProof="0"/>
              <a:t>Διεύθυνση ηλεκτρονικού ταχυδρομείου</a:t>
            </a:r>
          </a:p>
        </p:txBody>
      </p:sp>
      <p:sp>
        <p:nvSpPr>
          <p:cNvPr id="20" name="Θέση κειμένου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el-GR" noProof="0"/>
              <a:t>Τοποθεσία web</a:t>
            </a:r>
          </a:p>
        </p:txBody>
      </p:sp>
      <p:sp>
        <p:nvSpPr>
          <p:cNvPr id="3" name="Θέση περιεχομένου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rtlCol="0" anchor="ctr">
            <a:noAutofit/>
          </a:bodyPr>
          <a:lstStyle>
            <a:lvl1pPr marL="0" indent="0" algn="ctr">
              <a:buNone/>
              <a:defRPr sz="1050"/>
            </a:lvl1pPr>
          </a:lstStyle>
          <a:p>
            <a:pPr lvl="0" rtl="0"/>
            <a:r>
              <a:rPr lang="el-GR" noProof="0"/>
              <a:t>Εικονίδιο</a:t>
            </a:r>
          </a:p>
        </p:txBody>
      </p:sp>
      <p:sp>
        <p:nvSpPr>
          <p:cNvPr id="28" name="Θέση περιεχομένου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rtlCol="0" anchor="ctr">
            <a:noAutofit/>
          </a:bodyPr>
          <a:lstStyle>
            <a:lvl1pPr marL="0" indent="0" algn="ctr">
              <a:buNone/>
              <a:defRPr sz="1050"/>
            </a:lvl1pPr>
          </a:lstStyle>
          <a:p>
            <a:pPr lvl="0" rtl="0"/>
            <a:r>
              <a:rPr lang="el-GR" noProof="0"/>
              <a:t>Εικονίδιο</a:t>
            </a:r>
          </a:p>
        </p:txBody>
      </p:sp>
      <p:sp>
        <p:nvSpPr>
          <p:cNvPr id="29" name="Θέση περιεχομένου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rtlCol="0" anchor="ctr">
            <a:noAutofit/>
          </a:bodyPr>
          <a:lstStyle>
            <a:lvl1pPr marL="0" indent="0" algn="ctr">
              <a:buNone/>
              <a:defRPr sz="1050"/>
            </a:lvl1pPr>
          </a:lstStyle>
          <a:p>
            <a:pPr lvl="0" rtl="0"/>
            <a:r>
              <a:rPr lang="el-GR" noProof="0"/>
              <a:t>Εικονίδιο</a:t>
            </a:r>
          </a:p>
        </p:txBody>
      </p:sp>
      <p:sp>
        <p:nvSpPr>
          <p:cNvPr id="30" name="Θέση περιεχομένου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rtlCol="0" anchor="ctr">
            <a:noAutofit/>
          </a:bodyPr>
          <a:lstStyle>
            <a:lvl1pPr marL="0" indent="0" algn="ctr">
              <a:buNone/>
              <a:defRPr sz="1050"/>
            </a:lvl1pPr>
          </a:lstStyle>
          <a:p>
            <a:pPr lvl="0" rtl="0"/>
            <a:r>
              <a:rPr lang="el-GR" noProof="0"/>
              <a:t>Εικονίδιο</a:t>
            </a:r>
          </a:p>
        </p:txBody>
      </p:sp>
    </p:spTree>
    <p:extLst>
      <p:ext uri="{BB962C8B-B14F-4D97-AF65-F5344CB8AC3E}">
        <p14:creationId xmlns:p14="http://schemas.microsoft.com/office/powerpoint/2010/main" val="416935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el-GR" noProof="0"/>
              <a:t>ΤΙΤΛΟΣ</a:t>
            </a:r>
          </a:p>
        </p:txBody>
      </p:sp>
      <p:sp>
        <p:nvSpPr>
          <p:cNvPr id="3" name="Υπότιτλος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el-GR" noProof="0"/>
              <a:t>Υπότιτλος</a:t>
            </a:r>
          </a:p>
        </p:txBody>
      </p:sp>
      <p:grpSp>
        <p:nvGrpSpPr>
          <p:cNvPr id="6" name="Ομάδα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Έλλειψη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8" name="Έλλειψη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9" name="Έλλειψη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11" name="Έλλειψη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grpSp>
      <p:sp>
        <p:nvSpPr>
          <p:cNvPr id="13" name="Ελεύθερο σχήμα: Σχήμα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noProof="0"/>
          </a:p>
        </p:txBody>
      </p:sp>
    </p:spTree>
    <p:extLst>
      <p:ext uri="{BB962C8B-B14F-4D97-AF65-F5344CB8AC3E}">
        <p14:creationId xmlns:p14="http://schemas.microsoft.com/office/powerpoint/2010/main" val="246673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Κεφαλίδα ενότητας">
    <p:spTree>
      <p:nvGrpSpPr>
        <p:cNvPr id="1" name=""/>
        <p:cNvGrpSpPr/>
        <p:nvPr/>
      </p:nvGrpSpPr>
      <p:grpSpPr>
        <a:xfrm>
          <a:off x="0" y="0"/>
          <a:ext cx="0" cy="0"/>
          <a:chOff x="0" y="0"/>
          <a:chExt cx="0" cy="0"/>
        </a:xfrm>
      </p:grpSpPr>
      <p:sp>
        <p:nvSpPr>
          <p:cNvPr id="10" name="Ελεύθερο σχήμα: Σχήμα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noProof="0"/>
          </a:p>
        </p:txBody>
      </p:sp>
      <p:sp>
        <p:nvSpPr>
          <p:cNvPr id="2" name="Τίτλος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el-GR" noProof="0"/>
              <a:t>ΤΙΤΛΟΣ</a:t>
            </a:r>
          </a:p>
        </p:txBody>
      </p:sp>
      <p:sp>
        <p:nvSpPr>
          <p:cNvPr id="3" name="Υπότιτλος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el-GR" noProof="0"/>
              <a:t>Υπότιτλος</a:t>
            </a:r>
          </a:p>
        </p:txBody>
      </p:sp>
      <p:grpSp>
        <p:nvGrpSpPr>
          <p:cNvPr id="6" name="Ομάδα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Έλλειψη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8" name="Έλλειψη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9" name="Έλλειψη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11" name="Έλλειψη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grpSp>
    </p:spTree>
    <p:extLst>
      <p:ext uri="{BB962C8B-B14F-4D97-AF65-F5344CB8AC3E}">
        <p14:creationId xmlns:p14="http://schemas.microsoft.com/office/powerpoint/2010/main" val="387349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el-GR" noProof="0"/>
              <a:t>Κάντε κλικ για να επεξεργαστείτε το Στυλ κύριου τίτλου</a:t>
            </a:r>
          </a:p>
        </p:txBody>
      </p:sp>
      <p:grpSp>
        <p:nvGrpSpPr>
          <p:cNvPr id="4" name="Ομάδα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Ορθογώνιο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7" name="Έλλειψη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grpSp>
      <p:sp>
        <p:nvSpPr>
          <p:cNvPr id="8" name="Θέση αριθμού διαφάνειας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l-GR" sz="1200" noProof="0" smtClean="0">
                <a:solidFill>
                  <a:schemeClr val="bg1"/>
                </a:solidFill>
              </a:rPr>
              <a:pPr algn="ctr"/>
              <a:t>‹#›</a:t>
            </a:fld>
            <a:endParaRPr lang="el-GR" sz="1200" noProof="0">
              <a:solidFill>
                <a:schemeClr val="bg1"/>
              </a:solidFill>
            </a:endParaRPr>
          </a:p>
        </p:txBody>
      </p:sp>
      <p:sp>
        <p:nvSpPr>
          <p:cNvPr id="9" name="Θέση περιεχομένου 2">
            <a:extLst>
              <a:ext uri="{FF2B5EF4-FFF2-40B4-BE49-F238E27FC236}">
                <a16:creationId xmlns:a16="http://schemas.microsoft.com/office/drawing/2014/main" id="{C7BBA6D3-FEB9-412B-8FBB-095FC3A60ABF}"/>
              </a:ext>
            </a:extLst>
          </p:cNvPr>
          <p:cNvSpPr>
            <a:spLocks noGrp="1"/>
          </p:cNvSpPr>
          <p:nvPr>
            <p:ph idx="1" hasCustomPrompt="1"/>
          </p:nvPr>
        </p:nvSpPr>
        <p:spPr>
          <a:xfrm>
            <a:off x="633186" y="1825625"/>
            <a:ext cx="10815864" cy="4351338"/>
          </a:xfrm>
        </p:spPr>
        <p:txBody>
          <a:bodyPr rtlCol="0"/>
          <a:lstStyle/>
          <a:p>
            <a:pPr lvl="0" rtl="0"/>
            <a:r>
              <a:rPr lang="el-GR" noProof="0" dirty="0"/>
              <a:t>Κάντε κλικ για επεξεργασία των στυλ κειμένου του υποδείγματος</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Tree>
    <p:extLst>
      <p:ext uri="{BB962C8B-B14F-4D97-AF65-F5344CB8AC3E}">
        <p14:creationId xmlns:p14="http://schemas.microsoft.com/office/powerpoint/2010/main" val="20100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el-GR" noProof="0"/>
              <a:t>Κάντε κλικ για να επεξεργαστείτε το Στυλ κύριου τίτλου</a:t>
            </a:r>
          </a:p>
        </p:txBody>
      </p:sp>
      <p:grpSp>
        <p:nvGrpSpPr>
          <p:cNvPr id="4" name="Ομάδα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Ορθογώνιο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7" name="Έλλειψη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grpSp>
      <p:sp>
        <p:nvSpPr>
          <p:cNvPr id="8" name="Θέση αριθμού διαφάνειας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l-GR" sz="1200" noProof="0" smtClean="0">
                <a:solidFill>
                  <a:schemeClr val="bg1"/>
                </a:solidFill>
              </a:rPr>
              <a:pPr algn="ctr"/>
              <a:t>‹#›</a:t>
            </a:fld>
            <a:endParaRPr lang="el-GR" sz="1200" noProof="0">
              <a:solidFill>
                <a:schemeClr val="bg1"/>
              </a:solidFill>
            </a:endParaRPr>
          </a:p>
        </p:txBody>
      </p:sp>
      <p:sp>
        <p:nvSpPr>
          <p:cNvPr id="9" name="Θέση περιεχομένου 2">
            <a:extLst>
              <a:ext uri="{FF2B5EF4-FFF2-40B4-BE49-F238E27FC236}">
                <a16:creationId xmlns:a16="http://schemas.microsoft.com/office/drawing/2014/main" id="{64A4F74B-B2CD-407C-865A-037EDFAC9DB0}"/>
              </a:ext>
            </a:extLst>
          </p:cNvPr>
          <p:cNvSpPr>
            <a:spLocks noGrp="1"/>
          </p:cNvSpPr>
          <p:nvPr>
            <p:ph sz="half" idx="1" hasCustomPrompt="1"/>
          </p:nvPr>
        </p:nvSpPr>
        <p:spPr>
          <a:xfrm>
            <a:off x="633186" y="1825625"/>
            <a:ext cx="5386614"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el-GR" noProof="0" dirty="0"/>
              <a:t>Κάντε κλικ για επεξεργασία των στυλ κειμένου του υποδείγματος</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10" name="Θέση περιεχομένου 3">
            <a:extLst>
              <a:ext uri="{FF2B5EF4-FFF2-40B4-BE49-F238E27FC236}">
                <a16:creationId xmlns:a16="http://schemas.microsoft.com/office/drawing/2014/main" id="{A2548E2E-973A-4D52-ACB9-BF564F407308}"/>
              </a:ext>
            </a:extLst>
          </p:cNvPr>
          <p:cNvSpPr>
            <a:spLocks noGrp="1"/>
          </p:cNvSpPr>
          <p:nvPr>
            <p:ph sz="half" idx="2" hasCustomPrompt="1"/>
          </p:nvPr>
        </p:nvSpPr>
        <p:spPr>
          <a:xfrm>
            <a:off x="6172200" y="1825625"/>
            <a:ext cx="5276850"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el-GR" noProof="0" dirty="0"/>
              <a:t>Κάντε κλικ για επεξεργασία των στυλ κειμένου του υποδείγματος</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Tree>
    <p:extLst>
      <p:ext uri="{BB962C8B-B14F-4D97-AF65-F5344CB8AC3E}">
        <p14:creationId xmlns:p14="http://schemas.microsoft.com/office/powerpoint/2010/main" val="105106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el-GR" noProof="0"/>
              <a:t>Κάντε κλικ για να επεξεργαστείτε το Στυλ κύριου τίτλου</a:t>
            </a:r>
          </a:p>
        </p:txBody>
      </p:sp>
      <p:grpSp>
        <p:nvGrpSpPr>
          <p:cNvPr id="4" name="Ομάδα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Ορθογώνιο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7" name="Έλλειψη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grpSp>
      <p:sp>
        <p:nvSpPr>
          <p:cNvPr id="8" name="Θέση αριθμού διαφάνειας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l-GR" sz="1200" noProof="0" smtClean="0">
                <a:solidFill>
                  <a:schemeClr val="bg1"/>
                </a:solidFill>
              </a:rPr>
              <a:pPr algn="ctr"/>
              <a:t>‹#›</a:t>
            </a:fld>
            <a:endParaRPr lang="el-GR" sz="1200" noProof="0">
              <a:solidFill>
                <a:schemeClr val="bg1"/>
              </a:solidFill>
            </a:endParaRPr>
          </a:p>
        </p:txBody>
      </p:sp>
      <p:sp>
        <p:nvSpPr>
          <p:cNvPr id="9" name="Θέση κειμένου 2">
            <a:extLst>
              <a:ext uri="{FF2B5EF4-FFF2-40B4-BE49-F238E27FC236}">
                <a16:creationId xmlns:a16="http://schemas.microsoft.com/office/drawing/2014/main" id="{10CD1AD0-C8B7-4785-A47D-D822CF4F248F}"/>
              </a:ext>
            </a:extLst>
          </p:cNvPr>
          <p:cNvSpPr>
            <a:spLocks noGrp="1"/>
          </p:cNvSpPr>
          <p:nvPr>
            <p:ph type="body" idx="1" hasCustomPrompt="1"/>
          </p:nvPr>
        </p:nvSpPr>
        <p:spPr>
          <a:xfrm>
            <a:off x="633186" y="1681163"/>
            <a:ext cx="533214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dirty="0"/>
              <a:t>Κάντε κλικ για επεξεργασία των στυλ κειμένου του υποδείγματος</a:t>
            </a:r>
          </a:p>
        </p:txBody>
      </p:sp>
      <p:sp>
        <p:nvSpPr>
          <p:cNvPr id="10" name="Θέση κειμένου 4">
            <a:extLst>
              <a:ext uri="{FF2B5EF4-FFF2-40B4-BE49-F238E27FC236}">
                <a16:creationId xmlns:a16="http://schemas.microsoft.com/office/drawing/2014/main" id="{90A1BBCF-EEF1-4C9A-BA10-9657A79560D3}"/>
              </a:ext>
            </a:extLst>
          </p:cNvPr>
          <p:cNvSpPr>
            <a:spLocks noGrp="1"/>
          </p:cNvSpPr>
          <p:nvPr>
            <p:ph type="body" sz="quarter" idx="3" hasCustomPrompt="1"/>
          </p:nvPr>
        </p:nvSpPr>
        <p:spPr>
          <a:xfrm>
            <a:off x="6172200" y="1681163"/>
            <a:ext cx="527685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dirty="0"/>
              <a:t>Κάντε κλικ για επεξεργασία των στυλ κειμένου του υποδείγματος</a:t>
            </a:r>
          </a:p>
        </p:txBody>
      </p:sp>
      <p:sp>
        <p:nvSpPr>
          <p:cNvPr id="11" name="Θέση περιεχομένου 3">
            <a:extLst>
              <a:ext uri="{FF2B5EF4-FFF2-40B4-BE49-F238E27FC236}">
                <a16:creationId xmlns:a16="http://schemas.microsoft.com/office/drawing/2014/main" id="{79F8415A-57A2-4D5C-97B0-E78499CC7C6F}"/>
              </a:ext>
            </a:extLst>
          </p:cNvPr>
          <p:cNvSpPr>
            <a:spLocks noGrp="1"/>
          </p:cNvSpPr>
          <p:nvPr>
            <p:ph sz="half" idx="2" hasCustomPrompt="1"/>
          </p:nvPr>
        </p:nvSpPr>
        <p:spPr>
          <a:xfrm>
            <a:off x="633186" y="2505075"/>
            <a:ext cx="5332147"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l-GR" noProof="0" dirty="0"/>
              <a:t>Κάντε κλικ για επεξεργασία των στυλ κειμένου του υποδείγματος</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12" name="Θέση περιεχομένου 5">
            <a:extLst>
              <a:ext uri="{FF2B5EF4-FFF2-40B4-BE49-F238E27FC236}">
                <a16:creationId xmlns:a16="http://schemas.microsoft.com/office/drawing/2014/main" id="{37A31490-A10D-455A-B515-E26064D0E10A}"/>
              </a:ext>
            </a:extLst>
          </p:cNvPr>
          <p:cNvSpPr>
            <a:spLocks noGrp="1"/>
          </p:cNvSpPr>
          <p:nvPr>
            <p:ph sz="quarter" idx="4" hasCustomPrompt="1"/>
          </p:nvPr>
        </p:nvSpPr>
        <p:spPr>
          <a:xfrm>
            <a:off x="6172200" y="2505075"/>
            <a:ext cx="527685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l-GR" noProof="0" dirty="0"/>
              <a:t>Κάντε κλικ για επεξεργασία των στυλ κειμένου του υποδείγματος</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Tree>
    <p:extLst>
      <p:ext uri="{BB962C8B-B14F-4D97-AF65-F5344CB8AC3E}">
        <p14:creationId xmlns:p14="http://schemas.microsoft.com/office/powerpoint/2010/main" val="194907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grpSp>
        <p:nvGrpSpPr>
          <p:cNvPr id="4" name="Ομάδα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Ορθογώνιο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7" name="Έλλειψη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grpSp>
      <p:sp>
        <p:nvSpPr>
          <p:cNvPr id="8" name="Θέση αριθμού διαφάνειας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l-GR" sz="1200" noProof="0" smtClean="0">
                <a:solidFill>
                  <a:schemeClr val="bg1"/>
                </a:solidFill>
              </a:rPr>
              <a:pPr algn="ctr"/>
              <a:t>‹#›</a:t>
            </a:fld>
            <a:endParaRPr lang="el-GR" sz="1200" noProof="0">
              <a:solidFill>
                <a:schemeClr val="bg1"/>
              </a:solidFill>
            </a:endParaRPr>
          </a:p>
        </p:txBody>
      </p:sp>
      <p:sp>
        <p:nvSpPr>
          <p:cNvPr id="9" name="Θέση κειμένου 3">
            <a:extLst>
              <a:ext uri="{FF2B5EF4-FFF2-40B4-BE49-F238E27FC236}">
                <a16:creationId xmlns:a16="http://schemas.microsoft.com/office/drawing/2014/main" id="{9F5DF135-B773-4FF0-A198-687768159124}"/>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dirty="0"/>
              <a:t>Κάντε κλικ για επεξεργασία των στυλ κειμένου του υποδείγματος</a:t>
            </a:r>
          </a:p>
        </p:txBody>
      </p:sp>
      <p:sp>
        <p:nvSpPr>
          <p:cNvPr id="10" name="Θέση περιεχομένου 2">
            <a:extLst>
              <a:ext uri="{FF2B5EF4-FFF2-40B4-BE49-F238E27FC236}">
                <a16:creationId xmlns:a16="http://schemas.microsoft.com/office/drawing/2014/main" id="{4D4BA48E-457A-42FA-BC00-3AE386B38A0C}"/>
              </a:ext>
            </a:extLst>
          </p:cNvPr>
          <p:cNvSpPr>
            <a:spLocks noGrp="1"/>
          </p:cNvSpPr>
          <p:nvPr>
            <p:ph idx="1" hasCustomPrompt="1"/>
          </p:nvPr>
        </p:nvSpPr>
        <p:spPr>
          <a:xfrm>
            <a:off x="5183188" y="987425"/>
            <a:ext cx="6265862"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l-GR" noProof="0" dirty="0"/>
              <a:t>Κάντε κλικ για επεξεργασία των στυλ κειμένου του υποδείγματος</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11" name="Τίτλος 1">
            <a:extLst>
              <a:ext uri="{FF2B5EF4-FFF2-40B4-BE49-F238E27FC236}">
                <a16:creationId xmlns:a16="http://schemas.microsoft.com/office/drawing/2014/main" id="{43DF8AE6-3466-400C-B6F1-335DF4DED075}"/>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el-GR" noProof="0"/>
              <a:t>Κάντε κλικ για να επεξεργαστείτε το Στυλ κύριου τίτλου</a:t>
            </a:r>
          </a:p>
        </p:txBody>
      </p:sp>
    </p:spTree>
    <p:extLst>
      <p:ext uri="{BB962C8B-B14F-4D97-AF65-F5344CB8AC3E}">
        <p14:creationId xmlns:p14="http://schemas.microsoft.com/office/powerpoint/2010/main" val="397698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Τίτλος_02">
    <p:spTree>
      <p:nvGrpSpPr>
        <p:cNvPr id="1" name=""/>
        <p:cNvGrpSpPr/>
        <p:nvPr/>
      </p:nvGrpSpPr>
      <p:grpSpPr>
        <a:xfrm>
          <a:off x="0" y="0"/>
          <a:ext cx="0" cy="0"/>
          <a:chOff x="0" y="0"/>
          <a:chExt cx="0" cy="0"/>
        </a:xfrm>
      </p:grpSpPr>
      <p:sp>
        <p:nvSpPr>
          <p:cNvPr id="10" name="Ελεύθερο σχήμα: Σχήμα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noProof="0"/>
          </a:p>
        </p:txBody>
      </p:sp>
      <p:sp>
        <p:nvSpPr>
          <p:cNvPr id="12" name="Θέση εικόνας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rtlCol="0" anchor="ctr" anchorCtr="1">
            <a:normAutofit/>
          </a:bodyPr>
          <a:lstStyle>
            <a:lvl1pPr marL="0" indent="0">
              <a:buNone/>
              <a:defRPr sz="2400">
                <a:solidFill>
                  <a:schemeClr val="bg1"/>
                </a:solidFill>
              </a:defRPr>
            </a:lvl1pPr>
          </a:lstStyle>
          <a:p>
            <a:pPr rtl="0"/>
            <a:r>
              <a:rPr lang="el-GR" noProof="0"/>
              <a:t>Εισαγωγή εικόνας</a:t>
            </a:r>
          </a:p>
        </p:txBody>
      </p:sp>
      <p:sp>
        <p:nvSpPr>
          <p:cNvPr id="2" name="Τίτλος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el-GR" noProof="0"/>
              <a:t>ΤΙΤΛΟΣ</a:t>
            </a:r>
          </a:p>
        </p:txBody>
      </p:sp>
      <p:sp>
        <p:nvSpPr>
          <p:cNvPr id="3" name="Υπότιτλος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el-GR" noProof="0"/>
              <a:t>Υπότιτλος</a:t>
            </a:r>
          </a:p>
        </p:txBody>
      </p:sp>
    </p:spTree>
    <p:extLst>
      <p:ext uri="{BB962C8B-B14F-4D97-AF65-F5344CB8AC3E}">
        <p14:creationId xmlns:p14="http://schemas.microsoft.com/office/powerpoint/2010/main" val="127085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grpSp>
        <p:nvGrpSpPr>
          <p:cNvPr id="4" name="Ομάδα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Ορθογώνιο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7" name="Έλλειψη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grpSp>
      <p:sp>
        <p:nvSpPr>
          <p:cNvPr id="8" name="Θέση αριθμού διαφάνειας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l-GR" sz="1200" noProof="0" smtClean="0">
                <a:solidFill>
                  <a:schemeClr val="bg1"/>
                </a:solidFill>
              </a:rPr>
              <a:pPr algn="ctr"/>
              <a:t>‹#›</a:t>
            </a:fld>
            <a:endParaRPr lang="el-GR" sz="1200" noProof="0">
              <a:solidFill>
                <a:schemeClr val="bg1"/>
              </a:solidFill>
            </a:endParaRPr>
          </a:p>
        </p:txBody>
      </p:sp>
      <p:sp>
        <p:nvSpPr>
          <p:cNvPr id="9" name="Τίτλος 1">
            <a:extLst>
              <a:ext uri="{FF2B5EF4-FFF2-40B4-BE49-F238E27FC236}">
                <a16:creationId xmlns:a16="http://schemas.microsoft.com/office/drawing/2014/main" id="{A3EA16B2-FFAE-4A6E-977D-191BC1DB5B28}"/>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el-GR" noProof="0"/>
              <a:t>Κάντε κλικ για να επεξεργαστείτε το Στυλ κύριου τίτλου</a:t>
            </a:r>
          </a:p>
        </p:txBody>
      </p:sp>
      <p:sp>
        <p:nvSpPr>
          <p:cNvPr id="10" name="Θέση κειμένου 3">
            <a:extLst>
              <a:ext uri="{FF2B5EF4-FFF2-40B4-BE49-F238E27FC236}">
                <a16:creationId xmlns:a16="http://schemas.microsoft.com/office/drawing/2014/main" id="{436B2E80-B2B9-4309-8C9B-11D0B83C4337}"/>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dirty="0"/>
              <a:t>Κάντε κλικ για επεξεργασία των στυλ κειμένου του υποδείγματος</a:t>
            </a:r>
          </a:p>
        </p:txBody>
      </p:sp>
      <p:sp>
        <p:nvSpPr>
          <p:cNvPr id="11" name="Θέση εικόνας 2">
            <a:extLst>
              <a:ext uri="{FF2B5EF4-FFF2-40B4-BE49-F238E27FC236}">
                <a16:creationId xmlns:a16="http://schemas.microsoft.com/office/drawing/2014/main" id="{03DB89DF-F372-4E54-9DFD-D53E42A2B8E8}"/>
              </a:ext>
            </a:extLst>
          </p:cNvPr>
          <p:cNvSpPr>
            <a:spLocks noGrp="1"/>
          </p:cNvSpPr>
          <p:nvPr>
            <p:ph type="pic" idx="1" hasCustomPrompt="1"/>
          </p:nvPr>
        </p:nvSpPr>
        <p:spPr>
          <a:xfrm>
            <a:off x="5183188" y="457201"/>
            <a:ext cx="6172200" cy="540385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a:t>Κάντε κλικ στο εικονίδιο για να προσθέσετε μια εικόνα</a:t>
            </a:r>
          </a:p>
        </p:txBody>
      </p:sp>
    </p:spTree>
    <p:extLst>
      <p:ext uri="{BB962C8B-B14F-4D97-AF65-F5344CB8AC3E}">
        <p14:creationId xmlns:p14="http://schemas.microsoft.com/office/powerpoint/2010/main" val="429434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Τίτλος_03">
    <p:spTree>
      <p:nvGrpSpPr>
        <p:cNvPr id="1" name=""/>
        <p:cNvGrpSpPr/>
        <p:nvPr/>
      </p:nvGrpSpPr>
      <p:grpSpPr>
        <a:xfrm>
          <a:off x="0" y="0"/>
          <a:ext cx="0" cy="0"/>
          <a:chOff x="0" y="0"/>
          <a:chExt cx="0" cy="0"/>
        </a:xfrm>
      </p:grpSpPr>
      <p:sp>
        <p:nvSpPr>
          <p:cNvPr id="7" name="Θέση εικόνας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bg1"/>
                </a:solidFill>
              </a:defRPr>
            </a:lvl1pPr>
          </a:lstStyle>
          <a:p>
            <a:pPr rtl="0"/>
            <a:r>
              <a:rPr lang="el-GR" noProof="0"/>
              <a:t>Εισαγωγή εικόνας</a:t>
            </a:r>
          </a:p>
        </p:txBody>
      </p:sp>
      <p:sp>
        <p:nvSpPr>
          <p:cNvPr id="2" name="Τίτλος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rtl="0"/>
            <a:r>
              <a:rPr lang="el-GR" noProof="0"/>
              <a:t>ΤΙΤΛΟΣ</a:t>
            </a:r>
          </a:p>
        </p:txBody>
      </p:sp>
      <p:sp>
        <p:nvSpPr>
          <p:cNvPr id="3" name="Υπότιτλος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rtl="0"/>
            <a:r>
              <a:rPr lang="el-GR" noProof="0"/>
              <a:t>Υπότιτλος</a:t>
            </a:r>
          </a:p>
        </p:txBody>
      </p:sp>
    </p:spTree>
    <p:extLst>
      <p:ext uri="{BB962C8B-B14F-4D97-AF65-F5344CB8AC3E}">
        <p14:creationId xmlns:p14="http://schemas.microsoft.com/office/powerpoint/2010/main" val="347717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Κεφαλίδα ενότητας με εικόνα">
    <p:spTree>
      <p:nvGrpSpPr>
        <p:cNvPr id="1" name=""/>
        <p:cNvGrpSpPr/>
        <p:nvPr/>
      </p:nvGrpSpPr>
      <p:grpSpPr>
        <a:xfrm>
          <a:off x="0" y="0"/>
          <a:ext cx="0" cy="0"/>
          <a:chOff x="0" y="0"/>
          <a:chExt cx="0" cy="0"/>
        </a:xfrm>
      </p:grpSpPr>
      <p:sp>
        <p:nvSpPr>
          <p:cNvPr id="7" name="Θέση εικόνας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tx1"/>
                </a:solidFill>
              </a:defRPr>
            </a:lvl1pPr>
          </a:lstStyle>
          <a:p>
            <a:pPr rtl="0"/>
            <a:r>
              <a:rPr lang="el-GR" noProof="0"/>
              <a:t>Εισαγωγή εικόνας</a:t>
            </a:r>
          </a:p>
        </p:txBody>
      </p:sp>
      <p:sp>
        <p:nvSpPr>
          <p:cNvPr id="2" name="Τίτλος 1">
            <a:extLst>
              <a:ext uri="{FF2B5EF4-FFF2-40B4-BE49-F238E27FC236}">
                <a16:creationId xmlns:a16="http://schemas.microsoft.com/office/drawing/2014/main" id="{2DCD3B46-48AB-439D-A981-D3596F977592}"/>
              </a:ext>
            </a:extLst>
          </p:cNvPr>
          <p:cNvSpPr>
            <a:spLocks noGrp="1"/>
          </p:cNvSpPr>
          <p:nvPr>
            <p:ph type="title" hasCustomPrompt="1"/>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rtl="0"/>
            <a:r>
              <a:rPr lang="el-GR" noProof="0"/>
              <a:t>Κάντε κλικ για να επεξεργαστείτε το Στυλ κύριου τίτλου</a:t>
            </a:r>
          </a:p>
        </p:txBody>
      </p:sp>
      <p:sp>
        <p:nvSpPr>
          <p:cNvPr id="3" name="Θέση κειμένου 2">
            <a:extLst>
              <a:ext uri="{FF2B5EF4-FFF2-40B4-BE49-F238E27FC236}">
                <a16:creationId xmlns:a16="http://schemas.microsoft.com/office/drawing/2014/main" id="{2728D712-0D13-4ECD-9BEB-B8EE651FF63F}"/>
              </a:ext>
            </a:extLst>
          </p:cNvPr>
          <p:cNvSpPr>
            <a:spLocks noGrp="1"/>
          </p:cNvSpPr>
          <p:nvPr>
            <p:ph type="body" idx="1" hasCustomPrompt="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rtl="0"/>
            <a:r>
              <a:rPr lang="el-GR" noProof="0"/>
              <a:t>Στυλ υποδείγματος κειμένου</a:t>
            </a:r>
          </a:p>
        </p:txBody>
      </p:sp>
    </p:spTree>
    <p:extLst>
      <p:ext uri="{BB962C8B-B14F-4D97-AF65-F5344CB8AC3E}">
        <p14:creationId xmlns:p14="http://schemas.microsoft.com/office/powerpoint/2010/main" val="341130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Στήλη 01 Περιεχόμενο_2">
    <p:spTree>
      <p:nvGrpSpPr>
        <p:cNvPr id="1" name=""/>
        <p:cNvGrpSpPr/>
        <p:nvPr/>
      </p:nvGrpSpPr>
      <p:grpSpPr>
        <a:xfrm>
          <a:off x="0" y="0"/>
          <a:ext cx="0" cy="0"/>
          <a:chOff x="0" y="0"/>
          <a:chExt cx="0" cy="0"/>
        </a:xfrm>
      </p:grpSpPr>
      <p:sp>
        <p:nvSpPr>
          <p:cNvPr id="9" name="Θέση εικόνας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el-GR" noProof="0" dirty="0"/>
              <a:t>Εισαγωγή εικόνας</a:t>
            </a:r>
          </a:p>
        </p:txBody>
      </p:sp>
      <p:sp>
        <p:nvSpPr>
          <p:cNvPr id="14" name="Θέση κειμένου 12">
            <a:extLst>
              <a:ext uri="{FF2B5EF4-FFF2-40B4-BE49-F238E27FC236}">
                <a16:creationId xmlns:a16="http://schemas.microsoft.com/office/drawing/2014/main" id="{C7F0E85E-786D-44FC-A9C8-8853277D7C38}"/>
              </a:ext>
            </a:extLst>
          </p:cNvPr>
          <p:cNvSpPr>
            <a:spLocks noGrp="1"/>
          </p:cNvSpPr>
          <p:nvPr>
            <p:ph type="body" sz="quarter" idx="12" hasCustomPrompt="1"/>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lvl="0" rtl="0"/>
            <a:r>
              <a:rPr lang="el-GR" noProof="0" dirty="0"/>
              <a:t>Κάντε κλικ για επεξεργασία των στυλ κειμένου του υποδείγματος</a:t>
            </a:r>
          </a:p>
        </p:txBody>
      </p:sp>
      <p:sp>
        <p:nvSpPr>
          <p:cNvPr id="13" name="Θέση κειμένου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lvl="0" rtl="0"/>
            <a:r>
              <a:rPr lang="el-GR" noProof="0" dirty="0"/>
              <a:t>Κάντε κλικ για επεξεργασία των στυλ κειμένου του υποδείγματος</a:t>
            </a:r>
          </a:p>
        </p:txBody>
      </p:sp>
      <p:sp>
        <p:nvSpPr>
          <p:cNvPr id="2" name="Τίτλος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rtl="0">
              <a:lnSpc>
                <a:spcPct val="100000"/>
              </a:lnSpc>
            </a:pPr>
            <a:r>
              <a:rPr lang="el-GR" noProof="0"/>
              <a:t>Κάντε κλικ για να επεξεργαστείτε το Στυλ κύριου τίτλου</a:t>
            </a:r>
          </a:p>
        </p:txBody>
      </p:sp>
      <p:sp>
        <p:nvSpPr>
          <p:cNvPr id="16" name="Θέση περιεχομένου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rtlCol="0" anchor="ctr">
            <a:noAutofit/>
          </a:bodyPr>
          <a:lstStyle>
            <a:lvl1pPr marL="0" indent="0" algn="ctr">
              <a:buNone/>
              <a:defRPr sz="1400"/>
            </a:lvl1pPr>
          </a:lstStyle>
          <a:p>
            <a:pPr lvl="0" rtl="0"/>
            <a:r>
              <a:rPr lang="el-GR" noProof="0"/>
              <a:t>Εικονίδιο</a:t>
            </a:r>
          </a:p>
        </p:txBody>
      </p:sp>
      <p:sp>
        <p:nvSpPr>
          <p:cNvPr id="17" name="Θέση περιεχομένου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rtlCol="0" anchor="ctr">
            <a:noAutofit/>
          </a:bodyPr>
          <a:lstStyle>
            <a:lvl1pPr marL="0" indent="0" algn="ctr">
              <a:buNone/>
              <a:defRPr sz="1400"/>
            </a:lvl1pPr>
          </a:lstStyle>
          <a:p>
            <a:pPr lvl="0" rtl="0"/>
            <a:r>
              <a:rPr lang="el-GR" noProof="0"/>
              <a:t>Εικονίδιο</a:t>
            </a:r>
          </a:p>
        </p:txBody>
      </p:sp>
      <p:sp>
        <p:nvSpPr>
          <p:cNvPr id="18" name="Θέση αριθμού διαφάνειας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el-GR" noProof="0" smtClean="0"/>
              <a:pPr algn="ctr"/>
              <a:t>‹#›</a:t>
            </a:fld>
            <a:endParaRPr lang="el-GR" noProof="0"/>
          </a:p>
        </p:txBody>
      </p:sp>
    </p:spTree>
    <p:extLst>
      <p:ext uri="{BB962C8B-B14F-4D97-AF65-F5344CB8AC3E}">
        <p14:creationId xmlns:p14="http://schemas.microsoft.com/office/powerpoint/2010/main" val="277204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Στήλη 02 Περιεχόμενο_3">
    <p:spTree>
      <p:nvGrpSpPr>
        <p:cNvPr id="1" name=""/>
        <p:cNvGrpSpPr/>
        <p:nvPr/>
      </p:nvGrpSpPr>
      <p:grpSpPr>
        <a:xfrm>
          <a:off x="0" y="0"/>
          <a:ext cx="0" cy="0"/>
          <a:chOff x="0" y="0"/>
          <a:chExt cx="0" cy="0"/>
        </a:xfrm>
      </p:grpSpPr>
      <p:sp>
        <p:nvSpPr>
          <p:cNvPr id="9" name="Θέση εικόνας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el-GR" noProof="0"/>
              <a:t>Εισαγωγή εικόνας</a:t>
            </a:r>
          </a:p>
        </p:txBody>
      </p:sp>
      <p:sp>
        <p:nvSpPr>
          <p:cNvPr id="14" name="Θέση κειμένου 12">
            <a:extLst>
              <a:ext uri="{FF2B5EF4-FFF2-40B4-BE49-F238E27FC236}">
                <a16:creationId xmlns:a16="http://schemas.microsoft.com/office/drawing/2014/main" id="{C7F0E85E-786D-44FC-A9C8-8853277D7C38}"/>
              </a:ext>
            </a:extLst>
          </p:cNvPr>
          <p:cNvSpPr>
            <a:spLocks noGrp="1"/>
          </p:cNvSpPr>
          <p:nvPr>
            <p:ph type="body" sz="quarter" idx="12" hasCustomPrompt="1"/>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lvl="0" rtl="0"/>
            <a:r>
              <a:rPr lang="el-GR" noProof="0" dirty="0"/>
              <a:t>Κάντε κλικ για επεξεργασία των στυλ κειμένου του υποδείγματος</a:t>
            </a:r>
          </a:p>
        </p:txBody>
      </p:sp>
      <p:sp>
        <p:nvSpPr>
          <p:cNvPr id="13" name="Θέση κειμένου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lvl="0" rtl="0"/>
            <a:r>
              <a:rPr lang="el-GR" noProof="0" dirty="0"/>
              <a:t>Κάντε κλικ για επεξεργασία των στυλ κειμένου του υποδείγματος</a:t>
            </a:r>
          </a:p>
        </p:txBody>
      </p:sp>
      <p:sp>
        <p:nvSpPr>
          <p:cNvPr id="2" name="Τίτλος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el-GR" noProof="0"/>
              <a:t>Κάντε κλικ για να επεξεργαστείτε το Στυλ κύριου τίτλου</a:t>
            </a:r>
          </a:p>
        </p:txBody>
      </p:sp>
      <p:sp>
        <p:nvSpPr>
          <p:cNvPr id="16" name="Θέση περιεχομένου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el-GR" noProof="0"/>
              <a:t>Εικονίδιο</a:t>
            </a:r>
          </a:p>
        </p:txBody>
      </p:sp>
      <p:sp>
        <p:nvSpPr>
          <p:cNvPr id="17" name="Θέση περιεχομένου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el-GR" noProof="0"/>
              <a:t>Εικονίδιο</a:t>
            </a:r>
          </a:p>
        </p:txBody>
      </p:sp>
      <p:sp>
        <p:nvSpPr>
          <p:cNvPr id="8" name="Θέση κειμένου 12">
            <a:extLst>
              <a:ext uri="{FF2B5EF4-FFF2-40B4-BE49-F238E27FC236}">
                <a16:creationId xmlns:a16="http://schemas.microsoft.com/office/drawing/2014/main" id="{DEF523FD-B1FC-40A7-93AA-389CB38E17C0}"/>
              </a:ext>
            </a:extLst>
          </p:cNvPr>
          <p:cNvSpPr>
            <a:spLocks noGrp="1"/>
          </p:cNvSpPr>
          <p:nvPr>
            <p:ph type="body" sz="quarter" idx="15" hasCustomPrompt="1"/>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lvl="0" rtl="0"/>
            <a:r>
              <a:rPr lang="el-GR" noProof="0" dirty="0"/>
              <a:t>Κάντε κλικ για επεξεργασία των στυλ κειμένου του υποδείγματος</a:t>
            </a:r>
          </a:p>
        </p:txBody>
      </p:sp>
      <p:sp>
        <p:nvSpPr>
          <p:cNvPr id="10" name="Θέση περιεχομένου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el-GR" noProof="0"/>
              <a:t>Εικονίδιο</a:t>
            </a:r>
          </a:p>
        </p:txBody>
      </p:sp>
      <p:sp>
        <p:nvSpPr>
          <p:cNvPr id="11" name="Θέση αριθμού διαφάνειας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el-GR" noProof="0" smtClean="0"/>
              <a:pPr algn="ctr"/>
              <a:t>‹#›</a:t>
            </a:fld>
            <a:endParaRPr lang="el-GR" noProof="0"/>
          </a:p>
        </p:txBody>
      </p:sp>
    </p:spTree>
    <p:extLst>
      <p:ext uri="{BB962C8B-B14F-4D97-AF65-F5344CB8AC3E}">
        <p14:creationId xmlns:p14="http://schemas.microsoft.com/office/powerpoint/2010/main" val="105480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Κατακόρυφη στήλη 03 Περιεχόμενο_2">
    <p:spTree>
      <p:nvGrpSpPr>
        <p:cNvPr id="1" name=""/>
        <p:cNvGrpSpPr/>
        <p:nvPr/>
      </p:nvGrpSpPr>
      <p:grpSpPr>
        <a:xfrm>
          <a:off x="0" y="0"/>
          <a:ext cx="0" cy="0"/>
          <a:chOff x="0" y="0"/>
          <a:chExt cx="0" cy="0"/>
        </a:xfrm>
      </p:grpSpPr>
      <p:sp>
        <p:nvSpPr>
          <p:cNvPr id="9" name="Θέση εικόνας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el-GR" noProof="0"/>
              <a:t>Εισαγωγή εικόνας</a:t>
            </a:r>
          </a:p>
        </p:txBody>
      </p:sp>
      <p:sp>
        <p:nvSpPr>
          <p:cNvPr id="13" name="Θέση κειμένου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lvl="0" rtl="0"/>
            <a:r>
              <a:rPr lang="el-GR" noProof="0" dirty="0"/>
              <a:t>Κάντε κλικ για επεξεργασία των στυλ κειμένου του υποδείγματος</a:t>
            </a:r>
          </a:p>
        </p:txBody>
      </p:sp>
      <p:sp>
        <p:nvSpPr>
          <p:cNvPr id="2" name="Τίτλος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el-GR" noProof="0"/>
              <a:t>Κάντε κλικ για να επεξεργαστείτε το Στυλ κύριου τίτλου</a:t>
            </a:r>
          </a:p>
        </p:txBody>
      </p:sp>
      <p:sp>
        <p:nvSpPr>
          <p:cNvPr id="16" name="Θέση περιεχομένου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el-GR" noProof="0"/>
              <a:t>Εικονίδιο</a:t>
            </a:r>
          </a:p>
        </p:txBody>
      </p:sp>
      <p:sp>
        <p:nvSpPr>
          <p:cNvPr id="11" name="Θέση κειμένου 12">
            <a:extLst>
              <a:ext uri="{FF2B5EF4-FFF2-40B4-BE49-F238E27FC236}">
                <a16:creationId xmlns:a16="http://schemas.microsoft.com/office/drawing/2014/main" id="{C3BB8EAB-4266-4938-A8CB-6D18C938017F}"/>
              </a:ext>
            </a:extLst>
          </p:cNvPr>
          <p:cNvSpPr>
            <a:spLocks noGrp="1"/>
          </p:cNvSpPr>
          <p:nvPr>
            <p:ph type="body" sz="quarter" idx="14" hasCustomPrompt="1"/>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lvl="0" rtl="0"/>
            <a:r>
              <a:rPr lang="el-GR" noProof="0" dirty="0"/>
              <a:t>Κάντε κλικ για επεξεργασία των στυλ κειμένου του υποδείγματος</a:t>
            </a:r>
          </a:p>
        </p:txBody>
      </p:sp>
      <p:sp>
        <p:nvSpPr>
          <p:cNvPr id="12" name="Θέση περιεχομένου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el-GR" noProof="0"/>
              <a:t>Εικονίδιο</a:t>
            </a:r>
          </a:p>
        </p:txBody>
      </p:sp>
      <p:sp>
        <p:nvSpPr>
          <p:cNvPr id="15" name="Θέση αριθμού διαφάνειας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el-GR" noProof="0" smtClean="0"/>
              <a:pPr algn="ctr"/>
              <a:t>‹#›</a:t>
            </a:fld>
            <a:endParaRPr lang="el-GR" noProof="0"/>
          </a:p>
        </p:txBody>
      </p:sp>
    </p:spTree>
    <p:extLst>
      <p:ext uri="{BB962C8B-B14F-4D97-AF65-F5344CB8AC3E}">
        <p14:creationId xmlns:p14="http://schemas.microsoft.com/office/powerpoint/2010/main" val="24471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Στήλη 04 Περιεχόμενο_1">
    <p:spTree>
      <p:nvGrpSpPr>
        <p:cNvPr id="1" name=""/>
        <p:cNvGrpSpPr/>
        <p:nvPr/>
      </p:nvGrpSpPr>
      <p:grpSpPr>
        <a:xfrm>
          <a:off x="0" y="0"/>
          <a:ext cx="0" cy="0"/>
          <a:chOff x="0" y="0"/>
          <a:chExt cx="0" cy="0"/>
        </a:xfrm>
      </p:grpSpPr>
      <p:sp>
        <p:nvSpPr>
          <p:cNvPr id="9" name="Θέση εικόνας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el-GR" noProof="0" dirty="0"/>
              <a:t>Εισαγωγή εικόνας</a:t>
            </a:r>
          </a:p>
        </p:txBody>
      </p:sp>
      <p:sp>
        <p:nvSpPr>
          <p:cNvPr id="13" name="Θέση κειμένου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lvl="0" rtl="0"/>
            <a:r>
              <a:rPr lang="el-GR" noProof="0" dirty="0"/>
              <a:t>Κάντε κλικ για επεξεργασία των στυλ κειμένου του υποδείγματος</a:t>
            </a:r>
          </a:p>
        </p:txBody>
      </p:sp>
      <p:sp>
        <p:nvSpPr>
          <p:cNvPr id="2" name="Τίτλος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el-GR" noProof="0"/>
              <a:t>Κάντε κλικ για να επεξεργαστείτε το Στυλ κύριου τίτλου</a:t>
            </a:r>
          </a:p>
        </p:txBody>
      </p:sp>
      <p:sp>
        <p:nvSpPr>
          <p:cNvPr id="16" name="Θέση περιεχομένου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el-GR" noProof="0"/>
              <a:t>Εικονίδιο</a:t>
            </a:r>
          </a:p>
        </p:txBody>
      </p:sp>
      <p:sp>
        <p:nvSpPr>
          <p:cNvPr id="8" name="Θέση αριθμού διαφάνειας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el-GR" noProof="0" smtClean="0"/>
              <a:pPr algn="ctr"/>
              <a:t>‹#›</a:t>
            </a:fld>
            <a:endParaRPr lang="el-GR" noProof="0"/>
          </a:p>
        </p:txBody>
      </p:sp>
    </p:spTree>
    <p:extLst>
      <p:ext uri="{BB962C8B-B14F-4D97-AF65-F5344CB8AC3E}">
        <p14:creationId xmlns:p14="http://schemas.microsoft.com/office/powerpoint/2010/main" val="221597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Περιεχόμενο">
    <p:spTree>
      <p:nvGrpSpPr>
        <p:cNvPr id="1" name=""/>
        <p:cNvGrpSpPr/>
        <p:nvPr/>
      </p:nvGrpSpPr>
      <p:grpSpPr>
        <a:xfrm>
          <a:off x="0" y="0"/>
          <a:ext cx="0" cy="0"/>
          <a:chOff x="0" y="0"/>
          <a:chExt cx="0" cy="0"/>
        </a:xfrm>
      </p:grpSpPr>
      <p:sp>
        <p:nvSpPr>
          <p:cNvPr id="13" name="Θέση κειμένου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lvl="0" rtl="0"/>
            <a:r>
              <a:rPr lang="el-GR" noProof="0" dirty="0"/>
              <a:t>Κάντε κλικ για επεξεργασία των στυλ κειμένου του υποδείγματος</a:t>
            </a:r>
          </a:p>
        </p:txBody>
      </p:sp>
      <p:sp>
        <p:nvSpPr>
          <p:cNvPr id="2" name="Τίτλος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el-GR" noProof="0"/>
              <a:t>Κάντε κλικ για να επεξεργαστείτε το Στυλ κύριου τίτλου</a:t>
            </a:r>
          </a:p>
        </p:txBody>
      </p:sp>
      <p:sp>
        <p:nvSpPr>
          <p:cNvPr id="16" name="Θέση περιεχομένου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rtlCol="0" anchor="ctr">
            <a:noAutofit/>
          </a:bodyPr>
          <a:lstStyle>
            <a:lvl1pPr marL="0" indent="0" algn="ctr">
              <a:buNone/>
              <a:defRPr sz="1400">
                <a:solidFill>
                  <a:schemeClr val="tx1"/>
                </a:solidFill>
              </a:defRPr>
            </a:lvl1pPr>
          </a:lstStyle>
          <a:p>
            <a:pPr lvl="0" rtl="0"/>
            <a:r>
              <a:rPr lang="el-GR" noProof="0"/>
              <a:t>Εικονίδιο</a:t>
            </a:r>
          </a:p>
        </p:txBody>
      </p:sp>
      <p:grpSp>
        <p:nvGrpSpPr>
          <p:cNvPr id="11" name="Ομάδα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Ορθογώνιο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14" name="Έλλειψη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grpSp>
      <p:sp>
        <p:nvSpPr>
          <p:cNvPr id="15" name="Θέση αριθμού διαφάνειας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l-GR" sz="1200" noProof="0" smtClean="0">
                <a:solidFill>
                  <a:schemeClr val="bg1"/>
                </a:solidFill>
              </a:rPr>
              <a:pPr algn="ctr"/>
              <a:t>‹#›</a:t>
            </a:fld>
            <a:endParaRPr lang="el-GR" sz="1200" noProof="0">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rtl="0"/>
            <a:fld id="{817179DE-9BF3-494C-804F-0C7C90AC8700}" type="slidenum">
              <a:rPr lang="el-GR" noProof="0" smtClean="0"/>
              <a:pPr algn="ctr"/>
              <a:t>‹#›</a:t>
            </a:fld>
            <a:endParaRPr lang="el-GR" noProof="0"/>
          </a:p>
        </p:txBody>
      </p:sp>
      <p:sp>
        <p:nvSpPr>
          <p:cNvPr id="2" name="Θέση τίτλου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l-GR" noProof="0" dirty="0"/>
              <a:t>Κάντε κλικ για να επεξεργαστείτε το Στυλ κύριου τίτλου</a:t>
            </a:r>
          </a:p>
        </p:txBody>
      </p:sp>
      <p:sp>
        <p:nvSpPr>
          <p:cNvPr id="3" name="Θέση κειμένου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l-GR" noProof="0" dirty="0"/>
              <a:t>Κάντε κλικ για επεξεργασία των στυλ κειμένου του υποδείγματος</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4.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8.jpe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descr="τίτλος">
            <a:extLst>
              <a:ext uri="{FF2B5EF4-FFF2-40B4-BE49-F238E27FC236}">
                <a16:creationId xmlns:a16="http://schemas.microsoft.com/office/drawing/2014/main" id="{28BAA8DA-C40B-4AB9-9407-30FB70335152}"/>
              </a:ext>
            </a:extLst>
          </p:cNvPr>
          <p:cNvSpPr>
            <a:spLocks noGrp="1"/>
          </p:cNvSpPr>
          <p:nvPr>
            <p:ph type="ctrTitle"/>
          </p:nvPr>
        </p:nvSpPr>
        <p:spPr>
          <a:xfrm>
            <a:off x="6812326" y="1033154"/>
            <a:ext cx="4379976" cy="2605973"/>
          </a:xfrm>
        </p:spPr>
        <p:txBody>
          <a:bodyPr rtlCol="0"/>
          <a:lstStyle/>
          <a:p>
            <a:pPr rtl="0"/>
            <a:r>
              <a:rPr lang="el-GR"/>
              <a:t>Κεφάλαιο 1 ΑΟΘ</a:t>
            </a:r>
            <a:br>
              <a:rPr lang="el-GR" dirty="0"/>
            </a:br>
            <a:r>
              <a:rPr lang="el-GR" dirty="0"/>
              <a:t>Ενότητα 8</a:t>
            </a:r>
            <a:br>
              <a:rPr lang="el-GR" dirty="0"/>
            </a:br>
            <a:r>
              <a:rPr lang="el-GR" dirty="0"/>
              <a:t>Καταμερισμός Εργασίας</a:t>
            </a:r>
          </a:p>
        </p:txBody>
      </p:sp>
      <p:sp>
        <p:nvSpPr>
          <p:cNvPr id="12" name="Υπότιτλος 11" descr="υπότιτλος">
            <a:extLst>
              <a:ext uri="{FF2B5EF4-FFF2-40B4-BE49-F238E27FC236}">
                <a16:creationId xmlns:a16="http://schemas.microsoft.com/office/drawing/2014/main" id="{B28A8D9C-5123-4D2B-9272-016EF90E0E50}"/>
              </a:ext>
            </a:extLst>
          </p:cNvPr>
          <p:cNvSpPr>
            <a:spLocks noGrp="1"/>
          </p:cNvSpPr>
          <p:nvPr>
            <p:ph type="subTitle" idx="1"/>
          </p:nvPr>
        </p:nvSpPr>
        <p:spPr>
          <a:xfrm>
            <a:off x="7389079" y="5392401"/>
            <a:ext cx="4178808" cy="740544"/>
          </a:xfrm>
        </p:spPr>
        <p:txBody>
          <a:bodyPr rtlCol="0"/>
          <a:lstStyle/>
          <a:p>
            <a:pPr rtl="0"/>
            <a:r>
              <a:rPr lang="el-GR" dirty="0"/>
              <a:t>Από την εκπαιδευτικό ΤΣΙΩΤΑ ΑΙΚΑΤΕΡΙΝΗ ΠΕ80</a:t>
            </a:r>
          </a:p>
        </p:txBody>
      </p:sp>
      <p:pic>
        <p:nvPicPr>
          <p:cNvPr id="14" name="Θέση εικόνας 13" descr="Τρία άτομα κάθονται σε τραπέζι πικ-νικ">
            <a:extLst>
              <a:ext uri="{FF2B5EF4-FFF2-40B4-BE49-F238E27FC236}">
                <a16:creationId xmlns:a16="http://schemas.microsoft.com/office/drawing/2014/main" id="{0B90EB26-97FD-4B8B-86E0-B00589E0946D}"/>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 y="0"/>
            <a:ext cx="6676568" cy="6858000"/>
          </a:xfrm>
        </p:spPr>
      </p:pic>
      <p:grpSp>
        <p:nvGrpSpPr>
          <p:cNvPr id="4" name="Ομάδα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Ελεύθερη σχεδίαση: Σχήμα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9" name="Ορθογώνιο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grpSp>
    </p:spTree>
    <p:extLst>
      <p:ext uri="{BB962C8B-B14F-4D97-AF65-F5344CB8AC3E}">
        <p14:creationId xmlns:p14="http://schemas.microsoft.com/office/powerpoint/2010/main" val="172556841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986F6-C25F-DD4D-5DA5-FF99FFD0E1F7}"/>
            </a:ext>
          </a:extLst>
        </p:cNvPr>
        <p:cNvGrpSpPr/>
        <p:nvPr/>
      </p:nvGrpSpPr>
      <p:grpSpPr>
        <a:xfrm>
          <a:off x="0" y="0"/>
          <a:ext cx="0" cy="0"/>
          <a:chOff x="0" y="0"/>
          <a:chExt cx="0" cy="0"/>
        </a:xfrm>
      </p:grpSpPr>
      <p:pic>
        <p:nvPicPr>
          <p:cNvPr id="5" name="Θέση εικόνας 4" descr="κοντινό πλάνο σελίδων σε ένα βιβλίο">
            <a:extLst>
              <a:ext uri="{FF2B5EF4-FFF2-40B4-BE49-F238E27FC236}">
                <a16:creationId xmlns:a16="http://schemas.microsoft.com/office/drawing/2014/main" id="{E7010EBC-4CEE-B91C-8CD6-4A570E6972E0}"/>
              </a:ext>
            </a:extLst>
          </p:cNvPr>
          <p:cNvPicPr>
            <a:picLocks noGrp="1" noChangeAspect="1"/>
          </p:cNvPicPr>
          <p:nvPr>
            <p:ph type="pic" sz="quarter" idx="10"/>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2" y="0"/>
            <a:ext cx="12192001" cy="6858000"/>
          </a:xfrm>
        </p:spPr>
      </p:pic>
      <p:grpSp>
        <p:nvGrpSpPr>
          <p:cNvPr id="23" name="Ομάδα 22">
            <a:extLst>
              <a:ext uri="{FF2B5EF4-FFF2-40B4-BE49-F238E27FC236}">
                <a16:creationId xmlns:a16="http://schemas.microsoft.com/office/drawing/2014/main" id="{9AE008D1-4FF5-B6D7-DB35-3F17D4A114C4}"/>
              </a:ext>
              <a:ext uri="{C183D7F6-B498-43B3-948B-1728B52AA6E4}">
                <adec:decorative xmlns:adec="http://schemas.microsoft.com/office/drawing/2017/decorative" val="1"/>
              </a:ext>
            </a:extLst>
          </p:cNvPr>
          <p:cNvGrpSpPr/>
          <p:nvPr/>
        </p:nvGrpSpPr>
        <p:grpSpPr>
          <a:xfrm>
            <a:off x="-2" y="0"/>
            <a:ext cx="4750604" cy="6858000"/>
            <a:chOff x="0" y="0"/>
            <a:chExt cx="4750604" cy="6858000"/>
          </a:xfrm>
        </p:grpSpPr>
        <p:sp>
          <p:nvSpPr>
            <p:cNvPr id="22" name="Ελεύθερο σχήμα: Σχήμα 21">
              <a:extLst>
                <a:ext uri="{FF2B5EF4-FFF2-40B4-BE49-F238E27FC236}">
                  <a16:creationId xmlns:a16="http://schemas.microsoft.com/office/drawing/2014/main" id="{28262798-E173-9217-1B26-B19CDD36217B}"/>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18" name="Ελεύθερο σχήμα: Σχήμα 17">
              <a:extLst>
                <a:ext uri="{FF2B5EF4-FFF2-40B4-BE49-F238E27FC236}">
                  <a16:creationId xmlns:a16="http://schemas.microsoft.com/office/drawing/2014/main" id="{4092A680-0560-AE74-1C2E-22EC150369D6}"/>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1">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16" name="Ελεύθερη σχεδίαση: Σχήμα 15">
              <a:extLst>
                <a:ext uri="{FF2B5EF4-FFF2-40B4-BE49-F238E27FC236}">
                  <a16:creationId xmlns:a16="http://schemas.microsoft.com/office/drawing/2014/main" id="{D79378C0-7A0E-893A-113B-5C62A61E2843}"/>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14" name="Ελεύθερη σχεδίαση: Σχήμα 13">
              <a:extLst>
                <a:ext uri="{FF2B5EF4-FFF2-40B4-BE49-F238E27FC236}">
                  <a16:creationId xmlns:a16="http://schemas.microsoft.com/office/drawing/2014/main" id="{53B1A155-E600-90AF-3076-308B2E02A8AC}"/>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chemeClr val="accent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grpSp>
      <p:sp>
        <p:nvSpPr>
          <p:cNvPr id="34" name="Τίτλος 33" descr="τίτλος">
            <a:extLst>
              <a:ext uri="{FF2B5EF4-FFF2-40B4-BE49-F238E27FC236}">
                <a16:creationId xmlns:a16="http://schemas.microsoft.com/office/drawing/2014/main" id="{07406C0B-BB5F-D345-F5A3-7D02A07CBC1E}"/>
              </a:ext>
            </a:extLst>
          </p:cNvPr>
          <p:cNvSpPr>
            <a:spLocks noGrp="1"/>
          </p:cNvSpPr>
          <p:nvPr>
            <p:ph type="title"/>
          </p:nvPr>
        </p:nvSpPr>
        <p:spPr>
          <a:xfrm>
            <a:off x="1371600" y="4091999"/>
            <a:ext cx="8309710" cy="1673157"/>
          </a:xfrm>
        </p:spPr>
        <p:txBody>
          <a:bodyPr rtlCol="0"/>
          <a:lstStyle/>
          <a:p>
            <a:br>
              <a:rPr lang="el-GR" sz="3000" b="1" i="1" dirty="0">
                <a:solidFill>
                  <a:srgbClr val="28E888"/>
                </a:solidFill>
              </a:rPr>
            </a:br>
            <a:br>
              <a:rPr lang="el-GR" sz="3000" b="1" i="1" dirty="0">
                <a:solidFill>
                  <a:srgbClr val="28E888"/>
                </a:solidFill>
              </a:rPr>
            </a:br>
            <a:br>
              <a:rPr lang="el-GR" sz="3000" b="1" i="1" dirty="0">
                <a:solidFill>
                  <a:srgbClr val="28E888"/>
                </a:solidFill>
              </a:rPr>
            </a:br>
            <a:br>
              <a:rPr lang="el-GR" sz="3000" b="1" i="1" dirty="0">
                <a:solidFill>
                  <a:srgbClr val="28E888"/>
                </a:solidFill>
              </a:rPr>
            </a:br>
            <a:br>
              <a:rPr lang="el-GR" sz="3000" b="1" i="1" dirty="0">
                <a:solidFill>
                  <a:srgbClr val="28E888"/>
                </a:solidFill>
              </a:rPr>
            </a:br>
            <a:br>
              <a:rPr lang="el-GR" sz="3000" b="1" i="1" dirty="0">
                <a:solidFill>
                  <a:srgbClr val="28E888"/>
                </a:solidFill>
              </a:rPr>
            </a:br>
            <a:r>
              <a:rPr lang="el-GR" sz="3000" b="1" i="1" dirty="0">
                <a:solidFill>
                  <a:srgbClr val="28E888"/>
                </a:solidFill>
              </a:rPr>
              <a:t>Λειτουργία Χρήματος:</a:t>
            </a:r>
            <a:br>
              <a:rPr lang="el-GR" sz="3000" b="1" i="1" dirty="0">
                <a:solidFill>
                  <a:srgbClr val="28E888"/>
                </a:solidFill>
              </a:rPr>
            </a:br>
            <a:br>
              <a:rPr lang="el-GR" sz="2000" b="1" i="1" dirty="0">
                <a:solidFill>
                  <a:srgbClr val="28E888"/>
                </a:solidFill>
              </a:rPr>
            </a:br>
            <a:r>
              <a:rPr lang="el-GR" sz="2500" dirty="0">
                <a:solidFill>
                  <a:srgbClr val="28E888"/>
                </a:solidFill>
              </a:rPr>
              <a:t>*Ως μέτρο αξίας</a:t>
            </a:r>
            <a:br>
              <a:rPr lang="el-GR" sz="2500" dirty="0">
                <a:solidFill>
                  <a:srgbClr val="28E888"/>
                </a:solidFill>
              </a:rPr>
            </a:br>
            <a:r>
              <a:rPr lang="el-GR" sz="2500" dirty="0">
                <a:solidFill>
                  <a:srgbClr val="28E888"/>
                </a:solidFill>
              </a:rPr>
              <a:t>*Ως μέσο ανταλλαγής (ή κυκλοφορίας) </a:t>
            </a:r>
            <a:br>
              <a:rPr lang="el-GR" sz="2500" dirty="0">
                <a:solidFill>
                  <a:srgbClr val="28E888"/>
                </a:solidFill>
              </a:rPr>
            </a:br>
            <a:r>
              <a:rPr lang="el-GR" sz="2500" dirty="0">
                <a:solidFill>
                  <a:srgbClr val="28E888"/>
                </a:solidFill>
              </a:rPr>
              <a:t>*Ως μέσο πληρωμών </a:t>
            </a:r>
            <a:br>
              <a:rPr lang="el-GR" sz="2500" dirty="0">
                <a:solidFill>
                  <a:srgbClr val="28E888"/>
                </a:solidFill>
              </a:rPr>
            </a:br>
            <a:r>
              <a:rPr lang="el-GR" sz="2500" dirty="0">
                <a:solidFill>
                  <a:srgbClr val="28E888"/>
                </a:solidFill>
              </a:rPr>
              <a:t>*Ως μέσο θησαυρισμού (ή διατήρησης ή αποθεματοποίησης αξιών)</a:t>
            </a:r>
          </a:p>
        </p:txBody>
      </p:sp>
      <p:sp>
        <p:nvSpPr>
          <p:cNvPr id="4" name="TextBox 3">
            <a:extLst>
              <a:ext uri="{FF2B5EF4-FFF2-40B4-BE49-F238E27FC236}">
                <a16:creationId xmlns:a16="http://schemas.microsoft.com/office/drawing/2014/main" id="{F29B752F-DA8D-5D11-4FFD-E92295BC8BA8}"/>
              </a:ext>
            </a:extLst>
          </p:cNvPr>
          <p:cNvSpPr txBox="1"/>
          <p:nvPr/>
        </p:nvSpPr>
        <p:spPr>
          <a:xfrm>
            <a:off x="1165030" y="685800"/>
            <a:ext cx="7520960" cy="1938992"/>
          </a:xfrm>
          <a:prstGeom prst="rect">
            <a:avLst/>
          </a:prstGeom>
          <a:noFill/>
        </p:spPr>
        <p:txBody>
          <a:bodyPr wrap="square" rtlCol="0">
            <a:spAutoFit/>
          </a:bodyPr>
          <a:lstStyle/>
          <a:p>
            <a:r>
              <a:rPr lang="el-GR" sz="3000" dirty="0"/>
              <a:t>Μορφές Χρήματος:</a:t>
            </a:r>
          </a:p>
          <a:p>
            <a:endParaRPr lang="el-GR" dirty="0"/>
          </a:p>
          <a:p>
            <a:pPr marL="285750" indent="-285750">
              <a:buFont typeface="Wingdings" panose="05000000000000000000" pitchFamily="2" charset="2"/>
              <a:buChar char="Ø"/>
            </a:pPr>
            <a:r>
              <a:rPr lang="el-GR" dirty="0">
                <a:solidFill>
                  <a:srgbClr val="28E888"/>
                </a:solidFill>
              </a:rPr>
              <a:t>Κέρματα                         εκδίδονται από την Κεντρική Τράπεζα της Ελλάδος </a:t>
            </a:r>
          </a:p>
          <a:p>
            <a:pPr marL="285750" indent="-285750">
              <a:buFont typeface="Wingdings" panose="05000000000000000000" pitchFamily="2" charset="2"/>
              <a:buChar char="Ø"/>
            </a:pPr>
            <a:r>
              <a:rPr lang="el-GR" dirty="0">
                <a:solidFill>
                  <a:srgbClr val="28E888"/>
                </a:solidFill>
              </a:rPr>
              <a:t>Χαρτονομίσματα</a:t>
            </a:r>
          </a:p>
          <a:p>
            <a:pPr marL="285750" indent="-285750">
              <a:buFont typeface="Wingdings" panose="05000000000000000000" pitchFamily="2" charset="2"/>
              <a:buChar char="Ø"/>
            </a:pPr>
            <a:r>
              <a:rPr lang="el-GR" dirty="0">
                <a:solidFill>
                  <a:srgbClr val="28E888"/>
                </a:solidFill>
              </a:rPr>
              <a:t>Καταθέσεις όψεως        αποτελούν το πλασματικό χρήμα που δημιουργείται από τις εμπορικές τράπεζες. </a:t>
            </a:r>
          </a:p>
        </p:txBody>
      </p:sp>
      <p:sp>
        <p:nvSpPr>
          <p:cNvPr id="8" name="Δεξί άγκιστρο 7">
            <a:extLst>
              <a:ext uri="{FF2B5EF4-FFF2-40B4-BE49-F238E27FC236}">
                <a16:creationId xmlns:a16="http://schemas.microsoft.com/office/drawing/2014/main" id="{1F45F308-8500-9277-DDF1-A8337C8059D4}"/>
              </a:ext>
            </a:extLst>
          </p:cNvPr>
          <p:cNvSpPr/>
          <p:nvPr/>
        </p:nvSpPr>
        <p:spPr>
          <a:xfrm>
            <a:off x="3159997" y="1287242"/>
            <a:ext cx="428017" cy="758758"/>
          </a:xfrm>
          <a:prstGeom prst="rightBrace">
            <a:avLst/>
          </a:prstGeom>
          <a:solidFill>
            <a:srgbClr val="BE635E"/>
          </a:solidFill>
          <a:ln>
            <a:solidFill>
              <a:srgbClr val="F1B07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9" name="Βέλος: Δεξιό 8">
            <a:extLst>
              <a:ext uri="{FF2B5EF4-FFF2-40B4-BE49-F238E27FC236}">
                <a16:creationId xmlns:a16="http://schemas.microsoft.com/office/drawing/2014/main" id="{DD6D30F0-8FE3-7D83-5393-C3E59165782D}"/>
              </a:ext>
            </a:extLst>
          </p:cNvPr>
          <p:cNvSpPr/>
          <p:nvPr/>
        </p:nvSpPr>
        <p:spPr>
          <a:xfrm>
            <a:off x="3430497" y="2101933"/>
            <a:ext cx="214009" cy="155642"/>
          </a:xfrm>
          <a:prstGeom prst="rightArrow">
            <a:avLst/>
          </a:prstGeom>
          <a:ln>
            <a:solidFill>
              <a:srgbClr val="FB98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63921853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εικόνας 5" descr="Μια ομάδα ατόμων που κάθονται γύρω από ένα ξύλινο τραπέζι&#10;">
            <a:extLst>
              <a:ext uri="{FF2B5EF4-FFF2-40B4-BE49-F238E27FC236}">
                <a16:creationId xmlns:a16="http://schemas.microsoft.com/office/drawing/2014/main" id="{D48306FF-9A46-43AC-BC11-DE5D9F2D1836}"/>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 y="0"/>
            <a:ext cx="12192000" cy="6858000"/>
          </a:xfrm>
        </p:spPr>
      </p:pic>
      <p:grpSp>
        <p:nvGrpSpPr>
          <p:cNvPr id="7" name="Ομάδα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69" y="0"/>
            <a:ext cx="2570831" cy="6858001"/>
            <a:chOff x="9621170" y="0"/>
            <a:chExt cx="2570831" cy="6858001"/>
          </a:xfrm>
        </p:grpSpPr>
        <p:sp>
          <p:nvSpPr>
            <p:cNvPr id="32" name="Ελεύθερο σχήμα: Σχήμα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30" name="Ελεύθερη σχεδίαση: Σχήμα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28" name="Ελεύθερη σχεδίαση: Σχήμα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accent1">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26" name="Ελεύθερη σχεδίαση: Σχήμα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accent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24" name="Ελεύθερο σχήμα: Σχήμα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accent1">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grpSp>
      <p:sp>
        <p:nvSpPr>
          <p:cNvPr id="42" name="Τίτλος 41" descr="τίτλος">
            <a:extLst>
              <a:ext uri="{FF2B5EF4-FFF2-40B4-BE49-F238E27FC236}">
                <a16:creationId xmlns:a16="http://schemas.microsoft.com/office/drawing/2014/main" id="{72FCEAE4-FA74-4446-B2F5-9AFA2DA139A2}"/>
              </a:ext>
            </a:extLst>
          </p:cNvPr>
          <p:cNvSpPr>
            <a:spLocks noGrp="1"/>
          </p:cNvSpPr>
          <p:nvPr>
            <p:ph type="ctrTitle"/>
          </p:nvPr>
        </p:nvSpPr>
        <p:spPr>
          <a:xfrm>
            <a:off x="1695451" y="1241741"/>
            <a:ext cx="7190046" cy="1024772"/>
          </a:xfrm>
        </p:spPr>
        <p:txBody>
          <a:bodyPr rtlCol="0"/>
          <a:lstStyle/>
          <a:p>
            <a:pPr rtl="0"/>
            <a:r>
              <a:rPr lang="el-GR" sz="3500" b="0" dirty="0"/>
              <a:t>Ευχαριστώ για την προσοχή σας!</a:t>
            </a:r>
          </a:p>
        </p:txBody>
      </p:sp>
      <p:grpSp>
        <p:nvGrpSpPr>
          <p:cNvPr id="154" name="Ομάδα 153">
            <a:extLst>
              <a:ext uri="{FF2B5EF4-FFF2-40B4-BE49-F238E27FC236}">
                <a16:creationId xmlns:a16="http://schemas.microsoft.com/office/drawing/2014/main" id="{FF17C705-3351-4B11-BD28-D0CACC12D311}"/>
              </a:ext>
              <a:ext uri="{C183D7F6-B498-43B3-948B-1728B52AA6E4}">
                <adec:decorative xmlns:adec="http://schemas.microsoft.com/office/drawing/2017/decorative" val="1"/>
              </a:ext>
            </a:extLst>
          </p:cNvPr>
          <p:cNvGrpSpPr/>
          <p:nvPr/>
        </p:nvGrpSpPr>
        <p:grpSpPr>
          <a:xfrm>
            <a:off x="822755" y="2930325"/>
            <a:ext cx="469807" cy="79404"/>
            <a:chOff x="9330846" y="5054600"/>
            <a:chExt cx="676275" cy="114300"/>
          </a:xfrm>
          <a:solidFill>
            <a:schemeClr val="bg1"/>
          </a:solidFill>
        </p:grpSpPr>
        <p:sp>
          <p:nvSpPr>
            <p:cNvPr id="155" name="Έλλειψη 154">
              <a:extLst>
                <a:ext uri="{FF2B5EF4-FFF2-40B4-BE49-F238E27FC236}">
                  <a16:creationId xmlns:a16="http://schemas.microsoft.com/office/drawing/2014/main" id="{925FEBFE-A26D-4E0B-B884-7E186CD878E5}"/>
                </a:ext>
              </a:extLst>
            </p:cNvPr>
            <p:cNvSpPr/>
            <p:nvPr/>
          </p:nvSpPr>
          <p:spPr>
            <a:xfrm>
              <a:off x="933084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sp>
          <p:nvSpPr>
            <p:cNvPr id="156" name="Έλλειψη 155">
              <a:extLst>
                <a:ext uri="{FF2B5EF4-FFF2-40B4-BE49-F238E27FC236}">
                  <a16:creationId xmlns:a16="http://schemas.microsoft.com/office/drawing/2014/main" id="{2A24665D-D5CF-4F18-A88A-8E4471800E8D}"/>
                </a:ext>
              </a:extLst>
            </p:cNvPr>
            <p:cNvSpPr/>
            <p:nvPr/>
          </p:nvSpPr>
          <p:spPr>
            <a:xfrm>
              <a:off x="951817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sp>
          <p:nvSpPr>
            <p:cNvPr id="157" name="Έλλειψη 156">
              <a:extLst>
                <a:ext uri="{FF2B5EF4-FFF2-40B4-BE49-F238E27FC236}">
                  <a16:creationId xmlns:a16="http://schemas.microsoft.com/office/drawing/2014/main" id="{39F2203F-31BF-4705-AC57-E197602982AA}"/>
                </a:ext>
              </a:extLst>
            </p:cNvPr>
            <p:cNvSpPr/>
            <p:nvPr/>
          </p:nvSpPr>
          <p:spPr>
            <a:xfrm>
              <a:off x="970549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sp>
          <p:nvSpPr>
            <p:cNvPr id="158" name="Έλλειψη 157">
              <a:extLst>
                <a:ext uri="{FF2B5EF4-FFF2-40B4-BE49-F238E27FC236}">
                  <a16:creationId xmlns:a16="http://schemas.microsoft.com/office/drawing/2014/main" id="{D4734E32-080E-49F2-89F3-16F0DBB5D130}"/>
                </a:ext>
              </a:extLst>
            </p:cNvPr>
            <p:cNvSpPr/>
            <p:nvPr/>
          </p:nvSpPr>
          <p:spPr>
            <a:xfrm>
              <a:off x="989282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grpSp>
      <p:pic>
        <p:nvPicPr>
          <p:cNvPr id="94" name="Θέση περιεχομένου 93" descr="Χρήστης">
            <a:extLst>
              <a:ext uri="{FF2B5EF4-FFF2-40B4-BE49-F238E27FC236}">
                <a16:creationId xmlns:a16="http://schemas.microsoft.com/office/drawing/2014/main" id="{5AC6F288-703B-45A1-9B56-079BD755B2CB}"/>
              </a:ext>
            </a:extLst>
          </p:cNvPr>
          <p:cNvPicPr>
            <a:picLocks noGrp="1" noChangeAspect="1"/>
          </p:cNvPicPr>
          <p:nvPr>
            <p:ph sz="quarter" idx="22"/>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p:pic>
      <p:sp>
        <p:nvSpPr>
          <p:cNvPr id="80" name="Θέση κειμένου 79" descr="όνομα του χρήστη">
            <a:extLst>
              <a:ext uri="{FF2B5EF4-FFF2-40B4-BE49-F238E27FC236}">
                <a16:creationId xmlns:a16="http://schemas.microsoft.com/office/drawing/2014/main" id="{40F0AA8D-0756-4350-8005-9BCD0DDB3B92}"/>
              </a:ext>
            </a:extLst>
          </p:cNvPr>
          <p:cNvSpPr>
            <a:spLocks noGrp="1"/>
          </p:cNvSpPr>
          <p:nvPr>
            <p:ph type="body" sz="quarter" idx="15"/>
          </p:nvPr>
        </p:nvSpPr>
        <p:spPr/>
        <p:txBody>
          <a:bodyPr rtlCol="0"/>
          <a:lstStyle/>
          <a:p>
            <a:pPr rtl="0"/>
            <a:r>
              <a:rPr lang="el-GR" dirty="0"/>
              <a:t>Τσιώτα Αικατερίνη ΠΕ80</a:t>
            </a:r>
          </a:p>
        </p:txBody>
      </p:sp>
      <p:cxnSp>
        <p:nvCxnSpPr>
          <p:cNvPr id="131" name="Ευθεία γραμμή σύνδεσης 130">
            <a:extLst>
              <a:ext uri="{FF2B5EF4-FFF2-40B4-BE49-F238E27FC236}">
                <a16:creationId xmlns:a16="http://schemas.microsoft.com/office/drawing/2014/main" id="{8695A66A-1D9E-4D4E-9067-DC97380D3FDF}"/>
              </a:ext>
              <a:ext uri="{C183D7F6-B498-43B3-948B-1728B52AA6E4}">
                <adec:decorative xmlns:adec="http://schemas.microsoft.com/office/drawing/2017/decorative" val="1"/>
              </a:ext>
            </a:extLst>
          </p:cNvPr>
          <p:cNvCxnSpPr/>
          <p:nvPr/>
        </p:nvCxnSpPr>
        <p:spPr>
          <a:xfrm>
            <a:off x="756601" y="41430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96" name="Θέση περιεχομένου 95" descr="Παραλήπτης">
            <a:extLst>
              <a:ext uri="{FF2B5EF4-FFF2-40B4-BE49-F238E27FC236}">
                <a16:creationId xmlns:a16="http://schemas.microsoft.com/office/drawing/2014/main" id="{106CDB5A-A67F-441C-894F-3EDD7AD64C9A}"/>
              </a:ext>
            </a:extLst>
          </p:cNvPr>
          <p:cNvPicPr>
            <a:picLocks noGrp="1" noChangeAspect="1"/>
          </p:cNvPicPr>
          <p:nvPr>
            <p:ph sz="quarter" idx="19"/>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p:pic>
      <p:cxnSp>
        <p:nvCxnSpPr>
          <p:cNvPr id="132" name="Ευθεία γραμμή σύνδεσης 131">
            <a:extLst>
              <a:ext uri="{FF2B5EF4-FFF2-40B4-BE49-F238E27FC236}">
                <a16:creationId xmlns:a16="http://schemas.microsoft.com/office/drawing/2014/main" id="{529648F7-20E3-4312-823A-D8265A94AF23}"/>
              </a:ext>
              <a:ext uri="{C183D7F6-B498-43B3-948B-1728B52AA6E4}">
                <adec:decorative xmlns:adec="http://schemas.microsoft.com/office/drawing/2017/decorative" val="1"/>
              </a:ext>
            </a:extLst>
          </p:cNvPr>
          <p:cNvCxnSpPr/>
          <p:nvPr/>
        </p:nvCxnSpPr>
        <p:spPr>
          <a:xfrm>
            <a:off x="756601" y="48669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98" name="Θέση περιεχομένου 97" descr="Φάκελος">
            <a:extLst>
              <a:ext uri="{FF2B5EF4-FFF2-40B4-BE49-F238E27FC236}">
                <a16:creationId xmlns:a16="http://schemas.microsoft.com/office/drawing/2014/main" id="{0B9C03E0-6367-44D9-A740-AA6436F075E8}"/>
              </a:ext>
            </a:extLst>
          </p:cNvPr>
          <p:cNvPicPr>
            <a:picLocks noGrp="1" noChangeAspect="1"/>
          </p:cNvPicPr>
          <p:nvPr>
            <p:ph sz="quarter" idx="20"/>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p:pic>
      <p:sp>
        <p:nvSpPr>
          <p:cNvPr id="87" name="Θέση κειμένου 86" descr="ηλεκτρονικό ταχυδρομείο χρήστη">
            <a:extLst>
              <a:ext uri="{FF2B5EF4-FFF2-40B4-BE49-F238E27FC236}">
                <a16:creationId xmlns:a16="http://schemas.microsoft.com/office/drawing/2014/main" id="{DF3FE72B-F9BD-472F-A413-71BEEF95F43B}"/>
              </a:ext>
            </a:extLst>
          </p:cNvPr>
          <p:cNvSpPr>
            <a:spLocks noGrp="1"/>
          </p:cNvSpPr>
          <p:nvPr>
            <p:ph type="body" sz="quarter" idx="17"/>
          </p:nvPr>
        </p:nvSpPr>
        <p:spPr/>
        <p:txBody>
          <a:bodyPr rtlCol="0"/>
          <a:lstStyle/>
          <a:p>
            <a:pPr rtl="0"/>
            <a:r>
              <a:rPr lang="en-US" dirty="0"/>
              <a:t>aikatsiota@sch.gr</a:t>
            </a:r>
            <a:endParaRPr lang="el-GR" dirty="0"/>
          </a:p>
        </p:txBody>
      </p:sp>
      <p:cxnSp>
        <p:nvCxnSpPr>
          <p:cNvPr id="133" name="Ευθεία γραμμή σύνδεσης 132">
            <a:extLst>
              <a:ext uri="{FF2B5EF4-FFF2-40B4-BE49-F238E27FC236}">
                <a16:creationId xmlns:a16="http://schemas.microsoft.com/office/drawing/2014/main" id="{8F841485-6093-48AB-9892-0FB58675C726}"/>
              </a:ext>
              <a:ext uri="{C183D7F6-B498-43B3-948B-1728B52AA6E4}">
                <adec:decorative xmlns:adec="http://schemas.microsoft.com/office/drawing/2017/decorative" val="1"/>
              </a:ext>
            </a:extLst>
          </p:cNvPr>
          <p:cNvCxnSpPr/>
          <p:nvPr/>
        </p:nvCxnSpPr>
        <p:spPr>
          <a:xfrm>
            <a:off x="756601" y="56162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00" name="Θέση περιεχομένου 99" descr="Σύνδεση">
            <a:extLst>
              <a:ext uri="{FF2B5EF4-FFF2-40B4-BE49-F238E27FC236}">
                <a16:creationId xmlns:a16="http://schemas.microsoft.com/office/drawing/2014/main" id="{420E824D-10A7-42CB-A7E8-5298E3E84F02}"/>
              </a:ext>
            </a:extLst>
          </p:cNvPr>
          <p:cNvPicPr>
            <a:picLocks noGrp="1" noChangeAspect="1"/>
          </p:cNvPicPr>
          <p:nvPr>
            <p:ph sz="quarter" idx="21"/>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p:pic>
    </p:spTree>
    <p:extLst>
      <p:ext uri="{BB962C8B-B14F-4D97-AF65-F5344CB8AC3E}">
        <p14:creationId xmlns:p14="http://schemas.microsoft.com/office/powerpoint/2010/main" val="2674200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Θέση εικόνας 19" descr="ομάδα σπουδαστών που μελετούν σε ένα τραπέζι στη βιβλιοθήκη">
            <a:extLst>
              <a:ext uri="{FF2B5EF4-FFF2-40B4-BE49-F238E27FC236}">
                <a16:creationId xmlns:a16="http://schemas.microsoft.com/office/drawing/2014/main" id="{1A5F02FB-FDF1-427A-AB2F-50F09EBEE54E}"/>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p:pic>
      <p:grpSp>
        <p:nvGrpSpPr>
          <p:cNvPr id="3" name="Ομάδα 2">
            <a:extLst>
              <a:ext uri="{FF2B5EF4-FFF2-40B4-BE49-F238E27FC236}">
                <a16:creationId xmlns:a16="http://schemas.microsoft.com/office/drawing/2014/main" id="{B96D2D9B-E0B9-499F-9404-108DB59E4502}"/>
              </a:ext>
              <a:ext uri="{C183D7F6-B498-43B3-948B-1728B52AA6E4}">
                <adec:decorative xmlns:adec="http://schemas.microsoft.com/office/drawing/2017/decorative" val="1"/>
              </a:ext>
            </a:extLst>
          </p:cNvPr>
          <p:cNvGrpSpPr/>
          <p:nvPr/>
        </p:nvGrpSpPr>
        <p:grpSpPr>
          <a:xfrm>
            <a:off x="-2" y="-505692"/>
            <a:ext cx="6957054" cy="7363692"/>
            <a:chOff x="0" y="0"/>
            <a:chExt cx="6957056" cy="6858000"/>
          </a:xfrm>
        </p:grpSpPr>
        <p:sp>
          <p:nvSpPr>
            <p:cNvPr id="33" name="Παραλληλόγραμμο 32">
              <a:extLst>
                <a:ext uri="{FF2B5EF4-FFF2-40B4-BE49-F238E27FC236}">
                  <a16:creationId xmlns:a16="http://schemas.microsoft.com/office/drawing/2014/main" id="{7E2E6584-76E9-4C56-A349-C9CDC96DC5F0}"/>
                </a:ext>
              </a:extLst>
            </p:cNvPr>
            <p:cNvSpPr/>
            <p:nvPr/>
          </p:nvSpPr>
          <p:spPr>
            <a:xfrm>
              <a:off x="1150750"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sp>
          <p:nvSpPr>
            <p:cNvPr id="10" name="Ελεύθερο σχήμα: Σχήμα 9">
              <a:extLst>
                <a:ext uri="{FF2B5EF4-FFF2-40B4-BE49-F238E27FC236}">
                  <a16:creationId xmlns:a16="http://schemas.microsoft.com/office/drawing/2014/main" id="{B73F00D5-E18D-4210-AD3E-3ED73CEE4865}"/>
                </a:ext>
              </a:extLst>
            </p:cNvPr>
            <p:cNvSpPr/>
            <p:nvPr/>
          </p:nvSpPr>
          <p:spPr>
            <a:xfrm flipH="1" flipV="1">
              <a:off x="0" y="482600"/>
              <a:ext cx="6957056" cy="5892799"/>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13" name="Ελεύθερη σχεδίαση: Σχήμα 12">
              <a:extLst>
                <a:ext uri="{FF2B5EF4-FFF2-40B4-BE49-F238E27FC236}">
                  <a16:creationId xmlns:a16="http://schemas.microsoft.com/office/drawing/2014/main" id="{C6577883-A694-450C-A2C7-C9C8A85D9915}"/>
                </a:ext>
              </a:extLst>
            </p:cNvPr>
            <p:cNvSpPr/>
            <p:nvPr/>
          </p:nvSpPr>
          <p:spPr>
            <a:xfrm flipH="1" flipV="1">
              <a:off x="0" y="4457696"/>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grpSp>
      <p:sp>
        <p:nvSpPr>
          <p:cNvPr id="31" name="Τίτλος 30" descr="τίτλος">
            <a:extLst>
              <a:ext uri="{FF2B5EF4-FFF2-40B4-BE49-F238E27FC236}">
                <a16:creationId xmlns:a16="http://schemas.microsoft.com/office/drawing/2014/main" id="{9284195F-D106-45D8-ABAA-959FA68948B0}"/>
              </a:ext>
            </a:extLst>
          </p:cNvPr>
          <p:cNvSpPr>
            <a:spLocks noGrp="1"/>
          </p:cNvSpPr>
          <p:nvPr>
            <p:ph type="ctrTitle"/>
          </p:nvPr>
        </p:nvSpPr>
        <p:spPr>
          <a:xfrm>
            <a:off x="355371" y="757382"/>
            <a:ext cx="5791200" cy="4153579"/>
          </a:xfrm>
        </p:spPr>
        <p:txBody>
          <a:bodyPr rtlCol="0"/>
          <a:lstStyle/>
          <a:p>
            <a:r>
              <a:rPr lang="el-GR" sz="3000" i="1" dirty="0"/>
              <a:t>Καταμερισμός των έργων: </a:t>
            </a:r>
            <a:r>
              <a:rPr lang="el-GR" sz="3000" dirty="0"/>
              <a:t>ονομάζεται το φαινόμενο κατά το οποίο στη σύγχρονη εποχή κάθε άτομο συνήθως απασχολείται στην παραγωγή ενός μόνο προϊόντος (ή ακόμη και μέρους του προϊόντος), ενώ ταυτόχρονα καταναλώνει πολλά προϊόντα, στην παραγωγή των οποίων δε συμμετέχει. </a:t>
            </a:r>
          </a:p>
        </p:txBody>
      </p:sp>
    </p:spTree>
    <p:extLst>
      <p:ext uri="{BB962C8B-B14F-4D97-AF65-F5344CB8AC3E}">
        <p14:creationId xmlns:p14="http://schemas.microsoft.com/office/powerpoint/2010/main" val="2366578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εικόνας 4" descr="κοντινό πλάνο σελίδων σε ένα βιβλίο">
            <a:extLst>
              <a:ext uri="{FF2B5EF4-FFF2-40B4-BE49-F238E27FC236}">
                <a16:creationId xmlns:a16="http://schemas.microsoft.com/office/drawing/2014/main" id="{18718FBA-CF32-41C2-9D07-1F0F7F19F73C}"/>
              </a:ext>
            </a:extLst>
          </p:cNvPr>
          <p:cNvPicPr>
            <a:picLocks noGrp="1" noChangeAspect="1"/>
          </p:cNvPicPr>
          <p:nvPr>
            <p:ph type="pic" sz="quarter" idx="10"/>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p:pic>
      <p:grpSp>
        <p:nvGrpSpPr>
          <p:cNvPr id="23" name="Ομάδα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Ελεύθερο σχήμα: Σχήμα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18" name="Ελεύθερο σχήμα: Σχήμα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1">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16" name="Ελεύθερη σχεδίαση: Σχήμα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14" name="Ελεύθερη σχεδίαση: Σχήμα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chemeClr val="accent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grpSp>
      <p:sp>
        <p:nvSpPr>
          <p:cNvPr id="34" name="Τίτλος 33" descr="τίτλος">
            <a:extLst>
              <a:ext uri="{FF2B5EF4-FFF2-40B4-BE49-F238E27FC236}">
                <a16:creationId xmlns:a16="http://schemas.microsoft.com/office/drawing/2014/main" id="{3749FE94-FC7C-4359-A56E-6C7A87BDEE87}"/>
              </a:ext>
            </a:extLst>
          </p:cNvPr>
          <p:cNvSpPr>
            <a:spLocks noGrp="1"/>
          </p:cNvSpPr>
          <p:nvPr>
            <p:ph type="title"/>
          </p:nvPr>
        </p:nvSpPr>
        <p:spPr>
          <a:xfrm>
            <a:off x="783990" y="997528"/>
            <a:ext cx="8737032" cy="3198737"/>
          </a:xfrm>
        </p:spPr>
        <p:txBody>
          <a:bodyPr rtlCol="0"/>
          <a:lstStyle/>
          <a:p>
            <a:r>
              <a:rPr lang="el-GR" sz="4000" dirty="0"/>
              <a:t>Στις παλαιότερες εποχές κάθε νοικοκυριό ήταν αναγκασμένο να παράγει μόνο του σχεδόν όλα τα προϊόντα που του ήταν απαραίτητα και οι ανταλλαγές προϊόντων μεταξύ των νοικοκυριών ήταν πολύ περιορισμένες.</a:t>
            </a:r>
          </a:p>
        </p:txBody>
      </p:sp>
      <p:pic>
        <p:nvPicPr>
          <p:cNvPr id="12" name="Εικόνα 11" descr="Εικόνα που περιέχει ρουχισμός, άτομο, κτίριο, παπούτσια&#10;&#10;Το περιεχόμενο που δημιουργείται από AI ενδέχεται να είναι εσφαλμένο.">
            <a:extLst>
              <a:ext uri="{FF2B5EF4-FFF2-40B4-BE49-F238E27FC236}">
                <a16:creationId xmlns:a16="http://schemas.microsoft.com/office/drawing/2014/main" id="{F790A86E-1AFA-ADD3-DB5E-E0560CCB0AAC}"/>
              </a:ext>
            </a:extLst>
          </p:cNvPr>
          <p:cNvPicPr>
            <a:picLocks noChangeAspect="1"/>
          </p:cNvPicPr>
          <p:nvPr/>
        </p:nvPicPr>
        <p:blipFill>
          <a:blip r:embed="rId5"/>
          <a:stretch>
            <a:fillRect/>
          </a:stretch>
        </p:blipFill>
        <p:spPr>
          <a:xfrm>
            <a:off x="9841946" y="1646105"/>
            <a:ext cx="2350053" cy="2459760"/>
          </a:xfrm>
          <a:prstGeom prst="rect">
            <a:avLst/>
          </a:prstGeom>
        </p:spPr>
      </p:pic>
      <p:pic>
        <p:nvPicPr>
          <p:cNvPr id="6" name="Εικόνα 5" descr="Εικόνα που περιέχει ρουχισμός, άτομο, εσωτερικός χώρος, υπολογιστής&#10;&#10;Το περιεχόμενο που δημιουργείται από AI ενδέχεται να είναι εσφαλμένο.">
            <a:extLst>
              <a:ext uri="{FF2B5EF4-FFF2-40B4-BE49-F238E27FC236}">
                <a16:creationId xmlns:a16="http://schemas.microsoft.com/office/drawing/2014/main" id="{FBB1EF63-ACD1-5AB8-F789-B32D9ABD1DBC}"/>
              </a:ext>
            </a:extLst>
          </p:cNvPr>
          <p:cNvPicPr>
            <a:picLocks noChangeAspect="1"/>
          </p:cNvPicPr>
          <p:nvPr/>
        </p:nvPicPr>
        <p:blipFill>
          <a:blip r:embed="rId6"/>
          <a:stretch>
            <a:fillRect/>
          </a:stretch>
        </p:blipFill>
        <p:spPr>
          <a:xfrm>
            <a:off x="977844" y="4508802"/>
            <a:ext cx="2882955" cy="1921970"/>
          </a:xfrm>
          <a:prstGeom prst="rect">
            <a:avLst/>
          </a:prstGeom>
        </p:spPr>
      </p:pic>
    </p:spTree>
    <p:extLst>
      <p:ext uri="{BB962C8B-B14F-4D97-AF65-F5344CB8AC3E}">
        <p14:creationId xmlns:p14="http://schemas.microsoft.com/office/powerpoint/2010/main" val="10778161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9" descr="βιβλία σε ράφι">
            <a:extLst>
              <a:ext uri="{FF2B5EF4-FFF2-40B4-BE49-F238E27FC236}">
                <a16:creationId xmlns:a16="http://schemas.microsoft.com/office/drawing/2014/main" id="{0BCD2159-BE65-43D5-9E0A-9EB4B1B2F85B}"/>
              </a:ext>
            </a:extLst>
          </p:cNvPr>
          <p:cNvPicPr>
            <a:picLocks noGrp="1" noChangeAspect="1"/>
          </p:cNvPicPr>
          <p:nvPr>
            <p:ph type="pic" sz="quarter" idx="10"/>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p:blipFill>
        <p:spPr/>
      </p:pic>
      <p:grpSp>
        <p:nvGrpSpPr>
          <p:cNvPr id="23" name="Ομάδα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Ελεύθερο σχήμα: Σχήμα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sp>
          <p:nvSpPr>
            <p:cNvPr id="18" name="Ελεύθερο σχήμα: Σχήμα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sp>
          <p:nvSpPr>
            <p:cNvPr id="16" name="Ελεύθερη σχεδίαση: Σχήμα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2">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sp>
          <p:nvSpPr>
            <p:cNvPr id="14" name="Ελεύθερη σχεδίαση: Σχήμα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rgbClr val="0D30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grpSp>
      <p:sp>
        <p:nvSpPr>
          <p:cNvPr id="34" name="Τίτλος 33" descr="τίτλος">
            <a:extLst>
              <a:ext uri="{FF2B5EF4-FFF2-40B4-BE49-F238E27FC236}">
                <a16:creationId xmlns:a16="http://schemas.microsoft.com/office/drawing/2014/main" id="{3749FE94-FC7C-4359-A56E-6C7A87BDEE87}"/>
              </a:ext>
            </a:extLst>
          </p:cNvPr>
          <p:cNvSpPr>
            <a:spLocks noGrp="1"/>
          </p:cNvSpPr>
          <p:nvPr>
            <p:ph type="title"/>
          </p:nvPr>
        </p:nvSpPr>
        <p:spPr>
          <a:xfrm>
            <a:off x="517236" y="175491"/>
            <a:ext cx="6179127" cy="4922982"/>
          </a:xfrm>
        </p:spPr>
        <p:txBody>
          <a:bodyPr rtlCol="0"/>
          <a:lstStyle/>
          <a:p>
            <a:r>
              <a:rPr lang="el-GR" sz="4000" dirty="0"/>
              <a:t>Ο καταμερισμός των έργων έχει τεράστια σημασία για τη σημερινή οργάνωση της παραγωγής και χωρίς αυτόν ο τεράστιος πλούτος των σημερινών οικονομιών δε θα μπορούσε να δημιουργηθεί.</a:t>
            </a:r>
          </a:p>
        </p:txBody>
      </p:sp>
    </p:spTree>
    <p:extLst>
      <p:ext uri="{BB962C8B-B14F-4D97-AF65-F5344CB8AC3E}">
        <p14:creationId xmlns:p14="http://schemas.microsoft.com/office/powerpoint/2010/main" val="4021511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εικόνας 8" descr="Ανοιχτό βιβλίο">
            <a:extLst>
              <a:ext uri="{FF2B5EF4-FFF2-40B4-BE49-F238E27FC236}">
                <a16:creationId xmlns:a16="http://schemas.microsoft.com/office/drawing/2014/main" id="{A799F565-1DAB-4AD3-BCE4-5DAC8012F35C}"/>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29" name="Ορθογώνιο 28">
            <a:extLst>
              <a:ext uri="{FF2B5EF4-FFF2-40B4-BE49-F238E27FC236}">
                <a16:creationId xmlns:a16="http://schemas.microsoft.com/office/drawing/2014/main" id="{5C2DDD60-EB1C-44D8-84E1-D86EB3558F11}"/>
              </a:ext>
              <a:ext uri="{C183D7F6-B498-43B3-948B-1728B52AA6E4}">
                <adec:decorative xmlns:adec="http://schemas.microsoft.com/office/drawing/2017/decorative" val="1"/>
              </a:ext>
            </a:extLst>
          </p:cNvPr>
          <p:cNvSpPr/>
          <p:nvPr/>
        </p:nvSpPr>
        <p:spPr>
          <a:xfrm>
            <a:off x="-7680" y="-11252"/>
            <a:ext cx="12192000" cy="6863626"/>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grpSp>
        <p:nvGrpSpPr>
          <p:cNvPr id="7" name="Ομάδα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631932" cy="6858001"/>
            <a:chOff x="9621170" y="0"/>
            <a:chExt cx="2570831" cy="6858001"/>
          </a:xfrm>
        </p:grpSpPr>
        <p:sp>
          <p:nvSpPr>
            <p:cNvPr id="32" name="Ελεύθερο σχήμα: Σχήμα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30" name="Ελεύθερη σχεδίαση: Σχήμα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28" name="Ελεύθερη σχεδίαση: Σχήμα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26" name="Ελεύθερη σχεδίαση: Σχήμα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24" name="Ελεύθερο σχήμα: Σχήμα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grpSp>
      <p:sp>
        <p:nvSpPr>
          <p:cNvPr id="4" name="Τίτλος 3" descr="Τίτλος">
            <a:extLst>
              <a:ext uri="{FF2B5EF4-FFF2-40B4-BE49-F238E27FC236}">
                <a16:creationId xmlns:a16="http://schemas.microsoft.com/office/drawing/2014/main" id="{DFF36EE7-AE57-42F4-ACA9-A328C1F4EA02}"/>
              </a:ext>
            </a:extLst>
          </p:cNvPr>
          <p:cNvSpPr>
            <a:spLocks noGrp="1"/>
          </p:cNvSpPr>
          <p:nvPr>
            <p:ph type="title"/>
          </p:nvPr>
        </p:nvSpPr>
        <p:spPr>
          <a:xfrm>
            <a:off x="665624" y="410800"/>
            <a:ext cx="9286669" cy="781834"/>
          </a:xfrm>
        </p:spPr>
        <p:txBody>
          <a:bodyPr rtlCol="0"/>
          <a:lstStyle/>
          <a:p>
            <a:pPr rtl="0"/>
            <a:r>
              <a:rPr lang="el-GR" sz="3500" dirty="0">
                <a:solidFill>
                  <a:srgbClr val="CA929B"/>
                </a:solidFill>
              </a:rPr>
              <a:t>Πλεονεκτήματα του Καταμερισμού των έργων</a:t>
            </a:r>
          </a:p>
        </p:txBody>
      </p:sp>
      <p:pic>
        <p:nvPicPr>
          <p:cNvPr id="83" name="Θέση περιεχομένου 82" descr="Κουδούνι">
            <a:extLst>
              <a:ext uri="{FF2B5EF4-FFF2-40B4-BE49-F238E27FC236}">
                <a16:creationId xmlns:a16="http://schemas.microsoft.com/office/drawing/2014/main" id="{604095CF-E62F-46A4-A86C-5F465AE6E235}"/>
              </a:ext>
            </a:extLst>
          </p:cNvPr>
          <p:cNvPicPr>
            <a:picLocks noGrp="1" noChangeAspect="1"/>
          </p:cNvPicPr>
          <p:nvPr>
            <p:ph sz="quarter" idx="13"/>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95846" y="1724647"/>
            <a:ext cx="548640" cy="548640"/>
          </a:xfrm>
        </p:spPr>
      </p:pic>
      <p:sp>
        <p:nvSpPr>
          <p:cNvPr id="87" name="Θέση κειμένου 86" descr="τμήμα περιεχομένου 1">
            <a:extLst>
              <a:ext uri="{FF2B5EF4-FFF2-40B4-BE49-F238E27FC236}">
                <a16:creationId xmlns:a16="http://schemas.microsoft.com/office/drawing/2014/main" id="{1F4C9CA2-B224-40CD-8DB2-CAE478D23611}"/>
              </a:ext>
            </a:extLst>
          </p:cNvPr>
          <p:cNvSpPr>
            <a:spLocks noGrp="1"/>
          </p:cNvSpPr>
          <p:nvPr>
            <p:ph type="body" sz="quarter" idx="11"/>
          </p:nvPr>
        </p:nvSpPr>
        <p:spPr>
          <a:xfrm>
            <a:off x="647700" y="2717803"/>
            <a:ext cx="2377440" cy="2255681"/>
          </a:xfrm>
        </p:spPr>
        <p:txBody>
          <a:bodyPr rtlCol="0"/>
          <a:lstStyle/>
          <a:p>
            <a:r>
              <a:rPr lang="el-GR" sz="3000" dirty="0">
                <a:solidFill>
                  <a:srgbClr val="248CD2"/>
                </a:solidFill>
              </a:rPr>
              <a:t>Κάθε άτομο μπορεί να απασχοληθεί εκεί όπου είναι περισσότερο αποδοτικό</a:t>
            </a:r>
          </a:p>
        </p:txBody>
      </p:sp>
      <p:pic>
        <p:nvPicPr>
          <p:cNvPr id="95" name="Θέση περιεχομένου 94" descr="Μικροσκόπιο">
            <a:extLst>
              <a:ext uri="{FF2B5EF4-FFF2-40B4-BE49-F238E27FC236}">
                <a16:creationId xmlns:a16="http://schemas.microsoft.com/office/drawing/2014/main" id="{96991F60-484C-4906-ADB8-676435D3D6E3}"/>
              </a:ext>
            </a:extLst>
          </p:cNvPr>
          <p:cNvPicPr>
            <a:picLocks noGrp="1" noChangeAspect="1"/>
          </p:cNvPicPr>
          <p:nvPr>
            <p:ph sz="quarter" idx="14"/>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73482" y="1665278"/>
            <a:ext cx="735810" cy="735810"/>
          </a:xfrm>
        </p:spPr>
      </p:pic>
      <p:sp>
        <p:nvSpPr>
          <p:cNvPr id="88" name="Θέση κειμένου 87" descr="τμήμα περιεχομένου 2">
            <a:extLst>
              <a:ext uri="{FF2B5EF4-FFF2-40B4-BE49-F238E27FC236}">
                <a16:creationId xmlns:a16="http://schemas.microsoft.com/office/drawing/2014/main" id="{D01EBAE5-B81D-4150-B62C-F56241C55563}"/>
              </a:ext>
            </a:extLst>
          </p:cNvPr>
          <p:cNvSpPr>
            <a:spLocks noGrp="1"/>
          </p:cNvSpPr>
          <p:nvPr>
            <p:ph type="body" sz="quarter" idx="12"/>
          </p:nvPr>
        </p:nvSpPr>
        <p:spPr>
          <a:xfrm>
            <a:off x="3490615" y="2588453"/>
            <a:ext cx="3650674" cy="3067374"/>
          </a:xfrm>
        </p:spPr>
        <p:txBody>
          <a:bodyPr rtlCol="0"/>
          <a:lstStyle/>
          <a:p>
            <a:r>
              <a:rPr lang="el-GR" sz="3000" dirty="0">
                <a:solidFill>
                  <a:srgbClr val="AB678E"/>
                </a:solidFill>
              </a:rPr>
              <a:t>Όταν ένα άτομο ασχολείται με μία μόνο εργασία, αναπτύσσει σιγά-σιγά μεγάλη δεξιοτεχνία και ικανότητα στην εργασία αυτή και αυξάνει την απόδοσή του</a:t>
            </a:r>
          </a:p>
        </p:txBody>
      </p:sp>
      <p:pic>
        <p:nvPicPr>
          <p:cNvPr id="97" name="Θέση περιεχομένου 96" descr="Μολύβι">
            <a:extLst>
              <a:ext uri="{FF2B5EF4-FFF2-40B4-BE49-F238E27FC236}">
                <a16:creationId xmlns:a16="http://schemas.microsoft.com/office/drawing/2014/main" id="{40D9C27B-A51D-4036-B3F9-56081BD60AB9}"/>
              </a:ext>
            </a:extLst>
          </p:cNvPr>
          <p:cNvPicPr>
            <a:picLocks noGrp="1" noChangeAspect="1"/>
          </p:cNvPicPr>
          <p:nvPr>
            <p:ph sz="quarter" idx="16"/>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584243" y="1724647"/>
            <a:ext cx="548640" cy="548640"/>
          </a:xfrm>
        </p:spPr>
      </p:pic>
      <p:sp>
        <p:nvSpPr>
          <p:cNvPr id="90" name="Θέση κειμένου 89" descr="τμήμα περιεχομένου 3">
            <a:extLst>
              <a:ext uri="{FF2B5EF4-FFF2-40B4-BE49-F238E27FC236}">
                <a16:creationId xmlns:a16="http://schemas.microsoft.com/office/drawing/2014/main" id="{AC38A326-FA47-4BD6-B27D-DEB6A4485AB5}"/>
              </a:ext>
            </a:extLst>
          </p:cNvPr>
          <p:cNvSpPr>
            <a:spLocks noGrp="1"/>
          </p:cNvSpPr>
          <p:nvPr>
            <p:ph type="body" sz="quarter" idx="15"/>
          </p:nvPr>
        </p:nvSpPr>
        <p:spPr>
          <a:xfrm>
            <a:off x="7606764" y="2470883"/>
            <a:ext cx="4187122" cy="2924458"/>
          </a:xfrm>
        </p:spPr>
        <p:txBody>
          <a:bodyPr rtlCol="0"/>
          <a:lstStyle/>
          <a:p>
            <a:r>
              <a:rPr lang="el-GR" sz="3000" dirty="0">
                <a:solidFill>
                  <a:srgbClr val="BC589B"/>
                </a:solidFill>
              </a:rPr>
              <a:t>Η μεγάλη εξειδίκευση οδηγεί σε διάφορες βελτιώσεις του τρόπου με τον οποίο γίνεται η παραγωγή, δηλαδή, σε διάφορες εφευρέσεις, και αυτό έχει σαν αποτέλεσμα την αύξηση της παραγωγής</a:t>
            </a:r>
          </a:p>
        </p:txBody>
      </p:sp>
      <p:grpSp>
        <p:nvGrpSpPr>
          <p:cNvPr id="5" name="Ομάδα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Ορθογώνιο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sp>
          <p:nvSpPr>
            <p:cNvPr id="15" name="Έλλειψη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grpSp>
      <p:sp>
        <p:nvSpPr>
          <p:cNvPr id="19" name="Θέση αριθμού διαφάνειας 5" descr="Αριθμός διαφάνειας">
            <a:extLst>
              <a:ext uri="{FF2B5EF4-FFF2-40B4-BE49-F238E27FC236}">
                <a16:creationId xmlns:a16="http://schemas.microsoft.com/office/drawing/2014/main" id="{DB02A950-05E3-4691-9BC9-47B314EEA715}"/>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l-GR" sz="1200" smtClean="0">
                <a:solidFill>
                  <a:schemeClr val="bg1"/>
                </a:solidFill>
              </a:rPr>
              <a:pPr algn="ctr" rtl="0"/>
              <a:t>5</a:t>
            </a:fld>
            <a:endParaRPr lang="el-GR" sz="1200">
              <a:solidFill>
                <a:schemeClr val="bg1"/>
              </a:solidFill>
            </a:endParaRPr>
          </a:p>
        </p:txBody>
      </p:sp>
    </p:spTree>
    <p:extLst>
      <p:ext uri="{BB962C8B-B14F-4D97-AF65-F5344CB8AC3E}">
        <p14:creationId xmlns:p14="http://schemas.microsoft.com/office/powerpoint/2010/main" val="3191014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εικόνας 8" descr="ομάδα μαθητών που πετάνε τα κασκέτα αποφοίτησής τους στον αέρα το ηλιοβασίλεμα">
            <a:extLst>
              <a:ext uri="{FF2B5EF4-FFF2-40B4-BE49-F238E27FC236}">
                <a16:creationId xmlns:a16="http://schemas.microsoft.com/office/drawing/2014/main" id="{039BFAD7-131E-407E-8A28-E4CF6B8977F6}"/>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31" name="Ορθογώνιο 30">
            <a:extLst>
              <a:ext uri="{FF2B5EF4-FFF2-40B4-BE49-F238E27FC236}">
                <a16:creationId xmlns:a16="http://schemas.microsoft.com/office/drawing/2014/main" id="{340A7491-C312-4D36-BA63-6F859CD81D66}"/>
              </a:ext>
              <a:ext uri="{C183D7F6-B498-43B3-948B-1728B52AA6E4}">
                <adec:decorative xmlns:adec="http://schemas.microsoft.com/office/drawing/2017/decorative" val="1"/>
              </a:ext>
            </a:extLst>
          </p:cNvPr>
          <p:cNvSpPr/>
          <p:nvPr/>
        </p:nvSpPr>
        <p:spPr>
          <a:xfrm>
            <a:off x="-1" y="2813"/>
            <a:ext cx="12191999" cy="6852374"/>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grpSp>
        <p:nvGrpSpPr>
          <p:cNvPr id="7" name="Ομάδα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Ελεύθερο σχήμα: Σχήμα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30" name="Ελεύθερη σχεδίαση: Σχήμα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28" name="Ελεύθερη σχεδίαση: Σχήμα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26" name="Ελεύθερη σχεδίαση: Σχήμα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sp>
          <p:nvSpPr>
            <p:cNvPr id="24" name="Ελεύθερο σχήμα: Σχήμα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l-GR"/>
            </a:p>
          </p:txBody>
        </p:sp>
      </p:grpSp>
      <p:sp>
        <p:nvSpPr>
          <p:cNvPr id="4" name="Τίτλος 3" descr="τίτλος διαφάνειας">
            <a:extLst>
              <a:ext uri="{FF2B5EF4-FFF2-40B4-BE49-F238E27FC236}">
                <a16:creationId xmlns:a16="http://schemas.microsoft.com/office/drawing/2014/main" id="{DFF36EE7-AE57-42F4-ACA9-A328C1F4EA02}"/>
              </a:ext>
            </a:extLst>
          </p:cNvPr>
          <p:cNvSpPr>
            <a:spLocks noGrp="1"/>
          </p:cNvSpPr>
          <p:nvPr>
            <p:ph type="title"/>
          </p:nvPr>
        </p:nvSpPr>
        <p:spPr>
          <a:xfrm>
            <a:off x="1052945" y="301027"/>
            <a:ext cx="9491209" cy="1302752"/>
          </a:xfrm>
        </p:spPr>
        <p:txBody>
          <a:bodyPr rtlCol="0"/>
          <a:lstStyle/>
          <a:p>
            <a:r>
              <a:rPr lang="el-GR" sz="4000" dirty="0"/>
              <a:t>Ποια είναι τα μειονεκτήματα του καταμερισμού της εργασίας;</a:t>
            </a:r>
          </a:p>
        </p:txBody>
      </p:sp>
      <p:pic>
        <p:nvPicPr>
          <p:cNvPr id="80" name="Θέση περιεχομένου 79" descr="Ανοιχτό βιβλίο">
            <a:extLst>
              <a:ext uri="{FF2B5EF4-FFF2-40B4-BE49-F238E27FC236}">
                <a16:creationId xmlns:a16="http://schemas.microsoft.com/office/drawing/2014/main" id="{1198805C-69FE-4129-96D0-B3F35CB64166}"/>
              </a:ext>
            </a:extLst>
          </p:cNvPr>
          <p:cNvPicPr>
            <a:picLocks noGrp="1" noChangeAspect="1"/>
          </p:cNvPicPr>
          <p:nvPr>
            <p:ph sz="quarter" idx="13"/>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8493" y="2305050"/>
            <a:ext cx="547688" cy="547688"/>
          </a:xfrm>
        </p:spPr>
      </p:pic>
      <p:sp>
        <p:nvSpPr>
          <p:cNvPr id="87" name="Θέση κειμένου 86" descr="τμήμα περιεχομένου 1">
            <a:extLst>
              <a:ext uri="{FF2B5EF4-FFF2-40B4-BE49-F238E27FC236}">
                <a16:creationId xmlns:a16="http://schemas.microsoft.com/office/drawing/2014/main" id="{1F4C9CA2-B224-40CD-8DB2-CAE478D23611}"/>
              </a:ext>
            </a:extLst>
          </p:cNvPr>
          <p:cNvSpPr>
            <a:spLocks noGrp="1"/>
          </p:cNvSpPr>
          <p:nvPr>
            <p:ph type="body" sz="quarter" idx="11"/>
          </p:nvPr>
        </p:nvSpPr>
        <p:spPr>
          <a:xfrm>
            <a:off x="1809749" y="1847927"/>
            <a:ext cx="8285596" cy="1461613"/>
          </a:xfrm>
        </p:spPr>
        <p:txBody>
          <a:bodyPr rtlCol="0"/>
          <a:lstStyle/>
          <a:p>
            <a:r>
              <a:rPr lang="el-GR" sz="3000" dirty="0">
                <a:solidFill>
                  <a:srgbClr val="00B050"/>
                </a:solidFill>
              </a:rPr>
              <a:t>Η μεγάλη εξειδίκευση των ανθρώπων σε μια δραστηριότητα που συχνά είναι πολύ περιορισμένη, μετατρέπει την εργασία σε ανιαρή απασχόληση</a:t>
            </a:r>
          </a:p>
        </p:txBody>
      </p:sp>
      <p:cxnSp>
        <p:nvCxnSpPr>
          <p:cNvPr id="65" name="Ευθεία γραμμή σύνδεσης 64" descr="διακοσμητικό στοιχείο">
            <a:extLst>
              <a:ext uri="{FF2B5EF4-FFF2-40B4-BE49-F238E27FC236}">
                <a16:creationId xmlns:a16="http://schemas.microsoft.com/office/drawing/2014/main" id="{A4132B5C-BDF2-4C9A-B21E-BDD2CD03A542}"/>
              </a:ext>
            </a:extLst>
          </p:cNvPr>
          <p:cNvCxnSpPr/>
          <p:nvPr/>
        </p:nvCxnSpPr>
        <p:spPr>
          <a:xfrm>
            <a:off x="2080210" y="3553688"/>
            <a:ext cx="749808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5" name="Θέση περιεχομένου 94" descr="Μικροσκόπιο">
            <a:extLst>
              <a:ext uri="{FF2B5EF4-FFF2-40B4-BE49-F238E27FC236}">
                <a16:creationId xmlns:a16="http://schemas.microsoft.com/office/drawing/2014/main" id="{96991F60-484C-4906-ADB8-676435D3D6E3}"/>
              </a:ext>
            </a:extLst>
          </p:cNvPr>
          <p:cNvPicPr>
            <a:picLocks noGrp="1" noChangeAspect="1"/>
          </p:cNvPicPr>
          <p:nvPr>
            <p:ph sz="quarter" idx="15"/>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8493" y="4505325"/>
            <a:ext cx="547688" cy="547688"/>
          </a:xfrm>
        </p:spPr>
      </p:pic>
      <p:sp>
        <p:nvSpPr>
          <p:cNvPr id="88" name="Θέση κειμένου 87" descr="τμήμα περιεχομένου 2">
            <a:extLst>
              <a:ext uri="{FF2B5EF4-FFF2-40B4-BE49-F238E27FC236}">
                <a16:creationId xmlns:a16="http://schemas.microsoft.com/office/drawing/2014/main" id="{D01EBAE5-B81D-4150-B62C-F56241C55563}"/>
              </a:ext>
            </a:extLst>
          </p:cNvPr>
          <p:cNvSpPr>
            <a:spLocks noGrp="1"/>
          </p:cNvSpPr>
          <p:nvPr>
            <p:ph type="body" sz="quarter" idx="14"/>
          </p:nvPr>
        </p:nvSpPr>
        <p:spPr>
          <a:xfrm>
            <a:off x="1239061" y="4048520"/>
            <a:ext cx="8680794" cy="1816571"/>
          </a:xfrm>
        </p:spPr>
        <p:txBody>
          <a:bodyPr rtlCol="0"/>
          <a:lstStyle/>
          <a:p>
            <a:r>
              <a:rPr lang="el-GR" sz="3000" dirty="0">
                <a:solidFill>
                  <a:srgbClr val="C4D430"/>
                </a:solidFill>
              </a:rPr>
              <a:t>Εξάρτηση μεταξύ σταδίων παραγωγής</a:t>
            </a:r>
          </a:p>
          <a:p>
            <a:r>
              <a:rPr lang="el-GR" sz="3000" b="1" dirty="0">
                <a:solidFill>
                  <a:srgbClr val="0CA46E"/>
                </a:solidFill>
              </a:rPr>
              <a:t>Παύει να αναπτύσσει δεξιότητες</a:t>
            </a:r>
            <a:r>
              <a:rPr lang="el-GR" sz="3000" dirty="0">
                <a:solidFill>
                  <a:srgbClr val="0CA46E"/>
                </a:solidFill>
              </a:rPr>
              <a:t> σε άλλους τομείς.</a:t>
            </a:r>
          </a:p>
          <a:p>
            <a:r>
              <a:rPr lang="el-GR" sz="3000" dirty="0">
                <a:solidFill>
                  <a:srgbClr val="1CE6F0"/>
                </a:solidFill>
              </a:rPr>
              <a:t>Αποξένωση του εργαζομένου από το τελικό προϊόν</a:t>
            </a:r>
          </a:p>
          <a:p>
            <a:endParaRPr lang="el-GR" sz="3000" dirty="0">
              <a:solidFill>
                <a:srgbClr val="00B050"/>
              </a:solidFill>
            </a:endParaRPr>
          </a:p>
          <a:p>
            <a:endParaRPr lang="el-GR" sz="3000" dirty="0">
              <a:solidFill>
                <a:srgbClr val="00B050"/>
              </a:solidFill>
            </a:endParaRPr>
          </a:p>
          <a:p>
            <a:pPr rtl="0"/>
            <a:endParaRPr lang="el-GR" dirty="0"/>
          </a:p>
        </p:txBody>
      </p:sp>
      <p:grpSp>
        <p:nvGrpSpPr>
          <p:cNvPr id="5" name="Ομάδα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Ορθογώνιο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sp>
          <p:nvSpPr>
            <p:cNvPr id="15" name="Έλλειψη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grpSp>
      <p:sp>
        <p:nvSpPr>
          <p:cNvPr id="18" name="Θέση αριθμού διαφάνειας 5" descr="Αριθμός διαφάνειας">
            <a:extLst>
              <a:ext uri="{FF2B5EF4-FFF2-40B4-BE49-F238E27FC236}">
                <a16:creationId xmlns:a16="http://schemas.microsoft.com/office/drawing/2014/main" id="{118AA3A9-97EA-409C-AD65-3CD3B0A58871}"/>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l-GR" sz="1200" smtClean="0">
                <a:solidFill>
                  <a:schemeClr val="bg1"/>
                </a:solidFill>
              </a:rPr>
              <a:pPr algn="ctr" rtl="0"/>
              <a:t>6</a:t>
            </a:fld>
            <a:endParaRPr lang="el-GR" sz="1200">
              <a:solidFill>
                <a:schemeClr val="bg1"/>
              </a:solidFill>
            </a:endParaRPr>
          </a:p>
        </p:txBody>
      </p:sp>
    </p:spTree>
    <p:extLst>
      <p:ext uri="{BB962C8B-B14F-4D97-AF65-F5344CB8AC3E}">
        <p14:creationId xmlns:p14="http://schemas.microsoft.com/office/powerpoint/2010/main" val="3711219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εικόνας 5" descr="ανοιχτό βιβλίο με ακροατήριο που παρακολουθεί το παιχνίδι στο παρασκήνιο">
            <a:extLst>
              <a:ext uri="{FF2B5EF4-FFF2-40B4-BE49-F238E27FC236}">
                <a16:creationId xmlns:a16="http://schemas.microsoft.com/office/drawing/2014/main" id="{F3CDF219-49E5-41A1-BBF1-50A401635A27}"/>
              </a:ext>
            </a:extLst>
          </p:cNvPr>
          <p:cNvPicPr>
            <a:picLocks noGrp="1" noChangeAspect="1"/>
          </p:cNvPicPr>
          <p:nvPr>
            <p:ph type="pic" sz="quarter" idx="12"/>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88864" y="0"/>
            <a:ext cx="8087304" cy="6858000"/>
          </a:xfrm>
        </p:spPr>
      </p:pic>
      <p:sp>
        <p:nvSpPr>
          <p:cNvPr id="33" name="Τίτλος 32" descr="τίτλος">
            <a:extLst>
              <a:ext uri="{FF2B5EF4-FFF2-40B4-BE49-F238E27FC236}">
                <a16:creationId xmlns:a16="http://schemas.microsoft.com/office/drawing/2014/main" id="{18CDD97B-6E25-4FB4-B239-493E54AA0830}"/>
              </a:ext>
            </a:extLst>
          </p:cNvPr>
          <p:cNvSpPr>
            <a:spLocks noGrp="1"/>
          </p:cNvSpPr>
          <p:nvPr>
            <p:ph type="title"/>
          </p:nvPr>
        </p:nvSpPr>
        <p:spPr>
          <a:xfrm>
            <a:off x="270261" y="1598630"/>
            <a:ext cx="6381173" cy="3643180"/>
          </a:xfrm>
        </p:spPr>
        <p:txBody>
          <a:bodyPr rtlCol="0"/>
          <a:lstStyle/>
          <a:p>
            <a:r>
              <a:rPr lang="el-GR" sz="3000" dirty="0">
                <a:solidFill>
                  <a:srgbClr val="CCCCFF"/>
                </a:solidFill>
              </a:rPr>
              <a:t>Παράλληλα με τον καταμερισμό των έργων αναπτύσσονται και οι ανταλλαγές προϊόντων μεταξύ των ατόμων, γιατί διαφορετικά δε θα ήταν δυνατόν να ικανοποιηθούν οι διάφορες ανάγκες τους. Οι ανταλλαγές αυτές γίνονται με τη μεσολάβηση του χρήματος</a:t>
            </a:r>
          </a:p>
        </p:txBody>
      </p:sp>
      <p:pic>
        <p:nvPicPr>
          <p:cNvPr id="13" name="Θέση εικόνας 12" descr="εναέρια προβολή σπειροειδούς σκάλας">
            <a:extLst>
              <a:ext uri="{FF2B5EF4-FFF2-40B4-BE49-F238E27FC236}">
                <a16:creationId xmlns:a16="http://schemas.microsoft.com/office/drawing/2014/main" id="{FEB910A3-4C94-4A0C-AC72-88985A7BA967}"/>
              </a:ext>
            </a:extLst>
          </p:cNvPr>
          <p:cNvPicPr>
            <a:picLocks noGrp="1" noChangeAspect="1"/>
          </p:cNvPicPr>
          <p:nvPr>
            <p:ph type="pic" sz="quarter" idx="13"/>
          </p:nvPr>
        </p:nvPicPr>
        <p:blipFill rotWithShape="1">
          <a:blip r:embed="rId5" cstate="email">
            <a:extLst>
              <a:ext uri="{28A0092B-C50C-407E-A947-70E740481C1C}">
                <a14:useLocalDpi xmlns:a14="http://schemas.microsoft.com/office/drawing/2010/main"/>
              </a:ext>
            </a:extLst>
          </a:blip>
          <a:srcRect/>
          <a:stretch/>
        </p:blipFill>
        <p:spPr>
          <a:xfrm>
            <a:off x="6464300" y="0"/>
            <a:ext cx="5727700" cy="6858000"/>
          </a:xfrm>
        </p:spPr>
      </p:pic>
      <p:sp>
        <p:nvSpPr>
          <p:cNvPr id="8" name="Ορθογώνιο 7">
            <a:extLst>
              <a:ext uri="{FF2B5EF4-FFF2-40B4-BE49-F238E27FC236}">
                <a16:creationId xmlns:a16="http://schemas.microsoft.com/office/drawing/2014/main" id="{4E4A96D9-2D70-4D9E-B61C-9B23F3FD5161}"/>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sp>
        <p:nvSpPr>
          <p:cNvPr id="15" name="Έλλειψη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sp>
        <p:nvSpPr>
          <p:cNvPr id="7" name="Θέση αριθμού διαφάνειας 5" descr="αριθμός διαφάνειας">
            <a:extLst>
              <a:ext uri="{FF2B5EF4-FFF2-40B4-BE49-F238E27FC236}">
                <a16:creationId xmlns:a16="http://schemas.microsoft.com/office/drawing/2014/main" id="{D65CFEB2-BC19-4647-937B-40854EE88A8C}"/>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l-GR" sz="1200" smtClean="0">
                <a:solidFill>
                  <a:schemeClr val="bg1"/>
                </a:solidFill>
              </a:rPr>
              <a:pPr algn="ctr" rtl="0"/>
              <a:t>7</a:t>
            </a:fld>
            <a:endParaRPr lang="el-GR" sz="1200">
              <a:solidFill>
                <a:schemeClr val="bg1"/>
              </a:solidFill>
            </a:endParaRPr>
          </a:p>
        </p:txBody>
      </p:sp>
    </p:spTree>
    <p:extLst>
      <p:ext uri="{BB962C8B-B14F-4D97-AF65-F5344CB8AC3E}">
        <p14:creationId xmlns:p14="http://schemas.microsoft.com/office/powerpoint/2010/main" val="30773123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939ED-82C8-4802-2E4C-2D7DD3DF20BD}"/>
            </a:ext>
          </a:extLst>
        </p:cNvPr>
        <p:cNvGrpSpPr/>
        <p:nvPr/>
      </p:nvGrpSpPr>
      <p:grpSpPr>
        <a:xfrm>
          <a:off x="0" y="0"/>
          <a:ext cx="0" cy="0"/>
          <a:chOff x="0" y="0"/>
          <a:chExt cx="0" cy="0"/>
        </a:xfrm>
      </p:grpSpPr>
      <p:pic>
        <p:nvPicPr>
          <p:cNvPr id="43" name="Θέση εικόνας 42" descr="Σύγχρονο γράφημα 3D">
            <a:extLst>
              <a:ext uri="{FF2B5EF4-FFF2-40B4-BE49-F238E27FC236}">
                <a16:creationId xmlns:a16="http://schemas.microsoft.com/office/drawing/2014/main" id="{BEDD6674-12EF-A367-AB7D-4024DB18D508}"/>
              </a:ext>
            </a:extLst>
          </p:cNvPr>
          <p:cNvPicPr>
            <a:picLocks noGrp="1" noChangeAspect="1"/>
          </p:cNvPicPr>
          <p:nvPr>
            <p:ph type="pic" sz="quarter" idx="12"/>
          </p:nvPr>
        </p:nvPicPr>
        <p:blipFill>
          <a:blip r:embed="rId3"/>
          <a:srcRect l="8729" r="8729"/>
          <a:stretch>
            <a:fillRect/>
          </a:stretch>
        </p:blipFill>
        <p:spPr/>
      </p:pic>
      <p:pic>
        <p:nvPicPr>
          <p:cNvPr id="26" name="Θέση εικόνας 25" descr="Υδρόγειος τη νύχτα">
            <a:extLst>
              <a:ext uri="{FF2B5EF4-FFF2-40B4-BE49-F238E27FC236}">
                <a16:creationId xmlns:a16="http://schemas.microsoft.com/office/drawing/2014/main" id="{94DC45C2-1EFE-7C16-ADB4-28A162426555}"/>
              </a:ext>
            </a:extLst>
          </p:cNvPr>
          <p:cNvPicPr>
            <a:picLocks noGrp="1" noChangeAspect="1"/>
          </p:cNvPicPr>
          <p:nvPr>
            <p:ph type="pic" sz="quarter" idx="13"/>
          </p:nvPr>
        </p:nvPicPr>
        <p:blipFill>
          <a:blip r:embed="rId4"/>
          <a:srcRect l="8241" r="8241"/>
          <a:stretch>
            <a:fillRect/>
          </a:stretch>
        </p:blipFill>
        <p:spPr/>
      </p:pic>
      <p:sp>
        <p:nvSpPr>
          <p:cNvPr id="33" name="Τίτλος 32" descr="τίτλος">
            <a:extLst>
              <a:ext uri="{FF2B5EF4-FFF2-40B4-BE49-F238E27FC236}">
                <a16:creationId xmlns:a16="http://schemas.microsoft.com/office/drawing/2014/main" id="{84A11FB8-708D-CB7A-9CE7-D8C74F52D8DE}"/>
              </a:ext>
            </a:extLst>
          </p:cNvPr>
          <p:cNvSpPr>
            <a:spLocks noGrp="1"/>
          </p:cNvSpPr>
          <p:nvPr>
            <p:ph type="title"/>
          </p:nvPr>
        </p:nvSpPr>
        <p:spPr>
          <a:xfrm>
            <a:off x="647701" y="544021"/>
            <a:ext cx="4635500" cy="1912851"/>
          </a:xfrm>
        </p:spPr>
        <p:txBody>
          <a:bodyPr rtlCol="0"/>
          <a:lstStyle/>
          <a:p>
            <a:r>
              <a:rPr lang="el-GR" sz="4000" dirty="0"/>
              <a:t>Κεφάλαιο 1 ΑΟΘ</a:t>
            </a:r>
            <a:br>
              <a:rPr lang="el-GR" sz="4000" dirty="0"/>
            </a:br>
            <a:r>
              <a:rPr lang="el-GR" sz="4000" dirty="0"/>
              <a:t>Ενότητα 9</a:t>
            </a:r>
            <a:br>
              <a:rPr lang="el-GR" sz="4000" dirty="0"/>
            </a:br>
            <a:r>
              <a:rPr lang="el-GR" sz="4000" dirty="0"/>
              <a:t>Τι είναι χρήμα; </a:t>
            </a:r>
            <a:endParaRPr lang="el-GR" sz="4000" dirty="0">
              <a:solidFill>
                <a:srgbClr val="CCCCFF"/>
              </a:solidFill>
            </a:endParaRPr>
          </a:p>
        </p:txBody>
      </p:sp>
      <p:sp>
        <p:nvSpPr>
          <p:cNvPr id="8" name="Ορθογώνιο 7">
            <a:extLst>
              <a:ext uri="{FF2B5EF4-FFF2-40B4-BE49-F238E27FC236}">
                <a16:creationId xmlns:a16="http://schemas.microsoft.com/office/drawing/2014/main" id="{D5A08CCE-DF4F-F32E-DDA1-E73BB9253B9F}"/>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sp>
        <p:nvSpPr>
          <p:cNvPr id="15" name="Έλλειψη 14">
            <a:extLst>
              <a:ext uri="{FF2B5EF4-FFF2-40B4-BE49-F238E27FC236}">
                <a16:creationId xmlns:a16="http://schemas.microsoft.com/office/drawing/2014/main" id="{6833DEDF-5CBC-4918-1A77-D8045D46F4A2}"/>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sp>
        <p:nvSpPr>
          <p:cNvPr id="7" name="Θέση αριθμού διαφάνειας 5" descr="αριθμός διαφάνειας">
            <a:extLst>
              <a:ext uri="{FF2B5EF4-FFF2-40B4-BE49-F238E27FC236}">
                <a16:creationId xmlns:a16="http://schemas.microsoft.com/office/drawing/2014/main" id="{C370E9DD-54B3-8FE3-78F2-7FC2E5C92BCF}"/>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l-GR" sz="1200" smtClean="0">
                <a:solidFill>
                  <a:schemeClr val="bg1"/>
                </a:solidFill>
              </a:rPr>
              <a:pPr algn="ctr" rtl="0"/>
              <a:t>8</a:t>
            </a:fld>
            <a:endParaRPr lang="el-GR" sz="1200">
              <a:solidFill>
                <a:schemeClr val="bg1"/>
              </a:solidFill>
            </a:endParaRPr>
          </a:p>
        </p:txBody>
      </p:sp>
      <p:sp>
        <p:nvSpPr>
          <p:cNvPr id="45" name="TextBox 44">
            <a:extLst>
              <a:ext uri="{FF2B5EF4-FFF2-40B4-BE49-F238E27FC236}">
                <a16:creationId xmlns:a16="http://schemas.microsoft.com/office/drawing/2014/main" id="{0DE56162-9FFD-D0CC-47EF-22D8156204AC}"/>
              </a:ext>
            </a:extLst>
          </p:cNvPr>
          <p:cNvSpPr txBox="1"/>
          <p:nvPr/>
        </p:nvSpPr>
        <p:spPr>
          <a:xfrm>
            <a:off x="313063" y="3063214"/>
            <a:ext cx="6196445" cy="2881746"/>
          </a:xfrm>
          <a:prstGeom prst="rect">
            <a:avLst/>
          </a:prstGeom>
          <a:solidFill>
            <a:srgbClr val="FB9871"/>
          </a:solidFill>
          <a:ln>
            <a:solidFill>
              <a:srgbClr val="BC589B"/>
            </a:solidFill>
          </a:ln>
        </p:spPr>
        <p:txBody>
          <a:bodyPr wrap="square">
            <a:spAutoFit/>
          </a:bodyPr>
          <a:lstStyle/>
          <a:p>
            <a:r>
              <a:rPr lang="el-GR" sz="3000" b="1" dirty="0">
                <a:solidFill>
                  <a:schemeClr val="tx1">
                    <a:lumMod val="65000"/>
                    <a:lumOff val="35000"/>
                  </a:schemeClr>
                </a:solidFill>
              </a:rPr>
              <a:t>Κάθε αντικείμενο που είναι γενικά αποδεκτό ως μέσο ανταλλαγής των αγαθών, επέχει θέση χρήματος. Χρήμα δηλαδή είναι οτιδήποτε η κοινωνία αποδέχεται ως γενικό μέσο ανταλλαγής. </a:t>
            </a:r>
          </a:p>
        </p:txBody>
      </p:sp>
    </p:spTree>
    <p:extLst>
      <p:ext uri="{BB962C8B-B14F-4D97-AF65-F5344CB8AC3E}">
        <p14:creationId xmlns:p14="http://schemas.microsoft.com/office/powerpoint/2010/main" val="4176032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0C6E6-3395-F2C2-FFAC-E6C6EEF2BB96}"/>
            </a:ext>
          </a:extLst>
        </p:cNvPr>
        <p:cNvGrpSpPr/>
        <p:nvPr/>
      </p:nvGrpSpPr>
      <p:grpSpPr>
        <a:xfrm>
          <a:off x="0" y="0"/>
          <a:ext cx="0" cy="0"/>
          <a:chOff x="0" y="0"/>
          <a:chExt cx="0" cy="0"/>
        </a:xfrm>
      </p:grpSpPr>
      <p:pic>
        <p:nvPicPr>
          <p:cNvPr id="16" name="Θέση εικόνας 15" descr="Εικόνα που περιέχει άτομο, τοίχος, ρουχισμός, εσωτερικός χώρος">
            <a:extLst>
              <a:ext uri="{FF2B5EF4-FFF2-40B4-BE49-F238E27FC236}">
                <a16:creationId xmlns:a16="http://schemas.microsoft.com/office/drawing/2014/main" id="{367ED77D-E4F8-F948-CA05-8130E4122397}"/>
              </a:ext>
            </a:extLst>
          </p:cNvPr>
          <p:cNvPicPr>
            <a:picLocks noGrp="1" noChangeAspect="1"/>
          </p:cNvPicPr>
          <p:nvPr>
            <p:ph type="pic" sz="quarter" idx="13"/>
          </p:nvPr>
        </p:nvPicPr>
        <p:blipFill>
          <a:blip r:embed="rId3"/>
          <a:srcRect l="22155" r="22155"/>
          <a:stretch>
            <a:fillRect/>
          </a:stretch>
        </p:blipFill>
        <p:spPr/>
      </p:pic>
      <p:pic>
        <p:nvPicPr>
          <p:cNvPr id="11" name="Θέση εικόνας 10" descr="Ένα ανοιχτό βιβλίο και επάνω είναι γυαλιά οράσεως και πένα">
            <a:extLst>
              <a:ext uri="{FF2B5EF4-FFF2-40B4-BE49-F238E27FC236}">
                <a16:creationId xmlns:a16="http://schemas.microsoft.com/office/drawing/2014/main" id="{FCAA402E-1630-8225-AE2B-7498D29EB30A}"/>
              </a:ext>
            </a:extLst>
          </p:cNvPr>
          <p:cNvPicPr>
            <a:picLocks noGrp="1" noChangeAspect="1"/>
          </p:cNvPicPr>
          <p:nvPr>
            <p:ph type="pic" sz="quarter" idx="12"/>
          </p:nvPr>
        </p:nvPicPr>
        <p:blipFill>
          <a:blip r:embed="rId4"/>
          <a:srcRect l="10694" r="10694"/>
          <a:stretch>
            <a:fillRect/>
          </a:stretch>
        </p:blipFill>
        <p:spPr>
          <a:xfrm>
            <a:off x="0" y="0"/>
            <a:ext cx="8087304" cy="6858000"/>
          </a:xfrm>
        </p:spPr>
      </p:pic>
      <p:sp>
        <p:nvSpPr>
          <p:cNvPr id="33" name="Τίτλος 32" descr="τίτλος">
            <a:extLst>
              <a:ext uri="{FF2B5EF4-FFF2-40B4-BE49-F238E27FC236}">
                <a16:creationId xmlns:a16="http://schemas.microsoft.com/office/drawing/2014/main" id="{456B7DD6-40B9-3D2F-7238-9AE7F32CF9C3}"/>
              </a:ext>
            </a:extLst>
          </p:cNvPr>
          <p:cNvSpPr>
            <a:spLocks noGrp="1"/>
          </p:cNvSpPr>
          <p:nvPr>
            <p:ph type="title"/>
          </p:nvPr>
        </p:nvSpPr>
        <p:spPr>
          <a:xfrm>
            <a:off x="2600326" y="191597"/>
            <a:ext cx="8239124" cy="2065828"/>
          </a:xfrm>
        </p:spPr>
        <p:txBody>
          <a:bodyPr rtlCol="0"/>
          <a:lstStyle/>
          <a:p>
            <a:r>
              <a:rPr lang="el-GR" sz="4000" dirty="0"/>
              <a:t>Με τη χρησιμοποίηση του χρήματος η ανταλλαγή χωρίζεται σε δύο πράξεις : μια πώληση και μια αγορά. </a:t>
            </a:r>
            <a:endParaRPr lang="el-GR" sz="4000" dirty="0">
              <a:solidFill>
                <a:srgbClr val="CCCCFF"/>
              </a:solidFill>
            </a:endParaRPr>
          </a:p>
        </p:txBody>
      </p:sp>
      <p:sp>
        <p:nvSpPr>
          <p:cNvPr id="8" name="Ορθογώνιο 7">
            <a:extLst>
              <a:ext uri="{FF2B5EF4-FFF2-40B4-BE49-F238E27FC236}">
                <a16:creationId xmlns:a16="http://schemas.microsoft.com/office/drawing/2014/main" id="{A885A9D7-D809-651A-CA87-6426FD8A3199}"/>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sp>
        <p:nvSpPr>
          <p:cNvPr id="15" name="Έλλειψη 14">
            <a:extLst>
              <a:ext uri="{FF2B5EF4-FFF2-40B4-BE49-F238E27FC236}">
                <a16:creationId xmlns:a16="http://schemas.microsoft.com/office/drawing/2014/main" id="{4F7A4D02-2B13-25B8-D899-280194FC8636}"/>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a:p>
        </p:txBody>
      </p:sp>
      <p:sp>
        <p:nvSpPr>
          <p:cNvPr id="7" name="Θέση αριθμού διαφάνειας 5" descr="αριθμός διαφάνειας">
            <a:extLst>
              <a:ext uri="{FF2B5EF4-FFF2-40B4-BE49-F238E27FC236}">
                <a16:creationId xmlns:a16="http://schemas.microsoft.com/office/drawing/2014/main" id="{FBE22457-9988-D126-18E5-D526F500DC7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l-GR" sz="1200" smtClean="0">
                <a:solidFill>
                  <a:schemeClr val="bg1"/>
                </a:solidFill>
              </a:rPr>
              <a:pPr algn="ctr" rtl="0"/>
              <a:t>9</a:t>
            </a:fld>
            <a:endParaRPr lang="el-GR" sz="1200">
              <a:solidFill>
                <a:schemeClr val="bg1"/>
              </a:solidFill>
            </a:endParaRPr>
          </a:p>
        </p:txBody>
      </p:sp>
      <p:sp>
        <p:nvSpPr>
          <p:cNvPr id="17" name="Ορθογώνιο 16">
            <a:extLst>
              <a:ext uri="{FF2B5EF4-FFF2-40B4-BE49-F238E27FC236}">
                <a16:creationId xmlns:a16="http://schemas.microsoft.com/office/drawing/2014/main" id="{69F0D427-BE07-A0C6-A56B-713114202743}"/>
              </a:ext>
            </a:extLst>
          </p:cNvPr>
          <p:cNvSpPr/>
          <p:nvPr/>
        </p:nvSpPr>
        <p:spPr>
          <a:xfrm>
            <a:off x="3238500" y="2077063"/>
            <a:ext cx="2895600" cy="771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000" dirty="0"/>
              <a:t>ΑΝΤΑΛΛΑΓΗ</a:t>
            </a:r>
          </a:p>
        </p:txBody>
      </p:sp>
      <p:cxnSp>
        <p:nvCxnSpPr>
          <p:cNvPr id="19" name="Γραμμή σύνδεσης: Καμπύλη 18">
            <a:extLst>
              <a:ext uri="{FF2B5EF4-FFF2-40B4-BE49-F238E27FC236}">
                <a16:creationId xmlns:a16="http://schemas.microsoft.com/office/drawing/2014/main" id="{D6CEA88E-AC28-3EBA-75F6-C3FEC66A6744}"/>
              </a:ext>
            </a:extLst>
          </p:cNvPr>
          <p:cNvCxnSpPr>
            <a:cxnSpLocks/>
          </p:cNvCxnSpPr>
          <p:nvPr/>
        </p:nvCxnSpPr>
        <p:spPr>
          <a:xfrm rot="5400000">
            <a:off x="1914525" y="3190875"/>
            <a:ext cx="1657350" cy="1066800"/>
          </a:xfrm>
          <a:prstGeom prst="curvedConnector3">
            <a:avLst>
              <a:gd name="adj1" fmla="val 50000"/>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21" name="Οβάλ 20">
            <a:extLst>
              <a:ext uri="{FF2B5EF4-FFF2-40B4-BE49-F238E27FC236}">
                <a16:creationId xmlns:a16="http://schemas.microsoft.com/office/drawing/2014/main" id="{47EC639D-9161-02C0-CBCD-E9CE6C550714}"/>
              </a:ext>
            </a:extLst>
          </p:cNvPr>
          <p:cNvSpPr/>
          <p:nvPr/>
        </p:nvSpPr>
        <p:spPr>
          <a:xfrm>
            <a:off x="6616699" y="4906669"/>
            <a:ext cx="3070225" cy="117980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t>Αγορά</a:t>
            </a:r>
          </a:p>
        </p:txBody>
      </p:sp>
      <p:sp>
        <p:nvSpPr>
          <p:cNvPr id="22" name="Οβάλ 21">
            <a:extLst>
              <a:ext uri="{FF2B5EF4-FFF2-40B4-BE49-F238E27FC236}">
                <a16:creationId xmlns:a16="http://schemas.microsoft.com/office/drawing/2014/main" id="{78060CD1-D754-65E0-6223-F1BA6E9DA44A}"/>
              </a:ext>
            </a:extLst>
          </p:cNvPr>
          <p:cNvSpPr/>
          <p:nvPr/>
        </p:nvSpPr>
        <p:spPr>
          <a:xfrm>
            <a:off x="954088" y="4599962"/>
            <a:ext cx="3248025" cy="12776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t>Πώληση</a:t>
            </a:r>
          </a:p>
        </p:txBody>
      </p:sp>
      <p:cxnSp>
        <p:nvCxnSpPr>
          <p:cNvPr id="24" name="Γραμμή σύνδεσης: Καμπύλη 23">
            <a:extLst>
              <a:ext uri="{FF2B5EF4-FFF2-40B4-BE49-F238E27FC236}">
                <a16:creationId xmlns:a16="http://schemas.microsoft.com/office/drawing/2014/main" id="{0BC7B6E0-D986-95AD-CF27-6B42A56B423F}"/>
              </a:ext>
            </a:extLst>
          </p:cNvPr>
          <p:cNvCxnSpPr>
            <a:cxnSpLocks/>
          </p:cNvCxnSpPr>
          <p:nvPr/>
        </p:nvCxnSpPr>
        <p:spPr>
          <a:xfrm>
            <a:off x="6134099" y="2848587"/>
            <a:ext cx="2283405" cy="2220653"/>
          </a:xfrm>
          <a:prstGeom prst="curved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098800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theme/theme1.xml><?xml version="1.0" encoding="utf-8"?>
<a:theme xmlns:a="http://schemas.openxmlformats.org/drawingml/2006/main" name="Θέμα του Offic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154699_TF00475556_Win32" id="{C9FCB5C8-B7F1-4B55-9B48-ED5F966DBB64}" vid="{3BD96147-1332-478C-BB85-7045680A5690}"/>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Παρουσίαση για εκπαιδευτικά ιδρύματα</Template>
  <TotalTime>87</TotalTime>
  <Words>426</Words>
  <Application>Microsoft Office PowerPoint</Application>
  <PresentationFormat>Ευρεία οθόνη</PresentationFormat>
  <Paragraphs>47</Paragraphs>
  <Slides>11</Slides>
  <Notes>11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11</vt:i4>
      </vt:variant>
    </vt:vector>
  </HeadingPairs>
  <TitlesOfParts>
    <vt:vector size="17" baseType="lpstr">
      <vt:lpstr>Arial</vt:lpstr>
      <vt:lpstr>Calibri</vt:lpstr>
      <vt:lpstr>Calibri Light</vt:lpstr>
      <vt:lpstr>Corbel</vt:lpstr>
      <vt:lpstr>Wingdings</vt:lpstr>
      <vt:lpstr>Θέμα του Office</vt:lpstr>
      <vt:lpstr>Κεφάλαιο 1 ΑΟΘ Ενότητα 8 Καταμερισμός Εργασίας</vt:lpstr>
      <vt:lpstr>Καταμερισμός των έργων: ονομάζεται το φαινόμενο κατά το οποίο στη σύγχρονη εποχή κάθε άτομο συνήθως απασχολείται στην παραγωγή ενός μόνο προϊόντος (ή ακόμη και μέρους του προϊόντος), ενώ ταυτόχρονα καταναλώνει πολλά προϊόντα, στην παραγωγή των οποίων δε συμμετέχει. </vt:lpstr>
      <vt:lpstr>Στις παλαιότερες εποχές κάθε νοικοκυριό ήταν αναγκασμένο να παράγει μόνο του σχεδόν όλα τα προϊόντα που του ήταν απαραίτητα και οι ανταλλαγές προϊόντων μεταξύ των νοικοκυριών ήταν πολύ περιορισμένες.</vt:lpstr>
      <vt:lpstr>Ο καταμερισμός των έργων έχει τεράστια σημασία για τη σημερινή οργάνωση της παραγωγής και χωρίς αυτόν ο τεράστιος πλούτος των σημερινών οικονομιών δε θα μπορούσε να δημιουργηθεί.</vt:lpstr>
      <vt:lpstr>Πλεονεκτήματα του Καταμερισμού των έργων</vt:lpstr>
      <vt:lpstr>Ποια είναι τα μειονεκτήματα του καταμερισμού της εργασίας;</vt:lpstr>
      <vt:lpstr>Παράλληλα με τον καταμερισμό των έργων αναπτύσσονται και οι ανταλλαγές προϊόντων μεταξύ των ατόμων, γιατί διαφορετικά δε θα ήταν δυνατόν να ικανοποιηθούν οι διάφορες ανάγκες τους. Οι ανταλλαγές αυτές γίνονται με τη μεσολάβηση του χρήματος</vt:lpstr>
      <vt:lpstr>Κεφάλαιο 1 ΑΟΘ Ενότητα 9 Τι είναι χρήμα; </vt:lpstr>
      <vt:lpstr>Με τη χρησιμοποίηση του χρήματος η ανταλλαγή χωρίζεται σε δύο πράξεις : μια πώληση και μια αγορά. </vt:lpstr>
      <vt:lpstr>      Λειτουργία Χρήματος:  *Ως μέτρο αξίας *Ως μέσο ανταλλαγής (ή κυκλοφορίας)  *Ως μέσο πληρωμών  *Ως μέσο θησαυρισμού (ή διατήρησης ή αποθεματοποίησης αξιών)</vt:lpstr>
      <vt:lpstr>Ευχαριστώ για την προσοχή σας!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katia tsiota</dc:creator>
  <cp:lastModifiedBy>katia tsiota</cp:lastModifiedBy>
  <cp:revision>1</cp:revision>
  <dcterms:created xsi:type="dcterms:W3CDTF">2025-11-11T22:37:55Z</dcterms:created>
  <dcterms:modified xsi:type="dcterms:W3CDTF">2025-11-12T06:20:12Z</dcterms:modified>
</cp:coreProperties>
</file>