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Libre Baskerville" charset="1" panose="02000000000000000000"/>
      <p:regular r:id="rId24"/>
    </p:embeddedFont>
    <p:embeddedFont>
      <p:font typeface="DM Sans" charset="1" panose="00000000000000000000"/>
      <p:regular r:id="rId25"/>
    </p:embeddedFont>
    <p:embeddedFont>
      <p:font typeface="Arimo Bold" charset="1" panose="020B0704020202020204"/>
      <p:regular r:id="rId26"/>
    </p:embeddedFont>
    <p:embeddedFont>
      <p:font typeface="Libre Baskerville Italics" charset="1" panose="02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notesSlides/notesSlide2.xml" Type="http://schemas.openxmlformats.org/officeDocument/2006/relationships/notesSlide"/><Relationship Id="rId29" Target="notesSlides/notesSlide3.xml" Type="http://schemas.openxmlformats.org/officeDocument/2006/relationships/notesSlide"/><Relationship Id="rId3" Target="viewProps.xml" Type="http://schemas.openxmlformats.org/officeDocument/2006/relationships/viewProps"/><Relationship Id="rId30" Target="notesSlides/notesSlide4.xml" Type="http://schemas.openxmlformats.org/officeDocument/2006/relationships/notesSlide"/><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40" Target="notesSlides/notesSlide14.xml" Type="http://schemas.openxmlformats.org/officeDocument/2006/relationships/notesSlide"/><Relationship Id="rId41" Target="notesSlides/notesSlide1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grpSp>
        <p:nvGrpSpPr>
          <p:cNvPr name="Group 5" id="5"/>
          <p:cNvGrpSpPr/>
          <p:nvPr/>
        </p:nvGrpSpPr>
        <p:grpSpPr>
          <a:xfrm rot="0">
            <a:off x="7845475" y="7509421"/>
            <a:ext cx="463154" cy="463154"/>
            <a:chOff x="0" y="0"/>
            <a:chExt cx="617538" cy="617538"/>
          </a:xfrm>
        </p:grpSpPr>
        <p:sp>
          <p:nvSpPr>
            <p:cNvPr name="Freeform 6" id="6"/>
            <p:cNvSpPr/>
            <p:nvPr/>
          </p:nvSpPr>
          <p:spPr>
            <a:xfrm flipH="false" flipV="false" rot="0">
              <a:off x="0" y="0"/>
              <a:ext cx="617601" cy="617601"/>
            </a:xfrm>
            <a:custGeom>
              <a:avLst/>
              <a:gdLst/>
              <a:ahLst/>
              <a:cxnLst/>
              <a:rect r="r" b="b" t="t" l="l"/>
              <a:pathLst>
                <a:path h="617601" w="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name="Freeform 7" id="7" descr="preencoded.png"/>
          <p:cNvSpPr/>
          <p:nvPr/>
        </p:nvSpPr>
        <p:spPr>
          <a:xfrm flipH="false" flipV="false" rot="0">
            <a:off x="7859762" y="7523709"/>
            <a:ext cx="434579" cy="434579"/>
          </a:xfrm>
          <a:custGeom>
            <a:avLst/>
            <a:gdLst/>
            <a:ahLst/>
            <a:cxnLst/>
            <a:rect r="r" b="b" t="t" l="l"/>
            <a:pathLst>
              <a:path h="434579" w="434579">
                <a:moveTo>
                  <a:pt x="0" y="0"/>
                </a:moveTo>
                <a:lnTo>
                  <a:pt x="434579" y="0"/>
                </a:lnTo>
                <a:lnTo>
                  <a:pt x="434579" y="434578"/>
                </a:lnTo>
                <a:lnTo>
                  <a:pt x="0" y="434578"/>
                </a:lnTo>
                <a:lnTo>
                  <a:pt x="0" y="0"/>
                </a:lnTo>
                <a:close/>
              </a:path>
            </a:pathLst>
          </a:custGeom>
          <a:blipFill>
            <a:blip r:embed="rId4"/>
            <a:stretch>
              <a:fillRect l="0" t="0" r="0" b="0"/>
            </a:stretch>
          </a:blipFill>
        </p:spPr>
      </p:sp>
      <p:sp>
        <p:nvSpPr>
          <p:cNvPr name="Freeform 8" id="8"/>
          <p:cNvSpPr/>
          <p:nvPr/>
        </p:nvSpPr>
        <p:spPr>
          <a:xfrm flipH="false" flipV="false" rot="0">
            <a:off x="0" y="0"/>
            <a:ext cx="7173123" cy="10287000"/>
          </a:xfrm>
          <a:custGeom>
            <a:avLst/>
            <a:gdLst/>
            <a:ahLst/>
            <a:cxnLst/>
            <a:rect r="r" b="b" t="t" l="l"/>
            <a:pathLst>
              <a:path h="10287000" w="7173123">
                <a:moveTo>
                  <a:pt x="0" y="0"/>
                </a:moveTo>
                <a:lnTo>
                  <a:pt x="7173123" y="0"/>
                </a:lnTo>
                <a:lnTo>
                  <a:pt x="7173123" y="10287000"/>
                </a:lnTo>
                <a:lnTo>
                  <a:pt x="0" y="10287000"/>
                </a:lnTo>
                <a:lnTo>
                  <a:pt x="0" y="0"/>
                </a:lnTo>
                <a:close/>
              </a:path>
            </a:pathLst>
          </a:custGeom>
          <a:blipFill>
            <a:blip r:embed="rId5"/>
            <a:stretch>
              <a:fillRect l="-44602" t="0" r="-39552" b="0"/>
            </a:stretch>
          </a:blipFill>
        </p:spPr>
      </p:sp>
      <p:sp>
        <p:nvSpPr>
          <p:cNvPr name="TextBox 9" id="9"/>
          <p:cNvSpPr txBox="true"/>
          <p:nvPr/>
        </p:nvSpPr>
        <p:spPr>
          <a:xfrm rot="0">
            <a:off x="7850237" y="2269183"/>
            <a:ext cx="9445526" cy="35004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Πρόσφυγες από τα νησιά του Αιγαίου και την Κρήτη κατά την Ελληνική Επανάσταση</a:t>
            </a:r>
          </a:p>
        </p:txBody>
      </p:sp>
      <p:sp>
        <p:nvSpPr>
          <p:cNvPr name="TextBox 10" id="10"/>
          <p:cNvSpPr txBox="true"/>
          <p:nvPr/>
        </p:nvSpPr>
        <p:spPr>
          <a:xfrm rot="0">
            <a:off x="7850237" y="6171605"/>
            <a:ext cx="9445526" cy="1002506"/>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Μια παρουσίαση για τους πρόσφυγες από τα νησιά του Αιγαίου και την Κρήτη κατά τη διάρκεια της Ελληνικής Επανάστασης του 1821.</a:t>
            </a:r>
          </a:p>
        </p:txBody>
      </p:sp>
      <p:sp>
        <p:nvSpPr>
          <p:cNvPr name="TextBox 11" id="11"/>
          <p:cNvSpPr txBox="true"/>
          <p:nvPr/>
        </p:nvSpPr>
        <p:spPr>
          <a:xfrm rot="0">
            <a:off x="8469698" y="7526536"/>
            <a:ext cx="4387304" cy="488950"/>
          </a:xfrm>
          <a:prstGeom prst="rect">
            <a:avLst/>
          </a:prstGeom>
        </p:spPr>
        <p:txBody>
          <a:bodyPr anchor="t" rtlCol="false" tIns="0" lIns="0" bIns="0" rIns="0">
            <a:spAutoFit/>
          </a:bodyPr>
          <a:lstStyle/>
          <a:p>
            <a:pPr algn="l">
              <a:lnSpc>
                <a:spcPts val="3874"/>
              </a:lnSpc>
            </a:pPr>
            <a:r>
              <a:rPr lang="en-US" sz="2750" b="true">
                <a:solidFill>
                  <a:srgbClr val="454240"/>
                </a:solidFill>
                <a:latin typeface="Arimo Bold"/>
                <a:ea typeface="Arimo Bold"/>
                <a:cs typeface="Arimo Bold"/>
                <a:sym typeface="Arimo Bold"/>
              </a:rPr>
              <a:t> </a:t>
            </a:r>
            <a:r>
              <a:rPr lang="en-US" sz="2750" b="true">
                <a:solidFill>
                  <a:srgbClr val="454240"/>
                </a:solidFill>
                <a:latin typeface="Arimo Bold"/>
                <a:ea typeface="Arimo Bold"/>
                <a:cs typeface="Arimo Bold"/>
                <a:sym typeface="Arimo Bold"/>
              </a:rPr>
              <a:t>Vasilis Varsamopoulos</a:t>
            </a:r>
          </a:p>
        </p:txBody>
      </p:sp>
      <p:sp>
        <p:nvSpPr>
          <p:cNvPr name="TextBox 12" id="12"/>
          <p:cNvSpPr txBox="true"/>
          <p:nvPr/>
        </p:nvSpPr>
        <p:spPr>
          <a:xfrm rot="0">
            <a:off x="7845475" y="9663311"/>
            <a:ext cx="9794720" cy="293052"/>
          </a:xfrm>
          <a:prstGeom prst="rect">
            <a:avLst/>
          </a:prstGeom>
        </p:spPr>
        <p:txBody>
          <a:bodyPr anchor="t" rtlCol="false" tIns="0" lIns="0" bIns="0" rIns="0">
            <a:spAutoFit/>
          </a:bodyPr>
          <a:lstStyle/>
          <a:p>
            <a:pPr algn="l">
              <a:lnSpc>
                <a:spcPts val="2312"/>
              </a:lnSpc>
              <a:spcBef>
                <a:spcPct val="0"/>
              </a:spcBef>
            </a:pPr>
            <a:r>
              <a:rPr lang="en-US" sz="1850" i="true">
                <a:solidFill>
                  <a:srgbClr val="000000"/>
                </a:solidFill>
                <a:latin typeface="Libre Baskerville Italics"/>
                <a:ea typeface="Libre Baskerville Italics"/>
                <a:cs typeface="Libre Baskerville Italics"/>
                <a:sym typeface="Libre Baskerville Italics"/>
              </a:rPr>
              <a:t>Vasily Grigoryevich Khudyakov, Σφαγές από τους Τούρκους στους δρόμους των Χανίων</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grpSp>
        <p:nvGrpSpPr>
          <p:cNvPr name="Group 5" id="5"/>
          <p:cNvGrpSpPr/>
          <p:nvPr/>
        </p:nvGrpSpPr>
        <p:grpSpPr>
          <a:xfrm rot="0">
            <a:off x="7845475" y="3230315"/>
            <a:ext cx="647402" cy="647402"/>
            <a:chOff x="0" y="0"/>
            <a:chExt cx="863203" cy="863203"/>
          </a:xfrm>
        </p:grpSpPr>
        <p:sp>
          <p:nvSpPr>
            <p:cNvPr name="Freeform 6" id="6"/>
            <p:cNvSpPr/>
            <p:nvPr/>
          </p:nvSpPr>
          <p:spPr>
            <a:xfrm flipH="false" flipV="false" rot="0">
              <a:off x="6350" y="6350"/>
              <a:ext cx="850519" cy="850519"/>
            </a:xfrm>
            <a:custGeom>
              <a:avLst/>
              <a:gdLst/>
              <a:ahLst/>
              <a:cxnLst/>
              <a:rect r="r" b="b" t="t" l="l"/>
              <a:pathLst>
                <a:path h="850519" w="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name="Freeform 7" id="7"/>
            <p:cNvSpPr/>
            <p:nvPr/>
          </p:nvSpPr>
          <p:spPr>
            <a:xfrm flipH="false" flipV="false" rot="0">
              <a:off x="0" y="0"/>
              <a:ext cx="863219" cy="863219"/>
            </a:xfrm>
            <a:custGeom>
              <a:avLst/>
              <a:gdLst/>
              <a:ahLst/>
              <a:cxnLst/>
              <a:rect r="r" b="b" t="t" l="l"/>
              <a:pathLst>
                <a:path h="863219" w="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name="Group 8" id="8"/>
          <p:cNvGrpSpPr/>
          <p:nvPr/>
        </p:nvGrpSpPr>
        <p:grpSpPr>
          <a:xfrm rot="0">
            <a:off x="12710071" y="3230315"/>
            <a:ext cx="647402" cy="647402"/>
            <a:chOff x="0" y="0"/>
            <a:chExt cx="863203" cy="863203"/>
          </a:xfrm>
        </p:grpSpPr>
        <p:sp>
          <p:nvSpPr>
            <p:cNvPr name="Freeform 9" id="9"/>
            <p:cNvSpPr/>
            <p:nvPr/>
          </p:nvSpPr>
          <p:spPr>
            <a:xfrm flipH="false" flipV="false" rot="0">
              <a:off x="6350" y="6350"/>
              <a:ext cx="850519" cy="850519"/>
            </a:xfrm>
            <a:custGeom>
              <a:avLst/>
              <a:gdLst/>
              <a:ahLst/>
              <a:cxnLst/>
              <a:rect r="r" b="b" t="t" l="l"/>
              <a:pathLst>
                <a:path h="850519" w="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name="Freeform 10" id="10"/>
            <p:cNvSpPr/>
            <p:nvPr/>
          </p:nvSpPr>
          <p:spPr>
            <a:xfrm flipH="false" flipV="false" rot="0">
              <a:off x="0" y="0"/>
              <a:ext cx="863219" cy="863219"/>
            </a:xfrm>
            <a:custGeom>
              <a:avLst/>
              <a:gdLst/>
              <a:ahLst/>
              <a:cxnLst/>
              <a:rect r="r" b="b" t="t" l="l"/>
              <a:pathLst>
                <a:path h="863219" w="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name="Group 11" id="11"/>
          <p:cNvGrpSpPr/>
          <p:nvPr/>
        </p:nvGrpSpPr>
        <p:grpSpPr>
          <a:xfrm rot="0">
            <a:off x="7845475" y="7156848"/>
            <a:ext cx="647402" cy="647402"/>
            <a:chOff x="0" y="0"/>
            <a:chExt cx="863203" cy="863203"/>
          </a:xfrm>
        </p:grpSpPr>
        <p:sp>
          <p:nvSpPr>
            <p:cNvPr name="Freeform 12" id="12"/>
            <p:cNvSpPr/>
            <p:nvPr/>
          </p:nvSpPr>
          <p:spPr>
            <a:xfrm flipH="false" flipV="false" rot="0">
              <a:off x="6350" y="6350"/>
              <a:ext cx="850519" cy="850519"/>
            </a:xfrm>
            <a:custGeom>
              <a:avLst/>
              <a:gdLst/>
              <a:ahLst/>
              <a:cxnLst/>
              <a:rect r="r" b="b" t="t" l="l"/>
              <a:pathLst>
                <a:path h="850519" w="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name="Freeform 13" id="13"/>
            <p:cNvSpPr/>
            <p:nvPr/>
          </p:nvSpPr>
          <p:spPr>
            <a:xfrm flipH="false" flipV="false" rot="0">
              <a:off x="0" y="0"/>
              <a:ext cx="863219" cy="863219"/>
            </a:xfrm>
            <a:custGeom>
              <a:avLst/>
              <a:gdLst/>
              <a:ahLst/>
              <a:cxnLst/>
              <a:rect r="r" b="b" t="t" l="l"/>
              <a:pathLst>
                <a:path h="863219" w="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name="Freeform 14" id="14"/>
          <p:cNvSpPr/>
          <p:nvPr/>
        </p:nvSpPr>
        <p:spPr>
          <a:xfrm flipH="false" flipV="false" rot="0">
            <a:off x="0" y="0"/>
            <a:ext cx="7302550" cy="10287000"/>
          </a:xfrm>
          <a:custGeom>
            <a:avLst/>
            <a:gdLst/>
            <a:ahLst/>
            <a:cxnLst/>
            <a:rect r="r" b="b" t="t" l="l"/>
            <a:pathLst>
              <a:path h="10287000" w="7302550">
                <a:moveTo>
                  <a:pt x="0" y="0"/>
                </a:moveTo>
                <a:lnTo>
                  <a:pt x="7302550" y="0"/>
                </a:lnTo>
                <a:lnTo>
                  <a:pt x="7302550" y="10287000"/>
                </a:lnTo>
                <a:lnTo>
                  <a:pt x="0" y="10287000"/>
                </a:lnTo>
                <a:lnTo>
                  <a:pt x="0" y="0"/>
                </a:lnTo>
                <a:close/>
              </a:path>
            </a:pathLst>
          </a:custGeom>
          <a:blipFill>
            <a:blip r:embed="rId4"/>
            <a:stretch>
              <a:fillRect l="-84208" t="0" r="-29864" b="-1643"/>
            </a:stretch>
          </a:blipFill>
        </p:spPr>
      </p:sp>
      <p:sp>
        <p:nvSpPr>
          <p:cNvPr name="TextBox 15" id="15"/>
          <p:cNvSpPr txBox="true"/>
          <p:nvPr/>
        </p:nvSpPr>
        <p:spPr>
          <a:xfrm rot="0">
            <a:off x="7845475" y="1163241"/>
            <a:ext cx="8993224"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Οι Ψαριανοί στην Αίγινα</a:t>
            </a:r>
          </a:p>
        </p:txBody>
      </p:sp>
      <p:sp>
        <p:nvSpPr>
          <p:cNvPr name="TextBox 16" id="16"/>
          <p:cNvSpPr txBox="true"/>
          <p:nvPr/>
        </p:nvSpPr>
        <p:spPr>
          <a:xfrm rot="0">
            <a:off x="8074224" y="3398490"/>
            <a:ext cx="189756" cy="368201"/>
          </a:xfrm>
          <a:prstGeom prst="rect">
            <a:avLst/>
          </a:prstGeom>
        </p:spPr>
        <p:txBody>
          <a:bodyPr anchor="t" rtlCol="false" tIns="0" lIns="0" bIns="0" rIns="0">
            <a:spAutoFit/>
          </a:bodyPr>
          <a:lstStyle/>
          <a:p>
            <a:pPr algn="ctr">
              <a:lnSpc>
                <a:spcPts val="3312"/>
              </a:lnSpc>
            </a:pPr>
            <a:r>
              <a:rPr lang="en-US" sz="3312">
                <a:solidFill>
                  <a:srgbClr val="454240"/>
                </a:solidFill>
                <a:latin typeface="Libre Baskerville"/>
                <a:ea typeface="Libre Baskerville"/>
                <a:cs typeface="Libre Baskerville"/>
                <a:sym typeface="Libre Baskerville"/>
              </a:rPr>
              <a:t>1</a:t>
            </a:r>
          </a:p>
        </p:txBody>
      </p:sp>
      <p:sp>
        <p:nvSpPr>
          <p:cNvPr name="TextBox 17" id="17"/>
          <p:cNvSpPr txBox="true"/>
          <p:nvPr/>
        </p:nvSpPr>
        <p:spPr>
          <a:xfrm rot="0">
            <a:off x="8771632" y="3216027"/>
            <a:ext cx="3589139"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Μόνιμη εγκατάσταση</a:t>
            </a:r>
          </a:p>
        </p:txBody>
      </p:sp>
      <p:sp>
        <p:nvSpPr>
          <p:cNvPr name="TextBox 18" id="18"/>
          <p:cNvSpPr txBox="true"/>
          <p:nvPr/>
        </p:nvSpPr>
        <p:spPr>
          <a:xfrm rot="0">
            <a:off x="8771632" y="3752850"/>
            <a:ext cx="3659684" cy="2363391"/>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Στην Αίγινα, περισσότερο απ' οπουδήποτε αλλού, βρήκαν το χώρο της μόνιμης εγκατάστασης που επιδίωκαν.</a:t>
            </a:r>
          </a:p>
        </p:txBody>
      </p:sp>
      <p:sp>
        <p:nvSpPr>
          <p:cNvPr name="TextBox 19" id="19"/>
          <p:cNvSpPr txBox="true"/>
          <p:nvPr/>
        </p:nvSpPr>
        <p:spPr>
          <a:xfrm rot="0">
            <a:off x="12902804" y="3398490"/>
            <a:ext cx="261938" cy="368201"/>
          </a:xfrm>
          <a:prstGeom prst="rect">
            <a:avLst/>
          </a:prstGeom>
        </p:spPr>
        <p:txBody>
          <a:bodyPr anchor="t" rtlCol="false" tIns="0" lIns="0" bIns="0" rIns="0">
            <a:spAutoFit/>
          </a:bodyPr>
          <a:lstStyle/>
          <a:p>
            <a:pPr algn="ctr">
              <a:lnSpc>
                <a:spcPts val="3312"/>
              </a:lnSpc>
            </a:pPr>
            <a:r>
              <a:rPr lang="en-US" sz="3312">
                <a:solidFill>
                  <a:srgbClr val="454240"/>
                </a:solidFill>
                <a:latin typeface="Libre Baskerville"/>
                <a:ea typeface="Libre Baskerville"/>
                <a:cs typeface="Libre Baskerville"/>
                <a:sym typeface="Libre Baskerville"/>
              </a:rPr>
              <a:t>2</a:t>
            </a:r>
          </a:p>
        </p:txBody>
      </p:sp>
      <p:sp>
        <p:nvSpPr>
          <p:cNvPr name="TextBox 20" id="20"/>
          <p:cNvSpPr txBox="true"/>
          <p:nvPr/>
        </p:nvSpPr>
        <p:spPr>
          <a:xfrm rot="0">
            <a:off x="13636229" y="3216027"/>
            <a:ext cx="3659684" cy="904875"/>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Κοινωνική δραστηριότητα</a:t>
            </a:r>
          </a:p>
        </p:txBody>
      </p:sp>
      <p:sp>
        <p:nvSpPr>
          <p:cNvPr name="TextBox 21" id="21"/>
          <p:cNvSpPr txBox="true"/>
          <p:nvPr/>
        </p:nvSpPr>
        <p:spPr>
          <a:xfrm rot="0">
            <a:off x="13636229" y="4195762"/>
            <a:ext cx="3659684" cy="2363391"/>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Ανέπτυξαν μεγάλη δραστηριότητα στα κοινά θέματα του νησιού, αλλά και στις υποθέσεις του έθνους γενικότερα.</a:t>
            </a:r>
          </a:p>
        </p:txBody>
      </p:sp>
      <p:sp>
        <p:nvSpPr>
          <p:cNvPr name="TextBox 22" id="22"/>
          <p:cNvSpPr txBox="true"/>
          <p:nvPr/>
        </p:nvSpPr>
        <p:spPr>
          <a:xfrm rot="0">
            <a:off x="8038208" y="7325022"/>
            <a:ext cx="261938" cy="368201"/>
          </a:xfrm>
          <a:prstGeom prst="rect">
            <a:avLst/>
          </a:prstGeom>
        </p:spPr>
        <p:txBody>
          <a:bodyPr anchor="t" rtlCol="false" tIns="0" lIns="0" bIns="0" rIns="0">
            <a:spAutoFit/>
          </a:bodyPr>
          <a:lstStyle/>
          <a:p>
            <a:pPr algn="ctr">
              <a:lnSpc>
                <a:spcPts val="3312"/>
              </a:lnSpc>
            </a:pPr>
            <a:r>
              <a:rPr lang="en-US" sz="3312">
                <a:solidFill>
                  <a:srgbClr val="454240"/>
                </a:solidFill>
                <a:latin typeface="Libre Baskerville"/>
                <a:ea typeface="Libre Baskerville"/>
                <a:cs typeface="Libre Baskerville"/>
                <a:sym typeface="Libre Baskerville"/>
              </a:rPr>
              <a:t>3</a:t>
            </a:r>
          </a:p>
        </p:txBody>
      </p:sp>
      <p:sp>
        <p:nvSpPr>
          <p:cNvPr name="TextBox 23" id="23"/>
          <p:cNvSpPr txBox="true"/>
          <p:nvPr/>
        </p:nvSpPr>
        <p:spPr>
          <a:xfrm rot="0">
            <a:off x="8771632" y="7142560"/>
            <a:ext cx="4104829"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Πολιτιστική συνεισφορά</a:t>
            </a:r>
          </a:p>
        </p:txBody>
      </p:sp>
      <p:sp>
        <p:nvSpPr>
          <p:cNvPr name="TextBox 24" id="24"/>
          <p:cNvSpPr txBox="true"/>
          <p:nvPr/>
        </p:nvSpPr>
        <p:spPr>
          <a:xfrm rot="0">
            <a:off x="8771632" y="7679382"/>
            <a:ext cx="8524131" cy="1002506"/>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Ίδρυσαν σχολείο, διέδωσαν τα έθιμά τους και μέχρι τα μέσα του αιώνα διατήρησαν το κοινοτικό τους σύστημα.</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7960965" y="2781746"/>
            <a:ext cx="28575" cy="6455122"/>
            <a:chOff x="0" y="0"/>
            <a:chExt cx="38100" cy="8606830"/>
          </a:xfrm>
        </p:grpSpPr>
        <p:sp>
          <p:nvSpPr>
            <p:cNvPr name="Freeform 7" id="7"/>
            <p:cNvSpPr/>
            <p:nvPr/>
          </p:nvSpPr>
          <p:spPr>
            <a:xfrm flipH="false" flipV="false" rot="0">
              <a:off x="0" y="0"/>
              <a:ext cx="38100" cy="8606790"/>
            </a:xfrm>
            <a:custGeom>
              <a:avLst/>
              <a:gdLst/>
              <a:ahLst/>
              <a:cxnLst/>
              <a:rect r="r" b="b" t="t" l="l"/>
              <a:pathLst>
                <a:path h="8606790" w="38100">
                  <a:moveTo>
                    <a:pt x="0" y="19050"/>
                  </a:moveTo>
                  <a:cubicBezTo>
                    <a:pt x="0" y="8509"/>
                    <a:pt x="8509" y="0"/>
                    <a:pt x="19050" y="0"/>
                  </a:cubicBezTo>
                  <a:cubicBezTo>
                    <a:pt x="29591" y="0"/>
                    <a:pt x="38100" y="8509"/>
                    <a:pt x="38100" y="19050"/>
                  </a:cubicBezTo>
                  <a:lnTo>
                    <a:pt x="38100" y="8587740"/>
                  </a:lnTo>
                  <a:cubicBezTo>
                    <a:pt x="38100" y="8598281"/>
                    <a:pt x="29591" y="8606790"/>
                    <a:pt x="19050" y="8606790"/>
                  </a:cubicBezTo>
                  <a:cubicBezTo>
                    <a:pt x="8509" y="8606790"/>
                    <a:pt x="0" y="8598281"/>
                    <a:pt x="0" y="8587740"/>
                  </a:cubicBezTo>
                  <a:close/>
                </a:path>
              </a:pathLst>
            </a:custGeom>
            <a:solidFill>
              <a:srgbClr val="DDD3BA"/>
            </a:solidFill>
          </p:spPr>
        </p:sp>
      </p:grpSp>
      <p:grpSp>
        <p:nvGrpSpPr>
          <p:cNvPr name="Group 8" id="8"/>
          <p:cNvGrpSpPr/>
          <p:nvPr/>
        </p:nvGrpSpPr>
        <p:grpSpPr>
          <a:xfrm rot="0">
            <a:off x="8198049" y="3270200"/>
            <a:ext cx="782091" cy="28575"/>
            <a:chOff x="0" y="0"/>
            <a:chExt cx="1042788" cy="38100"/>
          </a:xfrm>
        </p:grpSpPr>
        <p:sp>
          <p:nvSpPr>
            <p:cNvPr name="Freeform 9" id="9"/>
            <p:cNvSpPr/>
            <p:nvPr/>
          </p:nvSpPr>
          <p:spPr>
            <a:xfrm flipH="false" flipV="false" rot="0">
              <a:off x="0" y="0"/>
              <a:ext cx="1042797" cy="38100"/>
            </a:xfrm>
            <a:custGeom>
              <a:avLst/>
              <a:gdLst/>
              <a:ahLst/>
              <a:cxnLst/>
              <a:rect r="r" b="b" t="t" l="l"/>
              <a:pathLst>
                <a:path h="38100" w="1042797">
                  <a:moveTo>
                    <a:pt x="0" y="19050"/>
                  </a:moveTo>
                  <a:cubicBezTo>
                    <a:pt x="0" y="8509"/>
                    <a:pt x="8509" y="0"/>
                    <a:pt x="19050" y="0"/>
                  </a:cubicBezTo>
                  <a:lnTo>
                    <a:pt x="1023747" y="0"/>
                  </a:lnTo>
                  <a:cubicBezTo>
                    <a:pt x="1034288" y="0"/>
                    <a:pt x="1042797" y="8509"/>
                    <a:pt x="1042797" y="19050"/>
                  </a:cubicBezTo>
                  <a:cubicBezTo>
                    <a:pt x="1042797" y="29591"/>
                    <a:pt x="1034288" y="38100"/>
                    <a:pt x="1023747" y="38100"/>
                  </a:cubicBezTo>
                  <a:lnTo>
                    <a:pt x="19050" y="38100"/>
                  </a:lnTo>
                  <a:cubicBezTo>
                    <a:pt x="8509" y="38100"/>
                    <a:pt x="0" y="29591"/>
                    <a:pt x="0" y="19050"/>
                  </a:cubicBezTo>
                  <a:close/>
                </a:path>
              </a:pathLst>
            </a:custGeom>
            <a:solidFill>
              <a:srgbClr val="DDD3BA"/>
            </a:solidFill>
          </p:spPr>
        </p:sp>
      </p:grpSp>
      <p:grpSp>
        <p:nvGrpSpPr>
          <p:cNvPr name="Group 10" id="10"/>
          <p:cNvGrpSpPr/>
          <p:nvPr/>
        </p:nvGrpSpPr>
        <p:grpSpPr>
          <a:xfrm rot="0">
            <a:off x="7719120" y="3028355"/>
            <a:ext cx="512266" cy="512266"/>
            <a:chOff x="0" y="0"/>
            <a:chExt cx="683022" cy="683022"/>
          </a:xfrm>
        </p:grpSpPr>
        <p:sp>
          <p:nvSpPr>
            <p:cNvPr name="Freeform 11" id="11"/>
            <p:cNvSpPr/>
            <p:nvPr/>
          </p:nvSpPr>
          <p:spPr>
            <a:xfrm flipH="false" flipV="false" rot="0">
              <a:off x="6350" y="6350"/>
              <a:ext cx="670306" cy="670306"/>
            </a:xfrm>
            <a:custGeom>
              <a:avLst/>
              <a:gdLst/>
              <a:ahLst/>
              <a:cxnLst/>
              <a:rect r="r" b="b" t="t" l="l"/>
              <a:pathLst>
                <a:path h="670306" w="670306">
                  <a:moveTo>
                    <a:pt x="0" y="125095"/>
                  </a:moveTo>
                  <a:cubicBezTo>
                    <a:pt x="0" y="56007"/>
                    <a:pt x="56007" y="0"/>
                    <a:pt x="125095" y="0"/>
                  </a:cubicBezTo>
                  <a:lnTo>
                    <a:pt x="545211" y="0"/>
                  </a:lnTo>
                  <a:cubicBezTo>
                    <a:pt x="614299" y="0"/>
                    <a:pt x="670306" y="56007"/>
                    <a:pt x="670306" y="125095"/>
                  </a:cubicBezTo>
                  <a:lnTo>
                    <a:pt x="670306" y="545211"/>
                  </a:lnTo>
                  <a:cubicBezTo>
                    <a:pt x="670306" y="614299"/>
                    <a:pt x="614299" y="670306"/>
                    <a:pt x="545211" y="670306"/>
                  </a:cubicBezTo>
                  <a:lnTo>
                    <a:pt x="125095" y="670306"/>
                  </a:lnTo>
                  <a:cubicBezTo>
                    <a:pt x="56007" y="670306"/>
                    <a:pt x="0" y="614299"/>
                    <a:pt x="0" y="545211"/>
                  </a:cubicBezTo>
                  <a:close/>
                </a:path>
              </a:pathLst>
            </a:custGeom>
            <a:solidFill>
              <a:srgbClr val="F7EDD4"/>
            </a:solidFill>
          </p:spPr>
        </p:sp>
        <p:sp>
          <p:nvSpPr>
            <p:cNvPr name="Freeform 12" id="12"/>
            <p:cNvSpPr/>
            <p:nvPr/>
          </p:nvSpPr>
          <p:spPr>
            <a:xfrm flipH="false" flipV="false" rot="0">
              <a:off x="0" y="0"/>
              <a:ext cx="683006" cy="683006"/>
            </a:xfrm>
            <a:custGeom>
              <a:avLst/>
              <a:gdLst/>
              <a:ahLst/>
              <a:cxnLst/>
              <a:rect r="r" b="b" t="t" l="l"/>
              <a:pathLst>
                <a:path h="683006" w="683006">
                  <a:moveTo>
                    <a:pt x="0" y="131445"/>
                  </a:moveTo>
                  <a:cubicBezTo>
                    <a:pt x="0" y="58928"/>
                    <a:pt x="58928" y="0"/>
                    <a:pt x="131445" y="0"/>
                  </a:cubicBezTo>
                  <a:lnTo>
                    <a:pt x="551561" y="0"/>
                  </a:lnTo>
                  <a:lnTo>
                    <a:pt x="551561" y="6350"/>
                  </a:lnTo>
                  <a:lnTo>
                    <a:pt x="551561" y="0"/>
                  </a:lnTo>
                  <a:cubicBezTo>
                    <a:pt x="624205" y="0"/>
                    <a:pt x="683006" y="58928"/>
                    <a:pt x="683006" y="131445"/>
                  </a:cubicBezTo>
                  <a:lnTo>
                    <a:pt x="676656" y="131445"/>
                  </a:lnTo>
                  <a:lnTo>
                    <a:pt x="683006" y="131445"/>
                  </a:lnTo>
                  <a:lnTo>
                    <a:pt x="683006" y="551561"/>
                  </a:lnTo>
                  <a:lnTo>
                    <a:pt x="676656" y="551561"/>
                  </a:lnTo>
                  <a:lnTo>
                    <a:pt x="683006" y="551561"/>
                  </a:lnTo>
                  <a:cubicBezTo>
                    <a:pt x="683006" y="624205"/>
                    <a:pt x="624078" y="683006"/>
                    <a:pt x="551561" y="683006"/>
                  </a:cubicBezTo>
                  <a:lnTo>
                    <a:pt x="551561" y="676656"/>
                  </a:lnTo>
                  <a:lnTo>
                    <a:pt x="551561" y="683006"/>
                  </a:lnTo>
                  <a:lnTo>
                    <a:pt x="131445" y="683006"/>
                  </a:lnTo>
                  <a:lnTo>
                    <a:pt x="131445" y="676656"/>
                  </a:lnTo>
                  <a:lnTo>
                    <a:pt x="131445" y="683006"/>
                  </a:lnTo>
                  <a:cubicBezTo>
                    <a:pt x="58928" y="683006"/>
                    <a:pt x="0" y="624205"/>
                    <a:pt x="0" y="551561"/>
                  </a:cubicBezTo>
                  <a:lnTo>
                    <a:pt x="0" y="131445"/>
                  </a:lnTo>
                  <a:lnTo>
                    <a:pt x="6350" y="131445"/>
                  </a:lnTo>
                  <a:lnTo>
                    <a:pt x="0" y="131445"/>
                  </a:lnTo>
                  <a:moveTo>
                    <a:pt x="12700" y="131445"/>
                  </a:moveTo>
                  <a:lnTo>
                    <a:pt x="12700" y="551561"/>
                  </a:lnTo>
                  <a:lnTo>
                    <a:pt x="6350" y="551561"/>
                  </a:lnTo>
                  <a:lnTo>
                    <a:pt x="12700" y="551561"/>
                  </a:lnTo>
                  <a:cubicBezTo>
                    <a:pt x="12700" y="617220"/>
                    <a:pt x="65913" y="670306"/>
                    <a:pt x="131445" y="670306"/>
                  </a:cubicBezTo>
                  <a:lnTo>
                    <a:pt x="551561" y="670306"/>
                  </a:lnTo>
                  <a:cubicBezTo>
                    <a:pt x="617220" y="670306"/>
                    <a:pt x="670306" y="617093"/>
                    <a:pt x="670306" y="551561"/>
                  </a:cubicBezTo>
                  <a:lnTo>
                    <a:pt x="670306" y="131445"/>
                  </a:lnTo>
                  <a:cubicBezTo>
                    <a:pt x="670306" y="65913"/>
                    <a:pt x="617093" y="12700"/>
                    <a:pt x="551561" y="12700"/>
                  </a:cubicBezTo>
                  <a:lnTo>
                    <a:pt x="131445" y="12700"/>
                  </a:lnTo>
                  <a:lnTo>
                    <a:pt x="131445" y="6350"/>
                  </a:lnTo>
                  <a:lnTo>
                    <a:pt x="131445" y="12700"/>
                  </a:lnTo>
                  <a:cubicBezTo>
                    <a:pt x="65913" y="12700"/>
                    <a:pt x="12700" y="65913"/>
                    <a:pt x="12700" y="131445"/>
                  </a:cubicBezTo>
                  <a:close/>
                </a:path>
              </a:pathLst>
            </a:custGeom>
            <a:solidFill>
              <a:srgbClr val="DDD3BA"/>
            </a:solidFill>
          </p:spPr>
        </p:sp>
      </p:grpSp>
      <p:grpSp>
        <p:nvGrpSpPr>
          <p:cNvPr name="Group 13" id="13"/>
          <p:cNvGrpSpPr/>
          <p:nvPr/>
        </p:nvGrpSpPr>
        <p:grpSpPr>
          <a:xfrm rot="0">
            <a:off x="8198049" y="5854005"/>
            <a:ext cx="782091" cy="28575"/>
            <a:chOff x="0" y="0"/>
            <a:chExt cx="1042788" cy="38100"/>
          </a:xfrm>
        </p:grpSpPr>
        <p:sp>
          <p:nvSpPr>
            <p:cNvPr name="Freeform 14" id="14"/>
            <p:cNvSpPr/>
            <p:nvPr/>
          </p:nvSpPr>
          <p:spPr>
            <a:xfrm flipH="false" flipV="false" rot="0">
              <a:off x="0" y="0"/>
              <a:ext cx="1042797" cy="38100"/>
            </a:xfrm>
            <a:custGeom>
              <a:avLst/>
              <a:gdLst/>
              <a:ahLst/>
              <a:cxnLst/>
              <a:rect r="r" b="b" t="t" l="l"/>
              <a:pathLst>
                <a:path h="38100" w="1042797">
                  <a:moveTo>
                    <a:pt x="0" y="19050"/>
                  </a:moveTo>
                  <a:cubicBezTo>
                    <a:pt x="0" y="8509"/>
                    <a:pt x="8509" y="0"/>
                    <a:pt x="19050" y="0"/>
                  </a:cubicBezTo>
                  <a:lnTo>
                    <a:pt x="1023747" y="0"/>
                  </a:lnTo>
                  <a:cubicBezTo>
                    <a:pt x="1034288" y="0"/>
                    <a:pt x="1042797" y="8509"/>
                    <a:pt x="1042797" y="19050"/>
                  </a:cubicBezTo>
                  <a:cubicBezTo>
                    <a:pt x="1042797" y="29591"/>
                    <a:pt x="1034288" y="38100"/>
                    <a:pt x="1023747" y="38100"/>
                  </a:cubicBezTo>
                  <a:lnTo>
                    <a:pt x="19050" y="38100"/>
                  </a:lnTo>
                  <a:cubicBezTo>
                    <a:pt x="8509" y="38100"/>
                    <a:pt x="0" y="29591"/>
                    <a:pt x="0" y="19050"/>
                  </a:cubicBezTo>
                  <a:close/>
                </a:path>
              </a:pathLst>
            </a:custGeom>
            <a:solidFill>
              <a:srgbClr val="DDD3BA"/>
            </a:solidFill>
          </p:spPr>
        </p:sp>
      </p:grpSp>
      <p:grpSp>
        <p:nvGrpSpPr>
          <p:cNvPr name="Group 15" id="15"/>
          <p:cNvGrpSpPr/>
          <p:nvPr/>
        </p:nvGrpSpPr>
        <p:grpSpPr>
          <a:xfrm rot="0">
            <a:off x="7719120" y="5612160"/>
            <a:ext cx="512266" cy="512266"/>
            <a:chOff x="0" y="0"/>
            <a:chExt cx="683022" cy="683022"/>
          </a:xfrm>
        </p:grpSpPr>
        <p:sp>
          <p:nvSpPr>
            <p:cNvPr name="Freeform 16" id="16"/>
            <p:cNvSpPr/>
            <p:nvPr/>
          </p:nvSpPr>
          <p:spPr>
            <a:xfrm flipH="false" flipV="false" rot="0">
              <a:off x="6350" y="6350"/>
              <a:ext cx="670306" cy="670306"/>
            </a:xfrm>
            <a:custGeom>
              <a:avLst/>
              <a:gdLst/>
              <a:ahLst/>
              <a:cxnLst/>
              <a:rect r="r" b="b" t="t" l="l"/>
              <a:pathLst>
                <a:path h="670306" w="670306">
                  <a:moveTo>
                    <a:pt x="0" y="125095"/>
                  </a:moveTo>
                  <a:cubicBezTo>
                    <a:pt x="0" y="56007"/>
                    <a:pt x="56007" y="0"/>
                    <a:pt x="125095" y="0"/>
                  </a:cubicBezTo>
                  <a:lnTo>
                    <a:pt x="545211" y="0"/>
                  </a:lnTo>
                  <a:cubicBezTo>
                    <a:pt x="614299" y="0"/>
                    <a:pt x="670306" y="56007"/>
                    <a:pt x="670306" y="125095"/>
                  </a:cubicBezTo>
                  <a:lnTo>
                    <a:pt x="670306" y="545211"/>
                  </a:lnTo>
                  <a:cubicBezTo>
                    <a:pt x="670306" y="614299"/>
                    <a:pt x="614299" y="670306"/>
                    <a:pt x="545211" y="670306"/>
                  </a:cubicBezTo>
                  <a:lnTo>
                    <a:pt x="125095" y="670306"/>
                  </a:lnTo>
                  <a:cubicBezTo>
                    <a:pt x="56007" y="670306"/>
                    <a:pt x="0" y="614299"/>
                    <a:pt x="0" y="545211"/>
                  </a:cubicBezTo>
                  <a:close/>
                </a:path>
              </a:pathLst>
            </a:custGeom>
            <a:solidFill>
              <a:srgbClr val="F7EDD4"/>
            </a:solidFill>
          </p:spPr>
        </p:sp>
        <p:sp>
          <p:nvSpPr>
            <p:cNvPr name="Freeform 17" id="17"/>
            <p:cNvSpPr/>
            <p:nvPr/>
          </p:nvSpPr>
          <p:spPr>
            <a:xfrm flipH="false" flipV="false" rot="0">
              <a:off x="0" y="0"/>
              <a:ext cx="683006" cy="683006"/>
            </a:xfrm>
            <a:custGeom>
              <a:avLst/>
              <a:gdLst/>
              <a:ahLst/>
              <a:cxnLst/>
              <a:rect r="r" b="b" t="t" l="l"/>
              <a:pathLst>
                <a:path h="683006" w="683006">
                  <a:moveTo>
                    <a:pt x="0" y="131445"/>
                  </a:moveTo>
                  <a:cubicBezTo>
                    <a:pt x="0" y="58928"/>
                    <a:pt x="58928" y="0"/>
                    <a:pt x="131445" y="0"/>
                  </a:cubicBezTo>
                  <a:lnTo>
                    <a:pt x="551561" y="0"/>
                  </a:lnTo>
                  <a:lnTo>
                    <a:pt x="551561" y="6350"/>
                  </a:lnTo>
                  <a:lnTo>
                    <a:pt x="551561" y="0"/>
                  </a:lnTo>
                  <a:cubicBezTo>
                    <a:pt x="624205" y="0"/>
                    <a:pt x="683006" y="58928"/>
                    <a:pt x="683006" y="131445"/>
                  </a:cubicBezTo>
                  <a:lnTo>
                    <a:pt x="676656" y="131445"/>
                  </a:lnTo>
                  <a:lnTo>
                    <a:pt x="683006" y="131445"/>
                  </a:lnTo>
                  <a:lnTo>
                    <a:pt x="683006" y="551561"/>
                  </a:lnTo>
                  <a:lnTo>
                    <a:pt x="676656" y="551561"/>
                  </a:lnTo>
                  <a:lnTo>
                    <a:pt x="683006" y="551561"/>
                  </a:lnTo>
                  <a:cubicBezTo>
                    <a:pt x="683006" y="624205"/>
                    <a:pt x="624078" y="683006"/>
                    <a:pt x="551561" y="683006"/>
                  </a:cubicBezTo>
                  <a:lnTo>
                    <a:pt x="551561" y="676656"/>
                  </a:lnTo>
                  <a:lnTo>
                    <a:pt x="551561" y="683006"/>
                  </a:lnTo>
                  <a:lnTo>
                    <a:pt x="131445" y="683006"/>
                  </a:lnTo>
                  <a:lnTo>
                    <a:pt x="131445" y="676656"/>
                  </a:lnTo>
                  <a:lnTo>
                    <a:pt x="131445" y="683006"/>
                  </a:lnTo>
                  <a:cubicBezTo>
                    <a:pt x="58928" y="683006"/>
                    <a:pt x="0" y="624205"/>
                    <a:pt x="0" y="551561"/>
                  </a:cubicBezTo>
                  <a:lnTo>
                    <a:pt x="0" y="131445"/>
                  </a:lnTo>
                  <a:lnTo>
                    <a:pt x="6350" y="131445"/>
                  </a:lnTo>
                  <a:lnTo>
                    <a:pt x="0" y="131445"/>
                  </a:lnTo>
                  <a:moveTo>
                    <a:pt x="12700" y="131445"/>
                  </a:moveTo>
                  <a:lnTo>
                    <a:pt x="12700" y="551561"/>
                  </a:lnTo>
                  <a:lnTo>
                    <a:pt x="6350" y="551561"/>
                  </a:lnTo>
                  <a:lnTo>
                    <a:pt x="12700" y="551561"/>
                  </a:lnTo>
                  <a:cubicBezTo>
                    <a:pt x="12700" y="617220"/>
                    <a:pt x="65913" y="670306"/>
                    <a:pt x="131445" y="670306"/>
                  </a:cubicBezTo>
                  <a:lnTo>
                    <a:pt x="551561" y="670306"/>
                  </a:lnTo>
                  <a:cubicBezTo>
                    <a:pt x="617220" y="670306"/>
                    <a:pt x="670306" y="617093"/>
                    <a:pt x="670306" y="551561"/>
                  </a:cubicBezTo>
                  <a:lnTo>
                    <a:pt x="670306" y="131445"/>
                  </a:lnTo>
                  <a:cubicBezTo>
                    <a:pt x="670306" y="65913"/>
                    <a:pt x="617093" y="12700"/>
                    <a:pt x="551561" y="12700"/>
                  </a:cubicBezTo>
                  <a:lnTo>
                    <a:pt x="131445" y="12700"/>
                  </a:lnTo>
                  <a:lnTo>
                    <a:pt x="131445" y="6350"/>
                  </a:lnTo>
                  <a:lnTo>
                    <a:pt x="131445" y="12700"/>
                  </a:lnTo>
                  <a:cubicBezTo>
                    <a:pt x="65913" y="12700"/>
                    <a:pt x="12700" y="65913"/>
                    <a:pt x="12700" y="131445"/>
                  </a:cubicBezTo>
                  <a:close/>
                </a:path>
              </a:pathLst>
            </a:custGeom>
            <a:solidFill>
              <a:srgbClr val="DDD3BA"/>
            </a:solidFill>
          </p:spPr>
        </p:sp>
      </p:grpSp>
      <p:grpSp>
        <p:nvGrpSpPr>
          <p:cNvPr name="Group 18" id="18"/>
          <p:cNvGrpSpPr/>
          <p:nvPr/>
        </p:nvGrpSpPr>
        <p:grpSpPr>
          <a:xfrm rot="0">
            <a:off x="8198049" y="8080176"/>
            <a:ext cx="782091" cy="28575"/>
            <a:chOff x="0" y="0"/>
            <a:chExt cx="1042788" cy="38100"/>
          </a:xfrm>
        </p:grpSpPr>
        <p:sp>
          <p:nvSpPr>
            <p:cNvPr name="Freeform 19" id="19"/>
            <p:cNvSpPr/>
            <p:nvPr/>
          </p:nvSpPr>
          <p:spPr>
            <a:xfrm flipH="false" flipV="false" rot="0">
              <a:off x="0" y="0"/>
              <a:ext cx="1042797" cy="38100"/>
            </a:xfrm>
            <a:custGeom>
              <a:avLst/>
              <a:gdLst/>
              <a:ahLst/>
              <a:cxnLst/>
              <a:rect r="r" b="b" t="t" l="l"/>
              <a:pathLst>
                <a:path h="38100" w="1042797">
                  <a:moveTo>
                    <a:pt x="0" y="19050"/>
                  </a:moveTo>
                  <a:cubicBezTo>
                    <a:pt x="0" y="8509"/>
                    <a:pt x="8509" y="0"/>
                    <a:pt x="19050" y="0"/>
                  </a:cubicBezTo>
                  <a:lnTo>
                    <a:pt x="1023747" y="0"/>
                  </a:lnTo>
                  <a:cubicBezTo>
                    <a:pt x="1034288" y="0"/>
                    <a:pt x="1042797" y="8509"/>
                    <a:pt x="1042797" y="19050"/>
                  </a:cubicBezTo>
                  <a:cubicBezTo>
                    <a:pt x="1042797" y="29591"/>
                    <a:pt x="1034288" y="38100"/>
                    <a:pt x="1023747" y="38100"/>
                  </a:cubicBezTo>
                  <a:lnTo>
                    <a:pt x="19050" y="38100"/>
                  </a:lnTo>
                  <a:cubicBezTo>
                    <a:pt x="8509" y="38100"/>
                    <a:pt x="0" y="29591"/>
                    <a:pt x="0" y="19050"/>
                  </a:cubicBezTo>
                  <a:close/>
                </a:path>
              </a:pathLst>
            </a:custGeom>
            <a:solidFill>
              <a:srgbClr val="DDD3BA"/>
            </a:solidFill>
          </p:spPr>
        </p:sp>
      </p:grpSp>
      <p:grpSp>
        <p:nvGrpSpPr>
          <p:cNvPr name="Group 20" id="20"/>
          <p:cNvGrpSpPr/>
          <p:nvPr/>
        </p:nvGrpSpPr>
        <p:grpSpPr>
          <a:xfrm rot="0">
            <a:off x="7719120" y="7838331"/>
            <a:ext cx="512266" cy="512266"/>
            <a:chOff x="0" y="0"/>
            <a:chExt cx="683022" cy="683022"/>
          </a:xfrm>
        </p:grpSpPr>
        <p:sp>
          <p:nvSpPr>
            <p:cNvPr name="Freeform 21" id="21"/>
            <p:cNvSpPr/>
            <p:nvPr/>
          </p:nvSpPr>
          <p:spPr>
            <a:xfrm flipH="false" flipV="false" rot="0">
              <a:off x="6350" y="6350"/>
              <a:ext cx="670306" cy="670306"/>
            </a:xfrm>
            <a:custGeom>
              <a:avLst/>
              <a:gdLst/>
              <a:ahLst/>
              <a:cxnLst/>
              <a:rect r="r" b="b" t="t" l="l"/>
              <a:pathLst>
                <a:path h="670306" w="670306">
                  <a:moveTo>
                    <a:pt x="0" y="125095"/>
                  </a:moveTo>
                  <a:cubicBezTo>
                    <a:pt x="0" y="56007"/>
                    <a:pt x="56007" y="0"/>
                    <a:pt x="125095" y="0"/>
                  </a:cubicBezTo>
                  <a:lnTo>
                    <a:pt x="545211" y="0"/>
                  </a:lnTo>
                  <a:cubicBezTo>
                    <a:pt x="614299" y="0"/>
                    <a:pt x="670306" y="56007"/>
                    <a:pt x="670306" y="125095"/>
                  </a:cubicBezTo>
                  <a:lnTo>
                    <a:pt x="670306" y="545211"/>
                  </a:lnTo>
                  <a:cubicBezTo>
                    <a:pt x="670306" y="614299"/>
                    <a:pt x="614299" y="670306"/>
                    <a:pt x="545211" y="670306"/>
                  </a:cubicBezTo>
                  <a:lnTo>
                    <a:pt x="125095" y="670306"/>
                  </a:lnTo>
                  <a:cubicBezTo>
                    <a:pt x="56007" y="670306"/>
                    <a:pt x="0" y="614299"/>
                    <a:pt x="0" y="545211"/>
                  </a:cubicBezTo>
                  <a:close/>
                </a:path>
              </a:pathLst>
            </a:custGeom>
            <a:solidFill>
              <a:srgbClr val="F7EDD4"/>
            </a:solidFill>
          </p:spPr>
        </p:sp>
        <p:sp>
          <p:nvSpPr>
            <p:cNvPr name="Freeform 22" id="22"/>
            <p:cNvSpPr/>
            <p:nvPr/>
          </p:nvSpPr>
          <p:spPr>
            <a:xfrm flipH="false" flipV="false" rot="0">
              <a:off x="0" y="0"/>
              <a:ext cx="683006" cy="683006"/>
            </a:xfrm>
            <a:custGeom>
              <a:avLst/>
              <a:gdLst/>
              <a:ahLst/>
              <a:cxnLst/>
              <a:rect r="r" b="b" t="t" l="l"/>
              <a:pathLst>
                <a:path h="683006" w="683006">
                  <a:moveTo>
                    <a:pt x="0" y="131445"/>
                  </a:moveTo>
                  <a:cubicBezTo>
                    <a:pt x="0" y="58928"/>
                    <a:pt x="58928" y="0"/>
                    <a:pt x="131445" y="0"/>
                  </a:cubicBezTo>
                  <a:lnTo>
                    <a:pt x="551561" y="0"/>
                  </a:lnTo>
                  <a:lnTo>
                    <a:pt x="551561" y="6350"/>
                  </a:lnTo>
                  <a:lnTo>
                    <a:pt x="551561" y="0"/>
                  </a:lnTo>
                  <a:cubicBezTo>
                    <a:pt x="624205" y="0"/>
                    <a:pt x="683006" y="58928"/>
                    <a:pt x="683006" y="131445"/>
                  </a:cubicBezTo>
                  <a:lnTo>
                    <a:pt x="676656" y="131445"/>
                  </a:lnTo>
                  <a:lnTo>
                    <a:pt x="683006" y="131445"/>
                  </a:lnTo>
                  <a:lnTo>
                    <a:pt x="683006" y="551561"/>
                  </a:lnTo>
                  <a:lnTo>
                    <a:pt x="676656" y="551561"/>
                  </a:lnTo>
                  <a:lnTo>
                    <a:pt x="683006" y="551561"/>
                  </a:lnTo>
                  <a:cubicBezTo>
                    <a:pt x="683006" y="624205"/>
                    <a:pt x="624078" y="683006"/>
                    <a:pt x="551561" y="683006"/>
                  </a:cubicBezTo>
                  <a:lnTo>
                    <a:pt x="551561" y="676656"/>
                  </a:lnTo>
                  <a:lnTo>
                    <a:pt x="551561" y="683006"/>
                  </a:lnTo>
                  <a:lnTo>
                    <a:pt x="131445" y="683006"/>
                  </a:lnTo>
                  <a:lnTo>
                    <a:pt x="131445" y="676656"/>
                  </a:lnTo>
                  <a:lnTo>
                    <a:pt x="131445" y="683006"/>
                  </a:lnTo>
                  <a:cubicBezTo>
                    <a:pt x="58928" y="683006"/>
                    <a:pt x="0" y="624205"/>
                    <a:pt x="0" y="551561"/>
                  </a:cubicBezTo>
                  <a:lnTo>
                    <a:pt x="0" y="131445"/>
                  </a:lnTo>
                  <a:lnTo>
                    <a:pt x="6350" y="131445"/>
                  </a:lnTo>
                  <a:lnTo>
                    <a:pt x="0" y="131445"/>
                  </a:lnTo>
                  <a:moveTo>
                    <a:pt x="12700" y="131445"/>
                  </a:moveTo>
                  <a:lnTo>
                    <a:pt x="12700" y="551561"/>
                  </a:lnTo>
                  <a:lnTo>
                    <a:pt x="6350" y="551561"/>
                  </a:lnTo>
                  <a:lnTo>
                    <a:pt x="12700" y="551561"/>
                  </a:lnTo>
                  <a:cubicBezTo>
                    <a:pt x="12700" y="617220"/>
                    <a:pt x="65913" y="670306"/>
                    <a:pt x="131445" y="670306"/>
                  </a:cubicBezTo>
                  <a:lnTo>
                    <a:pt x="551561" y="670306"/>
                  </a:lnTo>
                  <a:cubicBezTo>
                    <a:pt x="617220" y="670306"/>
                    <a:pt x="670306" y="617093"/>
                    <a:pt x="670306" y="551561"/>
                  </a:cubicBezTo>
                  <a:lnTo>
                    <a:pt x="670306" y="131445"/>
                  </a:lnTo>
                  <a:cubicBezTo>
                    <a:pt x="670306" y="65913"/>
                    <a:pt x="617093" y="12700"/>
                    <a:pt x="551561" y="12700"/>
                  </a:cubicBezTo>
                  <a:lnTo>
                    <a:pt x="131445" y="12700"/>
                  </a:lnTo>
                  <a:lnTo>
                    <a:pt x="131445" y="6350"/>
                  </a:lnTo>
                  <a:lnTo>
                    <a:pt x="131445" y="12700"/>
                  </a:lnTo>
                  <a:cubicBezTo>
                    <a:pt x="65913" y="12700"/>
                    <a:pt x="12700" y="65913"/>
                    <a:pt x="12700" y="131445"/>
                  </a:cubicBezTo>
                  <a:close/>
                </a:path>
              </a:pathLst>
            </a:custGeom>
            <a:solidFill>
              <a:srgbClr val="DDD3BA"/>
            </a:solidFill>
          </p:spPr>
        </p:sp>
      </p:grpSp>
      <p:sp>
        <p:nvSpPr>
          <p:cNvPr name="Freeform 23" id="23"/>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5"/>
            <a:stretch>
              <a:fillRect l="-71860" t="-2184" r="-85086" b="-2040"/>
            </a:stretch>
          </a:blipFill>
        </p:spPr>
      </p:sp>
      <p:sp>
        <p:nvSpPr>
          <p:cNvPr name="TextBox 24" id="24"/>
          <p:cNvSpPr txBox="true"/>
          <p:nvPr/>
        </p:nvSpPr>
        <p:spPr>
          <a:xfrm rot="0">
            <a:off x="7640091" y="1030933"/>
            <a:ext cx="9865816" cy="1366838"/>
          </a:xfrm>
          <a:prstGeom prst="rect">
            <a:avLst/>
          </a:prstGeom>
        </p:spPr>
        <p:txBody>
          <a:bodyPr anchor="t" rtlCol="false" tIns="0" lIns="0" bIns="0" rIns="0">
            <a:spAutoFit/>
          </a:bodyPr>
          <a:lstStyle/>
          <a:p>
            <a:pPr algn="l">
              <a:lnSpc>
                <a:spcPts val="5437"/>
              </a:lnSpc>
            </a:pPr>
            <a:r>
              <a:rPr lang="en-US" sz="4375">
                <a:solidFill>
                  <a:srgbClr val="5C4E3D"/>
                </a:solidFill>
                <a:latin typeface="Libre Baskerville"/>
                <a:ea typeface="Libre Baskerville"/>
                <a:cs typeface="Libre Baskerville"/>
                <a:sym typeface="Libre Baskerville"/>
              </a:rPr>
              <a:t>Ο προσφυγικός συνοικισμός της Ερμούπολης Σύρου</a:t>
            </a:r>
          </a:p>
        </p:txBody>
      </p:sp>
      <p:sp>
        <p:nvSpPr>
          <p:cNvPr name="TextBox 25" id="25"/>
          <p:cNvSpPr txBox="true"/>
          <p:nvPr/>
        </p:nvSpPr>
        <p:spPr>
          <a:xfrm rot="0">
            <a:off x="7900392" y="3164532"/>
            <a:ext cx="149573" cy="287536"/>
          </a:xfrm>
          <a:prstGeom prst="rect">
            <a:avLst/>
          </a:prstGeom>
        </p:spPr>
        <p:txBody>
          <a:bodyPr anchor="t" rtlCol="false" tIns="0" lIns="0" bIns="0" rIns="0">
            <a:spAutoFit/>
          </a:bodyPr>
          <a:lstStyle/>
          <a:p>
            <a:pPr algn="ctr">
              <a:lnSpc>
                <a:spcPts val="2625"/>
              </a:lnSpc>
            </a:pPr>
            <a:r>
              <a:rPr lang="en-US" sz="2625">
                <a:solidFill>
                  <a:srgbClr val="454240"/>
                </a:solidFill>
                <a:latin typeface="Libre Baskerville"/>
                <a:ea typeface="Libre Baskerville"/>
                <a:cs typeface="Libre Baskerville"/>
                <a:sym typeface="Libre Baskerville"/>
              </a:rPr>
              <a:t>1</a:t>
            </a:r>
          </a:p>
        </p:txBody>
      </p:sp>
      <p:sp>
        <p:nvSpPr>
          <p:cNvPr name="TextBox 26" id="26"/>
          <p:cNvSpPr txBox="true"/>
          <p:nvPr/>
        </p:nvSpPr>
        <p:spPr>
          <a:xfrm rot="0">
            <a:off x="9204275" y="3005138"/>
            <a:ext cx="2793355" cy="349151"/>
          </a:xfrm>
          <a:prstGeom prst="rect">
            <a:avLst/>
          </a:prstGeom>
        </p:spPr>
        <p:txBody>
          <a:bodyPr anchor="t" rtlCol="false" tIns="0" lIns="0" bIns="0" rIns="0">
            <a:spAutoFit/>
          </a:bodyPr>
          <a:lstStyle/>
          <a:p>
            <a:pPr algn="l">
              <a:lnSpc>
                <a:spcPts val="2687"/>
              </a:lnSpc>
            </a:pPr>
            <a:r>
              <a:rPr lang="en-US" sz="2187">
                <a:solidFill>
                  <a:srgbClr val="454240"/>
                </a:solidFill>
                <a:latin typeface="Libre Baskerville"/>
                <a:ea typeface="Libre Baskerville"/>
                <a:cs typeface="Libre Baskerville"/>
                <a:sym typeface="Libre Baskerville"/>
              </a:rPr>
              <a:t>1821-1824</a:t>
            </a:r>
          </a:p>
        </p:txBody>
      </p:sp>
      <p:sp>
        <p:nvSpPr>
          <p:cNvPr name="TextBox 27" id="27"/>
          <p:cNvSpPr txBox="true"/>
          <p:nvPr/>
        </p:nvSpPr>
        <p:spPr>
          <a:xfrm rot="0">
            <a:off x="9204275" y="3421559"/>
            <a:ext cx="8301632" cy="1497211"/>
          </a:xfrm>
          <a:prstGeom prst="rect">
            <a:avLst/>
          </a:prstGeom>
        </p:spPr>
        <p:txBody>
          <a:bodyPr anchor="t" rtlCol="false" tIns="0" lIns="0" bIns="0" rIns="0">
            <a:spAutoFit/>
          </a:bodyPr>
          <a:lstStyle/>
          <a:p>
            <a:pPr algn="l">
              <a:lnSpc>
                <a:spcPts val="2812"/>
              </a:lnSpc>
            </a:pPr>
            <a:r>
              <a:rPr lang="en-US" sz="1750">
                <a:solidFill>
                  <a:srgbClr val="454240"/>
                </a:solidFill>
                <a:latin typeface="DM Sans"/>
                <a:ea typeface="DM Sans"/>
                <a:cs typeface="DM Sans"/>
                <a:sym typeface="DM Sans"/>
              </a:rPr>
              <a:t>Η περιοχή, που το 1825 πήρε το όνομα Ερμούπολη από τους πρόσφυγες οικιστές της, άρχισε να συγκεντρώνει από το 1821 έως το 1824 Έλληνες πρόσφυγες απ' όλα τα μέρη της Ελλάδας: Μικρασιάτες, Ψαριανούς, Κρήτες και κυρίως Χίους.</a:t>
            </a:r>
          </a:p>
        </p:txBody>
      </p:sp>
      <p:sp>
        <p:nvSpPr>
          <p:cNvPr name="TextBox 28" id="28"/>
          <p:cNvSpPr txBox="true"/>
          <p:nvPr/>
        </p:nvSpPr>
        <p:spPr>
          <a:xfrm rot="0">
            <a:off x="7871966" y="5748337"/>
            <a:ext cx="206574" cy="287536"/>
          </a:xfrm>
          <a:prstGeom prst="rect">
            <a:avLst/>
          </a:prstGeom>
        </p:spPr>
        <p:txBody>
          <a:bodyPr anchor="t" rtlCol="false" tIns="0" lIns="0" bIns="0" rIns="0">
            <a:spAutoFit/>
          </a:bodyPr>
          <a:lstStyle/>
          <a:p>
            <a:pPr algn="ctr">
              <a:lnSpc>
                <a:spcPts val="2625"/>
              </a:lnSpc>
            </a:pPr>
            <a:r>
              <a:rPr lang="en-US" sz="2625">
                <a:solidFill>
                  <a:srgbClr val="454240"/>
                </a:solidFill>
                <a:latin typeface="Libre Baskerville"/>
                <a:ea typeface="Libre Baskerville"/>
                <a:cs typeface="Libre Baskerville"/>
                <a:sym typeface="Libre Baskerville"/>
              </a:rPr>
              <a:t>2</a:t>
            </a:r>
          </a:p>
        </p:txBody>
      </p:sp>
      <p:sp>
        <p:nvSpPr>
          <p:cNvPr name="TextBox 29" id="29"/>
          <p:cNvSpPr txBox="true"/>
          <p:nvPr/>
        </p:nvSpPr>
        <p:spPr>
          <a:xfrm rot="0">
            <a:off x="9204275" y="5588942"/>
            <a:ext cx="2793355" cy="349151"/>
          </a:xfrm>
          <a:prstGeom prst="rect">
            <a:avLst/>
          </a:prstGeom>
        </p:spPr>
        <p:txBody>
          <a:bodyPr anchor="t" rtlCol="false" tIns="0" lIns="0" bIns="0" rIns="0">
            <a:spAutoFit/>
          </a:bodyPr>
          <a:lstStyle/>
          <a:p>
            <a:pPr algn="l">
              <a:lnSpc>
                <a:spcPts val="2687"/>
              </a:lnSpc>
            </a:pPr>
            <a:r>
              <a:rPr lang="en-US" sz="2187">
                <a:solidFill>
                  <a:srgbClr val="454240"/>
                </a:solidFill>
                <a:latin typeface="Libre Baskerville"/>
                <a:ea typeface="Libre Baskerville"/>
                <a:cs typeface="Libre Baskerville"/>
                <a:sym typeface="Libre Baskerville"/>
              </a:rPr>
              <a:t>Λόγοι προσέλευσης</a:t>
            </a:r>
          </a:p>
        </p:txBody>
      </p:sp>
      <p:sp>
        <p:nvSpPr>
          <p:cNvPr name="TextBox 30" id="30"/>
          <p:cNvSpPr txBox="true"/>
          <p:nvPr/>
        </p:nvSpPr>
        <p:spPr>
          <a:xfrm rot="0">
            <a:off x="9204275" y="6005364"/>
            <a:ext cx="8301632" cy="1139578"/>
          </a:xfrm>
          <a:prstGeom prst="rect">
            <a:avLst/>
          </a:prstGeom>
        </p:spPr>
        <p:txBody>
          <a:bodyPr anchor="t" rtlCol="false" tIns="0" lIns="0" bIns="0" rIns="0">
            <a:spAutoFit/>
          </a:bodyPr>
          <a:lstStyle/>
          <a:p>
            <a:pPr algn="l">
              <a:lnSpc>
                <a:spcPts val="2812"/>
              </a:lnSpc>
            </a:pPr>
            <a:r>
              <a:rPr lang="en-US" sz="1750">
                <a:solidFill>
                  <a:srgbClr val="454240"/>
                </a:solidFill>
                <a:latin typeface="DM Sans"/>
                <a:ea typeface="DM Sans"/>
                <a:cs typeface="DM Sans"/>
                <a:sym typeface="DM Sans"/>
              </a:rPr>
              <a:t>Η συμφόρηση που είχε επέλθει στα γειτονικά νησιά, η θέση του λιμανιού και η ουδέτερη στάση που τηρούσε το νησί στα πρώτα χρόνια της Επανάστασης προκάλεσαν την αθρόα προσέλευση.</a:t>
            </a:r>
          </a:p>
        </p:txBody>
      </p:sp>
      <p:sp>
        <p:nvSpPr>
          <p:cNvPr name="TextBox 31" id="31"/>
          <p:cNvSpPr txBox="true"/>
          <p:nvPr/>
        </p:nvSpPr>
        <p:spPr>
          <a:xfrm rot="0">
            <a:off x="7871966" y="7974509"/>
            <a:ext cx="206574" cy="287536"/>
          </a:xfrm>
          <a:prstGeom prst="rect">
            <a:avLst/>
          </a:prstGeom>
        </p:spPr>
        <p:txBody>
          <a:bodyPr anchor="t" rtlCol="false" tIns="0" lIns="0" bIns="0" rIns="0">
            <a:spAutoFit/>
          </a:bodyPr>
          <a:lstStyle/>
          <a:p>
            <a:pPr algn="ctr">
              <a:lnSpc>
                <a:spcPts val="2625"/>
              </a:lnSpc>
            </a:pPr>
            <a:r>
              <a:rPr lang="en-US" sz="2625">
                <a:solidFill>
                  <a:srgbClr val="454240"/>
                </a:solidFill>
                <a:latin typeface="Libre Baskerville"/>
                <a:ea typeface="Libre Baskerville"/>
                <a:cs typeface="Libre Baskerville"/>
                <a:sym typeface="Libre Baskerville"/>
              </a:rPr>
              <a:t>3</a:t>
            </a:r>
          </a:p>
        </p:txBody>
      </p:sp>
      <p:sp>
        <p:nvSpPr>
          <p:cNvPr name="TextBox 32" id="32"/>
          <p:cNvSpPr txBox="true"/>
          <p:nvPr/>
        </p:nvSpPr>
        <p:spPr>
          <a:xfrm rot="0">
            <a:off x="9204275" y="7815114"/>
            <a:ext cx="2793355" cy="349151"/>
          </a:xfrm>
          <a:prstGeom prst="rect">
            <a:avLst/>
          </a:prstGeom>
        </p:spPr>
        <p:txBody>
          <a:bodyPr anchor="t" rtlCol="false" tIns="0" lIns="0" bIns="0" rIns="0">
            <a:spAutoFit/>
          </a:bodyPr>
          <a:lstStyle/>
          <a:p>
            <a:pPr algn="l">
              <a:lnSpc>
                <a:spcPts val="2687"/>
              </a:lnSpc>
            </a:pPr>
            <a:r>
              <a:rPr lang="en-US" sz="2187">
                <a:solidFill>
                  <a:srgbClr val="454240"/>
                </a:solidFill>
                <a:latin typeface="Libre Baskerville"/>
                <a:ea typeface="Libre Baskerville"/>
                <a:cs typeface="Libre Baskerville"/>
                <a:sym typeface="Libre Baskerville"/>
              </a:rPr>
              <a:t>Εγκατάσταση</a:t>
            </a:r>
          </a:p>
        </p:txBody>
      </p:sp>
      <p:sp>
        <p:nvSpPr>
          <p:cNvPr name="TextBox 33" id="33"/>
          <p:cNvSpPr txBox="true"/>
          <p:nvPr/>
        </p:nvSpPr>
        <p:spPr>
          <a:xfrm rot="0">
            <a:off x="9204275" y="8231535"/>
            <a:ext cx="8301632" cy="781942"/>
          </a:xfrm>
          <a:prstGeom prst="rect">
            <a:avLst/>
          </a:prstGeom>
        </p:spPr>
        <p:txBody>
          <a:bodyPr anchor="t" rtlCol="false" tIns="0" lIns="0" bIns="0" rIns="0">
            <a:spAutoFit/>
          </a:bodyPr>
          <a:lstStyle/>
          <a:p>
            <a:pPr algn="l">
              <a:lnSpc>
                <a:spcPts val="2812"/>
              </a:lnSpc>
            </a:pPr>
            <a:r>
              <a:rPr lang="en-US" sz="1750">
                <a:solidFill>
                  <a:srgbClr val="454240"/>
                </a:solidFill>
                <a:latin typeface="DM Sans"/>
                <a:ea typeface="DM Sans"/>
                <a:cs typeface="DM Sans"/>
                <a:sym typeface="DM Sans"/>
              </a:rPr>
              <a:t>Οι ντόπιοι Συριανοί κατοικούσαν στην Άνω Σύρο, μακριά από την παραλία, στην οποία συγκεντρώθηκαν οι νεοφερμένοι.</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992237" y="2703314"/>
            <a:ext cx="16303526" cy="17478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Ο προσφυγικός συνοικισμός της Ερμούπολης Σύρου</a:t>
            </a:r>
          </a:p>
        </p:txBody>
      </p:sp>
      <p:sp>
        <p:nvSpPr>
          <p:cNvPr name="TextBox 6" id="6"/>
          <p:cNvSpPr txBox="true"/>
          <p:nvPr/>
        </p:nvSpPr>
        <p:spPr>
          <a:xfrm rot="0">
            <a:off x="992238" y="5193506"/>
            <a:ext cx="3544044" cy="461962"/>
          </a:xfrm>
          <a:prstGeom prst="rect">
            <a:avLst/>
          </a:prstGeom>
        </p:spPr>
        <p:txBody>
          <a:bodyPr anchor="t" rtlCol="false" tIns="0" lIns="0" bIns="0" rIns="0">
            <a:spAutoFit/>
          </a:bodyPr>
          <a:lstStyle/>
          <a:p>
            <a:pPr algn="l">
              <a:lnSpc>
                <a:spcPts val="3437"/>
              </a:lnSpc>
            </a:pPr>
            <a:r>
              <a:rPr lang="en-US" sz="2750">
                <a:solidFill>
                  <a:srgbClr val="5C4E3D"/>
                </a:solidFill>
                <a:latin typeface="Libre Baskerville"/>
                <a:ea typeface="Libre Baskerville"/>
                <a:cs typeface="Libre Baskerville"/>
                <a:sym typeface="Libre Baskerville"/>
              </a:rPr>
              <a:t>Αντιδράσεις ντόπιων</a:t>
            </a:r>
          </a:p>
        </p:txBody>
      </p:sp>
      <p:sp>
        <p:nvSpPr>
          <p:cNvPr name="TextBox 7" id="7"/>
          <p:cNvSpPr txBox="true"/>
          <p:nvPr/>
        </p:nvSpPr>
        <p:spPr>
          <a:xfrm rot="0">
            <a:off x="992238" y="5843736"/>
            <a:ext cx="7805886" cy="1456135"/>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Σύντομα η αυξημένη προσέλευση προσφύγων προκάλεσε την επιφυλακτικότητα και, στη συνέχεια, τις αντιδράσεις των ντόπιων, κυρίως λόγω κτηματικών διαφορών.</a:t>
            </a:r>
          </a:p>
        </p:txBody>
      </p:sp>
      <p:sp>
        <p:nvSpPr>
          <p:cNvPr name="TextBox 8" id="8"/>
          <p:cNvSpPr txBox="true"/>
          <p:nvPr/>
        </p:nvSpPr>
        <p:spPr>
          <a:xfrm rot="0">
            <a:off x="9499401" y="5193506"/>
            <a:ext cx="3978325" cy="461962"/>
          </a:xfrm>
          <a:prstGeom prst="rect">
            <a:avLst/>
          </a:prstGeom>
        </p:spPr>
        <p:txBody>
          <a:bodyPr anchor="t" rtlCol="false" tIns="0" lIns="0" bIns="0" rIns="0">
            <a:spAutoFit/>
          </a:bodyPr>
          <a:lstStyle/>
          <a:p>
            <a:pPr algn="l">
              <a:lnSpc>
                <a:spcPts val="3437"/>
              </a:lnSpc>
            </a:pPr>
            <a:r>
              <a:rPr lang="en-US" sz="2750">
                <a:solidFill>
                  <a:srgbClr val="5C4E3D"/>
                </a:solidFill>
                <a:latin typeface="Libre Baskerville"/>
                <a:ea typeface="Libre Baskerville"/>
                <a:cs typeface="Libre Baskerville"/>
                <a:sym typeface="Libre Baskerville"/>
              </a:rPr>
              <a:t>Θρησκευτικές διαφορές</a:t>
            </a:r>
          </a:p>
        </p:txBody>
      </p:sp>
      <p:sp>
        <p:nvSpPr>
          <p:cNvPr name="TextBox 9" id="9"/>
          <p:cNvSpPr txBox="true"/>
          <p:nvPr/>
        </p:nvSpPr>
        <p:spPr>
          <a:xfrm rot="0">
            <a:off x="9499401" y="5843736"/>
            <a:ext cx="7805886" cy="1456135"/>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Τη διάσταση υποδαύλιζε επιπλέον η διαφορά δόγματος μεταξύ των καθολικών ντόπιων και των ορθόδοξων προσφύγων.</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946696" y="931069"/>
            <a:ext cx="15399246" cy="835025"/>
          </a:xfrm>
          <a:prstGeom prst="rect">
            <a:avLst/>
          </a:prstGeom>
        </p:spPr>
        <p:txBody>
          <a:bodyPr anchor="t" rtlCol="false" tIns="0" lIns="0" bIns="0" rIns="0">
            <a:spAutoFit/>
          </a:bodyPr>
          <a:lstStyle/>
          <a:p>
            <a:pPr algn="l">
              <a:lnSpc>
                <a:spcPts val="6625"/>
              </a:lnSpc>
            </a:pPr>
            <a:r>
              <a:rPr lang="en-US" sz="5312">
                <a:solidFill>
                  <a:srgbClr val="5C4E3D"/>
                </a:solidFill>
                <a:latin typeface="Libre Baskerville"/>
                <a:ea typeface="Libre Baskerville"/>
                <a:cs typeface="Libre Baskerville"/>
                <a:sym typeface="Libre Baskerville"/>
              </a:rPr>
              <a:t>Η στάση της πολιτικής ηγεσίας</a:t>
            </a:r>
          </a:p>
        </p:txBody>
      </p:sp>
      <p:grpSp>
        <p:nvGrpSpPr>
          <p:cNvPr name="Group 6" id="6"/>
          <p:cNvGrpSpPr/>
          <p:nvPr/>
        </p:nvGrpSpPr>
        <p:grpSpPr>
          <a:xfrm rot="0">
            <a:off x="941934" y="2341215"/>
            <a:ext cx="2741860" cy="1568054"/>
            <a:chOff x="0" y="0"/>
            <a:chExt cx="3655813" cy="2090738"/>
          </a:xfrm>
        </p:grpSpPr>
        <p:sp>
          <p:nvSpPr>
            <p:cNvPr name="Freeform 7" id="7"/>
            <p:cNvSpPr/>
            <p:nvPr/>
          </p:nvSpPr>
          <p:spPr>
            <a:xfrm flipH="false" flipV="false" rot="0">
              <a:off x="6350" y="6350"/>
              <a:ext cx="3643122" cy="2078101"/>
            </a:xfrm>
            <a:custGeom>
              <a:avLst/>
              <a:gdLst/>
              <a:ahLst/>
              <a:cxnLst/>
              <a:rect r="r" b="b" t="t" l="l"/>
              <a:pathLst>
                <a:path h="2078101" w="3643122">
                  <a:moveTo>
                    <a:pt x="0" y="151511"/>
                  </a:moveTo>
                  <a:cubicBezTo>
                    <a:pt x="0" y="67818"/>
                    <a:pt x="67945" y="0"/>
                    <a:pt x="151892" y="0"/>
                  </a:cubicBezTo>
                  <a:lnTo>
                    <a:pt x="3491230" y="0"/>
                  </a:lnTo>
                  <a:cubicBezTo>
                    <a:pt x="3575177" y="0"/>
                    <a:pt x="3643122" y="67818"/>
                    <a:pt x="3643122" y="151511"/>
                  </a:cubicBezTo>
                  <a:lnTo>
                    <a:pt x="3643122" y="1926590"/>
                  </a:lnTo>
                  <a:cubicBezTo>
                    <a:pt x="3643122" y="2010283"/>
                    <a:pt x="3575177" y="2078101"/>
                    <a:pt x="3491230" y="2078101"/>
                  </a:cubicBezTo>
                  <a:lnTo>
                    <a:pt x="151892" y="2078101"/>
                  </a:lnTo>
                  <a:cubicBezTo>
                    <a:pt x="67945" y="2078101"/>
                    <a:pt x="0" y="2010156"/>
                    <a:pt x="0" y="1926590"/>
                  </a:cubicBezTo>
                  <a:close/>
                </a:path>
              </a:pathLst>
            </a:custGeom>
            <a:solidFill>
              <a:srgbClr val="F7EDD4"/>
            </a:solidFill>
          </p:spPr>
        </p:sp>
        <p:sp>
          <p:nvSpPr>
            <p:cNvPr name="Freeform 8" id="8"/>
            <p:cNvSpPr/>
            <p:nvPr/>
          </p:nvSpPr>
          <p:spPr>
            <a:xfrm flipH="false" flipV="false" rot="0">
              <a:off x="0" y="0"/>
              <a:ext cx="3655822" cy="2090801"/>
            </a:xfrm>
            <a:custGeom>
              <a:avLst/>
              <a:gdLst/>
              <a:ahLst/>
              <a:cxnLst/>
              <a:rect r="r" b="b" t="t" l="l"/>
              <a:pathLst>
                <a:path h="2090801" w="3655822">
                  <a:moveTo>
                    <a:pt x="0" y="157861"/>
                  </a:moveTo>
                  <a:cubicBezTo>
                    <a:pt x="0" y="70612"/>
                    <a:pt x="70866" y="0"/>
                    <a:pt x="158242" y="0"/>
                  </a:cubicBezTo>
                  <a:lnTo>
                    <a:pt x="3497580" y="0"/>
                  </a:lnTo>
                  <a:lnTo>
                    <a:pt x="3497580" y="6350"/>
                  </a:lnTo>
                  <a:lnTo>
                    <a:pt x="3497580" y="0"/>
                  </a:lnTo>
                  <a:cubicBezTo>
                    <a:pt x="3584956" y="0"/>
                    <a:pt x="3655822" y="70612"/>
                    <a:pt x="3655822" y="157861"/>
                  </a:cubicBezTo>
                  <a:lnTo>
                    <a:pt x="3649472" y="157861"/>
                  </a:lnTo>
                  <a:lnTo>
                    <a:pt x="3655822" y="157861"/>
                  </a:lnTo>
                  <a:lnTo>
                    <a:pt x="3655822" y="1932940"/>
                  </a:lnTo>
                  <a:lnTo>
                    <a:pt x="3649472" y="1932940"/>
                  </a:lnTo>
                  <a:lnTo>
                    <a:pt x="3655822" y="1932940"/>
                  </a:lnTo>
                  <a:cubicBezTo>
                    <a:pt x="3655822" y="2020189"/>
                    <a:pt x="3584956" y="2090801"/>
                    <a:pt x="3497580" y="2090801"/>
                  </a:cubicBezTo>
                  <a:lnTo>
                    <a:pt x="3497580" y="2084451"/>
                  </a:lnTo>
                  <a:lnTo>
                    <a:pt x="3497580" y="2090801"/>
                  </a:lnTo>
                  <a:lnTo>
                    <a:pt x="158242" y="2090801"/>
                  </a:lnTo>
                  <a:lnTo>
                    <a:pt x="158242" y="2084451"/>
                  </a:lnTo>
                  <a:lnTo>
                    <a:pt x="158242" y="2090801"/>
                  </a:lnTo>
                  <a:cubicBezTo>
                    <a:pt x="70866" y="2090801"/>
                    <a:pt x="0" y="2020062"/>
                    <a:pt x="0" y="1932940"/>
                  </a:cubicBezTo>
                  <a:lnTo>
                    <a:pt x="0" y="157861"/>
                  </a:lnTo>
                  <a:lnTo>
                    <a:pt x="6350" y="157861"/>
                  </a:lnTo>
                  <a:lnTo>
                    <a:pt x="0" y="157861"/>
                  </a:lnTo>
                  <a:moveTo>
                    <a:pt x="12700" y="157861"/>
                  </a:moveTo>
                  <a:lnTo>
                    <a:pt x="12700" y="1932940"/>
                  </a:lnTo>
                  <a:lnTo>
                    <a:pt x="6350" y="1932940"/>
                  </a:lnTo>
                  <a:lnTo>
                    <a:pt x="12700" y="1932940"/>
                  </a:lnTo>
                  <a:cubicBezTo>
                    <a:pt x="12700" y="2013077"/>
                    <a:pt x="77851" y="2078101"/>
                    <a:pt x="158242" y="2078101"/>
                  </a:cubicBezTo>
                  <a:lnTo>
                    <a:pt x="3497580" y="2078101"/>
                  </a:lnTo>
                  <a:cubicBezTo>
                    <a:pt x="3577971" y="2078101"/>
                    <a:pt x="3643122" y="2013077"/>
                    <a:pt x="3643122" y="1932940"/>
                  </a:cubicBezTo>
                  <a:lnTo>
                    <a:pt x="3643122" y="157861"/>
                  </a:lnTo>
                  <a:cubicBezTo>
                    <a:pt x="3643122" y="77724"/>
                    <a:pt x="3577971" y="12700"/>
                    <a:pt x="3497580" y="12700"/>
                  </a:cubicBezTo>
                  <a:lnTo>
                    <a:pt x="158242" y="12700"/>
                  </a:lnTo>
                  <a:lnTo>
                    <a:pt x="158242" y="6350"/>
                  </a:lnTo>
                  <a:lnTo>
                    <a:pt x="158242" y="12700"/>
                  </a:lnTo>
                  <a:cubicBezTo>
                    <a:pt x="77851" y="12700"/>
                    <a:pt x="12700" y="77724"/>
                    <a:pt x="12700" y="157861"/>
                  </a:cubicBezTo>
                  <a:close/>
                </a:path>
              </a:pathLst>
            </a:custGeom>
            <a:solidFill>
              <a:srgbClr val="DDD3BA"/>
            </a:solidFill>
          </p:spPr>
        </p:sp>
      </p:grpSp>
      <p:sp>
        <p:nvSpPr>
          <p:cNvPr name="TextBox 9" id="9"/>
          <p:cNvSpPr txBox="true"/>
          <p:nvPr/>
        </p:nvSpPr>
        <p:spPr>
          <a:xfrm rot="0">
            <a:off x="1226641" y="2749897"/>
            <a:ext cx="150911" cy="645765"/>
          </a:xfrm>
          <a:prstGeom prst="rect">
            <a:avLst/>
          </a:prstGeom>
        </p:spPr>
        <p:txBody>
          <a:bodyPr anchor="t" rtlCol="false" tIns="0" lIns="0" bIns="0" rIns="0">
            <a:spAutoFit/>
          </a:bodyPr>
          <a:lstStyle/>
          <a:p>
            <a:pPr algn="ctr">
              <a:lnSpc>
                <a:spcPts val="4250"/>
              </a:lnSpc>
            </a:pPr>
            <a:r>
              <a:rPr lang="en-US" sz="2625">
                <a:solidFill>
                  <a:srgbClr val="454240"/>
                </a:solidFill>
                <a:latin typeface="Libre Baskerville"/>
                <a:ea typeface="Libre Baskerville"/>
                <a:cs typeface="Libre Baskerville"/>
                <a:sym typeface="Libre Baskerville"/>
              </a:rPr>
              <a:t>1</a:t>
            </a:r>
          </a:p>
        </p:txBody>
      </p:sp>
      <p:sp>
        <p:nvSpPr>
          <p:cNvPr name="TextBox 10" id="10"/>
          <p:cNvSpPr txBox="true"/>
          <p:nvPr/>
        </p:nvSpPr>
        <p:spPr>
          <a:xfrm rot="0">
            <a:off x="3949452" y="2597349"/>
            <a:ext cx="5587156" cy="441722"/>
          </a:xfrm>
          <a:prstGeom prst="rect">
            <a:avLst/>
          </a:prstGeom>
        </p:spPr>
        <p:txBody>
          <a:bodyPr anchor="t" rtlCol="false" tIns="0" lIns="0" bIns="0" rIns="0">
            <a:spAutoFit/>
          </a:bodyPr>
          <a:lstStyle/>
          <a:p>
            <a:pPr algn="l">
              <a:lnSpc>
                <a:spcPts val="3312"/>
              </a:lnSpc>
            </a:pPr>
            <a:r>
              <a:rPr lang="en-US" sz="2625">
                <a:solidFill>
                  <a:srgbClr val="454240"/>
                </a:solidFill>
                <a:latin typeface="Libre Baskerville"/>
                <a:ea typeface="Libre Baskerville"/>
                <a:cs typeface="Libre Baskerville"/>
                <a:sym typeface="Libre Baskerville"/>
              </a:rPr>
              <a:t>Έλλειψη μεθοδικής αντιμετώπισης</a:t>
            </a:r>
          </a:p>
        </p:txBody>
      </p:sp>
      <p:sp>
        <p:nvSpPr>
          <p:cNvPr name="TextBox 11" id="11"/>
          <p:cNvSpPr txBox="true"/>
          <p:nvPr/>
        </p:nvSpPr>
        <p:spPr>
          <a:xfrm rot="0">
            <a:off x="3949452" y="3125092"/>
            <a:ext cx="9219754" cy="390525"/>
          </a:xfrm>
          <a:prstGeom prst="rect">
            <a:avLst/>
          </a:prstGeom>
        </p:spPr>
        <p:txBody>
          <a:bodyPr anchor="t" rtlCol="false" tIns="0" lIns="0" bIns="0" rIns="0">
            <a:spAutoFit/>
          </a:bodyPr>
          <a:lstStyle/>
          <a:p>
            <a:pPr algn="l">
              <a:lnSpc>
                <a:spcPts val="3374"/>
              </a:lnSpc>
            </a:pPr>
            <a:r>
              <a:rPr lang="en-US" sz="2125">
                <a:solidFill>
                  <a:srgbClr val="454240"/>
                </a:solidFill>
                <a:latin typeface="DM Sans"/>
                <a:ea typeface="DM Sans"/>
                <a:cs typeface="DM Sans"/>
                <a:sym typeface="DM Sans"/>
              </a:rPr>
              <a:t>Το προσφυγικό ζήτημα δεν αντιμετωπίστηκε συστηματικά</a:t>
            </a:r>
          </a:p>
        </p:txBody>
      </p:sp>
      <p:grpSp>
        <p:nvGrpSpPr>
          <p:cNvPr name="Group 12" id="12"/>
          <p:cNvGrpSpPr/>
          <p:nvPr/>
        </p:nvGrpSpPr>
        <p:grpSpPr>
          <a:xfrm rot="0">
            <a:off x="3814167" y="3885456"/>
            <a:ext cx="13392001" cy="19050"/>
            <a:chOff x="0" y="0"/>
            <a:chExt cx="17856002" cy="25400"/>
          </a:xfrm>
        </p:grpSpPr>
        <p:sp>
          <p:nvSpPr>
            <p:cNvPr name="Freeform 13" id="13"/>
            <p:cNvSpPr/>
            <p:nvPr/>
          </p:nvSpPr>
          <p:spPr>
            <a:xfrm flipH="false" flipV="false" rot="0">
              <a:off x="0" y="0"/>
              <a:ext cx="17855946" cy="25400"/>
            </a:xfrm>
            <a:custGeom>
              <a:avLst/>
              <a:gdLst/>
              <a:ahLst/>
              <a:cxnLst/>
              <a:rect r="r" b="b" t="t" l="l"/>
              <a:pathLst>
                <a:path h="25400" w="17855946">
                  <a:moveTo>
                    <a:pt x="0" y="12700"/>
                  </a:moveTo>
                  <a:cubicBezTo>
                    <a:pt x="0" y="5715"/>
                    <a:pt x="5715" y="0"/>
                    <a:pt x="12700" y="0"/>
                  </a:cubicBezTo>
                  <a:lnTo>
                    <a:pt x="17843246" y="0"/>
                  </a:lnTo>
                  <a:cubicBezTo>
                    <a:pt x="17850231" y="0"/>
                    <a:pt x="17855946" y="5715"/>
                    <a:pt x="17855946" y="12700"/>
                  </a:cubicBezTo>
                  <a:cubicBezTo>
                    <a:pt x="17855946" y="19685"/>
                    <a:pt x="17850231" y="25400"/>
                    <a:pt x="17843246" y="25400"/>
                  </a:cubicBezTo>
                  <a:lnTo>
                    <a:pt x="12700" y="25400"/>
                  </a:lnTo>
                  <a:cubicBezTo>
                    <a:pt x="5715" y="25400"/>
                    <a:pt x="0" y="19685"/>
                    <a:pt x="0" y="12700"/>
                  </a:cubicBezTo>
                  <a:close/>
                </a:path>
              </a:pathLst>
            </a:custGeom>
            <a:solidFill>
              <a:srgbClr val="DDD3BA"/>
            </a:solidFill>
          </p:spPr>
        </p:sp>
      </p:grpSp>
      <p:grpSp>
        <p:nvGrpSpPr>
          <p:cNvPr name="Group 14" id="14"/>
          <p:cNvGrpSpPr/>
          <p:nvPr/>
        </p:nvGrpSpPr>
        <p:grpSpPr>
          <a:xfrm rot="0">
            <a:off x="941934" y="4034879"/>
            <a:ext cx="5474345" cy="1568054"/>
            <a:chOff x="0" y="0"/>
            <a:chExt cx="7299127" cy="2090738"/>
          </a:xfrm>
        </p:grpSpPr>
        <p:sp>
          <p:nvSpPr>
            <p:cNvPr name="Freeform 15" id="15"/>
            <p:cNvSpPr/>
            <p:nvPr/>
          </p:nvSpPr>
          <p:spPr>
            <a:xfrm flipH="false" flipV="false" rot="0">
              <a:off x="6350" y="6350"/>
              <a:ext cx="7286371" cy="2078101"/>
            </a:xfrm>
            <a:custGeom>
              <a:avLst/>
              <a:gdLst/>
              <a:ahLst/>
              <a:cxnLst/>
              <a:rect r="r" b="b" t="t" l="l"/>
              <a:pathLst>
                <a:path h="2078101" w="7286371">
                  <a:moveTo>
                    <a:pt x="0" y="151511"/>
                  </a:moveTo>
                  <a:cubicBezTo>
                    <a:pt x="0" y="67818"/>
                    <a:pt x="68072" y="0"/>
                    <a:pt x="152146" y="0"/>
                  </a:cubicBezTo>
                  <a:lnTo>
                    <a:pt x="7134225" y="0"/>
                  </a:lnTo>
                  <a:cubicBezTo>
                    <a:pt x="7218299" y="0"/>
                    <a:pt x="7286371" y="67818"/>
                    <a:pt x="7286371" y="151511"/>
                  </a:cubicBezTo>
                  <a:lnTo>
                    <a:pt x="7286371" y="1926590"/>
                  </a:lnTo>
                  <a:cubicBezTo>
                    <a:pt x="7286371" y="2010283"/>
                    <a:pt x="7218299" y="2078101"/>
                    <a:pt x="7134225" y="2078101"/>
                  </a:cubicBezTo>
                  <a:lnTo>
                    <a:pt x="152146" y="2078101"/>
                  </a:lnTo>
                  <a:cubicBezTo>
                    <a:pt x="68072" y="2078101"/>
                    <a:pt x="0" y="2010156"/>
                    <a:pt x="0" y="1926590"/>
                  </a:cubicBezTo>
                  <a:close/>
                </a:path>
              </a:pathLst>
            </a:custGeom>
            <a:solidFill>
              <a:srgbClr val="F7EDD4"/>
            </a:solidFill>
          </p:spPr>
        </p:sp>
        <p:sp>
          <p:nvSpPr>
            <p:cNvPr name="Freeform 16" id="16"/>
            <p:cNvSpPr/>
            <p:nvPr/>
          </p:nvSpPr>
          <p:spPr>
            <a:xfrm flipH="false" flipV="false" rot="0">
              <a:off x="0" y="0"/>
              <a:ext cx="7299071" cy="2090801"/>
            </a:xfrm>
            <a:custGeom>
              <a:avLst/>
              <a:gdLst/>
              <a:ahLst/>
              <a:cxnLst/>
              <a:rect r="r" b="b" t="t" l="l"/>
              <a:pathLst>
                <a:path h="2090801" w="7299071">
                  <a:moveTo>
                    <a:pt x="0" y="157861"/>
                  </a:moveTo>
                  <a:cubicBezTo>
                    <a:pt x="0" y="70612"/>
                    <a:pt x="70993" y="0"/>
                    <a:pt x="158496" y="0"/>
                  </a:cubicBezTo>
                  <a:lnTo>
                    <a:pt x="7140575" y="0"/>
                  </a:lnTo>
                  <a:lnTo>
                    <a:pt x="7140575" y="6350"/>
                  </a:lnTo>
                  <a:lnTo>
                    <a:pt x="7140575" y="0"/>
                  </a:lnTo>
                  <a:cubicBezTo>
                    <a:pt x="7228078" y="0"/>
                    <a:pt x="7299071" y="70612"/>
                    <a:pt x="7299071" y="157861"/>
                  </a:cubicBezTo>
                  <a:lnTo>
                    <a:pt x="7292721" y="157861"/>
                  </a:lnTo>
                  <a:lnTo>
                    <a:pt x="7299071" y="157861"/>
                  </a:lnTo>
                  <a:lnTo>
                    <a:pt x="7299071" y="1932940"/>
                  </a:lnTo>
                  <a:lnTo>
                    <a:pt x="7292721" y="1932940"/>
                  </a:lnTo>
                  <a:lnTo>
                    <a:pt x="7299071" y="1932940"/>
                  </a:lnTo>
                  <a:cubicBezTo>
                    <a:pt x="7299071" y="2020189"/>
                    <a:pt x="7228078" y="2090801"/>
                    <a:pt x="7140575" y="2090801"/>
                  </a:cubicBezTo>
                  <a:lnTo>
                    <a:pt x="7140575" y="2084451"/>
                  </a:lnTo>
                  <a:lnTo>
                    <a:pt x="7140575" y="2090801"/>
                  </a:lnTo>
                  <a:lnTo>
                    <a:pt x="158496" y="2090801"/>
                  </a:lnTo>
                  <a:lnTo>
                    <a:pt x="158496" y="2084451"/>
                  </a:lnTo>
                  <a:lnTo>
                    <a:pt x="158496" y="2090801"/>
                  </a:lnTo>
                  <a:cubicBezTo>
                    <a:pt x="70993" y="2090801"/>
                    <a:pt x="0" y="2020062"/>
                    <a:pt x="0" y="1932940"/>
                  </a:cubicBezTo>
                  <a:lnTo>
                    <a:pt x="0" y="157861"/>
                  </a:lnTo>
                  <a:lnTo>
                    <a:pt x="6350" y="157861"/>
                  </a:lnTo>
                  <a:lnTo>
                    <a:pt x="0" y="157861"/>
                  </a:lnTo>
                  <a:moveTo>
                    <a:pt x="12700" y="157861"/>
                  </a:moveTo>
                  <a:lnTo>
                    <a:pt x="12700" y="1932940"/>
                  </a:lnTo>
                  <a:lnTo>
                    <a:pt x="6350" y="1932940"/>
                  </a:lnTo>
                  <a:lnTo>
                    <a:pt x="12700" y="1932940"/>
                  </a:lnTo>
                  <a:cubicBezTo>
                    <a:pt x="12700" y="2013077"/>
                    <a:pt x="77978" y="2078101"/>
                    <a:pt x="158496" y="2078101"/>
                  </a:cubicBezTo>
                  <a:lnTo>
                    <a:pt x="7140575" y="2078101"/>
                  </a:lnTo>
                  <a:cubicBezTo>
                    <a:pt x="7221093" y="2078101"/>
                    <a:pt x="7286371" y="2013077"/>
                    <a:pt x="7286371" y="1932940"/>
                  </a:cubicBezTo>
                  <a:lnTo>
                    <a:pt x="7286371" y="157861"/>
                  </a:lnTo>
                  <a:cubicBezTo>
                    <a:pt x="7286371" y="77724"/>
                    <a:pt x="7221220" y="12700"/>
                    <a:pt x="7140575" y="12700"/>
                  </a:cubicBezTo>
                  <a:lnTo>
                    <a:pt x="158496" y="12700"/>
                  </a:lnTo>
                  <a:lnTo>
                    <a:pt x="158496" y="6350"/>
                  </a:lnTo>
                  <a:lnTo>
                    <a:pt x="158496" y="12700"/>
                  </a:lnTo>
                  <a:cubicBezTo>
                    <a:pt x="77978" y="12700"/>
                    <a:pt x="12700" y="77724"/>
                    <a:pt x="12700" y="157861"/>
                  </a:cubicBezTo>
                  <a:close/>
                </a:path>
              </a:pathLst>
            </a:custGeom>
            <a:solidFill>
              <a:srgbClr val="DDD3BA"/>
            </a:solidFill>
          </p:spPr>
        </p:sp>
      </p:grpSp>
      <p:sp>
        <p:nvSpPr>
          <p:cNvPr name="TextBox 17" id="17"/>
          <p:cNvSpPr txBox="true"/>
          <p:nvPr/>
        </p:nvSpPr>
        <p:spPr>
          <a:xfrm rot="0">
            <a:off x="1226641" y="4443561"/>
            <a:ext cx="208360" cy="645765"/>
          </a:xfrm>
          <a:prstGeom prst="rect">
            <a:avLst/>
          </a:prstGeom>
        </p:spPr>
        <p:txBody>
          <a:bodyPr anchor="t" rtlCol="false" tIns="0" lIns="0" bIns="0" rIns="0">
            <a:spAutoFit/>
          </a:bodyPr>
          <a:lstStyle/>
          <a:p>
            <a:pPr algn="ctr">
              <a:lnSpc>
                <a:spcPts val="4250"/>
              </a:lnSpc>
            </a:pPr>
            <a:r>
              <a:rPr lang="en-US" sz="2625">
                <a:solidFill>
                  <a:srgbClr val="454240"/>
                </a:solidFill>
                <a:latin typeface="Libre Baskerville"/>
                <a:ea typeface="Libre Baskerville"/>
                <a:cs typeface="Libre Baskerville"/>
                <a:sym typeface="Libre Baskerville"/>
              </a:rPr>
              <a:t>2</a:t>
            </a:r>
          </a:p>
        </p:txBody>
      </p:sp>
      <p:sp>
        <p:nvSpPr>
          <p:cNvPr name="TextBox 18" id="18"/>
          <p:cNvSpPr txBox="true"/>
          <p:nvPr/>
        </p:nvSpPr>
        <p:spPr>
          <a:xfrm rot="0">
            <a:off x="6681936" y="4291012"/>
            <a:ext cx="3381375" cy="441722"/>
          </a:xfrm>
          <a:prstGeom prst="rect">
            <a:avLst/>
          </a:prstGeom>
        </p:spPr>
        <p:txBody>
          <a:bodyPr anchor="t" rtlCol="false" tIns="0" lIns="0" bIns="0" rIns="0">
            <a:spAutoFit/>
          </a:bodyPr>
          <a:lstStyle/>
          <a:p>
            <a:pPr algn="l">
              <a:lnSpc>
                <a:spcPts val="3312"/>
              </a:lnSpc>
            </a:pPr>
            <a:r>
              <a:rPr lang="en-US" sz="2625">
                <a:solidFill>
                  <a:srgbClr val="454240"/>
                </a:solidFill>
                <a:latin typeface="Libre Baskerville"/>
                <a:ea typeface="Libre Baskerville"/>
                <a:cs typeface="Libre Baskerville"/>
                <a:sym typeface="Libre Baskerville"/>
              </a:rPr>
              <a:t>Αυθόρμητη βοήθεια</a:t>
            </a:r>
          </a:p>
        </p:txBody>
      </p:sp>
      <p:sp>
        <p:nvSpPr>
          <p:cNvPr name="TextBox 19" id="19"/>
          <p:cNvSpPr txBox="true"/>
          <p:nvPr/>
        </p:nvSpPr>
        <p:spPr>
          <a:xfrm rot="0">
            <a:off x="6681936" y="4818758"/>
            <a:ext cx="8107459" cy="390525"/>
          </a:xfrm>
          <a:prstGeom prst="rect">
            <a:avLst/>
          </a:prstGeom>
        </p:spPr>
        <p:txBody>
          <a:bodyPr anchor="t" rtlCol="false" tIns="0" lIns="0" bIns="0" rIns="0">
            <a:spAutoFit/>
          </a:bodyPr>
          <a:lstStyle/>
          <a:p>
            <a:pPr algn="l">
              <a:lnSpc>
                <a:spcPts val="3374"/>
              </a:lnSpc>
            </a:pPr>
            <a:r>
              <a:rPr lang="en-US" sz="2125">
                <a:solidFill>
                  <a:srgbClr val="454240"/>
                </a:solidFill>
                <a:latin typeface="DM Sans"/>
                <a:ea typeface="DM Sans"/>
                <a:cs typeface="DM Sans"/>
                <a:sym typeface="DM Sans"/>
              </a:rPr>
              <a:t>Στήριξη σε τοπικές κοινότητες και προσωρινά μέτρα</a:t>
            </a:r>
          </a:p>
        </p:txBody>
      </p:sp>
      <p:grpSp>
        <p:nvGrpSpPr>
          <p:cNvPr name="Group 20" id="20"/>
          <p:cNvGrpSpPr/>
          <p:nvPr/>
        </p:nvGrpSpPr>
        <p:grpSpPr>
          <a:xfrm rot="0">
            <a:off x="6546651" y="5579120"/>
            <a:ext cx="10659516" cy="19050"/>
            <a:chOff x="0" y="0"/>
            <a:chExt cx="14212688" cy="25400"/>
          </a:xfrm>
        </p:grpSpPr>
        <p:sp>
          <p:nvSpPr>
            <p:cNvPr name="Freeform 21" id="21"/>
            <p:cNvSpPr/>
            <p:nvPr/>
          </p:nvSpPr>
          <p:spPr>
            <a:xfrm flipH="false" flipV="false" rot="0">
              <a:off x="0" y="0"/>
              <a:ext cx="14212697" cy="25400"/>
            </a:xfrm>
            <a:custGeom>
              <a:avLst/>
              <a:gdLst/>
              <a:ahLst/>
              <a:cxnLst/>
              <a:rect r="r" b="b" t="t" l="l"/>
              <a:pathLst>
                <a:path h="25400" w="14212697">
                  <a:moveTo>
                    <a:pt x="0" y="12700"/>
                  </a:moveTo>
                  <a:cubicBezTo>
                    <a:pt x="0" y="5715"/>
                    <a:pt x="5715" y="0"/>
                    <a:pt x="12700" y="0"/>
                  </a:cubicBezTo>
                  <a:lnTo>
                    <a:pt x="14199997" y="0"/>
                  </a:lnTo>
                  <a:cubicBezTo>
                    <a:pt x="14206982" y="0"/>
                    <a:pt x="14212697" y="5715"/>
                    <a:pt x="14212697" y="12700"/>
                  </a:cubicBezTo>
                  <a:cubicBezTo>
                    <a:pt x="14212697" y="19685"/>
                    <a:pt x="14206982" y="25400"/>
                    <a:pt x="14199997" y="25400"/>
                  </a:cubicBezTo>
                  <a:lnTo>
                    <a:pt x="12700" y="25400"/>
                  </a:lnTo>
                  <a:cubicBezTo>
                    <a:pt x="5715" y="25400"/>
                    <a:pt x="0" y="19685"/>
                    <a:pt x="0" y="12700"/>
                  </a:cubicBezTo>
                  <a:close/>
                </a:path>
              </a:pathLst>
            </a:custGeom>
            <a:solidFill>
              <a:srgbClr val="DDD3BA"/>
            </a:solidFill>
          </p:spPr>
        </p:sp>
      </p:grpSp>
      <p:grpSp>
        <p:nvGrpSpPr>
          <p:cNvPr name="Group 22" id="22"/>
          <p:cNvGrpSpPr/>
          <p:nvPr/>
        </p:nvGrpSpPr>
        <p:grpSpPr>
          <a:xfrm rot="0">
            <a:off x="941934" y="5728544"/>
            <a:ext cx="8206829" cy="2000845"/>
            <a:chOff x="0" y="0"/>
            <a:chExt cx="10942438" cy="2667793"/>
          </a:xfrm>
        </p:grpSpPr>
        <p:sp>
          <p:nvSpPr>
            <p:cNvPr name="Freeform 23" id="23"/>
            <p:cNvSpPr/>
            <p:nvPr/>
          </p:nvSpPr>
          <p:spPr>
            <a:xfrm flipH="false" flipV="false" rot="0">
              <a:off x="6350" y="6350"/>
              <a:ext cx="10929747" cy="2655189"/>
            </a:xfrm>
            <a:custGeom>
              <a:avLst/>
              <a:gdLst/>
              <a:ahLst/>
              <a:cxnLst/>
              <a:rect r="r" b="b" t="t" l="l"/>
              <a:pathLst>
                <a:path h="2655189" w="10929747">
                  <a:moveTo>
                    <a:pt x="0" y="151511"/>
                  </a:moveTo>
                  <a:cubicBezTo>
                    <a:pt x="0" y="67818"/>
                    <a:pt x="68072" y="0"/>
                    <a:pt x="152019" y="0"/>
                  </a:cubicBezTo>
                  <a:lnTo>
                    <a:pt x="10777728" y="0"/>
                  </a:lnTo>
                  <a:cubicBezTo>
                    <a:pt x="10861675" y="0"/>
                    <a:pt x="10929747" y="67818"/>
                    <a:pt x="10929747" y="151511"/>
                  </a:cubicBezTo>
                  <a:lnTo>
                    <a:pt x="10929747" y="2503678"/>
                  </a:lnTo>
                  <a:cubicBezTo>
                    <a:pt x="10929747" y="2587371"/>
                    <a:pt x="10861675" y="2655189"/>
                    <a:pt x="10777728" y="2655189"/>
                  </a:cubicBezTo>
                  <a:lnTo>
                    <a:pt x="152019" y="2655189"/>
                  </a:lnTo>
                  <a:cubicBezTo>
                    <a:pt x="68072" y="2655062"/>
                    <a:pt x="0" y="2587244"/>
                    <a:pt x="0" y="2503678"/>
                  </a:cubicBezTo>
                  <a:close/>
                </a:path>
              </a:pathLst>
            </a:custGeom>
            <a:solidFill>
              <a:srgbClr val="F7EDD4"/>
            </a:solidFill>
          </p:spPr>
        </p:sp>
        <p:sp>
          <p:nvSpPr>
            <p:cNvPr name="Freeform 24" id="24"/>
            <p:cNvSpPr/>
            <p:nvPr/>
          </p:nvSpPr>
          <p:spPr>
            <a:xfrm flipH="false" flipV="false" rot="0">
              <a:off x="0" y="0"/>
              <a:ext cx="10942447" cy="2667889"/>
            </a:xfrm>
            <a:custGeom>
              <a:avLst/>
              <a:gdLst/>
              <a:ahLst/>
              <a:cxnLst/>
              <a:rect r="r" b="b" t="t" l="l"/>
              <a:pathLst>
                <a:path h="2667889" w="10942447">
                  <a:moveTo>
                    <a:pt x="0" y="157861"/>
                  </a:moveTo>
                  <a:cubicBezTo>
                    <a:pt x="0" y="70612"/>
                    <a:pt x="70866" y="0"/>
                    <a:pt x="158369" y="0"/>
                  </a:cubicBezTo>
                  <a:lnTo>
                    <a:pt x="10784078" y="0"/>
                  </a:lnTo>
                  <a:lnTo>
                    <a:pt x="10784078" y="6350"/>
                  </a:lnTo>
                  <a:lnTo>
                    <a:pt x="10784078" y="0"/>
                  </a:lnTo>
                  <a:cubicBezTo>
                    <a:pt x="10871581" y="0"/>
                    <a:pt x="10942447" y="70612"/>
                    <a:pt x="10942447" y="157861"/>
                  </a:cubicBezTo>
                  <a:lnTo>
                    <a:pt x="10936097" y="157861"/>
                  </a:lnTo>
                  <a:lnTo>
                    <a:pt x="10942447" y="157861"/>
                  </a:lnTo>
                  <a:lnTo>
                    <a:pt x="10942447" y="2510028"/>
                  </a:lnTo>
                  <a:lnTo>
                    <a:pt x="10936097" y="2510028"/>
                  </a:lnTo>
                  <a:lnTo>
                    <a:pt x="10942447" y="2510028"/>
                  </a:lnTo>
                  <a:cubicBezTo>
                    <a:pt x="10942447" y="2597150"/>
                    <a:pt x="10871581" y="2667889"/>
                    <a:pt x="10784078" y="2667889"/>
                  </a:cubicBezTo>
                  <a:lnTo>
                    <a:pt x="10784078" y="2661539"/>
                  </a:lnTo>
                  <a:lnTo>
                    <a:pt x="10784078" y="2667889"/>
                  </a:lnTo>
                  <a:lnTo>
                    <a:pt x="158369" y="2667889"/>
                  </a:lnTo>
                  <a:lnTo>
                    <a:pt x="158369" y="2661539"/>
                  </a:lnTo>
                  <a:lnTo>
                    <a:pt x="158369" y="2667889"/>
                  </a:lnTo>
                  <a:cubicBezTo>
                    <a:pt x="70866" y="2667762"/>
                    <a:pt x="0" y="2597150"/>
                    <a:pt x="0" y="2510028"/>
                  </a:cubicBezTo>
                  <a:lnTo>
                    <a:pt x="0" y="157861"/>
                  </a:lnTo>
                  <a:lnTo>
                    <a:pt x="6350" y="157861"/>
                  </a:lnTo>
                  <a:lnTo>
                    <a:pt x="0" y="157861"/>
                  </a:lnTo>
                  <a:moveTo>
                    <a:pt x="12700" y="157861"/>
                  </a:moveTo>
                  <a:lnTo>
                    <a:pt x="12700" y="2510028"/>
                  </a:lnTo>
                  <a:lnTo>
                    <a:pt x="6350" y="2510028"/>
                  </a:lnTo>
                  <a:lnTo>
                    <a:pt x="12700" y="2510028"/>
                  </a:lnTo>
                  <a:cubicBezTo>
                    <a:pt x="12700" y="2590165"/>
                    <a:pt x="77851" y="2655189"/>
                    <a:pt x="158369" y="2655189"/>
                  </a:cubicBezTo>
                  <a:lnTo>
                    <a:pt x="10784078" y="2655189"/>
                  </a:lnTo>
                  <a:cubicBezTo>
                    <a:pt x="10864597" y="2655189"/>
                    <a:pt x="10929747" y="2590165"/>
                    <a:pt x="10929747" y="2510028"/>
                  </a:cubicBezTo>
                  <a:lnTo>
                    <a:pt x="10929747" y="157861"/>
                  </a:lnTo>
                  <a:cubicBezTo>
                    <a:pt x="10929747" y="77724"/>
                    <a:pt x="10864596" y="12700"/>
                    <a:pt x="10784078" y="12700"/>
                  </a:cubicBezTo>
                  <a:lnTo>
                    <a:pt x="158369" y="12700"/>
                  </a:lnTo>
                  <a:lnTo>
                    <a:pt x="158369" y="6350"/>
                  </a:lnTo>
                  <a:lnTo>
                    <a:pt x="158369" y="12700"/>
                  </a:lnTo>
                  <a:cubicBezTo>
                    <a:pt x="77851" y="12700"/>
                    <a:pt x="12700" y="77724"/>
                    <a:pt x="12700" y="157861"/>
                  </a:cubicBezTo>
                  <a:close/>
                </a:path>
              </a:pathLst>
            </a:custGeom>
            <a:solidFill>
              <a:srgbClr val="DDD3BA"/>
            </a:solidFill>
          </p:spPr>
        </p:sp>
      </p:grpSp>
      <p:sp>
        <p:nvSpPr>
          <p:cNvPr name="TextBox 25" id="25"/>
          <p:cNvSpPr txBox="true"/>
          <p:nvPr/>
        </p:nvSpPr>
        <p:spPr>
          <a:xfrm rot="0">
            <a:off x="1226641" y="6353621"/>
            <a:ext cx="208360" cy="645765"/>
          </a:xfrm>
          <a:prstGeom prst="rect">
            <a:avLst/>
          </a:prstGeom>
        </p:spPr>
        <p:txBody>
          <a:bodyPr anchor="t" rtlCol="false" tIns="0" lIns="0" bIns="0" rIns="0">
            <a:spAutoFit/>
          </a:bodyPr>
          <a:lstStyle/>
          <a:p>
            <a:pPr algn="ctr">
              <a:lnSpc>
                <a:spcPts val="4250"/>
              </a:lnSpc>
            </a:pPr>
            <a:r>
              <a:rPr lang="en-US" sz="2625">
                <a:solidFill>
                  <a:srgbClr val="454240"/>
                </a:solidFill>
                <a:latin typeface="Libre Baskerville"/>
                <a:ea typeface="Libre Baskerville"/>
                <a:cs typeface="Libre Baskerville"/>
                <a:sym typeface="Libre Baskerville"/>
              </a:rPr>
              <a:t>3</a:t>
            </a:r>
          </a:p>
        </p:txBody>
      </p:sp>
      <p:sp>
        <p:nvSpPr>
          <p:cNvPr name="TextBox 26" id="26"/>
          <p:cNvSpPr txBox="true"/>
          <p:nvPr/>
        </p:nvSpPr>
        <p:spPr>
          <a:xfrm rot="0">
            <a:off x="9414421" y="5984676"/>
            <a:ext cx="3754785" cy="441722"/>
          </a:xfrm>
          <a:prstGeom prst="rect">
            <a:avLst/>
          </a:prstGeom>
        </p:spPr>
        <p:txBody>
          <a:bodyPr anchor="t" rtlCol="false" tIns="0" lIns="0" bIns="0" rIns="0">
            <a:spAutoFit/>
          </a:bodyPr>
          <a:lstStyle/>
          <a:p>
            <a:pPr algn="l">
              <a:lnSpc>
                <a:spcPts val="3312"/>
              </a:lnSpc>
            </a:pPr>
            <a:r>
              <a:rPr lang="en-US" sz="2625">
                <a:solidFill>
                  <a:srgbClr val="454240"/>
                </a:solidFill>
                <a:latin typeface="Libre Baskerville"/>
                <a:ea typeface="Libre Baskerville"/>
                <a:cs typeface="Libre Baskerville"/>
                <a:sym typeface="Libre Baskerville"/>
              </a:rPr>
              <a:t>Μεμονωμένα αιτήματα</a:t>
            </a:r>
          </a:p>
        </p:txBody>
      </p:sp>
      <p:sp>
        <p:nvSpPr>
          <p:cNvPr name="TextBox 27" id="27"/>
          <p:cNvSpPr txBox="true"/>
          <p:nvPr/>
        </p:nvSpPr>
        <p:spPr>
          <a:xfrm rot="0">
            <a:off x="9414421" y="6512421"/>
            <a:ext cx="7656462" cy="941784"/>
          </a:xfrm>
          <a:prstGeom prst="rect">
            <a:avLst/>
          </a:prstGeom>
        </p:spPr>
        <p:txBody>
          <a:bodyPr anchor="t" rtlCol="false" tIns="0" lIns="0" bIns="0" rIns="0">
            <a:spAutoFit/>
          </a:bodyPr>
          <a:lstStyle/>
          <a:p>
            <a:pPr algn="l">
              <a:lnSpc>
                <a:spcPts val="3374"/>
              </a:lnSpc>
            </a:pPr>
            <a:r>
              <a:rPr lang="en-US" sz="2125">
                <a:solidFill>
                  <a:srgbClr val="454240"/>
                </a:solidFill>
                <a:latin typeface="DM Sans"/>
                <a:ea typeface="DM Sans"/>
                <a:cs typeface="DM Sans"/>
                <a:sym typeface="DM Sans"/>
              </a:rPr>
              <a:t>Αιτήματα προσφύγων τέθηκαν, αλλά όχι προσφυγικό ζήτημα συνολικά</a:t>
            </a:r>
          </a:p>
        </p:txBody>
      </p:sp>
      <p:sp>
        <p:nvSpPr>
          <p:cNvPr name="TextBox 28" id="28"/>
          <p:cNvSpPr txBox="true"/>
          <p:nvPr/>
        </p:nvSpPr>
        <p:spPr>
          <a:xfrm rot="0">
            <a:off x="946696" y="7952631"/>
            <a:ext cx="16394609" cy="1374576"/>
          </a:xfrm>
          <a:prstGeom prst="rect">
            <a:avLst/>
          </a:prstGeom>
        </p:spPr>
        <p:txBody>
          <a:bodyPr anchor="t" rtlCol="false" tIns="0" lIns="0" bIns="0" rIns="0">
            <a:spAutoFit/>
          </a:bodyPr>
          <a:lstStyle/>
          <a:p>
            <a:pPr algn="l">
              <a:lnSpc>
                <a:spcPts val="3374"/>
              </a:lnSpc>
            </a:pPr>
            <a:r>
              <a:rPr lang="en-US" sz="2125">
                <a:solidFill>
                  <a:srgbClr val="454240"/>
                </a:solidFill>
                <a:latin typeface="DM Sans"/>
                <a:ea typeface="DM Sans"/>
                <a:cs typeface="DM Sans"/>
                <a:sym typeface="DM Sans"/>
              </a:rPr>
              <a:t>Γενικά, το προσφυγικό ζήτημα στη διάρκεια της Επανάστασης δεν αντιμετωπίστηκε μεθοδικά εκ μέρους της πολιτικής ηγεσίας των Ελλήνων. Όπου έγιναν προσπάθειες για την περίθαλψη και την ενσωμάτωση των προσφύγων, αυτές στηρίχθηκαν στον αυθορμητισμό και τη συμπαράσταση των κατά τόπους ελληνικών κοινοτήτων ή σε εντελώς προσωρινά μέτρα των κυβερνήσεων.</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987475" y="1750231"/>
            <a:ext cx="13879711"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Η στάση της πολιτικής ηγεσίας</a:t>
            </a:r>
          </a:p>
        </p:txBody>
      </p:sp>
      <p:grpSp>
        <p:nvGrpSpPr>
          <p:cNvPr name="Group 6" id="6"/>
          <p:cNvGrpSpPr/>
          <p:nvPr/>
        </p:nvGrpSpPr>
        <p:grpSpPr>
          <a:xfrm rot="0">
            <a:off x="987475" y="3833812"/>
            <a:ext cx="8019604" cy="3930402"/>
            <a:chOff x="0" y="0"/>
            <a:chExt cx="10692805" cy="5240537"/>
          </a:xfrm>
        </p:grpSpPr>
        <p:sp>
          <p:nvSpPr>
            <p:cNvPr name="Freeform 7" id="7"/>
            <p:cNvSpPr/>
            <p:nvPr/>
          </p:nvSpPr>
          <p:spPr>
            <a:xfrm flipH="false" flipV="false" rot="0">
              <a:off x="6350" y="6350"/>
              <a:ext cx="10680192" cy="5227828"/>
            </a:xfrm>
            <a:custGeom>
              <a:avLst/>
              <a:gdLst/>
              <a:ahLst/>
              <a:cxnLst/>
              <a:rect r="r" b="b" t="t" l="l"/>
              <a:pathLst>
                <a:path h="5227828" w="10680192">
                  <a:moveTo>
                    <a:pt x="0" y="158750"/>
                  </a:moveTo>
                  <a:cubicBezTo>
                    <a:pt x="0" y="71120"/>
                    <a:pt x="71120" y="0"/>
                    <a:pt x="159004" y="0"/>
                  </a:cubicBezTo>
                  <a:lnTo>
                    <a:pt x="10521188" y="0"/>
                  </a:lnTo>
                  <a:cubicBezTo>
                    <a:pt x="10608945" y="0"/>
                    <a:pt x="10680192" y="71120"/>
                    <a:pt x="10680192" y="158750"/>
                  </a:cubicBezTo>
                  <a:lnTo>
                    <a:pt x="10680192" y="5069078"/>
                  </a:lnTo>
                  <a:cubicBezTo>
                    <a:pt x="10680192" y="5156708"/>
                    <a:pt x="10609072" y="5227828"/>
                    <a:pt x="10521188" y="5227828"/>
                  </a:cubicBezTo>
                  <a:lnTo>
                    <a:pt x="159004" y="5227828"/>
                  </a:lnTo>
                  <a:cubicBezTo>
                    <a:pt x="71120" y="5227828"/>
                    <a:pt x="0" y="5156708"/>
                    <a:pt x="0" y="5069078"/>
                  </a:cubicBezTo>
                  <a:close/>
                </a:path>
              </a:pathLst>
            </a:custGeom>
            <a:solidFill>
              <a:srgbClr val="F7EDD4"/>
            </a:solidFill>
          </p:spPr>
        </p:sp>
        <p:sp>
          <p:nvSpPr>
            <p:cNvPr name="Freeform 8" id="8"/>
            <p:cNvSpPr/>
            <p:nvPr/>
          </p:nvSpPr>
          <p:spPr>
            <a:xfrm flipH="false" flipV="false" rot="0">
              <a:off x="0" y="0"/>
              <a:ext cx="10692892" cy="5240528"/>
            </a:xfrm>
            <a:custGeom>
              <a:avLst/>
              <a:gdLst/>
              <a:ahLst/>
              <a:cxnLst/>
              <a:rect r="r" b="b" t="t" l="l"/>
              <a:pathLst>
                <a:path h="5240528" w="10692892">
                  <a:moveTo>
                    <a:pt x="0" y="165100"/>
                  </a:moveTo>
                  <a:cubicBezTo>
                    <a:pt x="0" y="73914"/>
                    <a:pt x="74041" y="0"/>
                    <a:pt x="165354" y="0"/>
                  </a:cubicBezTo>
                  <a:lnTo>
                    <a:pt x="10527538" y="0"/>
                  </a:lnTo>
                  <a:lnTo>
                    <a:pt x="10527538" y="6350"/>
                  </a:lnTo>
                  <a:lnTo>
                    <a:pt x="10527538" y="0"/>
                  </a:lnTo>
                  <a:cubicBezTo>
                    <a:pt x="10618851" y="0"/>
                    <a:pt x="10692892" y="73914"/>
                    <a:pt x="10692892" y="165100"/>
                  </a:cubicBezTo>
                  <a:lnTo>
                    <a:pt x="10686542" y="165100"/>
                  </a:lnTo>
                  <a:lnTo>
                    <a:pt x="10692892" y="165100"/>
                  </a:lnTo>
                  <a:lnTo>
                    <a:pt x="10692892" y="5075428"/>
                  </a:lnTo>
                  <a:lnTo>
                    <a:pt x="10686542" y="5075428"/>
                  </a:lnTo>
                  <a:lnTo>
                    <a:pt x="10692892" y="5075428"/>
                  </a:lnTo>
                  <a:cubicBezTo>
                    <a:pt x="10692892" y="5166614"/>
                    <a:pt x="10618851" y="5240528"/>
                    <a:pt x="10527538" y="5240528"/>
                  </a:cubicBezTo>
                  <a:lnTo>
                    <a:pt x="10527538" y="5234178"/>
                  </a:lnTo>
                  <a:lnTo>
                    <a:pt x="10527538" y="5240528"/>
                  </a:lnTo>
                  <a:lnTo>
                    <a:pt x="165354" y="5240528"/>
                  </a:lnTo>
                  <a:lnTo>
                    <a:pt x="165354" y="5234178"/>
                  </a:lnTo>
                  <a:lnTo>
                    <a:pt x="165354" y="5240528"/>
                  </a:lnTo>
                  <a:cubicBezTo>
                    <a:pt x="74041" y="5240528"/>
                    <a:pt x="0" y="5166614"/>
                    <a:pt x="0" y="5075428"/>
                  </a:cubicBezTo>
                  <a:lnTo>
                    <a:pt x="0" y="165100"/>
                  </a:lnTo>
                  <a:lnTo>
                    <a:pt x="6350" y="165100"/>
                  </a:lnTo>
                  <a:lnTo>
                    <a:pt x="0" y="165100"/>
                  </a:lnTo>
                  <a:moveTo>
                    <a:pt x="12700" y="165100"/>
                  </a:moveTo>
                  <a:lnTo>
                    <a:pt x="12700" y="5075428"/>
                  </a:lnTo>
                  <a:lnTo>
                    <a:pt x="6350" y="5075428"/>
                  </a:lnTo>
                  <a:lnTo>
                    <a:pt x="12700" y="5075428"/>
                  </a:lnTo>
                  <a:cubicBezTo>
                    <a:pt x="12700" y="5159629"/>
                    <a:pt x="81026" y="5227828"/>
                    <a:pt x="165354" y="5227828"/>
                  </a:cubicBezTo>
                  <a:lnTo>
                    <a:pt x="10527538" y="5227828"/>
                  </a:lnTo>
                  <a:cubicBezTo>
                    <a:pt x="10611866" y="5227828"/>
                    <a:pt x="10680192" y="5159629"/>
                    <a:pt x="10680192" y="5075428"/>
                  </a:cubicBezTo>
                  <a:lnTo>
                    <a:pt x="10680192" y="165100"/>
                  </a:lnTo>
                  <a:cubicBezTo>
                    <a:pt x="10680192" y="80899"/>
                    <a:pt x="10611866" y="12700"/>
                    <a:pt x="10527538" y="12700"/>
                  </a:cubicBezTo>
                  <a:lnTo>
                    <a:pt x="165354" y="12700"/>
                  </a:lnTo>
                  <a:lnTo>
                    <a:pt x="165354" y="6350"/>
                  </a:lnTo>
                  <a:lnTo>
                    <a:pt x="165354" y="12700"/>
                  </a:lnTo>
                  <a:cubicBezTo>
                    <a:pt x="81026" y="12700"/>
                    <a:pt x="12700" y="80899"/>
                    <a:pt x="12700" y="165100"/>
                  </a:cubicBezTo>
                  <a:close/>
                </a:path>
              </a:pathLst>
            </a:custGeom>
            <a:solidFill>
              <a:srgbClr val="DDD3BA"/>
            </a:solidFill>
          </p:spPr>
        </p:sp>
      </p:grpSp>
      <p:sp>
        <p:nvSpPr>
          <p:cNvPr name="TextBox 9" id="9"/>
          <p:cNvSpPr txBox="true"/>
          <p:nvPr/>
        </p:nvSpPr>
        <p:spPr>
          <a:xfrm rot="0">
            <a:off x="1285280" y="4112567"/>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Γ' Εθνική Συνέλευση</a:t>
            </a:r>
          </a:p>
        </p:txBody>
      </p:sp>
      <p:sp>
        <p:nvSpPr>
          <p:cNvPr name="TextBox 10" id="10"/>
          <p:cNvSpPr txBox="true"/>
          <p:nvPr/>
        </p:nvSpPr>
        <p:spPr>
          <a:xfrm rot="0">
            <a:off x="1285280" y="4649391"/>
            <a:ext cx="7423994" cy="2817019"/>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Μόνο στην Γ' Εθνική Συνέλευση το προσφυγικό προβλήθηκε εντονότερα από τις διάφορες προσφυγικές ομάδες, που ζήτησαν την εκπροσώπησή τους στη Συνέλευση, για να προωθήσουν το αίτημα παροχής χώρου για μόνιμη εγκατάσταση στην ελεύθερη Ελλάδα.</a:t>
            </a:r>
          </a:p>
        </p:txBody>
      </p:sp>
      <p:grpSp>
        <p:nvGrpSpPr>
          <p:cNvPr name="Group 11" id="11"/>
          <p:cNvGrpSpPr/>
          <p:nvPr/>
        </p:nvGrpSpPr>
        <p:grpSpPr>
          <a:xfrm rot="0">
            <a:off x="9281071" y="3833812"/>
            <a:ext cx="8019604" cy="3930402"/>
            <a:chOff x="0" y="0"/>
            <a:chExt cx="10692805" cy="5240537"/>
          </a:xfrm>
        </p:grpSpPr>
        <p:sp>
          <p:nvSpPr>
            <p:cNvPr name="Freeform 12" id="12"/>
            <p:cNvSpPr/>
            <p:nvPr/>
          </p:nvSpPr>
          <p:spPr>
            <a:xfrm flipH="false" flipV="false" rot="0">
              <a:off x="6350" y="6350"/>
              <a:ext cx="10680192" cy="5227828"/>
            </a:xfrm>
            <a:custGeom>
              <a:avLst/>
              <a:gdLst/>
              <a:ahLst/>
              <a:cxnLst/>
              <a:rect r="r" b="b" t="t" l="l"/>
              <a:pathLst>
                <a:path h="5227828" w="10680192">
                  <a:moveTo>
                    <a:pt x="0" y="158750"/>
                  </a:moveTo>
                  <a:cubicBezTo>
                    <a:pt x="0" y="71120"/>
                    <a:pt x="71120" y="0"/>
                    <a:pt x="159004" y="0"/>
                  </a:cubicBezTo>
                  <a:lnTo>
                    <a:pt x="10521188" y="0"/>
                  </a:lnTo>
                  <a:cubicBezTo>
                    <a:pt x="10608945" y="0"/>
                    <a:pt x="10680192" y="71120"/>
                    <a:pt x="10680192" y="158750"/>
                  </a:cubicBezTo>
                  <a:lnTo>
                    <a:pt x="10680192" y="5069078"/>
                  </a:lnTo>
                  <a:cubicBezTo>
                    <a:pt x="10680192" y="5156708"/>
                    <a:pt x="10609072" y="5227828"/>
                    <a:pt x="10521188" y="5227828"/>
                  </a:cubicBezTo>
                  <a:lnTo>
                    <a:pt x="159004" y="5227828"/>
                  </a:lnTo>
                  <a:cubicBezTo>
                    <a:pt x="71120" y="5227828"/>
                    <a:pt x="0" y="5156708"/>
                    <a:pt x="0" y="5069078"/>
                  </a:cubicBezTo>
                  <a:close/>
                </a:path>
              </a:pathLst>
            </a:custGeom>
            <a:solidFill>
              <a:srgbClr val="F7EDD4"/>
            </a:solidFill>
          </p:spPr>
        </p:sp>
        <p:sp>
          <p:nvSpPr>
            <p:cNvPr name="Freeform 13" id="13"/>
            <p:cNvSpPr/>
            <p:nvPr/>
          </p:nvSpPr>
          <p:spPr>
            <a:xfrm flipH="false" flipV="false" rot="0">
              <a:off x="0" y="0"/>
              <a:ext cx="10692892" cy="5240528"/>
            </a:xfrm>
            <a:custGeom>
              <a:avLst/>
              <a:gdLst/>
              <a:ahLst/>
              <a:cxnLst/>
              <a:rect r="r" b="b" t="t" l="l"/>
              <a:pathLst>
                <a:path h="5240528" w="10692892">
                  <a:moveTo>
                    <a:pt x="0" y="165100"/>
                  </a:moveTo>
                  <a:cubicBezTo>
                    <a:pt x="0" y="73914"/>
                    <a:pt x="74041" y="0"/>
                    <a:pt x="165354" y="0"/>
                  </a:cubicBezTo>
                  <a:lnTo>
                    <a:pt x="10527538" y="0"/>
                  </a:lnTo>
                  <a:lnTo>
                    <a:pt x="10527538" y="6350"/>
                  </a:lnTo>
                  <a:lnTo>
                    <a:pt x="10527538" y="0"/>
                  </a:lnTo>
                  <a:cubicBezTo>
                    <a:pt x="10618851" y="0"/>
                    <a:pt x="10692892" y="73914"/>
                    <a:pt x="10692892" y="165100"/>
                  </a:cubicBezTo>
                  <a:lnTo>
                    <a:pt x="10686542" y="165100"/>
                  </a:lnTo>
                  <a:lnTo>
                    <a:pt x="10692892" y="165100"/>
                  </a:lnTo>
                  <a:lnTo>
                    <a:pt x="10692892" y="5075428"/>
                  </a:lnTo>
                  <a:lnTo>
                    <a:pt x="10686542" y="5075428"/>
                  </a:lnTo>
                  <a:lnTo>
                    <a:pt x="10692892" y="5075428"/>
                  </a:lnTo>
                  <a:cubicBezTo>
                    <a:pt x="10692892" y="5166614"/>
                    <a:pt x="10618851" y="5240528"/>
                    <a:pt x="10527538" y="5240528"/>
                  </a:cubicBezTo>
                  <a:lnTo>
                    <a:pt x="10527538" y="5234178"/>
                  </a:lnTo>
                  <a:lnTo>
                    <a:pt x="10527538" y="5240528"/>
                  </a:lnTo>
                  <a:lnTo>
                    <a:pt x="165354" y="5240528"/>
                  </a:lnTo>
                  <a:lnTo>
                    <a:pt x="165354" y="5234178"/>
                  </a:lnTo>
                  <a:lnTo>
                    <a:pt x="165354" y="5240528"/>
                  </a:lnTo>
                  <a:cubicBezTo>
                    <a:pt x="74041" y="5240528"/>
                    <a:pt x="0" y="5166614"/>
                    <a:pt x="0" y="5075428"/>
                  </a:cubicBezTo>
                  <a:lnTo>
                    <a:pt x="0" y="165100"/>
                  </a:lnTo>
                  <a:lnTo>
                    <a:pt x="6350" y="165100"/>
                  </a:lnTo>
                  <a:lnTo>
                    <a:pt x="0" y="165100"/>
                  </a:lnTo>
                  <a:moveTo>
                    <a:pt x="12700" y="165100"/>
                  </a:moveTo>
                  <a:lnTo>
                    <a:pt x="12700" y="5075428"/>
                  </a:lnTo>
                  <a:lnTo>
                    <a:pt x="6350" y="5075428"/>
                  </a:lnTo>
                  <a:lnTo>
                    <a:pt x="12700" y="5075428"/>
                  </a:lnTo>
                  <a:cubicBezTo>
                    <a:pt x="12700" y="5159629"/>
                    <a:pt x="81026" y="5227828"/>
                    <a:pt x="165354" y="5227828"/>
                  </a:cubicBezTo>
                  <a:lnTo>
                    <a:pt x="10527538" y="5227828"/>
                  </a:lnTo>
                  <a:cubicBezTo>
                    <a:pt x="10611866" y="5227828"/>
                    <a:pt x="10680192" y="5159629"/>
                    <a:pt x="10680192" y="5075428"/>
                  </a:cubicBezTo>
                  <a:lnTo>
                    <a:pt x="10680192" y="165100"/>
                  </a:lnTo>
                  <a:cubicBezTo>
                    <a:pt x="10680192" y="80899"/>
                    <a:pt x="10611866" y="12700"/>
                    <a:pt x="10527538" y="12700"/>
                  </a:cubicBezTo>
                  <a:lnTo>
                    <a:pt x="165354" y="12700"/>
                  </a:lnTo>
                  <a:lnTo>
                    <a:pt x="165354" y="6350"/>
                  </a:lnTo>
                  <a:lnTo>
                    <a:pt x="165354" y="12700"/>
                  </a:lnTo>
                  <a:cubicBezTo>
                    <a:pt x="81026" y="12700"/>
                    <a:pt x="12700" y="80899"/>
                    <a:pt x="12700" y="165100"/>
                  </a:cubicBezTo>
                  <a:close/>
                </a:path>
              </a:pathLst>
            </a:custGeom>
            <a:solidFill>
              <a:srgbClr val="DDD3BA"/>
            </a:solidFill>
          </p:spPr>
        </p:sp>
      </p:grpSp>
      <p:sp>
        <p:nvSpPr>
          <p:cNvPr name="TextBox 14" id="14"/>
          <p:cNvSpPr txBox="true"/>
          <p:nvPr/>
        </p:nvSpPr>
        <p:spPr>
          <a:xfrm rot="0">
            <a:off x="9578876" y="4112567"/>
            <a:ext cx="4309467"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Ψήφισμα 5ης Μαΐου 1827</a:t>
            </a:r>
          </a:p>
        </p:txBody>
      </p:sp>
      <p:sp>
        <p:nvSpPr>
          <p:cNvPr name="TextBox 15" id="15"/>
          <p:cNvSpPr txBox="true"/>
          <p:nvPr/>
        </p:nvSpPr>
        <p:spPr>
          <a:xfrm rot="0">
            <a:off x="9578876" y="4649391"/>
            <a:ext cx="7423994" cy="2817019"/>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Το ψήφισμα της 5ης Μαΐου 1827, με το οποίο καλούνταν όλοι οι ορθόδοξοι «όσων αι πόλεις κατεστράφησαν, να προσέλθουν εις την Βουλήν να ζητήσουν τόπον και να εγείρουν νέας πόλεις», έδειχνε την τάση να επικρατήσει μία ευρύτερη αντίληψη για το προσφυγικό.</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1028700" y="1706447"/>
            <a:ext cx="13116045"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Η στάση της πολιτικής ηγεσίας</a:t>
            </a:r>
          </a:p>
        </p:txBody>
      </p:sp>
      <p:grpSp>
        <p:nvGrpSpPr>
          <p:cNvPr name="Group 6" id="6"/>
          <p:cNvGrpSpPr/>
          <p:nvPr/>
        </p:nvGrpSpPr>
        <p:grpSpPr>
          <a:xfrm rot="0">
            <a:off x="1028700" y="4029015"/>
            <a:ext cx="505569" cy="505569"/>
            <a:chOff x="0" y="0"/>
            <a:chExt cx="674092" cy="674092"/>
          </a:xfrm>
        </p:grpSpPr>
        <p:sp>
          <p:nvSpPr>
            <p:cNvPr name="Freeform 7" id="7"/>
            <p:cNvSpPr/>
            <p:nvPr/>
          </p:nvSpPr>
          <p:spPr>
            <a:xfrm flipH="false" flipV="false" rot="0">
              <a:off x="6350" y="6350"/>
              <a:ext cx="661416" cy="661416"/>
            </a:xfrm>
            <a:custGeom>
              <a:avLst/>
              <a:gdLst/>
              <a:ahLst/>
              <a:cxnLst/>
              <a:rect r="r" b="b" t="t" l="l"/>
              <a:pathLst>
                <a:path h="661416" w="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name="Freeform 8" id="8"/>
            <p:cNvSpPr/>
            <p:nvPr/>
          </p:nvSpPr>
          <p:spPr>
            <a:xfrm flipH="false" flipV="false" rot="0">
              <a:off x="0" y="0"/>
              <a:ext cx="674116" cy="674116"/>
            </a:xfrm>
            <a:custGeom>
              <a:avLst/>
              <a:gdLst/>
              <a:ahLst/>
              <a:cxnLst/>
              <a:rect r="r" b="b" t="t" l="l"/>
              <a:pathLst>
                <a:path h="674116" w="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name="TextBox 9" id="9"/>
          <p:cNvSpPr txBox="true"/>
          <p:nvPr/>
        </p:nvSpPr>
        <p:spPr>
          <a:xfrm rot="0">
            <a:off x="1699279" y="4041293"/>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Έλλειψη υλοποίησης</a:t>
            </a:r>
          </a:p>
        </p:txBody>
      </p:sp>
      <p:sp>
        <p:nvSpPr>
          <p:cNvPr name="TextBox 10" id="10"/>
          <p:cNvSpPr txBox="true"/>
          <p:nvPr/>
        </p:nvSpPr>
        <p:spPr>
          <a:xfrm rot="0">
            <a:off x="1699279" y="4663008"/>
            <a:ext cx="5564331" cy="1766888"/>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Ωστόσο, οι επαναστατικές κυβερνήσεις δεν προχώρησαν στην υλοποίηση των αποφάσεών τους και δεν οργάνωσαν συνοικισμούς προσφύγων.</a:t>
            </a:r>
          </a:p>
        </p:txBody>
      </p:sp>
      <p:grpSp>
        <p:nvGrpSpPr>
          <p:cNvPr name="Group 11" id="11"/>
          <p:cNvGrpSpPr/>
          <p:nvPr/>
        </p:nvGrpSpPr>
        <p:grpSpPr>
          <a:xfrm rot="0">
            <a:off x="9667404" y="3997687"/>
            <a:ext cx="505569" cy="505569"/>
            <a:chOff x="0" y="0"/>
            <a:chExt cx="674092" cy="674092"/>
          </a:xfrm>
        </p:grpSpPr>
        <p:sp>
          <p:nvSpPr>
            <p:cNvPr name="Freeform 12" id="12"/>
            <p:cNvSpPr/>
            <p:nvPr/>
          </p:nvSpPr>
          <p:spPr>
            <a:xfrm flipH="false" flipV="false" rot="0">
              <a:off x="6350" y="6350"/>
              <a:ext cx="661416" cy="661416"/>
            </a:xfrm>
            <a:custGeom>
              <a:avLst/>
              <a:gdLst/>
              <a:ahLst/>
              <a:cxnLst/>
              <a:rect r="r" b="b" t="t" l="l"/>
              <a:pathLst>
                <a:path h="661416" w="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name="Freeform 13" id="13"/>
            <p:cNvSpPr/>
            <p:nvPr/>
          </p:nvSpPr>
          <p:spPr>
            <a:xfrm flipH="false" flipV="false" rot="0">
              <a:off x="0" y="0"/>
              <a:ext cx="674116" cy="674116"/>
            </a:xfrm>
            <a:custGeom>
              <a:avLst/>
              <a:gdLst/>
              <a:ahLst/>
              <a:cxnLst/>
              <a:rect r="r" b="b" t="t" l="l"/>
              <a:pathLst>
                <a:path h="674116" w="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name="TextBox 14" id="14"/>
          <p:cNvSpPr txBox="true"/>
          <p:nvPr/>
        </p:nvSpPr>
        <p:spPr>
          <a:xfrm rot="0">
            <a:off x="10359220" y="4041293"/>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Εμπόδια</a:t>
            </a:r>
          </a:p>
        </p:txBody>
      </p:sp>
      <p:sp>
        <p:nvSpPr>
          <p:cNvPr name="TextBox 15" id="15"/>
          <p:cNvSpPr txBox="true"/>
          <p:nvPr/>
        </p:nvSpPr>
        <p:spPr>
          <a:xfrm rot="0">
            <a:off x="10359220" y="4663008"/>
            <a:ext cx="4429368" cy="2214562"/>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Οι δυσμενέστατες συνθήκες κατά την Επανάσταση αλλά και οι κατά τόπους αντιδράσεις εμπόδισαν την εφαρμογή μέτρων για την επίλυση του προβλήματος.</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1241971" y="2889648"/>
            <a:ext cx="28575" cy="6454825"/>
            <a:chOff x="0" y="0"/>
            <a:chExt cx="38100" cy="8606433"/>
          </a:xfrm>
        </p:grpSpPr>
        <p:sp>
          <p:nvSpPr>
            <p:cNvPr name="Freeform 7" id="7"/>
            <p:cNvSpPr/>
            <p:nvPr/>
          </p:nvSpPr>
          <p:spPr>
            <a:xfrm flipH="false" flipV="false" rot="0">
              <a:off x="0" y="0"/>
              <a:ext cx="38100" cy="8606409"/>
            </a:xfrm>
            <a:custGeom>
              <a:avLst/>
              <a:gdLst/>
              <a:ahLst/>
              <a:cxnLst/>
              <a:rect r="r" b="b" t="t" l="l"/>
              <a:pathLst>
                <a:path h="8606409" w="38100">
                  <a:moveTo>
                    <a:pt x="0" y="19050"/>
                  </a:moveTo>
                  <a:cubicBezTo>
                    <a:pt x="0" y="8509"/>
                    <a:pt x="8509" y="0"/>
                    <a:pt x="19050" y="0"/>
                  </a:cubicBezTo>
                  <a:cubicBezTo>
                    <a:pt x="29591" y="0"/>
                    <a:pt x="38100" y="8509"/>
                    <a:pt x="38100" y="19050"/>
                  </a:cubicBezTo>
                  <a:lnTo>
                    <a:pt x="38100" y="8587359"/>
                  </a:lnTo>
                  <a:cubicBezTo>
                    <a:pt x="38100" y="8597900"/>
                    <a:pt x="29591" y="8606409"/>
                    <a:pt x="19050" y="8606409"/>
                  </a:cubicBezTo>
                  <a:cubicBezTo>
                    <a:pt x="8509" y="8606409"/>
                    <a:pt x="0" y="8597900"/>
                    <a:pt x="0" y="8587359"/>
                  </a:cubicBezTo>
                  <a:close/>
                </a:path>
              </a:pathLst>
            </a:custGeom>
            <a:solidFill>
              <a:srgbClr val="DDD3BA"/>
            </a:solidFill>
          </p:spPr>
        </p:sp>
      </p:grpSp>
      <p:grpSp>
        <p:nvGrpSpPr>
          <p:cNvPr name="Group 8" id="8"/>
          <p:cNvGrpSpPr/>
          <p:nvPr/>
        </p:nvGrpSpPr>
        <p:grpSpPr>
          <a:xfrm rot="0">
            <a:off x="1510382" y="3440609"/>
            <a:ext cx="879425" cy="28575"/>
            <a:chOff x="0" y="0"/>
            <a:chExt cx="1172567" cy="38100"/>
          </a:xfrm>
        </p:grpSpPr>
        <p:sp>
          <p:nvSpPr>
            <p:cNvPr name="Freeform 9" id="9"/>
            <p:cNvSpPr/>
            <p:nvPr/>
          </p:nvSpPr>
          <p:spPr>
            <a:xfrm flipH="false" flipV="false" rot="0">
              <a:off x="0" y="0"/>
              <a:ext cx="1172591" cy="38100"/>
            </a:xfrm>
            <a:custGeom>
              <a:avLst/>
              <a:gdLst/>
              <a:ahLst/>
              <a:cxnLst/>
              <a:rect r="r" b="b" t="t" l="l"/>
              <a:pathLst>
                <a:path h="38100" w="1172591">
                  <a:moveTo>
                    <a:pt x="0" y="19050"/>
                  </a:moveTo>
                  <a:cubicBezTo>
                    <a:pt x="0" y="8509"/>
                    <a:pt x="8509" y="0"/>
                    <a:pt x="19050" y="0"/>
                  </a:cubicBezTo>
                  <a:lnTo>
                    <a:pt x="1153541" y="0"/>
                  </a:lnTo>
                  <a:cubicBezTo>
                    <a:pt x="1164082" y="0"/>
                    <a:pt x="1172591" y="8509"/>
                    <a:pt x="1172591" y="19050"/>
                  </a:cubicBezTo>
                  <a:cubicBezTo>
                    <a:pt x="1172591" y="29591"/>
                    <a:pt x="1164082" y="38100"/>
                    <a:pt x="1153541" y="38100"/>
                  </a:cubicBezTo>
                  <a:lnTo>
                    <a:pt x="19050" y="38100"/>
                  </a:lnTo>
                  <a:cubicBezTo>
                    <a:pt x="8509" y="38100"/>
                    <a:pt x="0" y="29591"/>
                    <a:pt x="0" y="19050"/>
                  </a:cubicBezTo>
                  <a:close/>
                </a:path>
              </a:pathLst>
            </a:custGeom>
            <a:solidFill>
              <a:srgbClr val="DDD3BA"/>
            </a:solidFill>
          </p:spPr>
        </p:sp>
      </p:grpSp>
      <p:grpSp>
        <p:nvGrpSpPr>
          <p:cNvPr name="Group 10" id="10"/>
          <p:cNvGrpSpPr/>
          <p:nvPr/>
        </p:nvGrpSpPr>
        <p:grpSpPr>
          <a:xfrm rot="0">
            <a:off x="968796" y="3167509"/>
            <a:ext cx="574922" cy="574922"/>
            <a:chOff x="0" y="0"/>
            <a:chExt cx="766563" cy="766563"/>
          </a:xfrm>
        </p:grpSpPr>
        <p:sp>
          <p:nvSpPr>
            <p:cNvPr name="Freeform 11" id="11"/>
            <p:cNvSpPr/>
            <p:nvPr/>
          </p:nvSpPr>
          <p:spPr>
            <a:xfrm flipH="false" flipV="false" rot="0">
              <a:off x="6350" y="6350"/>
              <a:ext cx="753872" cy="753872"/>
            </a:xfrm>
            <a:custGeom>
              <a:avLst/>
              <a:gdLst/>
              <a:ahLst/>
              <a:cxnLst/>
              <a:rect r="r" b="b" t="t" l="l"/>
              <a:pathLst>
                <a:path h="753872" w="753872">
                  <a:moveTo>
                    <a:pt x="0" y="140716"/>
                  </a:moveTo>
                  <a:cubicBezTo>
                    <a:pt x="0" y="62992"/>
                    <a:pt x="62992" y="0"/>
                    <a:pt x="140716" y="0"/>
                  </a:cubicBezTo>
                  <a:lnTo>
                    <a:pt x="613156" y="0"/>
                  </a:lnTo>
                  <a:cubicBezTo>
                    <a:pt x="690880" y="0"/>
                    <a:pt x="753872" y="62992"/>
                    <a:pt x="753872" y="140716"/>
                  </a:cubicBezTo>
                  <a:lnTo>
                    <a:pt x="753872" y="613156"/>
                  </a:lnTo>
                  <a:cubicBezTo>
                    <a:pt x="753872" y="690880"/>
                    <a:pt x="690880" y="753872"/>
                    <a:pt x="613156" y="753872"/>
                  </a:cubicBezTo>
                  <a:lnTo>
                    <a:pt x="140716" y="753872"/>
                  </a:lnTo>
                  <a:cubicBezTo>
                    <a:pt x="62992" y="753872"/>
                    <a:pt x="0" y="690880"/>
                    <a:pt x="0" y="613156"/>
                  </a:cubicBezTo>
                  <a:close/>
                </a:path>
              </a:pathLst>
            </a:custGeom>
            <a:solidFill>
              <a:srgbClr val="F7EDD4"/>
            </a:solidFill>
          </p:spPr>
        </p:sp>
        <p:sp>
          <p:nvSpPr>
            <p:cNvPr name="Freeform 12" id="12"/>
            <p:cNvSpPr/>
            <p:nvPr/>
          </p:nvSpPr>
          <p:spPr>
            <a:xfrm flipH="false" flipV="false" rot="0">
              <a:off x="0" y="0"/>
              <a:ext cx="766572" cy="766572"/>
            </a:xfrm>
            <a:custGeom>
              <a:avLst/>
              <a:gdLst/>
              <a:ahLst/>
              <a:cxnLst/>
              <a:rect r="r" b="b" t="t" l="l"/>
              <a:pathLst>
                <a:path h="766572" w="766572">
                  <a:moveTo>
                    <a:pt x="0" y="147066"/>
                  </a:moveTo>
                  <a:cubicBezTo>
                    <a:pt x="0" y="65913"/>
                    <a:pt x="65913" y="0"/>
                    <a:pt x="147066" y="0"/>
                  </a:cubicBezTo>
                  <a:lnTo>
                    <a:pt x="619506" y="0"/>
                  </a:lnTo>
                  <a:lnTo>
                    <a:pt x="619506" y="6350"/>
                  </a:lnTo>
                  <a:lnTo>
                    <a:pt x="619506" y="0"/>
                  </a:lnTo>
                  <a:cubicBezTo>
                    <a:pt x="700786" y="0"/>
                    <a:pt x="766572" y="65913"/>
                    <a:pt x="766572" y="147066"/>
                  </a:cubicBezTo>
                  <a:lnTo>
                    <a:pt x="760222" y="147066"/>
                  </a:lnTo>
                  <a:lnTo>
                    <a:pt x="766572" y="147066"/>
                  </a:lnTo>
                  <a:lnTo>
                    <a:pt x="766572" y="619506"/>
                  </a:lnTo>
                  <a:lnTo>
                    <a:pt x="760222" y="619506"/>
                  </a:lnTo>
                  <a:lnTo>
                    <a:pt x="766572" y="619506"/>
                  </a:lnTo>
                  <a:cubicBezTo>
                    <a:pt x="766572" y="700786"/>
                    <a:pt x="700659" y="766572"/>
                    <a:pt x="619506" y="766572"/>
                  </a:cubicBezTo>
                  <a:lnTo>
                    <a:pt x="619506" y="760222"/>
                  </a:lnTo>
                  <a:lnTo>
                    <a:pt x="619506" y="766572"/>
                  </a:lnTo>
                  <a:lnTo>
                    <a:pt x="147066" y="766572"/>
                  </a:lnTo>
                  <a:lnTo>
                    <a:pt x="147066" y="760222"/>
                  </a:lnTo>
                  <a:lnTo>
                    <a:pt x="147066" y="766572"/>
                  </a:lnTo>
                  <a:cubicBezTo>
                    <a:pt x="65913" y="766572"/>
                    <a:pt x="0" y="700659"/>
                    <a:pt x="0" y="619506"/>
                  </a:cubicBezTo>
                  <a:lnTo>
                    <a:pt x="0" y="147066"/>
                  </a:lnTo>
                  <a:lnTo>
                    <a:pt x="6350" y="147066"/>
                  </a:lnTo>
                  <a:lnTo>
                    <a:pt x="0" y="147066"/>
                  </a:lnTo>
                  <a:moveTo>
                    <a:pt x="12700" y="147066"/>
                  </a:moveTo>
                  <a:lnTo>
                    <a:pt x="12700" y="619506"/>
                  </a:lnTo>
                  <a:lnTo>
                    <a:pt x="6350" y="619506"/>
                  </a:lnTo>
                  <a:lnTo>
                    <a:pt x="12700" y="619506"/>
                  </a:lnTo>
                  <a:cubicBezTo>
                    <a:pt x="12700" y="693674"/>
                    <a:pt x="72898" y="753872"/>
                    <a:pt x="147066" y="753872"/>
                  </a:cubicBezTo>
                  <a:lnTo>
                    <a:pt x="619506" y="753872"/>
                  </a:lnTo>
                  <a:cubicBezTo>
                    <a:pt x="693674" y="753872"/>
                    <a:pt x="753872" y="693674"/>
                    <a:pt x="753872" y="619506"/>
                  </a:cubicBezTo>
                  <a:lnTo>
                    <a:pt x="753872" y="147066"/>
                  </a:lnTo>
                  <a:cubicBezTo>
                    <a:pt x="753872" y="72898"/>
                    <a:pt x="693674" y="12700"/>
                    <a:pt x="619506" y="12700"/>
                  </a:cubicBezTo>
                  <a:lnTo>
                    <a:pt x="147066" y="12700"/>
                  </a:lnTo>
                  <a:lnTo>
                    <a:pt x="147066" y="6350"/>
                  </a:lnTo>
                  <a:lnTo>
                    <a:pt x="147066" y="12700"/>
                  </a:lnTo>
                  <a:cubicBezTo>
                    <a:pt x="72898" y="12700"/>
                    <a:pt x="12700" y="72898"/>
                    <a:pt x="12700" y="147066"/>
                  </a:cubicBezTo>
                  <a:close/>
                </a:path>
              </a:pathLst>
            </a:custGeom>
            <a:solidFill>
              <a:srgbClr val="DDD3BA"/>
            </a:solidFill>
          </p:spPr>
        </p:sp>
      </p:grpSp>
      <p:grpSp>
        <p:nvGrpSpPr>
          <p:cNvPr name="Group 13" id="13"/>
          <p:cNvGrpSpPr/>
          <p:nvPr/>
        </p:nvGrpSpPr>
        <p:grpSpPr>
          <a:xfrm rot="0">
            <a:off x="1510382" y="5541912"/>
            <a:ext cx="879425" cy="28575"/>
            <a:chOff x="0" y="0"/>
            <a:chExt cx="1172567" cy="38100"/>
          </a:xfrm>
        </p:grpSpPr>
        <p:sp>
          <p:nvSpPr>
            <p:cNvPr name="Freeform 14" id="14"/>
            <p:cNvSpPr/>
            <p:nvPr/>
          </p:nvSpPr>
          <p:spPr>
            <a:xfrm flipH="false" flipV="false" rot="0">
              <a:off x="0" y="0"/>
              <a:ext cx="1172591" cy="38100"/>
            </a:xfrm>
            <a:custGeom>
              <a:avLst/>
              <a:gdLst/>
              <a:ahLst/>
              <a:cxnLst/>
              <a:rect r="r" b="b" t="t" l="l"/>
              <a:pathLst>
                <a:path h="38100" w="1172591">
                  <a:moveTo>
                    <a:pt x="0" y="19050"/>
                  </a:moveTo>
                  <a:cubicBezTo>
                    <a:pt x="0" y="8509"/>
                    <a:pt x="8509" y="0"/>
                    <a:pt x="19050" y="0"/>
                  </a:cubicBezTo>
                  <a:lnTo>
                    <a:pt x="1153541" y="0"/>
                  </a:lnTo>
                  <a:cubicBezTo>
                    <a:pt x="1164082" y="0"/>
                    <a:pt x="1172591" y="8509"/>
                    <a:pt x="1172591" y="19050"/>
                  </a:cubicBezTo>
                  <a:cubicBezTo>
                    <a:pt x="1172591" y="29591"/>
                    <a:pt x="1164082" y="38100"/>
                    <a:pt x="1153541" y="38100"/>
                  </a:cubicBezTo>
                  <a:lnTo>
                    <a:pt x="19050" y="38100"/>
                  </a:lnTo>
                  <a:cubicBezTo>
                    <a:pt x="8509" y="38100"/>
                    <a:pt x="0" y="29591"/>
                    <a:pt x="0" y="19050"/>
                  </a:cubicBezTo>
                  <a:close/>
                </a:path>
              </a:pathLst>
            </a:custGeom>
            <a:solidFill>
              <a:srgbClr val="DDD3BA"/>
            </a:solidFill>
          </p:spPr>
        </p:sp>
      </p:grpSp>
      <p:grpSp>
        <p:nvGrpSpPr>
          <p:cNvPr name="Group 15" id="15"/>
          <p:cNvGrpSpPr/>
          <p:nvPr/>
        </p:nvGrpSpPr>
        <p:grpSpPr>
          <a:xfrm rot="0">
            <a:off x="968796" y="5268814"/>
            <a:ext cx="574922" cy="574922"/>
            <a:chOff x="0" y="0"/>
            <a:chExt cx="766563" cy="766563"/>
          </a:xfrm>
        </p:grpSpPr>
        <p:sp>
          <p:nvSpPr>
            <p:cNvPr name="Freeform 16" id="16"/>
            <p:cNvSpPr/>
            <p:nvPr/>
          </p:nvSpPr>
          <p:spPr>
            <a:xfrm flipH="false" flipV="false" rot="0">
              <a:off x="6350" y="6350"/>
              <a:ext cx="753872" cy="753872"/>
            </a:xfrm>
            <a:custGeom>
              <a:avLst/>
              <a:gdLst/>
              <a:ahLst/>
              <a:cxnLst/>
              <a:rect r="r" b="b" t="t" l="l"/>
              <a:pathLst>
                <a:path h="753872" w="753872">
                  <a:moveTo>
                    <a:pt x="0" y="140716"/>
                  </a:moveTo>
                  <a:cubicBezTo>
                    <a:pt x="0" y="62992"/>
                    <a:pt x="62992" y="0"/>
                    <a:pt x="140716" y="0"/>
                  </a:cubicBezTo>
                  <a:lnTo>
                    <a:pt x="613156" y="0"/>
                  </a:lnTo>
                  <a:cubicBezTo>
                    <a:pt x="690880" y="0"/>
                    <a:pt x="753872" y="62992"/>
                    <a:pt x="753872" y="140716"/>
                  </a:cubicBezTo>
                  <a:lnTo>
                    <a:pt x="753872" y="613156"/>
                  </a:lnTo>
                  <a:cubicBezTo>
                    <a:pt x="753872" y="690880"/>
                    <a:pt x="690880" y="753872"/>
                    <a:pt x="613156" y="753872"/>
                  </a:cubicBezTo>
                  <a:lnTo>
                    <a:pt x="140716" y="753872"/>
                  </a:lnTo>
                  <a:cubicBezTo>
                    <a:pt x="62992" y="753872"/>
                    <a:pt x="0" y="690880"/>
                    <a:pt x="0" y="613156"/>
                  </a:cubicBezTo>
                  <a:close/>
                </a:path>
              </a:pathLst>
            </a:custGeom>
            <a:solidFill>
              <a:srgbClr val="F7EDD4"/>
            </a:solidFill>
          </p:spPr>
        </p:sp>
        <p:sp>
          <p:nvSpPr>
            <p:cNvPr name="Freeform 17" id="17"/>
            <p:cNvSpPr/>
            <p:nvPr/>
          </p:nvSpPr>
          <p:spPr>
            <a:xfrm flipH="false" flipV="false" rot="0">
              <a:off x="0" y="0"/>
              <a:ext cx="766572" cy="766572"/>
            </a:xfrm>
            <a:custGeom>
              <a:avLst/>
              <a:gdLst/>
              <a:ahLst/>
              <a:cxnLst/>
              <a:rect r="r" b="b" t="t" l="l"/>
              <a:pathLst>
                <a:path h="766572" w="766572">
                  <a:moveTo>
                    <a:pt x="0" y="147066"/>
                  </a:moveTo>
                  <a:cubicBezTo>
                    <a:pt x="0" y="65913"/>
                    <a:pt x="65913" y="0"/>
                    <a:pt x="147066" y="0"/>
                  </a:cubicBezTo>
                  <a:lnTo>
                    <a:pt x="619506" y="0"/>
                  </a:lnTo>
                  <a:lnTo>
                    <a:pt x="619506" y="6350"/>
                  </a:lnTo>
                  <a:lnTo>
                    <a:pt x="619506" y="0"/>
                  </a:lnTo>
                  <a:cubicBezTo>
                    <a:pt x="700786" y="0"/>
                    <a:pt x="766572" y="65913"/>
                    <a:pt x="766572" y="147066"/>
                  </a:cubicBezTo>
                  <a:lnTo>
                    <a:pt x="760222" y="147066"/>
                  </a:lnTo>
                  <a:lnTo>
                    <a:pt x="766572" y="147066"/>
                  </a:lnTo>
                  <a:lnTo>
                    <a:pt x="766572" y="619506"/>
                  </a:lnTo>
                  <a:lnTo>
                    <a:pt x="760222" y="619506"/>
                  </a:lnTo>
                  <a:lnTo>
                    <a:pt x="766572" y="619506"/>
                  </a:lnTo>
                  <a:cubicBezTo>
                    <a:pt x="766572" y="700786"/>
                    <a:pt x="700659" y="766572"/>
                    <a:pt x="619506" y="766572"/>
                  </a:cubicBezTo>
                  <a:lnTo>
                    <a:pt x="619506" y="760222"/>
                  </a:lnTo>
                  <a:lnTo>
                    <a:pt x="619506" y="766572"/>
                  </a:lnTo>
                  <a:lnTo>
                    <a:pt x="147066" y="766572"/>
                  </a:lnTo>
                  <a:lnTo>
                    <a:pt x="147066" y="760222"/>
                  </a:lnTo>
                  <a:lnTo>
                    <a:pt x="147066" y="766572"/>
                  </a:lnTo>
                  <a:cubicBezTo>
                    <a:pt x="65913" y="766572"/>
                    <a:pt x="0" y="700659"/>
                    <a:pt x="0" y="619506"/>
                  </a:cubicBezTo>
                  <a:lnTo>
                    <a:pt x="0" y="147066"/>
                  </a:lnTo>
                  <a:lnTo>
                    <a:pt x="6350" y="147066"/>
                  </a:lnTo>
                  <a:lnTo>
                    <a:pt x="0" y="147066"/>
                  </a:lnTo>
                  <a:moveTo>
                    <a:pt x="12700" y="147066"/>
                  </a:moveTo>
                  <a:lnTo>
                    <a:pt x="12700" y="619506"/>
                  </a:lnTo>
                  <a:lnTo>
                    <a:pt x="6350" y="619506"/>
                  </a:lnTo>
                  <a:lnTo>
                    <a:pt x="12700" y="619506"/>
                  </a:lnTo>
                  <a:cubicBezTo>
                    <a:pt x="12700" y="693674"/>
                    <a:pt x="72898" y="753872"/>
                    <a:pt x="147066" y="753872"/>
                  </a:cubicBezTo>
                  <a:lnTo>
                    <a:pt x="619506" y="753872"/>
                  </a:lnTo>
                  <a:cubicBezTo>
                    <a:pt x="693674" y="753872"/>
                    <a:pt x="753872" y="693674"/>
                    <a:pt x="753872" y="619506"/>
                  </a:cubicBezTo>
                  <a:lnTo>
                    <a:pt x="753872" y="147066"/>
                  </a:lnTo>
                  <a:cubicBezTo>
                    <a:pt x="753872" y="72898"/>
                    <a:pt x="693674" y="12700"/>
                    <a:pt x="619506" y="12700"/>
                  </a:cubicBezTo>
                  <a:lnTo>
                    <a:pt x="147066" y="12700"/>
                  </a:lnTo>
                  <a:lnTo>
                    <a:pt x="147066" y="6350"/>
                  </a:lnTo>
                  <a:lnTo>
                    <a:pt x="147066" y="12700"/>
                  </a:lnTo>
                  <a:cubicBezTo>
                    <a:pt x="72898" y="12700"/>
                    <a:pt x="12700" y="72898"/>
                    <a:pt x="12700" y="147066"/>
                  </a:cubicBezTo>
                  <a:close/>
                </a:path>
              </a:pathLst>
            </a:custGeom>
            <a:solidFill>
              <a:srgbClr val="DDD3BA"/>
            </a:solidFill>
          </p:spPr>
        </p:sp>
      </p:grpSp>
      <p:grpSp>
        <p:nvGrpSpPr>
          <p:cNvPr name="Group 18" id="18"/>
          <p:cNvGrpSpPr/>
          <p:nvPr/>
        </p:nvGrpSpPr>
        <p:grpSpPr>
          <a:xfrm rot="0">
            <a:off x="1510382" y="8045351"/>
            <a:ext cx="879425" cy="28575"/>
            <a:chOff x="0" y="0"/>
            <a:chExt cx="1172567" cy="38100"/>
          </a:xfrm>
        </p:grpSpPr>
        <p:sp>
          <p:nvSpPr>
            <p:cNvPr name="Freeform 19" id="19"/>
            <p:cNvSpPr/>
            <p:nvPr/>
          </p:nvSpPr>
          <p:spPr>
            <a:xfrm flipH="false" flipV="false" rot="0">
              <a:off x="0" y="0"/>
              <a:ext cx="1172591" cy="38100"/>
            </a:xfrm>
            <a:custGeom>
              <a:avLst/>
              <a:gdLst/>
              <a:ahLst/>
              <a:cxnLst/>
              <a:rect r="r" b="b" t="t" l="l"/>
              <a:pathLst>
                <a:path h="38100" w="1172591">
                  <a:moveTo>
                    <a:pt x="0" y="19050"/>
                  </a:moveTo>
                  <a:cubicBezTo>
                    <a:pt x="0" y="8509"/>
                    <a:pt x="8509" y="0"/>
                    <a:pt x="19050" y="0"/>
                  </a:cubicBezTo>
                  <a:lnTo>
                    <a:pt x="1153541" y="0"/>
                  </a:lnTo>
                  <a:cubicBezTo>
                    <a:pt x="1164082" y="0"/>
                    <a:pt x="1172591" y="8509"/>
                    <a:pt x="1172591" y="19050"/>
                  </a:cubicBezTo>
                  <a:cubicBezTo>
                    <a:pt x="1172591" y="29591"/>
                    <a:pt x="1164082" y="38100"/>
                    <a:pt x="1153541" y="38100"/>
                  </a:cubicBezTo>
                  <a:lnTo>
                    <a:pt x="19050" y="38100"/>
                  </a:lnTo>
                  <a:cubicBezTo>
                    <a:pt x="8509" y="38100"/>
                    <a:pt x="0" y="29591"/>
                    <a:pt x="0" y="19050"/>
                  </a:cubicBezTo>
                  <a:close/>
                </a:path>
              </a:pathLst>
            </a:custGeom>
            <a:solidFill>
              <a:srgbClr val="DDD3BA"/>
            </a:solidFill>
          </p:spPr>
        </p:sp>
      </p:grpSp>
      <p:grpSp>
        <p:nvGrpSpPr>
          <p:cNvPr name="Group 20" id="20"/>
          <p:cNvGrpSpPr/>
          <p:nvPr/>
        </p:nvGrpSpPr>
        <p:grpSpPr>
          <a:xfrm rot="0">
            <a:off x="968796" y="7772251"/>
            <a:ext cx="574922" cy="574922"/>
            <a:chOff x="0" y="0"/>
            <a:chExt cx="766563" cy="766563"/>
          </a:xfrm>
        </p:grpSpPr>
        <p:sp>
          <p:nvSpPr>
            <p:cNvPr name="Freeform 21" id="21"/>
            <p:cNvSpPr/>
            <p:nvPr/>
          </p:nvSpPr>
          <p:spPr>
            <a:xfrm flipH="false" flipV="false" rot="0">
              <a:off x="6350" y="6350"/>
              <a:ext cx="753872" cy="753872"/>
            </a:xfrm>
            <a:custGeom>
              <a:avLst/>
              <a:gdLst/>
              <a:ahLst/>
              <a:cxnLst/>
              <a:rect r="r" b="b" t="t" l="l"/>
              <a:pathLst>
                <a:path h="753872" w="753872">
                  <a:moveTo>
                    <a:pt x="0" y="140716"/>
                  </a:moveTo>
                  <a:cubicBezTo>
                    <a:pt x="0" y="62992"/>
                    <a:pt x="62992" y="0"/>
                    <a:pt x="140716" y="0"/>
                  </a:cubicBezTo>
                  <a:lnTo>
                    <a:pt x="613156" y="0"/>
                  </a:lnTo>
                  <a:cubicBezTo>
                    <a:pt x="690880" y="0"/>
                    <a:pt x="753872" y="62992"/>
                    <a:pt x="753872" y="140716"/>
                  </a:cubicBezTo>
                  <a:lnTo>
                    <a:pt x="753872" y="613156"/>
                  </a:lnTo>
                  <a:cubicBezTo>
                    <a:pt x="753872" y="690880"/>
                    <a:pt x="690880" y="753872"/>
                    <a:pt x="613156" y="753872"/>
                  </a:cubicBezTo>
                  <a:lnTo>
                    <a:pt x="140716" y="753872"/>
                  </a:lnTo>
                  <a:cubicBezTo>
                    <a:pt x="62992" y="753872"/>
                    <a:pt x="0" y="690880"/>
                    <a:pt x="0" y="613156"/>
                  </a:cubicBezTo>
                  <a:close/>
                </a:path>
              </a:pathLst>
            </a:custGeom>
            <a:solidFill>
              <a:srgbClr val="F7EDD4"/>
            </a:solidFill>
          </p:spPr>
        </p:sp>
        <p:sp>
          <p:nvSpPr>
            <p:cNvPr name="Freeform 22" id="22"/>
            <p:cNvSpPr/>
            <p:nvPr/>
          </p:nvSpPr>
          <p:spPr>
            <a:xfrm flipH="false" flipV="false" rot="0">
              <a:off x="0" y="0"/>
              <a:ext cx="766572" cy="766572"/>
            </a:xfrm>
            <a:custGeom>
              <a:avLst/>
              <a:gdLst/>
              <a:ahLst/>
              <a:cxnLst/>
              <a:rect r="r" b="b" t="t" l="l"/>
              <a:pathLst>
                <a:path h="766572" w="766572">
                  <a:moveTo>
                    <a:pt x="0" y="147066"/>
                  </a:moveTo>
                  <a:cubicBezTo>
                    <a:pt x="0" y="65913"/>
                    <a:pt x="65913" y="0"/>
                    <a:pt x="147066" y="0"/>
                  </a:cubicBezTo>
                  <a:lnTo>
                    <a:pt x="619506" y="0"/>
                  </a:lnTo>
                  <a:lnTo>
                    <a:pt x="619506" y="6350"/>
                  </a:lnTo>
                  <a:lnTo>
                    <a:pt x="619506" y="0"/>
                  </a:lnTo>
                  <a:cubicBezTo>
                    <a:pt x="700786" y="0"/>
                    <a:pt x="766572" y="65913"/>
                    <a:pt x="766572" y="147066"/>
                  </a:cubicBezTo>
                  <a:lnTo>
                    <a:pt x="760222" y="147066"/>
                  </a:lnTo>
                  <a:lnTo>
                    <a:pt x="766572" y="147066"/>
                  </a:lnTo>
                  <a:lnTo>
                    <a:pt x="766572" y="619506"/>
                  </a:lnTo>
                  <a:lnTo>
                    <a:pt x="760222" y="619506"/>
                  </a:lnTo>
                  <a:lnTo>
                    <a:pt x="766572" y="619506"/>
                  </a:lnTo>
                  <a:cubicBezTo>
                    <a:pt x="766572" y="700786"/>
                    <a:pt x="700659" y="766572"/>
                    <a:pt x="619506" y="766572"/>
                  </a:cubicBezTo>
                  <a:lnTo>
                    <a:pt x="619506" y="760222"/>
                  </a:lnTo>
                  <a:lnTo>
                    <a:pt x="619506" y="766572"/>
                  </a:lnTo>
                  <a:lnTo>
                    <a:pt x="147066" y="766572"/>
                  </a:lnTo>
                  <a:lnTo>
                    <a:pt x="147066" y="760222"/>
                  </a:lnTo>
                  <a:lnTo>
                    <a:pt x="147066" y="766572"/>
                  </a:lnTo>
                  <a:cubicBezTo>
                    <a:pt x="65913" y="766572"/>
                    <a:pt x="0" y="700659"/>
                    <a:pt x="0" y="619506"/>
                  </a:cubicBezTo>
                  <a:lnTo>
                    <a:pt x="0" y="147066"/>
                  </a:lnTo>
                  <a:lnTo>
                    <a:pt x="6350" y="147066"/>
                  </a:lnTo>
                  <a:lnTo>
                    <a:pt x="0" y="147066"/>
                  </a:lnTo>
                  <a:moveTo>
                    <a:pt x="12700" y="147066"/>
                  </a:moveTo>
                  <a:lnTo>
                    <a:pt x="12700" y="619506"/>
                  </a:lnTo>
                  <a:lnTo>
                    <a:pt x="6350" y="619506"/>
                  </a:lnTo>
                  <a:lnTo>
                    <a:pt x="12700" y="619506"/>
                  </a:lnTo>
                  <a:cubicBezTo>
                    <a:pt x="12700" y="693674"/>
                    <a:pt x="72898" y="753872"/>
                    <a:pt x="147066" y="753872"/>
                  </a:cubicBezTo>
                  <a:lnTo>
                    <a:pt x="619506" y="753872"/>
                  </a:lnTo>
                  <a:cubicBezTo>
                    <a:pt x="693674" y="753872"/>
                    <a:pt x="753872" y="693674"/>
                    <a:pt x="753872" y="619506"/>
                  </a:cubicBezTo>
                  <a:lnTo>
                    <a:pt x="753872" y="147066"/>
                  </a:lnTo>
                  <a:cubicBezTo>
                    <a:pt x="753872" y="72898"/>
                    <a:pt x="693674" y="12700"/>
                    <a:pt x="619506" y="12700"/>
                  </a:cubicBezTo>
                  <a:lnTo>
                    <a:pt x="147066" y="12700"/>
                  </a:lnTo>
                  <a:lnTo>
                    <a:pt x="147066" y="6350"/>
                  </a:lnTo>
                  <a:lnTo>
                    <a:pt x="147066" y="12700"/>
                  </a:lnTo>
                  <a:cubicBezTo>
                    <a:pt x="72898" y="12700"/>
                    <a:pt x="12700" y="72898"/>
                    <a:pt x="12700" y="147066"/>
                  </a:cubicBezTo>
                  <a:close/>
                </a:path>
              </a:pathLst>
            </a:custGeom>
            <a:solidFill>
              <a:srgbClr val="DDD3BA"/>
            </a:solidFill>
          </p:spPr>
        </p:sp>
      </p:grpSp>
      <p:sp>
        <p:nvSpPr>
          <p:cNvPr name="Freeform 23" id="23"/>
          <p:cNvSpPr/>
          <p:nvPr/>
        </p:nvSpPr>
        <p:spPr>
          <a:xfrm flipH="false" flipV="false" rot="0">
            <a:off x="11021122" y="0"/>
            <a:ext cx="7266878" cy="10385672"/>
          </a:xfrm>
          <a:custGeom>
            <a:avLst/>
            <a:gdLst/>
            <a:ahLst/>
            <a:cxnLst/>
            <a:rect r="r" b="b" t="t" l="l"/>
            <a:pathLst>
              <a:path h="10385672" w="7266878">
                <a:moveTo>
                  <a:pt x="0" y="0"/>
                </a:moveTo>
                <a:lnTo>
                  <a:pt x="7266878" y="0"/>
                </a:lnTo>
                <a:lnTo>
                  <a:pt x="7266878" y="10385672"/>
                </a:lnTo>
                <a:lnTo>
                  <a:pt x="0" y="10385672"/>
                </a:lnTo>
                <a:lnTo>
                  <a:pt x="0" y="0"/>
                </a:lnTo>
                <a:close/>
              </a:path>
            </a:pathLst>
          </a:custGeom>
          <a:blipFill>
            <a:blip r:embed="rId5"/>
            <a:stretch>
              <a:fillRect l="-64851" t="0" r="-29759" b="0"/>
            </a:stretch>
          </a:blipFill>
        </p:spPr>
      </p:sp>
      <p:sp>
        <p:nvSpPr>
          <p:cNvPr name="TextBox 24" id="24"/>
          <p:cNvSpPr txBox="true"/>
          <p:nvPr/>
        </p:nvSpPr>
        <p:spPr>
          <a:xfrm rot="0">
            <a:off x="879425" y="923330"/>
            <a:ext cx="9671149" cy="1589485"/>
          </a:xfrm>
          <a:prstGeom prst="rect">
            <a:avLst/>
          </a:prstGeom>
        </p:spPr>
        <p:txBody>
          <a:bodyPr anchor="t" rtlCol="false" tIns="0" lIns="0" bIns="0" rIns="0">
            <a:spAutoFit/>
          </a:bodyPr>
          <a:lstStyle/>
          <a:p>
            <a:pPr algn="l">
              <a:lnSpc>
                <a:spcPts val="6125"/>
              </a:lnSpc>
            </a:pPr>
            <a:r>
              <a:rPr lang="en-US" sz="4937">
                <a:solidFill>
                  <a:srgbClr val="5C4E3D"/>
                </a:solidFill>
                <a:latin typeface="Libre Baskerville"/>
                <a:ea typeface="Libre Baskerville"/>
                <a:cs typeface="Libre Baskerville"/>
                <a:sym typeface="Libre Baskerville"/>
              </a:rPr>
              <a:t>Οι Κρήτες και οι Κάσιοι πρόσφυγες</a:t>
            </a:r>
          </a:p>
        </p:txBody>
      </p:sp>
      <p:sp>
        <p:nvSpPr>
          <p:cNvPr name="TextBox 25" id="25"/>
          <p:cNvSpPr txBox="true"/>
          <p:nvPr/>
        </p:nvSpPr>
        <p:spPr>
          <a:xfrm rot="0">
            <a:off x="1172096" y="3314105"/>
            <a:ext cx="168176" cy="329356"/>
          </a:xfrm>
          <a:prstGeom prst="rect">
            <a:avLst/>
          </a:prstGeom>
        </p:spPr>
        <p:txBody>
          <a:bodyPr anchor="t" rtlCol="false" tIns="0" lIns="0" bIns="0" rIns="0">
            <a:spAutoFit/>
          </a:bodyPr>
          <a:lstStyle/>
          <a:p>
            <a:pPr algn="ctr">
              <a:lnSpc>
                <a:spcPts val="2937"/>
              </a:lnSpc>
            </a:pPr>
            <a:r>
              <a:rPr lang="en-US" sz="2937">
                <a:solidFill>
                  <a:srgbClr val="454240"/>
                </a:solidFill>
                <a:latin typeface="Libre Baskerville"/>
                <a:ea typeface="Libre Baskerville"/>
                <a:cs typeface="Libre Baskerville"/>
                <a:sym typeface="Libre Baskerville"/>
              </a:rPr>
              <a:t>1</a:t>
            </a:r>
          </a:p>
        </p:txBody>
      </p:sp>
      <p:sp>
        <p:nvSpPr>
          <p:cNvPr name="TextBox 26" id="26"/>
          <p:cNvSpPr txBox="true"/>
          <p:nvPr/>
        </p:nvSpPr>
        <p:spPr>
          <a:xfrm rot="0">
            <a:off x="2638425" y="3131344"/>
            <a:ext cx="3141166" cy="402134"/>
          </a:xfrm>
          <a:prstGeom prst="rect">
            <a:avLst/>
          </a:prstGeom>
        </p:spPr>
        <p:txBody>
          <a:bodyPr anchor="t" rtlCol="false" tIns="0" lIns="0" bIns="0" rIns="0">
            <a:spAutoFit/>
          </a:bodyPr>
          <a:lstStyle/>
          <a:p>
            <a:pPr algn="l">
              <a:lnSpc>
                <a:spcPts val="3062"/>
              </a:lnSpc>
            </a:pPr>
            <a:r>
              <a:rPr lang="en-US" sz="2437">
                <a:solidFill>
                  <a:srgbClr val="454240"/>
                </a:solidFill>
                <a:latin typeface="Libre Baskerville"/>
                <a:ea typeface="Libre Baskerville"/>
                <a:cs typeface="Libre Baskerville"/>
                <a:sym typeface="Libre Baskerville"/>
              </a:rPr>
              <a:t>1821</a:t>
            </a:r>
          </a:p>
        </p:txBody>
      </p:sp>
      <p:sp>
        <p:nvSpPr>
          <p:cNvPr name="TextBox 27" id="27"/>
          <p:cNvSpPr txBox="true"/>
          <p:nvPr/>
        </p:nvSpPr>
        <p:spPr>
          <a:xfrm rot="0">
            <a:off x="2638425" y="3617565"/>
            <a:ext cx="7912150" cy="870942"/>
          </a:xfrm>
          <a:prstGeom prst="rect">
            <a:avLst/>
          </a:prstGeom>
        </p:spPr>
        <p:txBody>
          <a:bodyPr anchor="t" rtlCol="false" tIns="0" lIns="0" bIns="0" rIns="0">
            <a:spAutoFit/>
          </a:bodyPr>
          <a:lstStyle/>
          <a:p>
            <a:pPr algn="l">
              <a:lnSpc>
                <a:spcPts val="3125"/>
              </a:lnSpc>
            </a:pPr>
            <a:r>
              <a:rPr lang="en-US" sz="1937">
                <a:solidFill>
                  <a:srgbClr val="454240"/>
                </a:solidFill>
                <a:latin typeface="DM Sans"/>
                <a:ea typeface="DM Sans"/>
                <a:cs typeface="DM Sans"/>
                <a:sym typeface="DM Sans"/>
              </a:rPr>
              <a:t>Από τον πρώτο κιόλας χρόνο της Επανάστασης, οπλοφόροι Κρήτες κατέφυγαν, αρχικά σε μικρό αριθμό, στις Κυκλάδες.</a:t>
            </a:r>
          </a:p>
        </p:txBody>
      </p:sp>
      <p:sp>
        <p:nvSpPr>
          <p:cNvPr name="TextBox 28" id="28"/>
          <p:cNvSpPr txBox="true"/>
          <p:nvPr/>
        </p:nvSpPr>
        <p:spPr>
          <a:xfrm rot="0">
            <a:off x="1140097" y="5415409"/>
            <a:ext cx="232173" cy="329356"/>
          </a:xfrm>
          <a:prstGeom prst="rect">
            <a:avLst/>
          </a:prstGeom>
        </p:spPr>
        <p:txBody>
          <a:bodyPr anchor="t" rtlCol="false" tIns="0" lIns="0" bIns="0" rIns="0">
            <a:spAutoFit/>
          </a:bodyPr>
          <a:lstStyle/>
          <a:p>
            <a:pPr algn="ctr">
              <a:lnSpc>
                <a:spcPts val="2937"/>
              </a:lnSpc>
            </a:pPr>
            <a:r>
              <a:rPr lang="en-US" sz="2937">
                <a:solidFill>
                  <a:srgbClr val="454240"/>
                </a:solidFill>
                <a:latin typeface="Libre Baskerville"/>
                <a:ea typeface="Libre Baskerville"/>
                <a:cs typeface="Libre Baskerville"/>
                <a:sym typeface="Libre Baskerville"/>
              </a:rPr>
              <a:t>2</a:t>
            </a:r>
          </a:p>
        </p:txBody>
      </p:sp>
      <p:sp>
        <p:nvSpPr>
          <p:cNvPr name="TextBox 29" id="29"/>
          <p:cNvSpPr txBox="true"/>
          <p:nvPr/>
        </p:nvSpPr>
        <p:spPr>
          <a:xfrm rot="0">
            <a:off x="2638425" y="5232647"/>
            <a:ext cx="3141166" cy="402134"/>
          </a:xfrm>
          <a:prstGeom prst="rect">
            <a:avLst/>
          </a:prstGeom>
        </p:spPr>
        <p:txBody>
          <a:bodyPr anchor="t" rtlCol="false" tIns="0" lIns="0" bIns="0" rIns="0">
            <a:spAutoFit/>
          </a:bodyPr>
          <a:lstStyle/>
          <a:p>
            <a:pPr algn="l">
              <a:lnSpc>
                <a:spcPts val="3062"/>
              </a:lnSpc>
            </a:pPr>
            <a:r>
              <a:rPr lang="en-US" sz="2437">
                <a:solidFill>
                  <a:srgbClr val="454240"/>
                </a:solidFill>
                <a:latin typeface="Libre Baskerville"/>
                <a:ea typeface="Libre Baskerville"/>
                <a:cs typeface="Libre Baskerville"/>
                <a:sym typeface="Libre Baskerville"/>
              </a:rPr>
              <a:t>1824</a:t>
            </a:r>
          </a:p>
        </p:txBody>
      </p:sp>
      <p:sp>
        <p:nvSpPr>
          <p:cNvPr name="TextBox 30" id="30"/>
          <p:cNvSpPr txBox="true"/>
          <p:nvPr/>
        </p:nvSpPr>
        <p:spPr>
          <a:xfrm rot="0">
            <a:off x="2638425" y="5718870"/>
            <a:ext cx="7912150" cy="1273076"/>
          </a:xfrm>
          <a:prstGeom prst="rect">
            <a:avLst/>
          </a:prstGeom>
        </p:spPr>
        <p:txBody>
          <a:bodyPr anchor="t" rtlCol="false" tIns="0" lIns="0" bIns="0" rIns="0">
            <a:spAutoFit/>
          </a:bodyPr>
          <a:lstStyle/>
          <a:p>
            <a:pPr algn="l">
              <a:lnSpc>
                <a:spcPts val="3125"/>
              </a:lnSpc>
            </a:pPr>
            <a:r>
              <a:rPr lang="en-US" sz="1937">
                <a:solidFill>
                  <a:srgbClr val="454240"/>
                </a:solidFill>
                <a:latin typeface="DM Sans"/>
                <a:ea typeface="DM Sans"/>
                <a:cs typeface="DM Sans"/>
                <a:sym typeface="DM Sans"/>
              </a:rPr>
              <a:t>Μετά την καταστροφή της Κάσου από τον αιγυπτιακό στόλο το 1824, οι Κάσιοι αλλά και οι Κρήτες που είχαν καταφύγει εκεί, κατευθύνθηκαν σε άλλα νησιά του Αιγαίου.</a:t>
            </a:r>
          </a:p>
        </p:txBody>
      </p:sp>
      <p:sp>
        <p:nvSpPr>
          <p:cNvPr name="TextBox 31" id="31"/>
          <p:cNvSpPr txBox="true"/>
          <p:nvPr/>
        </p:nvSpPr>
        <p:spPr>
          <a:xfrm rot="0">
            <a:off x="1140097" y="7918848"/>
            <a:ext cx="232173" cy="329356"/>
          </a:xfrm>
          <a:prstGeom prst="rect">
            <a:avLst/>
          </a:prstGeom>
        </p:spPr>
        <p:txBody>
          <a:bodyPr anchor="t" rtlCol="false" tIns="0" lIns="0" bIns="0" rIns="0">
            <a:spAutoFit/>
          </a:bodyPr>
          <a:lstStyle/>
          <a:p>
            <a:pPr algn="ctr">
              <a:lnSpc>
                <a:spcPts val="2937"/>
              </a:lnSpc>
            </a:pPr>
            <a:r>
              <a:rPr lang="en-US" sz="2937">
                <a:solidFill>
                  <a:srgbClr val="454240"/>
                </a:solidFill>
                <a:latin typeface="Libre Baskerville"/>
                <a:ea typeface="Libre Baskerville"/>
                <a:cs typeface="Libre Baskerville"/>
                <a:sym typeface="Libre Baskerville"/>
              </a:rPr>
              <a:t>3</a:t>
            </a:r>
          </a:p>
        </p:txBody>
      </p:sp>
      <p:sp>
        <p:nvSpPr>
          <p:cNvPr name="TextBox 32" id="32"/>
          <p:cNvSpPr txBox="true"/>
          <p:nvPr/>
        </p:nvSpPr>
        <p:spPr>
          <a:xfrm rot="0">
            <a:off x="2638425" y="7736086"/>
            <a:ext cx="3141166" cy="402134"/>
          </a:xfrm>
          <a:prstGeom prst="rect">
            <a:avLst/>
          </a:prstGeom>
        </p:spPr>
        <p:txBody>
          <a:bodyPr anchor="t" rtlCol="false" tIns="0" lIns="0" bIns="0" rIns="0">
            <a:spAutoFit/>
          </a:bodyPr>
          <a:lstStyle/>
          <a:p>
            <a:pPr algn="l">
              <a:lnSpc>
                <a:spcPts val="3062"/>
              </a:lnSpc>
            </a:pPr>
            <a:r>
              <a:rPr lang="en-US" sz="2437">
                <a:solidFill>
                  <a:srgbClr val="454240"/>
                </a:solidFill>
                <a:latin typeface="Libre Baskerville"/>
                <a:ea typeface="Libre Baskerville"/>
                <a:cs typeface="Libre Baskerville"/>
                <a:sym typeface="Libre Baskerville"/>
              </a:rPr>
              <a:t>Μέσα της δεκαετίας</a:t>
            </a:r>
          </a:p>
        </p:txBody>
      </p:sp>
      <p:sp>
        <p:nvSpPr>
          <p:cNvPr name="TextBox 33" id="33"/>
          <p:cNvSpPr txBox="true"/>
          <p:nvPr/>
        </p:nvSpPr>
        <p:spPr>
          <a:xfrm rot="0">
            <a:off x="2638425" y="8222307"/>
            <a:ext cx="7912150" cy="870942"/>
          </a:xfrm>
          <a:prstGeom prst="rect">
            <a:avLst/>
          </a:prstGeom>
        </p:spPr>
        <p:txBody>
          <a:bodyPr anchor="t" rtlCol="false" tIns="0" lIns="0" bIns="0" rIns="0">
            <a:spAutoFit/>
          </a:bodyPr>
          <a:lstStyle/>
          <a:p>
            <a:pPr algn="l">
              <a:lnSpc>
                <a:spcPts val="3125"/>
              </a:lnSpc>
            </a:pPr>
            <a:r>
              <a:rPr lang="en-US" sz="1937">
                <a:solidFill>
                  <a:srgbClr val="454240"/>
                </a:solidFill>
                <a:latin typeface="DM Sans"/>
                <a:ea typeface="DM Sans"/>
                <a:cs typeface="DM Sans"/>
                <a:sym typeface="DM Sans"/>
              </a:rPr>
              <a:t>Ως τα μέσα της δεκαετίας, οι ένοπλοι Κρήτες πρόσφυγες είχαν αποβεί κυρίαρχοι σε βάρος των εγχωρίων.</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1028700" y="2793634"/>
            <a:ext cx="14150695"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Κρήτες πρόσφυγες στην Πελοπόννησο</a:t>
            </a:r>
          </a:p>
        </p:txBody>
      </p:sp>
      <p:sp>
        <p:nvSpPr>
          <p:cNvPr name="TextBox 6" id="6"/>
          <p:cNvSpPr txBox="true"/>
          <p:nvPr/>
        </p:nvSpPr>
        <p:spPr>
          <a:xfrm rot="0">
            <a:off x="992238" y="4977408"/>
            <a:ext cx="5320904" cy="461962"/>
          </a:xfrm>
          <a:prstGeom prst="rect">
            <a:avLst/>
          </a:prstGeom>
        </p:spPr>
        <p:txBody>
          <a:bodyPr anchor="t" rtlCol="false" tIns="0" lIns="0" bIns="0" rIns="0">
            <a:spAutoFit/>
          </a:bodyPr>
          <a:lstStyle/>
          <a:p>
            <a:pPr algn="l">
              <a:lnSpc>
                <a:spcPts val="3437"/>
              </a:lnSpc>
            </a:pPr>
            <a:r>
              <a:rPr lang="en-US" sz="2750">
                <a:solidFill>
                  <a:srgbClr val="5C4E3D"/>
                </a:solidFill>
                <a:latin typeface="Libre Baskerville"/>
                <a:ea typeface="Libre Baskerville"/>
                <a:cs typeface="Libre Baskerville"/>
                <a:sym typeface="Libre Baskerville"/>
              </a:rPr>
              <a:t>Μετακίνηση στην Πελοπόννησο</a:t>
            </a:r>
          </a:p>
        </p:txBody>
      </p:sp>
      <p:sp>
        <p:nvSpPr>
          <p:cNvPr name="TextBox 7" id="7"/>
          <p:cNvSpPr txBox="true"/>
          <p:nvPr/>
        </p:nvSpPr>
        <p:spPr>
          <a:xfrm rot="0">
            <a:off x="992238" y="5627638"/>
            <a:ext cx="7805886" cy="1002506"/>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Άλλη ομάδα Κρητών προσφύγων του 1823-1824 κατέφυγε στην Πελοπόννησο.</a:t>
            </a:r>
          </a:p>
        </p:txBody>
      </p:sp>
      <p:sp>
        <p:nvSpPr>
          <p:cNvPr name="TextBox 8" id="8"/>
          <p:cNvSpPr txBox="true"/>
          <p:nvPr/>
        </p:nvSpPr>
        <p:spPr>
          <a:xfrm rot="0">
            <a:off x="9499401" y="4977408"/>
            <a:ext cx="3659832" cy="461962"/>
          </a:xfrm>
          <a:prstGeom prst="rect">
            <a:avLst/>
          </a:prstGeom>
        </p:spPr>
        <p:txBody>
          <a:bodyPr anchor="t" rtlCol="false" tIns="0" lIns="0" bIns="0" rIns="0">
            <a:spAutoFit/>
          </a:bodyPr>
          <a:lstStyle/>
          <a:p>
            <a:pPr algn="l">
              <a:lnSpc>
                <a:spcPts val="3437"/>
              </a:lnSpc>
            </a:pPr>
            <a:r>
              <a:rPr lang="en-US" sz="2750">
                <a:solidFill>
                  <a:srgbClr val="5C4E3D"/>
                </a:solidFill>
                <a:latin typeface="Libre Baskerville"/>
                <a:ea typeface="Libre Baskerville"/>
                <a:cs typeface="Libre Baskerville"/>
                <a:sym typeface="Libre Baskerville"/>
              </a:rPr>
              <a:t>Κυβερνητική μέριμνα</a:t>
            </a:r>
          </a:p>
        </p:txBody>
      </p:sp>
      <p:sp>
        <p:nvSpPr>
          <p:cNvPr name="TextBox 9" id="9"/>
          <p:cNvSpPr txBox="true"/>
          <p:nvPr/>
        </p:nvSpPr>
        <p:spPr>
          <a:xfrm rot="0">
            <a:off x="9499401" y="5627638"/>
            <a:ext cx="7805886" cy="1002506"/>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Στην Αργολίδα η κυβέρνηση μερίμνησε για τη διατροφή και περίθαλψή τους.</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286555"/>
            <a:ext cx="18288000" cy="10000445"/>
          </a:xfrm>
          <a:custGeom>
            <a:avLst/>
            <a:gdLst/>
            <a:ahLst/>
            <a:cxnLst/>
            <a:rect r="r" b="b" t="t" l="l"/>
            <a:pathLst>
              <a:path h="10000445" w="18288000">
                <a:moveTo>
                  <a:pt x="0" y="0"/>
                </a:moveTo>
                <a:lnTo>
                  <a:pt x="18288000" y="0"/>
                </a:lnTo>
                <a:lnTo>
                  <a:pt x="18288000" y="10000445"/>
                </a:lnTo>
                <a:lnTo>
                  <a:pt x="0" y="10000445"/>
                </a:lnTo>
                <a:lnTo>
                  <a:pt x="0" y="0"/>
                </a:lnTo>
                <a:close/>
              </a:path>
            </a:pathLst>
          </a:custGeom>
          <a:blipFill>
            <a:blip r:embed="rId3"/>
            <a:stretch>
              <a:fillRect l="0" t="-2865" r="0" b="0"/>
            </a:stretch>
          </a:blipFill>
        </p:spPr>
      </p:sp>
      <p:grpSp>
        <p:nvGrpSpPr>
          <p:cNvPr name="Group 3" id="3"/>
          <p:cNvGrpSpPr/>
          <p:nvPr/>
        </p:nvGrpSpPr>
        <p:grpSpPr>
          <a:xfrm rot="0">
            <a:off x="0" y="286555"/>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771823" y="2946025"/>
            <a:ext cx="1102668" cy="1764358"/>
          </a:xfrm>
          <a:custGeom>
            <a:avLst/>
            <a:gdLst/>
            <a:ahLst/>
            <a:cxnLst/>
            <a:rect r="r" b="b" t="t" l="l"/>
            <a:pathLst>
              <a:path h="1764358" w="1102668">
                <a:moveTo>
                  <a:pt x="0" y="0"/>
                </a:moveTo>
                <a:lnTo>
                  <a:pt x="1102667" y="0"/>
                </a:lnTo>
                <a:lnTo>
                  <a:pt x="1102667" y="1764357"/>
                </a:lnTo>
                <a:lnTo>
                  <a:pt x="0" y="1764357"/>
                </a:lnTo>
                <a:lnTo>
                  <a:pt x="0" y="0"/>
                </a:lnTo>
                <a:close/>
              </a:path>
            </a:pathLst>
          </a:custGeom>
          <a:blipFill>
            <a:blip r:embed="rId4"/>
            <a:stretch>
              <a:fillRect l="-164" t="0" r="-164" b="0"/>
            </a:stretch>
          </a:blipFill>
        </p:spPr>
      </p:sp>
      <p:sp>
        <p:nvSpPr>
          <p:cNvPr name="Freeform 6" id="6" descr="preencoded.png"/>
          <p:cNvSpPr/>
          <p:nvPr/>
        </p:nvSpPr>
        <p:spPr>
          <a:xfrm flipH="false" flipV="false" rot="0">
            <a:off x="771822" y="5430055"/>
            <a:ext cx="1102668" cy="1764357"/>
          </a:xfrm>
          <a:custGeom>
            <a:avLst/>
            <a:gdLst/>
            <a:ahLst/>
            <a:cxnLst/>
            <a:rect r="r" b="b" t="t" l="l"/>
            <a:pathLst>
              <a:path h="1764357" w="1102668">
                <a:moveTo>
                  <a:pt x="0" y="0"/>
                </a:moveTo>
                <a:lnTo>
                  <a:pt x="1102668" y="0"/>
                </a:lnTo>
                <a:lnTo>
                  <a:pt x="1102668" y="1764357"/>
                </a:lnTo>
                <a:lnTo>
                  <a:pt x="0" y="1764357"/>
                </a:lnTo>
                <a:lnTo>
                  <a:pt x="0" y="0"/>
                </a:lnTo>
                <a:close/>
              </a:path>
            </a:pathLst>
          </a:custGeom>
          <a:blipFill>
            <a:blip r:embed="rId5"/>
            <a:stretch>
              <a:fillRect l="-164" t="0" r="-164" b="0"/>
            </a:stretch>
          </a:blipFill>
        </p:spPr>
      </p:sp>
      <p:sp>
        <p:nvSpPr>
          <p:cNvPr name="Freeform 7" id="7" descr="preencoded.png"/>
          <p:cNvSpPr/>
          <p:nvPr/>
        </p:nvSpPr>
        <p:spPr>
          <a:xfrm flipH="false" flipV="false" rot="0">
            <a:off x="771822" y="7914085"/>
            <a:ext cx="1102668" cy="1764357"/>
          </a:xfrm>
          <a:custGeom>
            <a:avLst/>
            <a:gdLst/>
            <a:ahLst/>
            <a:cxnLst/>
            <a:rect r="r" b="b" t="t" l="l"/>
            <a:pathLst>
              <a:path h="1764357" w="1102668">
                <a:moveTo>
                  <a:pt x="0" y="0"/>
                </a:moveTo>
                <a:lnTo>
                  <a:pt x="1102668" y="0"/>
                </a:lnTo>
                <a:lnTo>
                  <a:pt x="1102668" y="1764357"/>
                </a:lnTo>
                <a:lnTo>
                  <a:pt x="0" y="1764357"/>
                </a:lnTo>
                <a:lnTo>
                  <a:pt x="0" y="0"/>
                </a:lnTo>
                <a:close/>
              </a:path>
            </a:pathLst>
          </a:custGeom>
          <a:blipFill>
            <a:blip r:embed="rId6"/>
            <a:stretch>
              <a:fillRect l="-164" t="0" r="-164" b="0"/>
            </a:stretch>
          </a:blipFill>
        </p:spPr>
      </p:sp>
      <p:sp>
        <p:nvSpPr>
          <p:cNvPr name="Freeform 8" id="8"/>
          <p:cNvSpPr/>
          <p:nvPr/>
        </p:nvSpPr>
        <p:spPr>
          <a:xfrm flipH="false" flipV="false" rot="0">
            <a:off x="8777567" y="0"/>
            <a:ext cx="9294018" cy="6970513"/>
          </a:xfrm>
          <a:custGeom>
            <a:avLst/>
            <a:gdLst/>
            <a:ahLst/>
            <a:cxnLst/>
            <a:rect r="r" b="b" t="t" l="l"/>
            <a:pathLst>
              <a:path h="6970513" w="9294018">
                <a:moveTo>
                  <a:pt x="0" y="0"/>
                </a:moveTo>
                <a:lnTo>
                  <a:pt x="9294018" y="0"/>
                </a:lnTo>
                <a:lnTo>
                  <a:pt x="9294018" y="6970513"/>
                </a:lnTo>
                <a:lnTo>
                  <a:pt x="0" y="6970513"/>
                </a:lnTo>
                <a:lnTo>
                  <a:pt x="0" y="0"/>
                </a:lnTo>
                <a:close/>
              </a:path>
            </a:pathLst>
          </a:custGeom>
          <a:blipFill>
            <a:blip r:embed="rId7"/>
            <a:stretch>
              <a:fillRect l="0" t="0" r="0" b="0"/>
            </a:stretch>
          </a:blipFill>
        </p:spPr>
      </p:sp>
      <p:sp>
        <p:nvSpPr>
          <p:cNvPr name="TextBox 9" id="9"/>
          <p:cNvSpPr txBox="true"/>
          <p:nvPr/>
        </p:nvSpPr>
        <p:spPr>
          <a:xfrm rot="0">
            <a:off x="751086" y="1552200"/>
            <a:ext cx="9381033" cy="669925"/>
          </a:xfrm>
          <a:prstGeom prst="rect">
            <a:avLst/>
          </a:prstGeom>
        </p:spPr>
        <p:txBody>
          <a:bodyPr anchor="t" rtlCol="false" tIns="0" lIns="0" bIns="0" rIns="0">
            <a:spAutoFit/>
          </a:bodyPr>
          <a:lstStyle/>
          <a:p>
            <a:pPr algn="l">
              <a:lnSpc>
                <a:spcPts val="5374"/>
              </a:lnSpc>
            </a:pPr>
            <a:r>
              <a:rPr lang="en-US" sz="4312">
                <a:solidFill>
                  <a:srgbClr val="5C4E3D"/>
                </a:solidFill>
                <a:latin typeface="Libre Baskerville"/>
                <a:ea typeface="Libre Baskerville"/>
                <a:cs typeface="Libre Baskerville"/>
                <a:sym typeface="Libre Baskerville"/>
              </a:rPr>
              <a:t>Οι Χίοι πρόσφυγες</a:t>
            </a:r>
          </a:p>
        </p:txBody>
      </p:sp>
      <p:sp>
        <p:nvSpPr>
          <p:cNvPr name="TextBox 10" id="10"/>
          <p:cNvSpPr txBox="true"/>
          <p:nvPr/>
        </p:nvSpPr>
        <p:spPr>
          <a:xfrm rot="0">
            <a:off x="2205186" y="3219897"/>
            <a:ext cx="2810470" cy="354062"/>
          </a:xfrm>
          <a:prstGeom prst="rect">
            <a:avLst/>
          </a:prstGeom>
        </p:spPr>
        <p:txBody>
          <a:bodyPr anchor="t" rtlCol="false" tIns="0" lIns="0" bIns="0" rIns="0">
            <a:spAutoFit/>
          </a:bodyPr>
          <a:lstStyle/>
          <a:p>
            <a:pPr algn="l">
              <a:lnSpc>
                <a:spcPts val="2687"/>
              </a:lnSpc>
            </a:pPr>
            <a:r>
              <a:rPr lang="en-US" sz="2125">
                <a:solidFill>
                  <a:srgbClr val="454240"/>
                </a:solidFill>
                <a:latin typeface="Libre Baskerville"/>
                <a:ea typeface="Libre Baskerville"/>
                <a:cs typeface="Libre Baskerville"/>
                <a:sym typeface="Libre Baskerville"/>
              </a:rPr>
              <a:t>Καταστροφή της Χίου</a:t>
            </a:r>
          </a:p>
        </p:txBody>
      </p:sp>
      <p:sp>
        <p:nvSpPr>
          <p:cNvPr name="TextBox 11" id="11"/>
          <p:cNvSpPr txBox="true"/>
          <p:nvPr/>
        </p:nvSpPr>
        <p:spPr>
          <a:xfrm rot="0">
            <a:off x="2205186" y="3702249"/>
            <a:ext cx="7655496" cy="1003300"/>
          </a:xfrm>
          <a:prstGeom prst="rect">
            <a:avLst/>
          </a:prstGeom>
        </p:spPr>
        <p:txBody>
          <a:bodyPr anchor="t" rtlCol="false" tIns="0" lIns="0" bIns="0" rIns="0">
            <a:spAutoFit/>
          </a:bodyPr>
          <a:lstStyle/>
          <a:p>
            <a:pPr algn="l">
              <a:lnSpc>
                <a:spcPts val="2749"/>
              </a:lnSpc>
            </a:pPr>
            <a:r>
              <a:rPr lang="en-US" sz="1687">
                <a:solidFill>
                  <a:srgbClr val="454240"/>
                </a:solidFill>
                <a:latin typeface="DM Sans"/>
                <a:ea typeface="DM Sans"/>
                <a:cs typeface="DM Sans"/>
                <a:sym typeface="DM Sans"/>
              </a:rPr>
              <a:t>Μετά την καταστροφή της Χίου και τη μαζική μεταφορά των κατοίκων της στα Ψαρά, ανέκυψε πρόβλημα από το πλήθος των προσφύγων που κατέκλυσε το νησί.</a:t>
            </a:r>
          </a:p>
        </p:txBody>
      </p:sp>
      <p:sp>
        <p:nvSpPr>
          <p:cNvPr name="TextBox 12" id="12"/>
          <p:cNvSpPr txBox="true"/>
          <p:nvPr/>
        </p:nvSpPr>
        <p:spPr>
          <a:xfrm rot="0">
            <a:off x="2205186" y="5756176"/>
            <a:ext cx="3236416" cy="354062"/>
          </a:xfrm>
          <a:prstGeom prst="rect">
            <a:avLst/>
          </a:prstGeom>
        </p:spPr>
        <p:txBody>
          <a:bodyPr anchor="t" rtlCol="false" tIns="0" lIns="0" bIns="0" rIns="0">
            <a:spAutoFit/>
          </a:bodyPr>
          <a:lstStyle/>
          <a:p>
            <a:pPr algn="l">
              <a:lnSpc>
                <a:spcPts val="2687"/>
              </a:lnSpc>
            </a:pPr>
            <a:r>
              <a:rPr lang="en-US" sz="2125">
                <a:solidFill>
                  <a:srgbClr val="454240"/>
                </a:solidFill>
                <a:latin typeface="Libre Baskerville"/>
                <a:ea typeface="Libre Baskerville"/>
                <a:cs typeface="Libre Baskerville"/>
                <a:sym typeface="Libre Baskerville"/>
              </a:rPr>
              <a:t>Φροντίδα των Ψαριανών</a:t>
            </a:r>
          </a:p>
        </p:txBody>
      </p:sp>
      <p:sp>
        <p:nvSpPr>
          <p:cNvPr name="TextBox 13" id="13"/>
          <p:cNvSpPr txBox="true"/>
          <p:nvPr/>
        </p:nvSpPr>
        <p:spPr>
          <a:xfrm rot="0">
            <a:off x="2205186" y="6176913"/>
            <a:ext cx="15310991" cy="419546"/>
          </a:xfrm>
          <a:prstGeom prst="rect">
            <a:avLst/>
          </a:prstGeom>
        </p:spPr>
        <p:txBody>
          <a:bodyPr anchor="t" rtlCol="false" tIns="0" lIns="0" bIns="0" rIns="0">
            <a:spAutoFit/>
          </a:bodyPr>
          <a:lstStyle/>
          <a:p>
            <a:pPr algn="l">
              <a:lnSpc>
                <a:spcPts val="2749"/>
              </a:lnSpc>
            </a:pPr>
            <a:r>
              <a:rPr lang="en-US" sz="1687">
                <a:solidFill>
                  <a:srgbClr val="454240"/>
                </a:solidFill>
                <a:latin typeface="DM Sans"/>
                <a:ea typeface="DM Sans"/>
                <a:cs typeface="DM Sans"/>
                <a:sym typeface="DM Sans"/>
              </a:rPr>
              <a:t>Οι Ψαριανοί έδειξαν και πάλι φροντίδα, παραχωρώντας στους Χίους πρόχειρα καταλύματα.</a:t>
            </a:r>
          </a:p>
        </p:txBody>
      </p:sp>
      <p:sp>
        <p:nvSpPr>
          <p:cNvPr name="TextBox 14" id="14"/>
          <p:cNvSpPr txBox="true"/>
          <p:nvPr/>
        </p:nvSpPr>
        <p:spPr>
          <a:xfrm rot="0">
            <a:off x="2205186" y="8124974"/>
            <a:ext cx="3791991" cy="354062"/>
          </a:xfrm>
          <a:prstGeom prst="rect">
            <a:avLst/>
          </a:prstGeom>
        </p:spPr>
        <p:txBody>
          <a:bodyPr anchor="t" rtlCol="false" tIns="0" lIns="0" bIns="0" rIns="0">
            <a:spAutoFit/>
          </a:bodyPr>
          <a:lstStyle/>
          <a:p>
            <a:pPr algn="l">
              <a:lnSpc>
                <a:spcPts val="2687"/>
              </a:lnSpc>
            </a:pPr>
            <a:r>
              <a:rPr lang="en-US" sz="2125">
                <a:solidFill>
                  <a:srgbClr val="454240"/>
                </a:solidFill>
                <a:latin typeface="Libre Baskerville"/>
                <a:ea typeface="Libre Baskerville"/>
                <a:cs typeface="Libre Baskerville"/>
                <a:sym typeface="Libre Baskerville"/>
              </a:rPr>
              <a:t>Μεταφορά σε άλλες περιοχές</a:t>
            </a:r>
          </a:p>
        </p:txBody>
      </p:sp>
      <p:sp>
        <p:nvSpPr>
          <p:cNvPr name="TextBox 15" id="15"/>
          <p:cNvSpPr txBox="true"/>
          <p:nvPr/>
        </p:nvSpPr>
        <p:spPr>
          <a:xfrm rot="0">
            <a:off x="2205186" y="8544669"/>
            <a:ext cx="15310991" cy="772417"/>
          </a:xfrm>
          <a:prstGeom prst="rect">
            <a:avLst/>
          </a:prstGeom>
        </p:spPr>
        <p:txBody>
          <a:bodyPr anchor="t" rtlCol="false" tIns="0" lIns="0" bIns="0" rIns="0">
            <a:spAutoFit/>
          </a:bodyPr>
          <a:lstStyle/>
          <a:p>
            <a:pPr algn="l">
              <a:lnSpc>
                <a:spcPts val="2749"/>
              </a:lnSpc>
            </a:pPr>
            <a:r>
              <a:rPr lang="en-US" sz="1687">
                <a:solidFill>
                  <a:srgbClr val="454240"/>
                </a:solidFill>
                <a:latin typeface="DM Sans"/>
                <a:ea typeface="DM Sans"/>
                <a:cs typeface="DM Sans"/>
                <a:sym typeface="DM Sans"/>
              </a:rPr>
              <a:t>Το αδιαχώρητο που δημιουργήθηκε αντιμετωπίστηκε, όπως και παλαιότερα, με τη μεταφορά μεγάλου αριθμού Χίων στις Κυκλάδες και την Πελοπόννησο.</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7845475" y="3446561"/>
            <a:ext cx="505569" cy="505569"/>
            <a:chOff x="0" y="0"/>
            <a:chExt cx="674092" cy="674092"/>
          </a:xfrm>
        </p:grpSpPr>
        <p:sp>
          <p:nvSpPr>
            <p:cNvPr name="Freeform 7" id="7"/>
            <p:cNvSpPr/>
            <p:nvPr/>
          </p:nvSpPr>
          <p:spPr>
            <a:xfrm flipH="false" flipV="false" rot="0">
              <a:off x="6350" y="6350"/>
              <a:ext cx="661416" cy="661416"/>
            </a:xfrm>
            <a:custGeom>
              <a:avLst/>
              <a:gdLst/>
              <a:ahLst/>
              <a:cxnLst/>
              <a:rect r="r" b="b" t="t" l="l"/>
              <a:pathLst>
                <a:path h="661416" w="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name="Freeform 8" id="8"/>
            <p:cNvSpPr/>
            <p:nvPr/>
          </p:nvSpPr>
          <p:spPr>
            <a:xfrm flipH="false" flipV="false" rot="0">
              <a:off x="0" y="0"/>
              <a:ext cx="674116" cy="674116"/>
            </a:xfrm>
            <a:custGeom>
              <a:avLst/>
              <a:gdLst/>
              <a:ahLst/>
              <a:cxnLst/>
              <a:rect r="r" b="b" t="t" l="l"/>
              <a:pathLst>
                <a:path h="674116" w="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name="Group 9" id="9"/>
          <p:cNvGrpSpPr/>
          <p:nvPr/>
        </p:nvGrpSpPr>
        <p:grpSpPr>
          <a:xfrm rot="0">
            <a:off x="12710071" y="3446561"/>
            <a:ext cx="505569" cy="505569"/>
            <a:chOff x="0" y="0"/>
            <a:chExt cx="674092" cy="674092"/>
          </a:xfrm>
        </p:grpSpPr>
        <p:sp>
          <p:nvSpPr>
            <p:cNvPr name="Freeform 10" id="10"/>
            <p:cNvSpPr/>
            <p:nvPr/>
          </p:nvSpPr>
          <p:spPr>
            <a:xfrm flipH="false" flipV="false" rot="0">
              <a:off x="6350" y="6350"/>
              <a:ext cx="661416" cy="661416"/>
            </a:xfrm>
            <a:custGeom>
              <a:avLst/>
              <a:gdLst/>
              <a:ahLst/>
              <a:cxnLst/>
              <a:rect r="r" b="b" t="t" l="l"/>
              <a:pathLst>
                <a:path h="661416" w="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name="Freeform 11" id="11"/>
            <p:cNvSpPr/>
            <p:nvPr/>
          </p:nvSpPr>
          <p:spPr>
            <a:xfrm flipH="false" flipV="false" rot="0">
              <a:off x="0" y="0"/>
              <a:ext cx="674116" cy="674116"/>
            </a:xfrm>
            <a:custGeom>
              <a:avLst/>
              <a:gdLst/>
              <a:ahLst/>
              <a:cxnLst/>
              <a:rect r="r" b="b" t="t" l="l"/>
              <a:pathLst>
                <a:path h="674116" w="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name="Group 12" id="12"/>
          <p:cNvGrpSpPr/>
          <p:nvPr/>
        </p:nvGrpSpPr>
        <p:grpSpPr>
          <a:xfrm rot="0">
            <a:off x="7845475" y="7373094"/>
            <a:ext cx="505569" cy="505569"/>
            <a:chOff x="0" y="0"/>
            <a:chExt cx="674092" cy="674092"/>
          </a:xfrm>
        </p:grpSpPr>
        <p:sp>
          <p:nvSpPr>
            <p:cNvPr name="Freeform 13" id="13"/>
            <p:cNvSpPr/>
            <p:nvPr/>
          </p:nvSpPr>
          <p:spPr>
            <a:xfrm flipH="false" flipV="false" rot="0">
              <a:off x="6350" y="6350"/>
              <a:ext cx="661416" cy="661416"/>
            </a:xfrm>
            <a:custGeom>
              <a:avLst/>
              <a:gdLst/>
              <a:ahLst/>
              <a:cxnLst/>
              <a:rect r="r" b="b" t="t" l="l"/>
              <a:pathLst>
                <a:path h="661416" w="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name="Freeform 14" id="14"/>
            <p:cNvSpPr/>
            <p:nvPr/>
          </p:nvSpPr>
          <p:spPr>
            <a:xfrm flipH="false" flipV="false" rot="0">
              <a:off x="0" y="0"/>
              <a:ext cx="674116" cy="674116"/>
            </a:xfrm>
            <a:custGeom>
              <a:avLst/>
              <a:gdLst/>
              <a:ahLst/>
              <a:cxnLst/>
              <a:rect r="r" b="b" t="t" l="l"/>
              <a:pathLst>
                <a:path h="674116" w="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name="Freeform 15" id="15"/>
          <p:cNvSpPr/>
          <p:nvPr/>
        </p:nvSpPr>
        <p:spPr>
          <a:xfrm flipH="false" flipV="false" rot="0">
            <a:off x="0" y="-35186"/>
            <a:ext cx="7426375" cy="10322186"/>
          </a:xfrm>
          <a:custGeom>
            <a:avLst/>
            <a:gdLst/>
            <a:ahLst/>
            <a:cxnLst/>
            <a:rect r="r" b="b" t="t" l="l"/>
            <a:pathLst>
              <a:path h="10322186" w="7426375">
                <a:moveTo>
                  <a:pt x="0" y="0"/>
                </a:moveTo>
                <a:lnTo>
                  <a:pt x="7426375" y="0"/>
                </a:lnTo>
                <a:lnTo>
                  <a:pt x="7426375" y="10322186"/>
                </a:lnTo>
                <a:lnTo>
                  <a:pt x="0" y="10322186"/>
                </a:lnTo>
                <a:lnTo>
                  <a:pt x="0" y="0"/>
                </a:lnTo>
                <a:close/>
              </a:path>
            </a:pathLst>
          </a:custGeom>
          <a:blipFill>
            <a:blip r:embed="rId5"/>
            <a:stretch>
              <a:fillRect l="-7942" t="0" r="-7942" b="0"/>
            </a:stretch>
          </a:blipFill>
        </p:spPr>
      </p:sp>
      <p:sp>
        <p:nvSpPr>
          <p:cNvPr name="TextBox 16" id="16"/>
          <p:cNvSpPr txBox="true"/>
          <p:nvPr/>
        </p:nvSpPr>
        <p:spPr>
          <a:xfrm rot="0">
            <a:off x="7850385" y="1685171"/>
            <a:ext cx="9445526"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Οι Χίοι πρόσφυγες</a:t>
            </a:r>
          </a:p>
        </p:txBody>
      </p:sp>
      <p:sp>
        <p:nvSpPr>
          <p:cNvPr name="TextBox 17" id="17"/>
          <p:cNvSpPr txBox="true"/>
          <p:nvPr/>
        </p:nvSpPr>
        <p:spPr>
          <a:xfrm rot="0">
            <a:off x="8629799" y="3432274"/>
            <a:ext cx="3801516" cy="904875"/>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Φιλική υποδοχή στις Κυκλάδες</a:t>
            </a:r>
          </a:p>
        </p:txBody>
      </p:sp>
      <p:sp>
        <p:nvSpPr>
          <p:cNvPr name="TextBox 18" id="18"/>
          <p:cNvSpPr txBox="true"/>
          <p:nvPr/>
        </p:nvSpPr>
        <p:spPr>
          <a:xfrm rot="0">
            <a:off x="8629799" y="4412010"/>
            <a:ext cx="3801516" cy="1909762"/>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Γενικά, η διάθεση των Κυκλαδιτών απέναντι τους ήταν φιλική και οι Χίοι προσαρμόστηκαν εύκολα.</a:t>
            </a:r>
          </a:p>
        </p:txBody>
      </p:sp>
      <p:sp>
        <p:nvSpPr>
          <p:cNvPr name="TextBox 19" id="19"/>
          <p:cNvSpPr txBox="true"/>
          <p:nvPr/>
        </p:nvSpPr>
        <p:spPr>
          <a:xfrm rot="0">
            <a:off x="13494395" y="3432274"/>
            <a:ext cx="3801516" cy="904875"/>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Δυσκολίες στην Πελοπόννησο</a:t>
            </a:r>
          </a:p>
        </p:txBody>
      </p:sp>
      <p:sp>
        <p:nvSpPr>
          <p:cNvPr name="TextBox 20" id="20"/>
          <p:cNvSpPr txBox="true"/>
          <p:nvPr/>
        </p:nvSpPr>
        <p:spPr>
          <a:xfrm rot="0">
            <a:off x="13494395" y="4412010"/>
            <a:ext cx="3801516" cy="2363391"/>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Όσοι μεταφέρθηκαν στην Πελοπόννησο, βρέθηκαν στην πυρπολημένη Κόρινθο πεινασμένοι και χωρίς καμία περίθαλψη.</a:t>
            </a:r>
          </a:p>
        </p:txBody>
      </p:sp>
      <p:sp>
        <p:nvSpPr>
          <p:cNvPr name="TextBox 21" id="21"/>
          <p:cNvSpPr txBox="true"/>
          <p:nvPr/>
        </p:nvSpPr>
        <p:spPr>
          <a:xfrm rot="0">
            <a:off x="8629799" y="7358806"/>
            <a:ext cx="3659832"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Κυβερνητική μέριμνα</a:t>
            </a:r>
          </a:p>
        </p:txBody>
      </p:sp>
      <p:sp>
        <p:nvSpPr>
          <p:cNvPr name="TextBox 22" id="22"/>
          <p:cNvSpPr txBox="true"/>
          <p:nvPr/>
        </p:nvSpPr>
        <p:spPr>
          <a:xfrm rot="0">
            <a:off x="8629799" y="7895630"/>
            <a:ext cx="8665964" cy="1456135"/>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Η κυβέρνηση έδειξε φροντίδα για όλους αυτούς: παραχώρησε χώρους στέγασης και καταλύματα και ανέλαβε τη δαπάνη της συντήρησης των απόρων, των χηρών και των ορφανών.</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grpSp>
        <p:nvGrpSpPr>
          <p:cNvPr name="Group 5" id="5"/>
          <p:cNvGrpSpPr/>
          <p:nvPr/>
        </p:nvGrpSpPr>
        <p:grpSpPr>
          <a:xfrm rot="0">
            <a:off x="7715994" y="2175272"/>
            <a:ext cx="4738539" cy="4208264"/>
            <a:chOff x="0" y="0"/>
            <a:chExt cx="6318052" cy="5611018"/>
          </a:xfrm>
        </p:grpSpPr>
        <p:sp>
          <p:nvSpPr>
            <p:cNvPr name="Freeform 6" id="6"/>
            <p:cNvSpPr/>
            <p:nvPr/>
          </p:nvSpPr>
          <p:spPr>
            <a:xfrm flipH="false" flipV="false" rot="0">
              <a:off x="6350" y="6350"/>
              <a:ext cx="6305296" cy="5598287"/>
            </a:xfrm>
            <a:custGeom>
              <a:avLst/>
              <a:gdLst/>
              <a:ahLst/>
              <a:cxnLst/>
              <a:rect r="r" b="b" t="t" l="l"/>
              <a:pathLst>
                <a:path h="5598287" w="6305296">
                  <a:moveTo>
                    <a:pt x="0" y="138049"/>
                  </a:moveTo>
                  <a:cubicBezTo>
                    <a:pt x="0" y="61849"/>
                    <a:pt x="61849" y="0"/>
                    <a:pt x="138049" y="0"/>
                  </a:cubicBezTo>
                  <a:lnTo>
                    <a:pt x="6167247" y="0"/>
                  </a:lnTo>
                  <a:cubicBezTo>
                    <a:pt x="6243574" y="0"/>
                    <a:pt x="6305296" y="61849"/>
                    <a:pt x="6305296" y="138049"/>
                  </a:cubicBezTo>
                  <a:lnTo>
                    <a:pt x="6305296" y="5460238"/>
                  </a:lnTo>
                  <a:cubicBezTo>
                    <a:pt x="6305296" y="5536438"/>
                    <a:pt x="6243447" y="5598287"/>
                    <a:pt x="6167247" y="5598287"/>
                  </a:cubicBezTo>
                  <a:lnTo>
                    <a:pt x="138049" y="5598287"/>
                  </a:lnTo>
                  <a:cubicBezTo>
                    <a:pt x="61849" y="5598287"/>
                    <a:pt x="0" y="5536565"/>
                    <a:pt x="0" y="5460238"/>
                  </a:cubicBezTo>
                  <a:close/>
                </a:path>
              </a:pathLst>
            </a:custGeom>
            <a:solidFill>
              <a:srgbClr val="F7EDD4"/>
            </a:solidFill>
          </p:spPr>
        </p:sp>
        <p:sp>
          <p:nvSpPr>
            <p:cNvPr name="Freeform 7" id="7"/>
            <p:cNvSpPr/>
            <p:nvPr/>
          </p:nvSpPr>
          <p:spPr>
            <a:xfrm flipH="false" flipV="false" rot="0">
              <a:off x="0" y="0"/>
              <a:ext cx="6317996" cy="5610987"/>
            </a:xfrm>
            <a:custGeom>
              <a:avLst/>
              <a:gdLst/>
              <a:ahLst/>
              <a:cxnLst/>
              <a:rect r="r" b="b" t="t" l="l"/>
              <a:pathLst>
                <a:path h="5610987" w="6317996">
                  <a:moveTo>
                    <a:pt x="0" y="144399"/>
                  </a:moveTo>
                  <a:cubicBezTo>
                    <a:pt x="0" y="64643"/>
                    <a:pt x="64643" y="0"/>
                    <a:pt x="144399" y="0"/>
                  </a:cubicBezTo>
                  <a:lnTo>
                    <a:pt x="6173597" y="0"/>
                  </a:lnTo>
                  <a:lnTo>
                    <a:pt x="6173597" y="6350"/>
                  </a:lnTo>
                  <a:lnTo>
                    <a:pt x="6173597" y="0"/>
                  </a:lnTo>
                  <a:cubicBezTo>
                    <a:pt x="6253353" y="0"/>
                    <a:pt x="6317996" y="64643"/>
                    <a:pt x="6317996" y="144399"/>
                  </a:cubicBezTo>
                  <a:lnTo>
                    <a:pt x="6311646" y="144399"/>
                  </a:lnTo>
                  <a:lnTo>
                    <a:pt x="6317996" y="144399"/>
                  </a:lnTo>
                  <a:lnTo>
                    <a:pt x="6317996" y="5466588"/>
                  </a:lnTo>
                  <a:lnTo>
                    <a:pt x="6311646" y="5466588"/>
                  </a:lnTo>
                  <a:lnTo>
                    <a:pt x="6317996" y="5466588"/>
                  </a:lnTo>
                  <a:cubicBezTo>
                    <a:pt x="6317996" y="5546344"/>
                    <a:pt x="6253353" y="5610987"/>
                    <a:pt x="6173597" y="5610987"/>
                  </a:cubicBezTo>
                  <a:lnTo>
                    <a:pt x="6173597" y="5604637"/>
                  </a:lnTo>
                  <a:lnTo>
                    <a:pt x="6173597" y="5610987"/>
                  </a:lnTo>
                  <a:lnTo>
                    <a:pt x="144399" y="5610987"/>
                  </a:lnTo>
                  <a:lnTo>
                    <a:pt x="144399" y="5604637"/>
                  </a:lnTo>
                  <a:lnTo>
                    <a:pt x="144399" y="5610987"/>
                  </a:lnTo>
                  <a:cubicBezTo>
                    <a:pt x="64643" y="5610987"/>
                    <a:pt x="0" y="5546344"/>
                    <a:pt x="0" y="5466588"/>
                  </a:cubicBezTo>
                  <a:lnTo>
                    <a:pt x="0" y="144399"/>
                  </a:lnTo>
                  <a:lnTo>
                    <a:pt x="6350" y="144399"/>
                  </a:lnTo>
                  <a:lnTo>
                    <a:pt x="0" y="144399"/>
                  </a:lnTo>
                  <a:moveTo>
                    <a:pt x="12700" y="144399"/>
                  </a:moveTo>
                  <a:lnTo>
                    <a:pt x="12700" y="5466588"/>
                  </a:lnTo>
                  <a:lnTo>
                    <a:pt x="6350" y="5466588"/>
                  </a:lnTo>
                  <a:lnTo>
                    <a:pt x="12700" y="5466588"/>
                  </a:lnTo>
                  <a:cubicBezTo>
                    <a:pt x="12700" y="5539359"/>
                    <a:pt x="71628" y="5598287"/>
                    <a:pt x="144399" y="5598287"/>
                  </a:cubicBezTo>
                  <a:lnTo>
                    <a:pt x="6173597" y="5598287"/>
                  </a:lnTo>
                  <a:cubicBezTo>
                    <a:pt x="6246368" y="5598287"/>
                    <a:pt x="6305296" y="5539359"/>
                    <a:pt x="6305296" y="5466588"/>
                  </a:cubicBezTo>
                  <a:lnTo>
                    <a:pt x="6305296" y="144399"/>
                  </a:lnTo>
                  <a:cubicBezTo>
                    <a:pt x="6305296" y="71628"/>
                    <a:pt x="6246368" y="12700"/>
                    <a:pt x="6173597" y="12700"/>
                  </a:cubicBezTo>
                  <a:lnTo>
                    <a:pt x="144399" y="12700"/>
                  </a:lnTo>
                  <a:lnTo>
                    <a:pt x="144399" y="6350"/>
                  </a:lnTo>
                  <a:lnTo>
                    <a:pt x="144399" y="12700"/>
                  </a:lnTo>
                  <a:cubicBezTo>
                    <a:pt x="71628" y="12700"/>
                    <a:pt x="12700" y="71628"/>
                    <a:pt x="12700" y="144399"/>
                  </a:cubicBezTo>
                  <a:close/>
                </a:path>
              </a:pathLst>
            </a:custGeom>
            <a:solidFill>
              <a:srgbClr val="DDD3BA"/>
            </a:solidFill>
          </p:spPr>
        </p:sp>
      </p:grpSp>
      <p:grpSp>
        <p:nvGrpSpPr>
          <p:cNvPr name="Group 8" id="8"/>
          <p:cNvGrpSpPr/>
          <p:nvPr/>
        </p:nvGrpSpPr>
        <p:grpSpPr>
          <a:xfrm rot="0">
            <a:off x="12691467" y="2175272"/>
            <a:ext cx="4738539" cy="4208264"/>
            <a:chOff x="0" y="0"/>
            <a:chExt cx="6318052" cy="5611018"/>
          </a:xfrm>
        </p:grpSpPr>
        <p:sp>
          <p:nvSpPr>
            <p:cNvPr name="Freeform 9" id="9"/>
            <p:cNvSpPr/>
            <p:nvPr/>
          </p:nvSpPr>
          <p:spPr>
            <a:xfrm flipH="false" flipV="false" rot="0">
              <a:off x="6350" y="6350"/>
              <a:ext cx="6305296" cy="5598287"/>
            </a:xfrm>
            <a:custGeom>
              <a:avLst/>
              <a:gdLst/>
              <a:ahLst/>
              <a:cxnLst/>
              <a:rect r="r" b="b" t="t" l="l"/>
              <a:pathLst>
                <a:path h="5598287" w="6305296">
                  <a:moveTo>
                    <a:pt x="0" y="138049"/>
                  </a:moveTo>
                  <a:cubicBezTo>
                    <a:pt x="0" y="61849"/>
                    <a:pt x="61849" y="0"/>
                    <a:pt x="138049" y="0"/>
                  </a:cubicBezTo>
                  <a:lnTo>
                    <a:pt x="6167247" y="0"/>
                  </a:lnTo>
                  <a:cubicBezTo>
                    <a:pt x="6243574" y="0"/>
                    <a:pt x="6305296" y="61849"/>
                    <a:pt x="6305296" y="138049"/>
                  </a:cubicBezTo>
                  <a:lnTo>
                    <a:pt x="6305296" y="5460238"/>
                  </a:lnTo>
                  <a:cubicBezTo>
                    <a:pt x="6305296" y="5536438"/>
                    <a:pt x="6243447" y="5598287"/>
                    <a:pt x="6167247" y="5598287"/>
                  </a:cubicBezTo>
                  <a:lnTo>
                    <a:pt x="138049" y="5598287"/>
                  </a:lnTo>
                  <a:cubicBezTo>
                    <a:pt x="61849" y="5598287"/>
                    <a:pt x="0" y="5536565"/>
                    <a:pt x="0" y="5460238"/>
                  </a:cubicBezTo>
                  <a:close/>
                </a:path>
              </a:pathLst>
            </a:custGeom>
            <a:solidFill>
              <a:srgbClr val="F7EDD4"/>
            </a:solidFill>
          </p:spPr>
        </p:sp>
        <p:sp>
          <p:nvSpPr>
            <p:cNvPr name="Freeform 10" id="10"/>
            <p:cNvSpPr/>
            <p:nvPr/>
          </p:nvSpPr>
          <p:spPr>
            <a:xfrm flipH="false" flipV="false" rot="0">
              <a:off x="0" y="0"/>
              <a:ext cx="6317996" cy="5610987"/>
            </a:xfrm>
            <a:custGeom>
              <a:avLst/>
              <a:gdLst/>
              <a:ahLst/>
              <a:cxnLst/>
              <a:rect r="r" b="b" t="t" l="l"/>
              <a:pathLst>
                <a:path h="5610987" w="6317996">
                  <a:moveTo>
                    <a:pt x="0" y="144399"/>
                  </a:moveTo>
                  <a:cubicBezTo>
                    <a:pt x="0" y="64643"/>
                    <a:pt x="64643" y="0"/>
                    <a:pt x="144399" y="0"/>
                  </a:cubicBezTo>
                  <a:lnTo>
                    <a:pt x="6173597" y="0"/>
                  </a:lnTo>
                  <a:lnTo>
                    <a:pt x="6173597" y="6350"/>
                  </a:lnTo>
                  <a:lnTo>
                    <a:pt x="6173597" y="0"/>
                  </a:lnTo>
                  <a:cubicBezTo>
                    <a:pt x="6253353" y="0"/>
                    <a:pt x="6317996" y="64643"/>
                    <a:pt x="6317996" y="144399"/>
                  </a:cubicBezTo>
                  <a:lnTo>
                    <a:pt x="6311646" y="144399"/>
                  </a:lnTo>
                  <a:lnTo>
                    <a:pt x="6317996" y="144399"/>
                  </a:lnTo>
                  <a:lnTo>
                    <a:pt x="6317996" y="5466588"/>
                  </a:lnTo>
                  <a:lnTo>
                    <a:pt x="6311646" y="5466588"/>
                  </a:lnTo>
                  <a:lnTo>
                    <a:pt x="6317996" y="5466588"/>
                  </a:lnTo>
                  <a:cubicBezTo>
                    <a:pt x="6317996" y="5546344"/>
                    <a:pt x="6253353" y="5610987"/>
                    <a:pt x="6173597" y="5610987"/>
                  </a:cubicBezTo>
                  <a:lnTo>
                    <a:pt x="6173597" y="5604637"/>
                  </a:lnTo>
                  <a:lnTo>
                    <a:pt x="6173597" y="5610987"/>
                  </a:lnTo>
                  <a:lnTo>
                    <a:pt x="144399" y="5610987"/>
                  </a:lnTo>
                  <a:lnTo>
                    <a:pt x="144399" y="5604637"/>
                  </a:lnTo>
                  <a:lnTo>
                    <a:pt x="144399" y="5610987"/>
                  </a:lnTo>
                  <a:cubicBezTo>
                    <a:pt x="64643" y="5610987"/>
                    <a:pt x="0" y="5546344"/>
                    <a:pt x="0" y="5466588"/>
                  </a:cubicBezTo>
                  <a:lnTo>
                    <a:pt x="0" y="144399"/>
                  </a:lnTo>
                  <a:lnTo>
                    <a:pt x="6350" y="144399"/>
                  </a:lnTo>
                  <a:lnTo>
                    <a:pt x="0" y="144399"/>
                  </a:lnTo>
                  <a:moveTo>
                    <a:pt x="12700" y="144399"/>
                  </a:moveTo>
                  <a:lnTo>
                    <a:pt x="12700" y="5466588"/>
                  </a:lnTo>
                  <a:lnTo>
                    <a:pt x="6350" y="5466588"/>
                  </a:lnTo>
                  <a:lnTo>
                    <a:pt x="12700" y="5466588"/>
                  </a:lnTo>
                  <a:cubicBezTo>
                    <a:pt x="12700" y="5539359"/>
                    <a:pt x="71628" y="5598287"/>
                    <a:pt x="144399" y="5598287"/>
                  </a:cubicBezTo>
                  <a:lnTo>
                    <a:pt x="6173597" y="5598287"/>
                  </a:lnTo>
                  <a:cubicBezTo>
                    <a:pt x="6246368" y="5598287"/>
                    <a:pt x="6305296" y="5539359"/>
                    <a:pt x="6305296" y="5466588"/>
                  </a:cubicBezTo>
                  <a:lnTo>
                    <a:pt x="6305296" y="144399"/>
                  </a:lnTo>
                  <a:cubicBezTo>
                    <a:pt x="6305296" y="71628"/>
                    <a:pt x="6246368" y="12700"/>
                    <a:pt x="6173597" y="12700"/>
                  </a:cubicBezTo>
                  <a:lnTo>
                    <a:pt x="144399" y="12700"/>
                  </a:lnTo>
                  <a:lnTo>
                    <a:pt x="144399" y="6350"/>
                  </a:lnTo>
                  <a:lnTo>
                    <a:pt x="144399" y="12700"/>
                  </a:lnTo>
                  <a:cubicBezTo>
                    <a:pt x="71628" y="12700"/>
                    <a:pt x="12700" y="71628"/>
                    <a:pt x="12700" y="144399"/>
                  </a:cubicBezTo>
                  <a:close/>
                </a:path>
              </a:pathLst>
            </a:custGeom>
            <a:solidFill>
              <a:srgbClr val="DDD3BA"/>
            </a:solidFill>
          </p:spPr>
        </p:sp>
      </p:grpSp>
      <p:grpSp>
        <p:nvGrpSpPr>
          <p:cNvPr name="Group 11" id="11"/>
          <p:cNvGrpSpPr/>
          <p:nvPr/>
        </p:nvGrpSpPr>
        <p:grpSpPr>
          <a:xfrm rot="0">
            <a:off x="7715994" y="6620470"/>
            <a:ext cx="9714011" cy="2631281"/>
            <a:chOff x="0" y="0"/>
            <a:chExt cx="12952015" cy="3508375"/>
          </a:xfrm>
        </p:grpSpPr>
        <p:sp>
          <p:nvSpPr>
            <p:cNvPr name="Freeform 12" id="12"/>
            <p:cNvSpPr/>
            <p:nvPr/>
          </p:nvSpPr>
          <p:spPr>
            <a:xfrm flipH="false" flipV="false" rot="0">
              <a:off x="6350" y="6350"/>
              <a:ext cx="12939395" cy="3495675"/>
            </a:xfrm>
            <a:custGeom>
              <a:avLst/>
              <a:gdLst/>
              <a:ahLst/>
              <a:cxnLst/>
              <a:rect r="r" b="b" t="t" l="l"/>
              <a:pathLst>
                <a:path h="3495675" w="12939395">
                  <a:moveTo>
                    <a:pt x="0" y="138049"/>
                  </a:moveTo>
                  <a:cubicBezTo>
                    <a:pt x="0" y="61849"/>
                    <a:pt x="61976" y="0"/>
                    <a:pt x="138430" y="0"/>
                  </a:cubicBezTo>
                  <a:lnTo>
                    <a:pt x="12800965" y="0"/>
                  </a:lnTo>
                  <a:cubicBezTo>
                    <a:pt x="12877419" y="0"/>
                    <a:pt x="12939395" y="61849"/>
                    <a:pt x="12939395" y="138049"/>
                  </a:cubicBezTo>
                  <a:lnTo>
                    <a:pt x="12939395" y="3357626"/>
                  </a:lnTo>
                  <a:cubicBezTo>
                    <a:pt x="12939395" y="3433826"/>
                    <a:pt x="12877419" y="3495675"/>
                    <a:pt x="12800965" y="3495675"/>
                  </a:cubicBezTo>
                  <a:lnTo>
                    <a:pt x="138430" y="3495675"/>
                  </a:lnTo>
                  <a:cubicBezTo>
                    <a:pt x="61976" y="3495675"/>
                    <a:pt x="0" y="3433826"/>
                    <a:pt x="0" y="3357626"/>
                  </a:cubicBezTo>
                  <a:close/>
                </a:path>
              </a:pathLst>
            </a:custGeom>
            <a:solidFill>
              <a:srgbClr val="F7EDD4"/>
            </a:solidFill>
          </p:spPr>
        </p:sp>
        <p:sp>
          <p:nvSpPr>
            <p:cNvPr name="Freeform 13" id="13"/>
            <p:cNvSpPr/>
            <p:nvPr/>
          </p:nvSpPr>
          <p:spPr>
            <a:xfrm flipH="false" flipV="false" rot="0">
              <a:off x="0" y="0"/>
              <a:ext cx="12952095" cy="3508375"/>
            </a:xfrm>
            <a:custGeom>
              <a:avLst/>
              <a:gdLst/>
              <a:ahLst/>
              <a:cxnLst/>
              <a:rect r="r" b="b" t="t" l="l"/>
              <a:pathLst>
                <a:path h="3508375" w="12952095">
                  <a:moveTo>
                    <a:pt x="0" y="144399"/>
                  </a:moveTo>
                  <a:cubicBezTo>
                    <a:pt x="0" y="64643"/>
                    <a:pt x="64770" y="0"/>
                    <a:pt x="144780" y="0"/>
                  </a:cubicBezTo>
                  <a:lnTo>
                    <a:pt x="12807315" y="0"/>
                  </a:lnTo>
                  <a:lnTo>
                    <a:pt x="12807315" y="6350"/>
                  </a:lnTo>
                  <a:lnTo>
                    <a:pt x="12807315" y="0"/>
                  </a:lnTo>
                  <a:cubicBezTo>
                    <a:pt x="12887198" y="0"/>
                    <a:pt x="12952095" y="64643"/>
                    <a:pt x="12952095" y="144399"/>
                  </a:cubicBezTo>
                  <a:lnTo>
                    <a:pt x="12945745" y="144399"/>
                  </a:lnTo>
                  <a:lnTo>
                    <a:pt x="12952095" y="144399"/>
                  </a:lnTo>
                  <a:lnTo>
                    <a:pt x="12952095" y="3363976"/>
                  </a:lnTo>
                  <a:lnTo>
                    <a:pt x="12945745" y="3363976"/>
                  </a:lnTo>
                  <a:lnTo>
                    <a:pt x="12952095" y="3363976"/>
                  </a:lnTo>
                  <a:cubicBezTo>
                    <a:pt x="12952095" y="3443732"/>
                    <a:pt x="12887325" y="3508375"/>
                    <a:pt x="12807315" y="3508375"/>
                  </a:cubicBezTo>
                  <a:lnTo>
                    <a:pt x="12807315" y="3502025"/>
                  </a:lnTo>
                  <a:lnTo>
                    <a:pt x="12807315" y="3508375"/>
                  </a:lnTo>
                  <a:lnTo>
                    <a:pt x="144780" y="3508375"/>
                  </a:lnTo>
                  <a:lnTo>
                    <a:pt x="144780" y="3502025"/>
                  </a:lnTo>
                  <a:lnTo>
                    <a:pt x="144780" y="3508375"/>
                  </a:lnTo>
                  <a:cubicBezTo>
                    <a:pt x="64770" y="3508375"/>
                    <a:pt x="0" y="3443732"/>
                    <a:pt x="0" y="3363976"/>
                  </a:cubicBezTo>
                  <a:lnTo>
                    <a:pt x="0" y="144399"/>
                  </a:lnTo>
                  <a:lnTo>
                    <a:pt x="6350" y="144399"/>
                  </a:lnTo>
                  <a:lnTo>
                    <a:pt x="0" y="144399"/>
                  </a:lnTo>
                  <a:moveTo>
                    <a:pt x="12700" y="144399"/>
                  </a:moveTo>
                  <a:lnTo>
                    <a:pt x="12700" y="3363976"/>
                  </a:lnTo>
                  <a:lnTo>
                    <a:pt x="6350" y="3363976"/>
                  </a:lnTo>
                  <a:lnTo>
                    <a:pt x="12700" y="3363976"/>
                  </a:lnTo>
                  <a:cubicBezTo>
                    <a:pt x="12700" y="3436747"/>
                    <a:pt x="71755" y="3495675"/>
                    <a:pt x="144780" y="3495675"/>
                  </a:cubicBezTo>
                  <a:lnTo>
                    <a:pt x="12807315" y="3495675"/>
                  </a:lnTo>
                  <a:cubicBezTo>
                    <a:pt x="12880213" y="3495675"/>
                    <a:pt x="12939395" y="3436747"/>
                    <a:pt x="12939395" y="3363976"/>
                  </a:cubicBezTo>
                  <a:lnTo>
                    <a:pt x="12939395" y="144399"/>
                  </a:lnTo>
                  <a:cubicBezTo>
                    <a:pt x="12939395" y="71628"/>
                    <a:pt x="12880340" y="12700"/>
                    <a:pt x="12807315" y="12700"/>
                  </a:cubicBezTo>
                  <a:lnTo>
                    <a:pt x="144780" y="12700"/>
                  </a:lnTo>
                  <a:lnTo>
                    <a:pt x="144780" y="6350"/>
                  </a:lnTo>
                  <a:lnTo>
                    <a:pt x="144780" y="12700"/>
                  </a:lnTo>
                  <a:cubicBezTo>
                    <a:pt x="71755" y="12700"/>
                    <a:pt x="12700" y="71628"/>
                    <a:pt x="12700" y="144399"/>
                  </a:cubicBezTo>
                  <a:close/>
                </a:path>
              </a:pathLst>
            </a:custGeom>
            <a:solidFill>
              <a:srgbClr val="DDD3BA"/>
            </a:solidFill>
          </p:spPr>
        </p:sp>
      </p:grpSp>
      <p:sp>
        <p:nvSpPr>
          <p:cNvPr name="Freeform 14" id="14"/>
          <p:cNvSpPr/>
          <p:nvPr/>
        </p:nvSpPr>
        <p:spPr>
          <a:xfrm flipH="false" flipV="false" rot="0">
            <a:off x="362694"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21489" t="0" r="-21489" b="0"/>
            </a:stretch>
          </a:blipFill>
        </p:spPr>
      </p:sp>
      <p:sp>
        <p:nvSpPr>
          <p:cNvPr name="TextBox 15" id="15"/>
          <p:cNvSpPr txBox="true"/>
          <p:nvPr/>
        </p:nvSpPr>
        <p:spPr>
          <a:xfrm rot="0">
            <a:off x="7720756" y="1011436"/>
            <a:ext cx="8511779" cy="754062"/>
          </a:xfrm>
          <a:prstGeom prst="rect">
            <a:avLst/>
          </a:prstGeom>
        </p:spPr>
        <p:txBody>
          <a:bodyPr anchor="t" rtlCol="false" tIns="0" lIns="0" bIns="0" rIns="0">
            <a:spAutoFit/>
          </a:bodyPr>
          <a:lstStyle/>
          <a:p>
            <a:pPr algn="l">
              <a:lnSpc>
                <a:spcPts val="6062"/>
              </a:lnSpc>
            </a:pPr>
            <a:r>
              <a:rPr lang="en-US" sz="4812">
                <a:solidFill>
                  <a:srgbClr val="5C4E3D"/>
                </a:solidFill>
                <a:latin typeface="Libre Baskerville"/>
                <a:ea typeface="Libre Baskerville"/>
                <a:cs typeface="Libre Baskerville"/>
                <a:sym typeface="Libre Baskerville"/>
              </a:rPr>
              <a:t>Οι Χίοι πρόσφυγες</a:t>
            </a:r>
          </a:p>
        </p:txBody>
      </p:sp>
      <p:sp>
        <p:nvSpPr>
          <p:cNvPr name="TextBox 16" id="16"/>
          <p:cNvSpPr txBox="true"/>
          <p:nvPr/>
        </p:nvSpPr>
        <p:spPr>
          <a:xfrm rot="0">
            <a:off x="7976741" y="2426494"/>
            <a:ext cx="3081338" cy="394544"/>
          </a:xfrm>
          <a:prstGeom prst="rect">
            <a:avLst/>
          </a:prstGeom>
        </p:spPr>
        <p:txBody>
          <a:bodyPr anchor="t" rtlCol="false" tIns="0" lIns="0" bIns="0" rIns="0">
            <a:spAutoFit/>
          </a:bodyPr>
          <a:lstStyle/>
          <a:p>
            <a:pPr algn="l">
              <a:lnSpc>
                <a:spcPts val="3000"/>
              </a:lnSpc>
            </a:pPr>
            <a:r>
              <a:rPr lang="en-US" sz="2375">
                <a:solidFill>
                  <a:srgbClr val="454240"/>
                </a:solidFill>
                <a:latin typeface="Libre Baskerville"/>
                <a:ea typeface="Libre Baskerville"/>
                <a:cs typeface="Libre Baskerville"/>
                <a:sym typeface="Libre Baskerville"/>
              </a:rPr>
              <a:t>Επιστροφή στη Χίο</a:t>
            </a:r>
          </a:p>
        </p:txBody>
      </p:sp>
      <p:sp>
        <p:nvSpPr>
          <p:cNvPr name="TextBox 17" id="17"/>
          <p:cNvSpPr txBox="true"/>
          <p:nvPr/>
        </p:nvSpPr>
        <p:spPr>
          <a:xfrm rot="0">
            <a:off x="7976741" y="2911674"/>
            <a:ext cx="4217045" cy="3211115"/>
          </a:xfrm>
          <a:prstGeom prst="rect">
            <a:avLst/>
          </a:prstGeom>
        </p:spPr>
        <p:txBody>
          <a:bodyPr anchor="t" rtlCol="false" tIns="0" lIns="0" bIns="0" rIns="0">
            <a:spAutoFit/>
          </a:bodyPr>
          <a:lstStyle/>
          <a:p>
            <a:pPr algn="l">
              <a:lnSpc>
                <a:spcPts val="3062"/>
              </a:lnSpc>
            </a:pPr>
            <a:r>
              <a:rPr lang="en-US" sz="1937">
                <a:solidFill>
                  <a:srgbClr val="454240"/>
                </a:solidFill>
                <a:latin typeface="DM Sans"/>
                <a:ea typeface="DM Sans"/>
                <a:cs typeface="DM Sans"/>
                <a:sym typeface="DM Sans"/>
              </a:rPr>
              <a:t>Η νοσταλγία για την ιδιαίτερη πατρίδα τους και οι κακουχίες στην προσφυγιά τόνωσαν την επιθυμία των Χίων να επιστρέψουν στο νησί τους, έστω κι αν αυτό βρισκόταν υπό τουρκική κατοχή. Από τον Οκτώβριο του 1822, αρκετοί άρχισαν να επιστρέφουν.</a:t>
            </a:r>
          </a:p>
        </p:txBody>
      </p:sp>
      <p:sp>
        <p:nvSpPr>
          <p:cNvPr name="TextBox 18" id="18"/>
          <p:cNvSpPr txBox="true"/>
          <p:nvPr/>
        </p:nvSpPr>
        <p:spPr>
          <a:xfrm rot="0">
            <a:off x="12952214" y="2426494"/>
            <a:ext cx="4140696" cy="394544"/>
          </a:xfrm>
          <a:prstGeom prst="rect">
            <a:avLst/>
          </a:prstGeom>
        </p:spPr>
        <p:txBody>
          <a:bodyPr anchor="t" rtlCol="false" tIns="0" lIns="0" bIns="0" rIns="0">
            <a:spAutoFit/>
          </a:bodyPr>
          <a:lstStyle/>
          <a:p>
            <a:pPr algn="l">
              <a:lnSpc>
                <a:spcPts val="3000"/>
              </a:lnSpc>
            </a:pPr>
            <a:r>
              <a:rPr lang="en-US" sz="2375">
                <a:solidFill>
                  <a:srgbClr val="454240"/>
                </a:solidFill>
                <a:latin typeface="Libre Baskerville"/>
                <a:ea typeface="Libre Baskerville"/>
                <a:cs typeface="Libre Baskerville"/>
                <a:sym typeface="Libre Baskerville"/>
              </a:rPr>
              <a:t>Προσπάθειες ανακατάληψης</a:t>
            </a:r>
          </a:p>
        </p:txBody>
      </p:sp>
      <p:sp>
        <p:nvSpPr>
          <p:cNvPr name="TextBox 19" id="19"/>
          <p:cNvSpPr txBox="true"/>
          <p:nvPr/>
        </p:nvSpPr>
        <p:spPr>
          <a:xfrm rot="0">
            <a:off x="12952214" y="2911674"/>
            <a:ext cx="4217045" cy="2422624"/>
          </a:xfrm>
          <a:prstGeom prst="rect">
            <a:avLst/>
          </a:prstGeom>
        </p:spPr>
        <p:txBody>
          <a:bodyPr anchor="t" rtlCol="false" tIns="0" lIns="0" bIns="0" rIns="0">
            <a:spAutoFit/>
          </a:bodyPr>
          <a:lstStyle/>
          <a:p>
            <a:pPr algn="l">
              <a:lnSpc>
                <a:spcPts val="3062"/>
              </a:lnSpc>
            </a:pPr>
            <a:r>
              <a:rPr lang="en-US" sz="1937">
                <a:solidFill>
                  <a:srgbClr val="454240"/>
                </a:solidFill>
                <a:latin typeface="DM Sans"/>
                <a:ea typeface="DM Sans"/>
                <a:cs typeface="DM Sans"/>
                <a:sym typeface="DM Sans"/>
              </a:rPr>
              <a:t>Όσοι παρέμειναν, αντίθετα με άλλους πρόσφυγες, εργάστηκαν σε όλη τη διάρκεια της Επανάστασης, όχι για αποκατάσταση στους τόπους που είχαν προσφύγει, αλλά για ανακατάληψη του νησιού τους.</a:t>
            </a:r>
          </a:p>
        </p:txBody>
      </p:sp>
      <p:sp>
        <p:nvSpPr>
          <p:cNvPr name="TextBox 20" id="20"/>
          <p:cNvSpPr txBox="true"/>
          <p:nvPr/>
        </p:nvSpPr>
        <p:spPr>
          <a:xfrm rot="0">
            <a:off x="7976741" y="6871692"/>
            <a:ext cx="5232648" cy="371475"/>
          </a:xfrm>
          <a:prstGeom prst="rect">
            <a:avLst/>
          </a:prstGeom>
        </p:spPr>
        <p:txBody>
          <a:bodyPr anchor="t" rtlCol="false" tIns="0" lIns="0" bIns="0" rIns="0">
            <a:spAutoFit/>
          </a:bodyPr>
          <a:lstStyle/>
          <a:p>
            <a:pPr algn="l">
              <a:lnSpc>
                <a:spcPts val="3000"/>
              </a:lnSpc>
            </a:pPr>
            <a:r>
              <a:rPr lang="en-US" sz="2375">
                <a:solidFill>
                  <a:srgbClr val="454240"/>
                </a:solidFill>
                <a:latin typeface="Libre Baskerville"/>
                <a:ea typeface="Libre Baskerville"/>
                <a:cs typeface="Libre Baskerville"/>
                <a:sym typeface="Libre Baskerville"/>
              </a:rPr>
              <a:t>Αποτυχημένη επιχείρηση Φαβιέρου</a:t>
            </a:r>
          </a:p>
        </p:txBody>
      </p:sp>
      <p:sp>
        <p:nvSpPr>
          <p:cNvPr name="TextBox 21" id="21"/>
          <p:cNvSpPr txBox="true"/>
          <p:nvPr/>
        </p:nvSpPr>
        <p:spPr>
          <a:xfrm rot="0">
            <a:off x="7976741" y="7356871"/>
            <a:ext cx="9192517" cy="1634132"/>
          </a:xfrm>
          <a:prstGeom prst="rect">
            <a:avLst/>
          </a:prstGeom>
        </p:spPr>
        <p:txBody>
          <a:bodyPr anchor="t" rtlCol="false" tIns="0" lIns="0" bIns="0" rIns="0">
            <a:spAutoFit/>
          </a:bodyPr>
          <a:lstStyle/>
          <a:p>
            <a:pPr algn="l">
              <a:lnSpc>
                <a:spcPts val="3062"/>
              </a:lnSpc>
            </a:pPr>
            <a:r>
              <a:rPr lang="en-US" sz="1937">
                <a:solidFill>
                  <a:srgbClr val="454240"/>
                </a:solidFill>
                <a:latin typeface="DM Sans"/>
                <a:ea typeface="DM Sans"/>
                <a:cs typeface="DM Sans"/>
                <a:sym typeface="DM Sans"/>
              </a:rPr>
              <a:t>Η αποτυχημένη επιχείρηση του Φαβιέρου (1827-1828), που προετοιμάστηκε από Χίους πρόσφυγες για το σκοπό αυτό, έθεσε άδοξο τέλος σε αυτές τις προσπάθειες και γέννησε νέο κύμα Χίων προσφύγων προς τη Σάμο και τις Κυκλάδες.</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Freeform 6" id="6"/>
          <p:cNvSpPr/>
          <p:nvPr/>
        </p:nvSpPr>
        <p:spPr>
          <a:xfrm flipH="false" flipV="false" rot="0">
            <a:off x="11160303" y="0"/>
            <a:ext cx="7127697" cy="10287000"/>
          </a:xfrm>
          <a:custGeom>
            <a:avLst/>
            <a:gdLst/>
            <a:ahLst/>
            <a:cxnLst/>
            <a:rect r="r" b="b" t="t" l="l"/>
            <a:pathLst>
              <a:path h="10287000" w="7127697">
                <a:moveTo>
                  <a:pt x="0" y="0"/>
                </a:moveTo>
                <a:lnTo>
                  <a:pt x="7127697" y="0"/>
                </a:lnTo>
                <a:lnTo>
                  <a:pt x="7127697" y="10287000"/>
                </a:lnTo>
                <a:lnTo>
                  <a:pt x="0" y="10287000"/>
                </a:lnTo>
                <a:lnTo>
                  <a:pt x="0" y="0"/>
                </a:lnTo>
                <a:close/>
              </a:path>
            </a:pathLst>
          </a:custGeom>
          <a:blipFill>
            <a:blip r:embed="rId5"/>
            <a:stretch>
              <a:fillRect l="-43913" t="0" r="-61530" b="0"/>
            </a:stretch>
          </a:blipFill>
        </p:spPr>
      </p:sp>
      <p:sp>
        <p:nvSpPr>
          <p:cNvPr name="TextBox 7" id="7"/>
          <p:cNvSpPr txBox="true"/>
          <p:nvPr/>
        </p:nvSpPr>
        <p:spPr>
          <a:xfrm rot="0">
            <a:off x="992238" y="1860054"/>
            <a:ext cx="9445526"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Οι Ψαριανοί πρόσφυγες </a:t>
            </a:r>
          </a:p>
        </p:txBody>
      </p:sp>
      <p:sp>
        <p:nvSpPr>
          <p:cNvPr name="TextBox 8" id="8"/>
          <p:cNvSpPr txBox="true"/>
          <p:nvPr/>
        </p:nvSpPr>
        <p:spPr>
          <a:xfrm rot="0">
            <a:off x="992238" y="4360812"/>
            <a:ext cx="4510088" cy="802184"/>
          </a:xfrm>
          <a:prstGeom prst="rect">
            <a:avLst/>
          </a:prstGeom>
        </p:spPr>
        <p:txBody>
          <a:bodyPr anchor="t" rtlCol="false" tIns="0" lIns="0" bIns="0" rIns="0">
            <a:spAutoFit/>
          </a:bodyPr>
          <a:lstStyle/>
          <a:p>
            <a:pPr algn="ctr">
              <a:lnSpc>
                <a:spcPts val="7312"/>
              </a:lnSpc>
            </a:pPr>
            <a:r>
              <a:rPr lang="en-US" sz="7312">
                <a:solidFill>
                  <a:srgbClr val="454240"/>
                </a:solidFill>
                <a:latin typeface="Libre Baskerville"/>
                <a:ea typeface="Libre Baskerville"/>
                <a:cs typeface="Libre Baskerville"/>
                <a:sym typeface="Libre Baskerville"/>
              </a:rPr>
              <a:t>1824</a:t>
            </a:r>
          </a:p>
        </p:txBody>
      </p:sp>
      <p:sp>
        <p:nvSpPr>
          <p:cNvPr name="TextBox 9" id="9"/>
          <p:cNvSpPr txBox="true"/>
          <p:nvPr/>
        </p:nvSpPr>
        <p:spPr>
          <a:xfrm rot="0">
            <a:off x="1475185" y="5498158"/>
            <a:ext cx="3544044" cy="461962"/>
          </a:xfrm>
          <a:prstGeom prst="rect">
            <a:avLst/>
          </a:prstGeom>
        </p:spPr>
        <p:txBody>
          <a:bodyPr anchor="t" rtlCol="false" tIns="0" lIns="0" bIns="0" rIns="0">
            <a:spAutoFit/>
          </a:bodyPr>
          <a:lstStyle/>
          <a:p>
            <a:pPr algn="ctr">
              <a:lnSpc>
                <a:spcPts val="3437"/>
              </a:lnSpc>
            </a:pPr>
            <a:r>
              <a:rPr lang="en-US" sz="2750">
                <a:solidFill>
                  <a:srgbClr val="454240"/>
                </a:solidFill>
                <a:latin typeface="Libre Baskerville"/>
                <a:ea typeface="Libre Baskerville"/>
                <a:cs typeface="Libre Baskerville"/>
                <a:sym typeface="Libre Baskerville"/>
              </a:rPr>
              <a:t>Έτος προσφυγιάς</a:t>
            </a:r>
          </a:p>
        </p:txBody>
      </p:sp>
      <p:sp>
        <p:nvSpPr>
          <p:cNvPr name="TextBox 10" id="10"/>
          <p:cNvSpPr txBox="true"/>
          <p:nvPr/>
        </p:nvSpPr>
        <p:spPr>
          <a:xfrm rot="0">
            <a:off x="992238" y="6488608"/>
            <a:ext cx="4510088" cy="1456135"/>
          </a:xfrm>
          <a:prstGeom prst="rect">
            <a:avLst/>
          </a:prstGeom>
        </p:spPr>
        <p:txBody>
          <a:bodyPr anchor="t" rtlCol="false" tIns="0" lIns="0" bIns="0" rIns="0">
            <a:spAutoFit/>
          </a:bodyPr>
          <a:lstStyle/>
          <a:p>
            <a:pPr algn="ctr">
              <a:lnSpc>
                <a:spcPts val="3562"/>
              </a:lnSpc>
            </a:pPr>
            <a:r>
              <a:rPr lang="en-US" sz="2187">
                <a:solidFill>
                  <a:srgbClr val="454240"/>
                </a:solidFill>
                <a:latin typeface="DM Sans"/>
                <a:ea typeface="DM Sans"/>
                <a:cs typeface="DM Sans"/>
                <a:sym typeface="DM Sans"/>
              </a:rPr>
              <a:t>Τον Ιούνιο του 1824 σήμανε η ώρα της προσφυγιάς και για τους Ψαριανούς.</a:t>
            </a:r>
          </a:p>
        </p:txBody>
      </p:sp>
      <p:sp>
        <p:nvSpPr>
          <p:cNvPr name="TextBox 11" id="11"/>
          <p:cNvSpPr txBox="true"/>
          <p:nvPr/>
        </p:nvSpPr>
        <p:spPr>
          <a:xfrm rot="0">
            <a:off x="5927526" y="4360812"/>
            <a:ext cx="4510236" cy="802184"/>
          </a:xfrm>
          <a:prstGeom prst="rect">
            <a:avLst/>
          </a:prstGeom>
        </p:spPr>
        <p:txBody>
          <a:bodyPr anchor="t" rtlCol="false" tIns="0" lIns="0" bIns="0" rIns="0">
            <a:spAutoFit/>
          </a:bodyPr>
          <a:lstStyle/>
          <a:p>
            <a:pPr algn="ctr">
              <a:lnSpc>
                <a:spcPts val="7312"/>
              </a:lnSpc>
            </a:pPr>
            <a:r>
              <a:rPr lang="en-US" sz="7312">
                <a:solidFill>
                  <a:srgbClr val="454240"/>
                </a:solidFill>
                <a:latin typeface="Libre Baskerville"/>
                <a:ea typeface="Libre Baskerville"/>
                <a:cs typeface="Libre Baskerville"/>
                <a:sym typeface="Libre Baskerville"/>
              </a:rPr>
              <a:t>3.6K</a:t>
            </a:r>
          </a:p>
        </p:txBody>
      </p:sp>
      <p:sp>
        <p:nvSpPr>
          <p:cNvPr name="TextBox 12" id="12"/>
          <p:cNvSpPr txBox="true"/>
          <p:nvPr/>
        </p:nvSpPr>
        <p:spPr>
          <a:xfrm rot="0">
            <a:off x="6410622" y="5498158"/>
            <a:ext cx="3544044" cy="461962"/>
          </a:xfrm>
          <a:prstGeom prst="rect">
            <a:avLst/>
          </a:prstGeom>
        </p:spPr>
        <p:txBody>
          <a:bodyPr anchor="t" rtlCol="false" tIns="0" lIns="0" bIns="0" rIns="0">
            <a:spAutoFit/>
          </a:bodyPr>
          <a:lstStyle/>
          <a:p>
            <a:pPr algn="ctr">
              <a:lnSpc>
                <a:spcPts val="3437"/>
              </a:lnSpc>
            </a:pPr>
            <a:r>
              <a:rPr lang="en-US" sz="2750">
                <a:solidFill>
                  <a:srgbClr val="454240"/>
                </a:solidFill>
                <a:latin typeface="Libre Baskerville"/>
                <a:ea typeface="Libre Baskerville"/>
                <a:cs typeface="Libre Baskerville"/>
                <a:sym typeface="Libre Baskerville"/>
              </a:rPr>
              <a:t>Αριθμός προσφύγων</a:t>
            </a:r>
          </a:p>
        </p:txBody>
      </p:sp>
      <p:sp>
        <p:nvSpPr>
          <p:cNvPr name="TextBox 13" id="13"/>
          <p:cNvSpPr txBox="true"/>
          <p:nvPr/>
        </p:nvSpPr>
        <p:spPr>
          <a:xfrm rot="0">
            <a:off x="5927528" y="6488608"/>
            <a:ext cx="4510236" cy="2363391"/>
          </a:xfrm>
          <a:prstGeom prst="rect">
            <a:avLst/>
          </a:prstGeom>
        </p:spPr>
        <p:txBody>
          <a:bodyPr anchor="t" rtlCol="false" tIns="0" lIns="0" bIns="0" rIns="0">
            <a:spAutoFit/>
          </a:bodyPr>
          <a:lstStyle/>
          <a:p>
            <a:pPr algn="ctr">
              <a:lnSpc>
                <a:spcPts val="3562"/>
              </a:lnSpc>
            </a:pPr>
            <a:r>
              <a:rPr lang="en-US" sz="2187">
                <a:solidFill>
                  <a:srgbClr val="454240"/>
                </a:solidFill>
                <a:latin typeface="DM Sans"/>
                <a:ea typeface="DM Sans"/>
                <a:cs typeface="DM Sans"/>
                <a:sym typeface="DM Sans"/>
              </a:rPr>
              <a:t>Περίπου 3.600 εγκατέλειψαν το κατεστραμμένο νησί, με προορισμό άλλα νησιά του Αιγαίου. Λίγοι κατέφυγαν στο Ναύπλιο.</a:t>
            </a:r>
          </a:p>
        </p:txBody>
      </p:sp>
      <p:sp>
        <p:nvSpPr>
          <p:cNvPr name="TextBox 14" id="14"/>
          <p:cNvSpPr txBox="true"/>
          <p:nvPr/>
        </p:nvSpPr>
        <p:spPr>
          <a:xfrm rot="0">
            <a:off x="4158986" y="9452074"/>
            <a:ext cx="6734175" cy="402907"/>
          </a:xfrm>
          <a:prstGeom prst="rect">
            <a:avLst/>
          </a:prstGeom>
        </p:spPr>
        <p:txBody>
          <a:bodyPr anchor="t" rtlCol="false" tIns="0" lIns="0" bIns="0" rIns="0">
            <a:spAutoFit/>
          </a:bodyPr>
          <a:lstStyle/>
          <a:p>
            <a:pPr algn="ctr">
              <a:lnSpc>
                <a:spcPts val="3187"/>
              </a:lnSpc>
              <a:spcBef>
                <a:spcPct val="0"/>
              </a:spcBef>
            </a:pPr>
            <a:r>
              <a:rPr lang="en-US" sz="2550" i="true">
                <a:solidFill>
                  <a:srgbClr val="000000"/>
                </a:solidFill>
                <a:latin typeface="Libre Baskerville Italics"/>
                <a:ea typeface="Libre Baskerville Italics"/>
                <a:cs typeface="Libre Baskerville Italics"/>
                <a:sym typeface="Libre Baskerville Italics"/>
              </a:rPr>
              <a:t>Gysis Nikolaos, After the destruction of Psara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992237" y="2145747"/>
            <a:ext cx="13191171" cy="871537"/>
          </a:xfrm>
          <a:prstGeom prst="rect">
            <a:avLst/>
          </a:prstGeom>
        </p:spPr>
        <p:txBody>
          <a:bodyPr anchor="t" rtlCol="false" tIns="0" lIns="0" bIns="0" rIns="0">
            <a:spAutoFit/>
          </a:bodyPr>
          <a:lstStyle/>
          <a:p>
            <a:pPr algn="l">
              <a:lnSpc>
                <a:spcPts val="6937"/>
              </a:lnSpc>
            </a:pPr>
            <a:r>
              <a:rPr lang="en-US" sz="5562">
                <a:solidFill>
                  <a:srgbClr val="5C4E3D"/>
                </a:solidFill>
                <a:latin typeface="Libre Baskerville"/>
                <a:ea typeface="Libre Baskerville"/>
                <a:cs typeface="Libre Baskerville"/>
                <a:sym typeface="Libre Baskerville"/>
              </a:rPr>
              <a:t>Οι Ψαριανοί πρόσφυγες - μετακίνηση</a:t>
            </a:r>
          </a:p>
        </p:txBody>
      </p:sp>
      <p:sp>
        <p:nvSpPr>
          <p:cNvPr name="Freeform 6" id="6" descr="preencoded.png"/>
          <p:cNvSpPr/>
          <p:nvPr/>
        </p:nvSpPr>
        <p:spPr>
          <a:xfrm flipH="false" flipV="false" rot="0">
            <a:off x="992238" y="4089201"/>
            <a:ext cx="708720" cy="708720"/>
          </a:xfrm>
          <a:custGeom>
            <a:avLst/>
            <a:gdLst/>
            <a:ahLst/>
            <a:cxnLst/>
            <a:rect r="r" b="b" t="t" l="l"/>
            <a:pathLst>
              <a:path h="708720" w="708720">
                <a:moveTo>
                  <a:pt x="0" y="0"/>
                </a:moveTo>
                <a:lnTo>
                  <a:pt x="708719" y="0"/>
                </a:lnTo>
                <a:lnTo>
                  <a:pt x="708719" y="708720"/>
                </a:lnTo>
                <a:lnTo>
                  <a:pt x="0" y="708720"/>
                </a:lnTo>
                <a:lnTo>
                  <a:pt x="0" y="0"/>
                </a:lnTo>
                <a:close/>
              </a:path>
            </a:pathLst>
          </a:custGeom>
          <a:blipFill>
            <a:blip r:embed="rId4"/>
            <a:stretch>
              <a:fillRect l="0" t="0" r="0" b="0"/>
            </a:stretch>
          </a:blipFill>
        </p:spPr>
      </p:sp>
      <p:sp>
        <p:nvSpPr>
          <p:cNvPr name="TextBox 7" id="7"/>
          <p:cNvSpPr txBox="true"/>
          <p:nvPr/>
        </p:nvSpPr>
        <p:spPr>
          <a:xfrm rot="0">
            <a:off x="992238" y="5062389"/>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Τήνος</a:t>
            </a:r>
          </a:p>
        </p:txBody>
      </p:sp>
      <p:sp>
        <p:nvSpPr>
          <p:cNvPr name="TextBox 8" id="8"/>
          <p:cNvSpPr txBox="true"/>
          <p:nvPr/>
        </p:nvSpPr>
        <p:spPr>
          <a:xfrm rot="0">
            <a:off x="992238" y="5599211"/>
            <a:ext cx="5150941" cy="1456135"/>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Ευπρόσδεκτοι ήταν στην Τήνο, η κοινότητα της οποίας μερίμνησε άμεσα για τη συντήρησή τους.</a:t>
            </a:r>
          </a:p>
        </p:txBody>
      </p:sp>
      <p:sp>
        <p:nvSpPr>
          <p:cNvPr name="Freeform 9" id="9" descr="preencoded.png"/>
          <p:cNvSpPr/>
          <p:nvPr/>
        </p:nvSpPr>
        <p:spPr>
          <a:xfrm flipH="false" flipV="false" rot="0">
            <a:off x="6568380" y="4089201"/>
            <a:ext cx="708720" cy="708720"/>
          </a:xfrm>
          <a:custGeom>
            <a:avLst/>
            <a:gdLst/>
            <a:ahLst/>
            <a:cxnLst/>
            <a:rect r="r" b="b" t="t" l="l"/>
            <a:pathLst>
              <a:path h="708720" w="708720">
                <a:moveTo>
                  <a:pt x="0" y="0"/>
                </a:moveTo>
                <a:lnTo>
                  <a:pt x="708720" y="0"/>
                </a:lnTo>
                <a:lnTo>
                  <a:pt x="708720" y="708720"/>
                </a:lnTo>
                <a:lnTo>
                  <a:pt x="0" y="708720"/>
                </a:lnTo>
                <a:lnTo>
                  <a:pt x="0" y="0"/>
                </a:lnTo>
                <a:close/>
              </a:path>
            </a:pathLst>
          </a:custGeom>
          <a:blipFill>
            <a:blip r:embed="rId5"/>
            <a:stretch>
              <a:fillRect l="0" t="0" r="0" b="0"/>
            </a:stretch>
          </a:blipFill>
        </p:spPr>
      </p:sp>
      <p:sp>
        <p:nvSpPr>
          <p:cNvPr name="TextBox 10" id="10"/>
          <p:cNvSpPr txBox="true"/>
          <p:nvPr/>
        </p:nvSpPr>
        <p:spPr>
          <a:xfrm rot="0">
            <a:off x="6568380" y="5062389"/>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Πάρος και Άνδρος</a:t>
            </a:r>
          </a:p>
        </p:txBody>
      </p:sp>
      <p:sp>
        <p:nvSpPr>
          <p:cNvPr name="TextBox 11" id="11"/>
          <p:cNvSpPr txBox="true"/>
          <p:nvPr/>
        </p:nvSpPr>
        <p:spPr>
          <a:xfrm rot="0">
            <a:off x="6568380" y="5599211"/>
            <a:ext cx="5151090" cy="1456135"/>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Στην Πάρο και την Άνδρο αντιμετώπισαν προβλήματα με τους ντόπιους.</a:t>
            </a:r>
          </a:p>
        </p:txBody>
      </p:sp>
      <p:sp>
        <p:nvSpPr>
          <p:cNvPr name="Freeform 12" id="12" descr="preencoded.png"/>
          <p:cNvSpPr/>
          <p:nvPr/>
        </p:nvSpPr>
        <p:spPr>
          <a:xfrm flipH="false" flipV="false" rot="0">
            <a:off x="12144672" y="4089201"/>
            <a:ext cx="708720" cy="708720"/>
          </a:xfrm>
          <a:custGeom>
            <a:avLst/>
            <a:gdLst/>
            <a:ahLst/>
            <a:cxnLst/>
            <a:rect r="r" b="b" t="t" l="l"/>
            <a:pathLst>
              <a:path h="708720" w="708720">
                <a:moveTo>
                  <a:pt x="0" y="0"/>
                </a:moveTo>
                <a:lnTo>
                  <a:pt x="708721" y="0"/>
                </a:lnTo>
                <a:lnTo>
                  <a:pt x="708721" y="708720"/>
                </a:lnTo>
                <a:lnTo>
                  <a:pt x="0" y="708720"/>
                </a:lnTo>
                <a:lnTo>
                  <a:pt x="0" y="0"/>
                </a:lnTo>
                <a:close/>
              </a:path>
            </a:pathLst>
          </a:custGeom>
          <a:blipFill>
            <a:blip r:embed="rId6"/>
            <a:stretch>
              <a:fillRect l="0" t="0" r="0" b="0"/>
            </a:stretch>
          </a:blipFill>
        </p:spPr>
      </p:sp>
      <p:sp>
        <p:nvSpPr>
          <p:cNvPr name="TextBox 13" id="13"/>
          <p:cNvSpPr txBox="true"/>
          <p:nvPr/>
        </p:nvSpPr>
        <p:spPr>
          <a:xfrm rot="0">
            <a:off x="12144672" y="5062389"/>
            <a:ext cx="3544044" cy="461962"/>
          </a:xfrm>
          <a:prstGeom prst="rect">
            <a:avLst/>
          </a:prstGeom>
        </p:spPr>
        <p:txBody>
          <a:bodyPr anchor="t" rtlCol="false" tIns="0" lIns="0" bIns="0" rIns="0">
            <a:spAutoFit/>
          </a:bodyPr>
          <a:lstStyle/>
          <a:p>
            <a:pPr algn="l">
              <a:lnSpc>
                <a:spcPts val="3437"/>
              </a:lnSpc>
            </a:pPr>
            <a:r>
              <a:rPr lang="en-US" sz="2750">
                <a:solidFill>
                  <a:srgbClr val="454240"/>
                </a:solidFill>
                <a:latin typeface="Libre Baskerville"/>
                <a:ea typeface="Libre Baskerville"/>
                <a:cs typeface="Libre Baskerville"/>
                <a:sym typeface="Libre Baskerville"/>
              </a:rPr>
              <a:t>Σπέτσες</a:t>
            </a:r>
          </a:p>
        </p:txBody>
      </p:sp>
      <p:sp>
        <p:nvSpPr>
          <p:cNvPr name="TextBox 14" id="14"/>
          <p:cNvSpPr txBox="true"/>
          <p:nvPr/>
        </p:nvSpPr>
        <p:spPr>
          <a:xfrm rot="0">
            <a:off x="12144672" y="5599211"/>
            <a:ext cx="5150941" cy="1909762"/>
          </a:xfrm>
          <a:prstGeom prst="rect">
            <a:avLst/>
          </a:prstGeom>
        </p:spPr>
        <p:txBody>
          <a:bodyPr anchor="t" rtlCol="false" tIns="0" lIns="0" bIns="0" rIns="0">
            <a:spAutoFit/>
          </a:bodyPr>
          <a:lstStyle/>
          <a:p>
            <a:pPr algn="l">
              <a:lnSpc>
                <a:spcPts val="3562"/>
              </a:lnSpc>
            </a:pPr>
            <a:r>
              <a:rPr lang="en-US" sz="2187">
                <a:solidFill>
                  <a:srgbClr val="454240"/>
                </a:solidFill>
                <a:latin typeface="DM Sans"/>
                <a:ea typeface="DM Sans"/>
                <a:cs typeface="DM Sans"/>
                <a:sym typeface="DM Sans"/>
              </a:rPr>
              <a:t>Οι Σπετσιώτες τούς συμπεριφέρθηκαν ευσπλαχνικά, ξεχνώντας τους παλιούς ανταγωνισμούς των δύο ναυτικών νησιών.</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826889" y="809774"/>
            <a:ext cx="12629875" cy="728663"/>
          </a:xfrm>
          <a:prstGeom prst="rect">
            <a:avLst/>
          </a:prstGeom>
        </p:spPr>
        <p:txBody>
          <a:bodyPr anchor="t" rtlCol="false" tIns="0" lIns="0" bIns="0" rIns="0">
            <a:spAutoFit/>
          </a:bodyPr>
          <a:lstStyle/>
          <a:p>
            <a:pPr algn="l">
              <a:lnSpc>
                <a:spcPts val="5812"/>
              </a:lnSpc>
            </a:pPr>
            <a:r>
              <a:rPr lang="en-US" sz="4625">
                <a:solidFill>
                  <a:srgbClr val="5C4E3D"/>
                </a:solidFill>
                <a:latin typeface="Libre Baskerville"/>
                <a:ea typeface="Libre Baskerville"/>
                <a:cs typeface="Libre Baskerville"/>
                <a:sym typeface="Libre Baskerville"/>
              </a:rPr>
              <a:t>Οι Ψαριανοί πρόσφυγες - αποκατάσταση</a:t>
            </a:r>
          </a:p>
        </p:txBody>
      </p:sp>
      <p:sp>
        <p:nvSpPr>
          <p:cNvPr name="Freeform 6" id="6" descr="preencoded.png"/>
          <p:cNvSpPr/>
          <p:nvPr/>
        </p:nvSpPr>
        <p:spPr>
          <a:xfrm flipH="false" flipV="false" rot="0">
            <a:off x="3956149" y="2049215"/>
            <a:ext cx="2058441" cy="1361182"/>
          </a:xfrm>
          <a:custGeom>
            <a:avLst/>
            <a:gdLst/>
            <a:ahLst/>
            <a:cxnLst/>
            <a:rect r="r" b="b" t="t" l="l"/>
            <a:pathLst>
              <a:path h="1361182" w="2058441">
                <a:moveTo>
                  <a:pt x="0" y="0"/>
                </a:moveTo>
                <a:lnTo>
                  <a:pt x="2058441" y="0"/>
                </a:lnTo>
                <a:lnTo>
                  <a:pt x="2058441" y="1361182"/>
                </a:lnTo>
                <a:lnTo>
                  <a:pt x="0" y="1361182"/>
                </a:lnTo>
                <a:lnTo>
                  <a:pt x="0" y="0"/>
                </a:lnTo>
                <a:close/>
              </a:path>
            </a:pathLst>
          </a:custGeom>
          <a:blipFill>
            <a:blip r:embed="rId4"/>
            <a:stretch>
              <a:fillRect l="0" t="-58" r="0" b="-58"/>
            </a:stretch>
          </a:blipFill>
        </p:spPr>
      </p:sp>
      <p:sp>
        <p:nvSpPr>
          <p:cNvPr name="TextBox 7" id="7"/>
          <p:cNvSpPr txBox="true"/>
          <p:nvPr/>
        </p:nvSpPr>
        <p:spPr>
          <a:xfrm rot="0">
            <a:off x="4919514" y="2586186"/>
            <a:ext cx="131713" cy="548580"/>
          </a:xfrm>
          <a:prstGeom prst="rect">
            <a:avLst/>
          </a:prstGeom>
        </p:spPr>
        <p:txBody>
          <a:bodyPr anchor="t" rtlCol="false" tIns="0" lIns="0" bIns="0" rIns="0">
            <a:spAutoFit/>
          </a:bodyPr>
          <a:lstStyle/>
          <a:p>
            <a:pPr algn="ctr">
              <a:lnSpc>
                <a:spcPts val="3687"/>
              </a:lnSpc>
            </a:pPr>
            <a:r>
              <a:rPr lang="en-US" sz="2312">
                <a:solidFill>
                  <a:srgbClr val="454240"/>
                </a:solidFill>
                <a:latin typeface="Libre Baskerville"/>
                <a:ea typeface="Libre Baskerville"/>
                <a:cs typeface="Libre Baskerville"/>
                <a:sym typeface="Libre Baskerville"/>
              </a:rPr>
              <a:t>1</a:t>
            </a:r>
          </a:p>
        </p:txBody>
      </p:sp>
      <p:sp>
        <p:nvSpPr>
          <p:cNvPr name="TextBox 8" id="8"/>
          <p:cNvSpPr txBox="true"/>
          <p:nvPr/>
        </p:nvSpPr>
        <p:spPr>
          <a:xfrm rot="0">
            <a:off x="6250781" y="2285405"/>
            <a:ext cx="2953345" cy="369094"/>
          </a:xfrm>
          <a:prstGeom prst="rect">
            <a:avLst/>
          </a:prstGeom>
        </p:spPr>
        <p:txBody>
          <a:bodyPr anchor="t" rtlCol="false" tIns="0" lIns="0" bIns="0" rIns="0">
            <a:spAutoFit/>
          </a:bodyPr>
          <a:lstStyle/>
          <a:p>
            <a:pPr algn="l">
              <a:lnSpc>
                <a:spcPts val="2875"/>
              </a:lnSpc>
            </a:pPr>
            <a:r>
              <a:rPr lang="en-US" sz="2312">
                <a:solidFill>
                  <a:srgbClr val="454240"/>
                </a:solidFill>
                <a:latin typeface="Libre Baskerville"/>
                <a:ea typeface="Libre Baskerville"/>
                <a:cs typeface="Libre Baskerville"/>
                <a:sym typeface="Libre Baskerville"/>
              </a:rPr>
              <a:t>Μονεμβασιά</a:t>
            </a:r>
          </a:p>
        </p:txBody>
      </p:sp>
      <p:sp>
        <p:nvSpPr>
          <p:cNvPr name="TextBox 9" id="9"/>
          <p:cNvSpPr txBox="true"/>
          <p:nvPr/>
        </p:nvSpPr>
        <p:spPr>
          <a:xfrm rot="0">
            <a:off x="6250781" y="2719982"/>
            <a:ext cx="3941266" cy="454224"/>
          </a:xfrm>
          <a:prstGeom prst="rect">
            <a:avLst/>
          </a:prstGeom>
        </p:spPr>
        <p:txBody>
          <a:bodyPr anchor="t" rtlCol="false" tIns="0" lIns="0" bIns="0" rIns="0">
            <a:spAutoFit/>
          </a:bodyPr>
          <a:lstStyle/>
          <a:p>
            <a:pPr algn="l">
              <a:lnSpc>
                <a:spcPts val="2937"/>
              </a:lnSpc>
            </a:pPr>
            <a:r>
              <a:rPr lang="en-US" sz="1812">
                <a:solidFill>
                  <a:srgbClr val="454240"/>
                </a:solidFill>
                <a:latin typeface="DM Sans"/>
                <a:ea typeface="DM Sans"/>
                <a:cs typeface="DM Sans"/>
                <a:sym typeface="DM Sans"/>
              </a:rPr>
              <a:t>Εγκατάσταση με κυβερνητική άδεια</a:t>
            </a:r>
          </a:p>
        </p:txBody>
      </p:sp>
      <p:grpSp>
        <p:nvGrpSpPr>
          <p:cNvPr name="Group 10" id="10"/>
          <p:cNvGrpSpPr/>
          <p:nvPr/>
        </p:nvGrpSpPr>
        <p:grpSpPr>
          <a:xfrm rot="0">
            <a:off x="6073528" y="3427959"/>
            <a:ext cx="11328647" cy="14288"/>
            <a:chOff x="0" y="0"/>
            <a:chExt cx="15104863" cy="19050"/>
          </a:xfrm>
        </p:grpSpPr>
        <p:sp>
          <p:nvSpPr>
            <p:cNvPr name="Freeform 11" id="11"/>
            <p:cNvSpPr/>
            <p:nvPr/>
          </p:nvSpPr>
          <p:spPr>
            <a:xfrm flipH="false" flipV="false" rot="0">
              <a:off x="0" y="0"/>
              <a:ext cx="15104872" cy="19050"/>
            </a:xfrm>
            <a:custGeom>
              <a:avLst/>
              <a:gdLst/>
              <a:ahLst/>
              <a:cxnLst/>
              <a:rect r="r" b="b" t="t" l="l"/>
              <a:pathLst>
                <a:path h="19050" w="15104872">
                  <a:moveTo>
                    <a:pt x="0" y="9525"/>
                  </a:moveTo>
                  <a:cubicBezTo>
                    <a:pt x="0" y="4318"/>
                    <a:pt x="4318" y="0"/>
                    <a:pt x="9525" y="0"/>
                  </a:cubicBezTo>
                  <a:lnTo>
                    <a:pt x="15095347" y="0"/>
                  </a:lnTo>
                  <a:cubicBezTo>
                    <a:pt x="15100554" y="0"/>
                    <a:pt x="15104872" y="4318"/>
                    <a:pt x="15104872" y="9525"/>
                  </a:cubicBezTo>
                  <a:cubicBezTo>
                    <a:pt x="15104872" y="14732"/>
                    <a:pt x="15100554" y="19050"/>
                    <a:pt x="15095347" y="19050"/>
                  </a:cubicBezTo>
                  <a:lnTo>
                    <a:pt x="9525" y="19050"/>
                  </a:lnTo>
                  <a:cubicBezTo>
                    <a:pt x="4318" y="19050"/>
                    <a:pt x="0" y="14732"/>
                    <a:pt x="0" y="9525"/>
                  </a:cubicBezTo>
                  <a:close/>
                </a:path>
              </a:pathLst>
            </a:custGeom>
            <a:solidFill>
              <a:srgbClr val="DDD3BA"/>
            </a:solidFill>
          </p:spPr>
        </p:sp>
      </p:grpSp>
      <p:sp>
        <p:nvSpPr>
          <p:cNvPr name="Freeform 12" id="12" descr="preencoded.png"/>
          <p:cNvSpPr/>
          <p:nvPr/>
        </p:nvSpPr>
        <p:spPr>
          <a:xfrm flipH="false" flipV="false" rot="0">
            <a:off x="2926854" y="3469332"/>
            <a:ext cx="4116884" cy="1361182"/>
          </a:xfrm>
          <a:custGeom>
            <a:avLst/>
            <a:gdLst/>
            <a:ahLst/>
            <a:cxnLst/>
            <a:rect r="r" b="b" t="t" l="l"/>
            <a:pathLst>
              <a:path h="1361182" w="4116884">
                <a:moveTo>
                  <a:pt x="0" y="0"/>
                </a:moveTo>
                <a:lnTo>
                  <a:pt x="4116884" y="0"/>
                </a:lnTo>
                <a:lnTo>
                  <a:pt x="4116884" y="1361183"/>
                </a:lnTo>
                <a:lnTo>
                  <a:pt x="0" y="1361183"/>
                </a:lnTo>
                <a:lnTo>
                  <a:pt x="0" y="0"/>
                </a:lnTo>
                <a:close/>
              </a:path>
            </a:pathLst>
          </a:custGeom>
          <a:blipFill>
            <a:blip r:embed="rId5"/>
            <a:stretch>
              <a:fillRect l="0" t="-58" r="0" b="-58"/>
            </a:stretch>
          </a:blipFill>
        </p:spPr>
      </p:sp>
      <p:sp>
        <p:nvSpPr>
          <p:cNvPr name="TextBox 13" id="13"/>
          <p:cNvSpPr txBox="true"/>
          <p:nvPr/>
        </p:nvSpPr>
        <p:spPr>
          <a:xfrm rot="0">
            <a:off x="4894212" y="3837534"/>
            <a:ext cx="182016" cy="548580"/>
          </a:xfrm>
          <a:prstGeom prst="rect">
            <a:avLst/>
          </a:prstGeom>
        </p:spPr>
        <p:txBody>
          <a:bodyPr anchor="t" rtlCol="false" tIns="0" lIns="0" bIns="0" rIns="0">
            <a:spAutoFit/>
          </a:bodyPr>
          <a:lstStyle/>
          <a:p>
            <a:pPr algn="ctr">
              <a:lnSpc>
                <a:spcPts val="3687"/>
              </a:lnSpc>
            </a:pPr>
            <a:r>
              <a:rPr lang="en-US" sz="2312">
                <a:solidFill>
                  <a:srgbClr val="454240"/>
                </a:solidFill>
                <a:latin typeface="Libre Baskerville"/>
                <a:ea typeface="Libre Baskerville"/>
                <a:cs typeface="Libre Baskerville"/>
                <a:sym typeface="Libre Baskerville"/>
              </a:rPr>
              <a:t>2</a:t>
            </a:r>
          </a:p>
        </p:txBody>
      </p:sp>
      <p:sp>
        <p:nvSpPr>
          <p:cNvPr name="TextBox 14" id="14"/>
          <p:cNvSpPr txBox="true"/>
          <p:nvPr/>
        </p:nvSpPr>
        <p:spPr>
          <a:xfrm rot="0">
            <a:off x="7279928" y="3705522"/>
            <a:ext cx="4972497" cy="349250"/>
          </a:xfrm>
          <a:prstGeom prst="rect">
            <a:avLst/>
          </a:prstGeom>
        </p:spPr>
        <p:txBody>
          <a:bodyPr anchor="t" rtlCol="false" tIns="0" lIns="0" bIns="0" rIns="0">
            <a:spAutoFit/>
          </a:bodyPr>
          <a:lstStyle/>
          <a:p>
            <a:pPr algn="l">
              <a:lnSpc>
                <a:spcPts val="2875"/>
              </a:lnSpc>
            </a:pPr>
            <a:r>
              <a:rPr lang="en-US" sz="2312">
                <a:solidFill>
                  <a:srgbClr val="454240"/>
                </a:solidFill>
                <a:latin typeface="Libre Baskerville"/>
                <a:ea typeface="Libre Baskerville"/>
                <a:cs typeface="Libre Baskerville"/>
                <a:sym typeface="Libre Baskerville"/>
              </a:rPr>
              <a:t>Κυβερνητική φροντίδα</a:t>
            </a:r>
          </a:p>
        </p:txBody>
      </p:sp>
      <p:sp>
        <p:nvSpPr>
          <p:cNvPr name="TextBox 15" id="15"/>
          <p:cNvSpPr txBox="true"/>
          <p:nvPr/>
        </p:nvSpPr>
        <p:spPr>
          <a:xfrm rot="0">
            <a:off x="7279927" y="4140101"/>
            <a:ext cx="4021931" cy="454224"/>
          </a:xfrm>
          <a:prstGeom prst="rect">
            <a:avLst/>
          </a:prstGeom>
        </p:spPr>
        <p:txBody>
          <a:bodyPr anchor="t" rtlCol="false" tIns="0" lIns="0" bIns="0" rIns="0">
            <a:spAutoFit/>
          </a:bodyPr>
          <a:lstStyle/>
          <a:p>
            <a:pPr algn="l">
              <a:lnSpc>
                <a:spcPts val="2937"/>
              </a:lnSpc>
            </a:pPr>
            <a:r>
              <a:rPr lang="en-US" sz="1812">
                <a:solidFill>
                  <a:srgbClr val="454240"/>
                </a:solidFill>
                <a:latin typeface="DM Sans"/>
                <a:ea typeface="DM Sans"/>
                <a:cs typeface="DM Sans"/>
                <a:sym typeface="DM Sans"/>
              </a:rPr>
              <a:t>Στέγαση και οικονομική υποστήριξη</a:t>
            </a:r>
          </a:p>
        </p:txBody>
      </p:sp>
      <p:grpSp>
        <p:nvGrpSpPr>
          <p:cNvPr name="Group 16" id="16"/>
          <p:cNvGrpSpPr/>
          <p:nvPr/>
        </p:nvGrpSpPr>
        <p:grpSpPr>
          <a:xfrm rot="0">
            <a:off x="7102674" y="4848076"/>
            <a:ext cx="10299501" cy="14288"/>
            <a:chOff x="0" y="0"/>
            <a:chExt cx="13732668" cy="19050"/>
          </a:xfrm>
        </p:grpSpPr>
        <p:sp>
          <p:nvSpPr>
            <p:cNvPr name="Freeform 17" id="17"/>
            <p:cNvSpPr/>
            <p:nvPr/>
          </p:nvSpPr>
          <p:spPr>
            <a:xfrm flipH="false" flipV="false" rot="0">
              <a:off x="0" y="0"/>
              <a:ext cx="13732638" cy="19050"/>
            </a:xfrm>
            <a:custGeom>
              <a:avLst/>
              <a:gdLst/>
              <a:ahLst/>
              <a:cxnLst/>
              <a:rect r="r" b="b" t="t" l="l"/>
              <a:pathLst>
                <a:path h="19050" w="13732638">
                  <a:moveTo>
                    <a:pt x="0" y="9525"/>
                  </a:moveTo>
                  <a:cubicBezTo>
                    <a:pt x="0" y="4318"/>
                    <a:pt x="4318" y="0"/>
                    <a:pt x="9525" y="0"/>
                  </a:cubicBezTo>
                  <a:lnTo>
                    <a:pt x="13723113" y="0"/>
                  </a:lnTo>
                  <a:cubicBezTo>
                    <a:pt x="13728320" y="0"/>
                    <a:pt x="13732638" y="4318"/>
                    <a:pt x="13732638" y="9525"/>
                  </a:cubicBezTo>
                  <a:cubicBezTo>
                    <a:pt x="13732638" y="14732"/>
                    <a:pt x="13728320" y="19050"/>
                    <a:pt x="13723113" y="19050"/>
                  </a:cubicBezTo>
                  <a:lnTo>
                    <a:pt x="9525" y="19050"/>
                  </a:lnTo>
                  <a:cubicBezTo>
                    <a:pt x="4318" y="19050"/>
                    <a:pt x="0" y="14732"/>
                    <a:pt x="0" y="9525"/>
                  </a:cubicBezTo>
                  <a:close/>
                </a:path>
              </a:pathLst>
            </a:custGeom>
            <a:solidFill>
              <a:srgbClr val="DDD3BA"/>
            </a:solidFill>
          </p:spPr>
        </p:sp>
      </p:grpSp>
      <p:sp>
        <p:nvSpPr>
          <p:cNvPr name="Freeform 18" id="18" descr="preencoded.png"/>
          <p:cNvSpPr/>
          <p:nvPr/>
        </p:nvSpPr>
        <p:spPr>
          <a:xfrm flipH="false" flipV="false" rot="0">
            <a:off x="1897707" y="4889450"/>
            <a:ext cx="6175325" cy="1361182"/>
          </a:xfrm>
          <a:custGeom>
            <a:avLst/>
            <a:gdLst/>
            <a:ahLst/>
            <a:cxnLst/>
            <a:rect r="r" b="b" t="t" l="l"/>
            <a:pathLst>
              <a:path h="1361182" w="6175325">
                <a:moveTo>
                  <a:pt x="0" y="0"/>
                </a:moveTo>
                <a:lnTo>
                  <a:pt x="6175325" y="0"/>
                </a:lnTo>
                <a:lnTo>
                  <a:pt x="6175325" y="1361182"/>
                </a:lnTo>
                <a:lnTo>
                  <a:pt x="0" y="1361182"/>
                </a:lnTo>
                <a:lnTo>
                  <a:pt x="0" y="0"/>
                </a:lnTo>
                <a:close/>
              </a:path>
            </a:pathLst>
          </a:custGeom>
          <a:blipFill>
            <a:blip r:embed="rId6"/>
            <a:stretch>
              <a:fillRect l="0" t="-58" r="0" b="-58"/>
            </a:stretch>
          </a:blipFill>
        </p:spPr>
      </p:sp>
      <p:sp>
        <p:nvSpPr>
          <p:cNvPr name="TextBox 19" id="19"/>
          <p:cNvSpPr txBox="true"/>
          <p:nvPr/>
        </p:nvSpPr>
        <p:spPr>
          <a:xfrm rot="0">
            <a:off x="4894361" y="5257651"/>
            <a:ext cx="182016" cy="548580"/>
          </a:xfrm>
          <a:prstGeom prst="rect">
            <a:avLst/>
          </a:prstGeom>
        </p:spPr>
        <p:txBody>
          <a:bodyPr anchor="t" rtlCol="false" tIns="0" lIns="0" bIns="0" rIns="0">
            <a:spAutoFit/>
          </a:bodyPr>
          <a:lstStyle/>
          <a:p>
            <a:pPr algn="ctr">
              <a:lnSpc>
                <a:spcPts val="3687"/>
              </a:lnSpc>
            </a:pPr>
            <a:r>
              <a:rPr lang="en-US" sz="2312">
                <a:solidFill>
                  <a:srgbClr val="454240"/>
                </a:solidFill>
                <a:latin typeface="Libre Baskerville"/>
                <a:ea typeface="Libre Baskerville"/>
                <a:cs typeface="Libre Baskerville"/>
                <a:sym typeface="Libre Baskerville"/>
              </a:rPr>
              <a:t>3</a:t>
            </a:r>
          </a:p>
        </p:txBody>
      </p:sp>
      <p:sp>
        <p:nvSpPr>
          <p:cNvPr name="TextBox 20" id="20"/>
          <p:cNvSpPr txBox="true"/>
          <p:nvPr/>
        </p:nvSpPr>
        <p:spPr>
          <a:xfrm rot="0">
            <a:off x="8309222" y="5125640"/>
            <a:ext cx="2953345" cy="369094"/>
          </a:xfrm>
          <a:prstGeom prst="rect">
            <a:avLst/>
          </a:prstGeom>
        </p:spPr>
        <p:txBody>
          <a:bodyPr anchor="t" rtlCol="false" tIns="0" lIns="0" bIns="0" rIns="0">
            <a:spAutoFit/>
          </a:bodyPr>
          <a:lstStyle/>
          <a:p>
            <a:pPr algn="l">
              <a:lnSpc>
                <a:spcPts val="2875"/>
              </a:lnSpc>
            </a:pPr>
            <a:r>
              <a:rPr lang="en-US" sz="2312">
                <a:solidFill>
                  <a:srgbClr val="454240"/>
                </a:solidFill>
                <a:latin typeface="Libre Baskerville"/>
                <a:ea typeface="Libre Baskerville"/>
                <a:cs typeface="Libre Baskerville"/>
                <a:sym typeface="Libre Baskerville"/>
              </a:rPr>
              <a:t>Προβλήματα</a:t>
            </a:r>
          </a:p>
        </p:txBody>
      </p:sp>
      <p:sp>
        <p:nvSpPr>
          <p:cNvPr name="TextBox 21" id="21"/>
          <p:cNvSpPr txBox="true"/>
          <p:nvPr/>
        </p:nvSpPr>
        <p:spPr>
          <a:xfrm rot="0">
            <a:off x="8309222" y="5560219"/>
            <a:ext cx="4290566" cy="454224"/>
          </a:xfrm>
          <a:prstGeom prst="rect">
            <a:avLst/>
          </a:prstGeom>
        </p:spPr>
        <p:txBody>
          <a:bodyPr anchor="t" rtlCol="false" tIns="0" lIns="0" bIns="0" rIns="0">
            <a:spAutoFit/>
          </a:bodyPr>
          <a:lstStyle/>
          <a:p>
            <a:pPr algn="l">
              <a:lnSpc>
                <a:spcPts val="2937"/>
              </a:lnSpc>
            </a:pPr>
            <a:r>
              <a:rPr lang="en-US" sz="1812">
                <a:solidFill>
                  <a:srgbClr val="454240"/>
                </a:solidFill>
                <a:latin typeface="DM Sans"/>
                <a:ea typeface="DM Sans"/>
                <a:cs typeface="DM Sans"/>
                <a:sym typeface="DM Sans"/>
              </a:rPr>
              <a:t>Ανεπαρκής αντιμετώπιση και επιδημία</a:t>
            </a:r>
          </a:p>
        </p:txBody>
      </p:sp>
      <p:grpSp>
        <p:nvGrpSpPr>
          <p:cNvPr name="Group 22" id="22"/>
          <p:cNvGrpSpPr/>
          <p:nvPr/>
        </p:nvGrpSpPr>
        <p:grpSpPr>
          <a:xfrm rot="0">
            <a:off x="8131969" y="6268194"/>
            <a:ext cx="9270206" cy="14288"/>
            <a:chOff x="0" y="0"/>
            <a:chExt cx="12360275" cy="19050"/>
          </a:xfrm>
        </p:grpSpPr>
        <p:sp>
          <p:nvSpPr>
            <p:cNvPr name="Freeform 23" id="23"/>
            <p:cNvSpPr/>
            <p:nvPr/>
          </p:nvSpPr>
          <p:spPr>
            <a:xfrm flipH="false" flipV="false" rot="0">
              <a:off x="0" y="0"/>
              <a:ext cx="12360275" cy="19050"/>
            </a:xfrm>
            <a:custGeom>
              <a:avLst/>
              <a:gdLst/>
              <a:ahLst/>
              <a:cxnLst/>
              <a:rect r="r" b="b" t="t" l="l"/>
              <a:pathLst>
                <a:path h="19050" w="12360275">
                  <a:moveTo>
                    <a:pt x="0" y="9525"/>
                  </a:moveTo>
                  <a:cubicBezTo>
                    <a:pt x="0" y="4318"/>
                    <a:pt x="4318" y="0"/>
                    <a:pt x="9525" y="0"/>
                  </a:cubicBezTo>
                  <a:lnTo>
                    <a:pt x="12350750" y="0"/>
                  </a:lnTo>
                  <a:cubicBezTo>
                    <a:pt x="12355957" y="0"/>
                    <a:pt x="12360275" y="4318"/>
                    <a:pt x="12360275" y="9525"/>
                  </a:cubicBezTo>
                  <a:cubicBezTo>
                    <a:pt x="12360275" y="14732"/>
                    <a:pt x="12355957" y="19050"/>
                    <a:pt x="12350750" y="19050"/>
                  </a:cubicBezTo>
                  <a:lnTo>
                    <a:pt x="9525" y="19050"/>
                  </a:lnTo>
                  <a:cubicBezTo>
                    <a:pt x="4318" y="19050"/>
                    <a:pt x="0" y="14732"/>
                    <a:pt x="0" y="9525"/>
                  </a:cubicBezTo>
                  <a:close/>
                </a:path>
              </a:pathLst>
            </a:custGeom>
            <a:solidFill>
              <a:srgbClr val="DDD3BA"/>
            </a:solidFill>
          </p:spPr>
        </p:sp>
      </p:grpSp>
      <p:sp>
        <p:nvSpPr>
          <p:cNvPr name="Freeform 24" id="24" descr="preencoded.png"/>
          <p:cNvSpPr/>
          <p:nvPr/>
        </p:nvSpPr>
        <p:spPr>
          <a:xfrm flipH="false" flipV="false" rot="0">
            <a:off x="868412" y="6309569"/>
            <a:ext cx="8233916" cy="1361182"/>
          </a:xfrm>
          <a:custGeom>
            <a:avLst/>
            <a:gdLst/>
            <a:ahLst/>
            <a:cxnLst/>
            <a:rect r="r" b="b" t="t" l="l"/>
            <a:pathLst>
              <a:path h="1361182" w="8233916">
                <a:moveTo>
                  <a:pt x="0" y="0"/>
                </a:moveTo>
                <a:lnTo>
                  <a:pt x="8233917" y="0"/>
                </a:lnTo>
                <a:lnTo>
                  <a:pt x="8233917" y="1361182"/>
                </a:lnTo>
                <a:lnTo>
                  <a:pt x="0" y="1361182"/>
                </a:lnTo>
                <a:lnTo>
                  <a:pt x="0" y="0"/>
                </a:lnTo>
                <a:close/>
              </a:path>
            </a:pathLst>
          </a:custGeom>
          <a:blipFill>
            <a:blip r:embed="rId7"/>
            <a:stretch>
              <a:fillRect l="0" t="-59" r="0" b="-59"/>
            </a:stretch>
          </a:blipFill>
        </p:spPr>
      </p:sp>
      <p:sp>
        <p:nvSpPr>
          <p:cNvPr name="TextBox 25" id="25"/>
          <p:cNvSpPr txBox="true"/>
          <p:nvPr/>
        </p:nvSpPr>
        <p:spPr>
          <a:xfrm rot="0">
            <a:off x="4898826" y="6677769"/>
            <a:ext cx="172790" cy="548580"/>
          </a:xfrm>
          <a:prstGeom prst="rect">
            <a:avLst/>
          </a:prstGeom>
        </p:spPr>
        <p:txBody>
          <a:bodyPr anchor="t" rtlCol="false" tIns="0" lIns="0" bIns="0" rIns="0">
            <a:spAutoFit/>
          </a:bodyPr>
          <a:lstStyle/>
          <a:p>
            <a:pPr algn="ctr">
              <a:lnSpc>
                <a:spcPts val="3687"/>
              </a:lnSpc>
            </a:pPr>
            <a:r>
              <a:rPr lang="en-US" sz="2312">
                <a:solidFill>
                  <a:srgbClr val="454240"/>
                </a:solidFill>
                <a:latin typeface="Libre Baskerville"/>
                <a:ea typeface="Libre Baskerville"/>
                <a:cs typeface="Libre Baskerville"/>
                <a:sym typeface="Libre Baskerville"/>
              </a:rPr>
              <a:t>4</a:t>
            </a:r>
          </a:p>
        </p:txBody>
      </p:sp>
      <p:sp>
        <p:nvSpPr>
          <p:cNvPr name="TextBox 26" id="26"/>
          <p:cNvSpPr txBox="true"/>
          <p:nvPr/>
        </p:nvSpPr>
        <p:spPr>
          <a:xfrm rot="0">
            <a:off x="9338519" y="6545759"/>
            <a:ext cx="2953345" cy="369094"/>
          </a:xfrm>
          <a:prstGeom prst="rect">
            <a:avLst/>
          </a:prstGeom>
        </p:spPr>
        <p:txBody>
          <a:bodyPr anchor="t" rtlCol="false" tIns="0" lIns="0" bIns="0" rIns="0">
            <a:spAutoFit/>
          </a:bodyPr>
          <a:lstStyle/>
          <a:p>
            <a:pPr algn="l">
              <a:lnSpc>
                <a:spcPts val="2875"/>
              </a:lnSpc>
            </a:pPr>
            <a:r>
              <a:rPr lang="en-US" sz="2312">
                <a:solidFill>
                  <a:srgbClr val="454240"/>
                </a:solidFill>
                <a:latin typeface="Libre Baskerville"/>
                <a:ea typeface="Libre Baskerville"/>
                <a:cs typeface="Libre Baskerville"/>
                <a:sym typeface="Libre Baskerville"/>
              </a:rPr>
              <a:t>Διασκορπισμός</a:t>
            </a:r>
          </a:p>
        </p:txBody>
      </p:sp>
      <p:sp>
        <p:nvSpPr>
          <p:cNvPr name="TextBox 27" id="27"/>
          <p:cNvSpPr txBox="true"/>
          <p:nvPr/>
        </p:nvSpPr>
        <p:spPr>
          <a:xfrm rot="0">
            <a:off x="9338519" y="6980336"/>
            <a:ext cx="4858941" cy="454224"/>
          </a:xfrm>
          <a:prstGeom prst="rect">
            <a:avLst/>
          </a:prstGeom>
        </p:spPr>
        <p:txBody>
          <a:bodyPr anchor="t" rtlCol="false" tIns="0" lIns="0" bIns="0" rIns="0">
            <a:spAutoFit/>
          </a:bodyPr>
          <a:lstStyle/>
          <a:p>
            <a:pPr algn="l">
              <a:lnSpc>
                <a:spcPts val="2937"/>
              </a:lnSpc>
            </a:pPr>
            <a:r>
              <a:rPr lang="en-US" sz="1812">
                <a:solidFill>
                  <a:srgbClr val="454240"/>
                </a:solidFill>
                <a:latin typeface="DM Sans"/>
                <a:ea typeface="DM Sans"/>
                <a:cs typeface="DM Sans"/>
                <a:sym typeface="DM Sans"/>
              </a:rPr>
              <a:t>Αναχώρηση και εγκατάσταση στις Κυκλάδες</a:t>
            </a:r>
          </a:p>
        </p:txBody>
      </p:sp>
      <p:sp>
        <p:nvSpPr>
          <p:cNvPr name="TextBox 28" id="28"/>
          <p:cNvSpPr txBox="true"/>
          <p:nvPr/>
        </p:nvSpPr>
        <p:spPr>
          <a:xfrm rot="0">
            <a:off x="826889" y="7860358"/>
            <a:ext cx="16634222" cy="1588294"/>
          </a:xfrm>
          <a:prstGeom prst="rect">
            <a:avLst/>
          </a:prstGeom>
        </p:spPr>
        <p:txBody>
          <a:bodyPr anchor="t" rtlCol="false" tIns="0" lIns="0" bIns="0" rIns="0">
            <a:spAutoFit/>
          </a:bodyPr>
          <a:lstStyle/>
          <a:p>
            <a:pPr algn="l">
              <a:lnSpc>
                <a:spcPts val="2937"/>
              </a:lnSpc>
            </a:pPr>
            <a:r>
              <a:rPr lang="en-US" sz="1812">
                <a:solidFill>
                  <a:srgbClr val="454240"/>
                </a:solidFill>
                <a:latin typeface="DM Sans"/>
                <a:ea typeface="DM Sans"/>
                <a:cs typeface="DM Sans"/>
                <a:sym typeface="DM Sans"/>
              </a:rPr>
              <a:t>Οι Ψαριανοί αναγκάστηκαν να μετοικήσουν και, με κυβερνητική άδεια, να εγκατασταθούν στη Μονεμβασιά. Η κυβέρνηση φρόντισε για τη στέγασή τους, όρισε να εισπράττουν ένα μέρος από τους φόρους της περιοχής και κατάρτισε κατάλογο των αιχμαλώτων Ψαριανών για την εξαγορά τους. Παρ' όλα αυτά, οι Ψαριανοί της Μονεμβασιάς θεώρησαν ότι δεν αντιμετωπίστηκε ικανοποιητικά η κατάστασή τους, που επιδεινώθηκε δραματικά με το ξέσπασμα θανατηφόρου επιδημίας. Οι περισσότεροι Ψαριανοί έφυγαν αργότερα από τη Μονεμβασιά και διασκορπίστηκαν πάλι στις Κυκλάδες.</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DAGdCAC3iB8</dc:identifier>
  <dcterms:modified xsi:type="dcterms:W3CDTF">2011-08-01T06:04:30Z</dcterms:modified>
  <cp:revision>1</cp:revision>
  <dc:title>Πρόσφυγες από τα νησιά του Αιγαίου και την Κρήτη κατά την Ελληνική Επανάσταση</dc:title>
</cp:coreProperties>
</file>