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051720" y="18864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2400" b="1" dirty="0">
                <a:solidFill>
                  <a:srgbClr val="C00000"/>
                </a:solidFill>
              </a:rPr>
              <a:t>Η ΔΥΝΑΜΙΚΗ ΕΝΕΡΓΕΙΑ ΠΟΛΛΩΝ</a:t>
            </a:r>
          </a:p>
          <a:p>
            <a:r>
              <a:rPr lang="el-GR" sz="2400" b="1" dirty="0">
                <a:solidFill>
                  <a:srgbClr val="C00000"/>
                </a:solidFill>
              </a:rPr>
              <a:t>ΣΗΜΕΙΑΚΩΝ ΦΟΡΤΙΩΝ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484784"/>
            <a:ext cx="2698354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6203047" y="2420888"/>
            <a:ext cx="2713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dirty="0"/>
              <a:t>Σύστημα δύο σημειακών φορτίων.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251520" y="1230186"/>
            <a:ext cx="55446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Έστω ένα σύστημα που αποτελείται από δύο σημειακά φορτία, τα </a:t>
            </a:r>
            <a:r>
              <a:rPr lang="el-GR" dirty="0" smtClean="0"/>
              <a:t>q</a:t>
            </a:r>
            <a:r>
              <a:rPr lang="el-GR" sz="1100" dirty="0" smtClean="0"/>
              <a:t>1</a:t>
            </a:r>
            <a:r>
              <a:rPr lang="el-GR" dirty="0" smtClean="0"/>
              <a:t> και q</a:t>
            </a:r>
            <a:r>
              <a:rPr lang="el-GR" sz="1100" dirty="0" smtClean="0"/>
              <a:t>2.</a:t>
            </a:r>
            <a:endParaRPr lang="el-GR" sz="1100" dirty="0"/>
          </a:p>
          <a:p>
            <a:r>
              <a:rPr lang="el-GR" dirty="0"/>
              <a:t> 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251520" y="2132856"/>
            <a:ext cx="5976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Επειδή </a:t>
            </a:r>
            <a:r>
              <a:rPr lang="el-GR" dirty="0"/>
              <a:t>τα φορτία αλληλεπιδρούν μεταξύ τους, το σύστημα έχει </a:t>
            </a:r>
            <a:r>
              <a:rPr lang="el-GR" dirty="0" smtClean="0"/>
              <a:t>δυναμική ενέργεια</a:t>
            </a:r>
            <a:r>
              <a:rPr lang="el-GR" dirty="0"/>
              <a:t>. 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Δεν </a:t>
            </a:r>
            <a:r>
              <a:rPr lang="el-G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θα είχαν ενέργεια αν βρίσκονταν σε άπειρη απόσταση το ένα </a:t>
            </a:r>
            <a:r>
              <a:rPr lang="el-G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από το </a:t>
            </a:r>
            <a:r>
              <a:rPr lang="el-G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άλλο ώστε να μην αλληλεπιδρούν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264372" y="3861048"/>
            <a:ext cx="86525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Η ενέργεια που έχει το σύστημα των δύο φορτίων είναι ίση με το </a:t>
            </a:r>
            <a:r>
              <a:rPr lang="el-GR" b="1" dirty="0" smtClean="0"/>
              <a:t>έργο που </a:t>
            </a:r>
            <a:r>
              <a:rPr lang="el-GR" b="1" dirty="0"/>
              <a:t>απαιτείται </a:t>
            </a:r>
            <a:endParaRPr lang="el-GR" b="1" dirty="0" smtClean="0"/>
          </a:p>
          <a:p>
            <a:r>
              <a:rPr lang="el-GR" b="1" dirty="0" smtClean="0"/>
              <a:t>για </a:t>
            </a:r>
            <a:r>
              <a:rPr lang="el-GR" b="1" dirty="0"/>
              <a:t>να μεταφερθούν από πολύ μακριά και να τοποθετηθούν </a:t>
            </a:r>
            <a:r>
              <a:rPr lang="el-GR" b="1" dirty="0" smtClean="0"/>
              <a:t>στις θέσεις τους.</a:t>
            </a:r>
            <a:endParaRPr lang="el-GR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653135"/>
            <a:ext cx="5404511" cy="1417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Ορθογώνιο 6"/>
          <p:cNvSpPr/>
          <p:nvPr/>
        </p:nvSpPr>
        <p:spPr>
          <a:xfrm>
            <a:off x="1763687" y="6112713"/>
            <a:ext cx="5116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/>
              <a:t>Αρχικά τοποθετούμε το q1 στο σημείο A (a), στη συνέχεια το q2 στο σημείο Β (b)</a:t>
            </a:r>
          </a:p>
        </p:txBody>
      </p:sp>
    </p:spTree>
    <p:extLst>
      <p:ext uri="{BB962C8B-B14F-4D97-AF65-F5344CB8AC3E}">
        <p14:creationId xmlns:p14="http://schemas.microsoft.com/office/powerpoint/2010/main" val="1231462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79512" y="1595054"/>
            <a:ext cx="84969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Στις θέσεις Α και Β δεν υπάρχουν φορτία. Τα q1 και q2 βρίσκονται πολύ μακριά και σε άπειρη απόσταση μεταξύ τους. 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/>
              <a:t>φορτίο q1 μπορεί να μεταφερθεί στο Α, χωρίς παραγωγή ή δαπάνη έργου. Στη συνέχεια μεταφέρεται το q2 στο Β. Το φορτίο q2 , κινείται μέσα στο ηλεκτρικό πεδίο του που έχει δημιουργηθεί από το q1 . Το έργο που απαιτείται για τη μεταφορά του είναι αντίθετο του έργου της δύναμης του πεδίου. Είναι: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3" y="154673"/>
            <a:ext cx="5061851" cy="1330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789040"/>
            <a:ext cx="4377755" cy="861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Ορθογώνιο 3"/>
          <p:cNvSpPr/>
          <p:nvPr/>
        </p:nvSpPr>
        <p:spPr>
          <a:xfrm>
            <a:off x="395536" y="4650742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Επομένως το έργο που απαιτείται για να τοποθετηθούν τα δύο φορτία στις θέσεις τους είναι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372730"/>
            <a:ext cx="2088232" cy="1103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992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39552" y="26064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Τόση είναι και η δυναμική ενέργεια του συστήματος των δύο φορτίων.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052735"/>
            <a:ext cx="1952688" cy="1152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512528" y="2551837"/>
            <a:ext cx="8019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C00000"/>
                </a:solidFill>
              </a:rPr>
              <a:t> </a:t>
            </a:r>
            <a:r>
              <a:rPr lang="el-GR" b="1" dirty="0" smtClean="0">
                <a:solidFill>
                  <a:srgbClr val="C00000"/>
                </a:solidFill>
              </a:rPr>
              <a:t>Η δυναμική </a:t>
            </a:r>
            <a:r>
              <a:rPr lang="el-GR" b="1" dirty="0">
                <a:solidFill>
                  <a:srgbClr val="C00000"/>
                </a:solidFill>
              </a:rPr>
              <a:t>ενέργεια που υπολογίσαμε ανήκει και στα </a:t>
            </a:r>
            <a:r>
              <a:rPr lang="el-GR" b="1" dirty="0" smtClean="0">
                <a:solidFill>
                  <a:srgbClr val="C00000"/>
                </a:solidFill>
              </a:rPr>
              <a:t>δύο φορτία </a:t>
            </a:r>
          </a:p>
          <a:p>
            <a:r>
              <a:rPr lang="el-GR" b="1" dirty="0" smtClean="0">
                <a:solidFill>
                  <a:srgbClr val="C00000"/>
                </a:solidFill>
              </a:rPr>
              <a:t>– </a:t>
            </a:r>
            <a:r>
              <a:rPr lang="el-GR" b="1" dirty="0">
                <a:solidFill>
                  <a:srgbClr val="C00000"/>
                </a:solidFill>
              </a:rPr>
              <a:t>ανήκει στο σύστημα. </a:t>
            </a:r>
            <a:endParaRPr lang="el-GR" b="1" dirty="0" smtClean="0">
              <a:solidFill>
                <a:srgbClr val="C00000"/>
              </a:solidFill>
            </a:endParaRPr>
          </a:p>
          <a:p>
            <a:endParaRPr lang="el-GR" dirty="0"/>
          </a:p>
          <a:p>
            <a:r>
              <a:rPr lang="el-G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Δεν </a:t>
            </a:r>
            <a:r>
              <a:rPr lang="el-G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υπάρχει κανένας λογικός τρόπος να αποδώσουμε μέρος αυτής της ενέργειας σε κάποιο από τα φορτία.</a:t>
            </a:r>
          </a:p>
        </p:txBody>
      </p:sp>
    </p:spTree>
    <p:extLst>
      <p:ext uri="{BB962C8B-B14F-4D97-AF65-F5344CB8AC3E}">
        <p14:creationId xmlns:p14="http://schemas.microsoft.com/office/powerpoint/2010/main" val="2717785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51520" y="1383063"/>
            <a:ext cx="86409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 </a:t>
            </a:r>
            <a:r>
              <a:rPr lang="el-GR" b="1" dirty="0" smtClean="0">
                <a:solidFill>
                  <a:srgbClr val="C00000"/>
                </a:solidFill>
              </a:rPr>
              <a:t>Αν </a:t>
            </a:r>
            <a:r>
              <a:rPr lang="el-GR" b="1" dirty="0">
                <a:solidFill>
                  <a:srgbClr val="C00000"/>
                </a:solidFill>
              </a:rPr>
              <a:t>τα φορτία είναι ομώνυμα </a:t>
            </a:r>
            <a:r>
              <a:rPr lang="el-GR" b="1" dirty="0" smtClean="0">
                <a:solidFill>
                  <a:srgbClr val="C00000"/>
                </a:solidFill>
              </a:rPr>
              <a:t>η δυναμική </a:t>
            </a:r>
            <a:r>
              <a:rPr lang="el-GR" b="1" dirty="0">
                <a:solidFill>
                  <a:srgbClr val="C00000"/>
                </a:solidFill>
              </a:rPr>
              <a:t>τους ενέργεια είναι θετική</a:t>
            </a:r>
            <a:r>
              <a:rPr lang="el-GR" dirty="0"/>
              <a:t>. </a:t>
            </a:r>
            <a:endParaRPr lang="el-GR" dirty="0" smtClean="0"/>
          </a:p>
          <a:p>
            <a:endParaRPr lang="el-GR" dirty="0" smtClean="0"/>
          </a:p>
          <a:p>
            <a:r>
              <a:rPr lang="el-GR" b="1" dirty="0" smtClean="0"/>
              <a:t>Αυτό </a:t>
            </a:r>
            <a:r>
              <a:rPr lang="el-GR" b="1" dirty="0"/>
              <a:t>είναι συνέπεια των απωστικών δυνάμεων που αναπτύσσονται μεταξύ τους</a:t>
            </a:r>
            <a:r>
              <a:rPr lang="el-GR" dirty="0" smtClean="0"/>
              <a:t>.</a:t>
            </a:r>
          </a:p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 </a:t>
            </a:r>
            <a:r>
              <a:rPr lang="el-GR" dirty="0"/>
              <a:t>Για να μεταφερθούν τα φορτία </a:t>
            </a:r>
            <a:r>
              <a:rPr lang="el-GR" dirty="0" smtClean="0"/>
              <a:t>από πολύ </a:t>
            </a:r>
            <a:r>
              <a:rPr lang="el-GR" dirty="0"/>
              <a:t>μακριά και να πλησιάσουν σε απόσταση r πρέπει να προσφερθεί </a:t>
            </a:r>
            <a:r>
              <a:rPr lang="el-GR" dirty="0" smtClean="0"/>
              <a:t>έργο στο </a:t>
            </a:r>
            <a:r>
              <a:rPr lang="el-GR" dirty="0"/>
              <a:t>σύστημα. 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Αντίθετα</a:t>
            </a:r>
            <a:r>
              <a:rPr lang="el-GR" dirty="0"/>
              <a:t>, </a:t>
            </a:r>
            <a:r>
              <a:rPr lang="el-GR" b="1" dirty="0"/>
              <a:t>αν τα φορτία είναι ετερώνυμα έλκονται και </a:t>
            </a:r>
            <a:r>
              <a:rPr lang="el-GR" b="1" dirty="0" smtClean="0"/>
              <a:t>απαιτείται αρνητικό </a:t>
            </a:r>
            <a:r>
              <a:rPr lang="el-GR" b="1" dirty="0"/>
              <a:t>έργο για να τοποθετηθούν σε απόσταση r μεταξύ τους. </a:t>
            </a:r>
            <a:endParaRPr lang="el-GR" b="1" dirty="0" smtClean="0"/>
          </a:p>
          <a:p>
            <a:endParaRPr lang="el-GR" b="1" dirty="0"/>
          </a:p>
          <a:p>
            <a:r>
              <a:rPr lang="el-GR" b="1" dirty="0" smtClean="0"/>
              <a:t>Επομένως η </a:t>
            </a:r>
            <a:r>
              <a:rPr lang="el-GR" b="1" dirty="0" smtClean="0">
                <a:solidFill>
                  <a:srgbClr val="C00000"/>
                </a:solidFill>
              </a:rPr>
              <a:t>δυναμική </a:t>
            </a:r>
            <a:r>
              <a:rPr lang="el-GR" b="1" dirty="0">
                <a:solidFill>
                  <a:srgbClr val="C00000"/>
                </a:solidFill>
              </a:rPr>
              <a:t>τους ενέργεια είναι αρνητική.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1187624" y="692695"/>
            <a:ext cx="4824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Από τη σχέση  </a:t>
            </a:r>
            <a:r>
              <a:rPr lang="el-GR" dirty="0" smtClean="0"/>
              <a:t>                           προκύπτει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620688"/>
            <a:ext cx="1423916" cy="751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5975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95536" y="585288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Με τον τρόπο που περιγράψαμε βρίσκουμε τη δυναμική ενέργεια </a:t>
            </a:r>
            <a:r>
              <a:rPr lang="el-GR" dirty="0" smtClean="0"/>
              <a:t>και στις </a:t>
            </a:r>
            <a:r>
              <a:rPr lang="el-GR" dirty="0"/>
              <a:t>περιπτώσεις που ένα σύστημα αποτελείται από περισσότερα </a:t>
            </a:r>
            <a:r>
              <a:rPr lang="el-GR" dirty="0" smtClean="0"/>
              <a:t>σημειακά φορτία</a:t>
            </a:r>
            <a:r>
              <a:rPr lang="el-GR" dirty="0"/>
              <a:t>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2071388" cy="213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288230" y="3629055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/>
              <a:t>Σύστημα τριών σημειακών</a:t>
            </a:r>
          </a:p>
          <a:p>
            <a:r>
              <a:rPr lang="el-GR" sz="1400" dirty="0"/>
              <a:t>φορτίων.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2987824" y="1566952"/>
            <a:ext cx="540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 Στο </a:t>
            </a:r>
            <a:r>
              <a:rPr lang="el-GR" dirty="0" smtClean="0"/>
              <a:t>σχήμα </a:t>
            </a:r>
            <a:r>
              <a:rPr lang="el-GR" dirty="0"/>
              <a:t>παριστάνεται ένα σύστημα αποτελούμενο από </a:t>
            </a:r>
            <a:r>
              <a:rPr lang="el-GR" dirty="0" smtClean="0"/>
              <a:t>τρία σημειακά </a:t>
            </a:r>
            <a:r>
              <a:rPr lang="el-GR" dirty="0"/>
              <a:t>φορτία. </a:t>
            </a:r>
            <a:endParaRPr lang="el-GR" dirty="0" smtClean="0"/>
          </a:p>
          <a:p>
            <a:endParaRPr lang="el-GR" dirty="0"/>
          </a:p>
          <a:p>
            <a:r>
              <a:rPr lang="el-GR" b="1" dirty="0" smtClean="0"/>
              <a:t>Η </a:t>
            </a:r>
            <a:r>
              <a:rPr lang="el-GR" b="1" dirty="0"/>
              <a:t>δυναμική ενέργεια του συστήματος είναι ίση με το </a:t>
            </a:r>
            <a:r>
              <a:rPr lang="el-GR" b="1" dirty="0" smtClean="0"/>
              <a:t>έργο που </a:t>
            </a:r>
            <a:r>
              <a:rPr lang="el-GR" b="1" dirty="0"/>
              <a:t>απαιτείται για να μεταφερθούν αυτά τα φορτία από πολύ μακριά και να τοποθετηθούν ένα - ένα στις θέσεις τους</a:t>
            </a:r>
            <a:r>
              <a:rPr lang="el-GR" dirty="0"/>
              <a:t>. 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Βρίσκουμε </a:t>
            </a:r>
            <a:r>
              <a:rPr lang="el-GR" dirty="0"/>
              <a:t>έτσι ότι η δυναμική </a:t>
            </a:r>
            <a:r>
              <a:rPr lang="el-GR" dirty="0" smtClean="0"/>
              <a:t>ενέργεια του </a:t>
            </a:r>
            <a:r>
              <a:rPr lang="el-GR" dirty="0"/>
              <a:t>συστήματος αυτού είναι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581128"/>
            <a:ext cx="3432402" cy="859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395536" y="5517232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Στη </a:t>
            </a:r>
            <a:r>
              <a:rPr lang="el-GR" b="1" dirty="0">
                <a:solidFill>
                  <a:srgbClr val="C00000"/>
                </a:solidFill>
              </a:rPr>
              <a:t>σχέση αυτή η ενέργεια του συστήματος είναι </a:t>
            </a:r>
            <a:r>
              <a:rPr lang="el-GR" b="1" dirty="0" smtClean="0">
                <a:solidFill>
                  <a:srgbClr val="C00000"/>
                </a:solidFill>
              </a:rPr>
              <a:t>το άθροισμα </a:t>
            </a:r>
            <a:r>
              <a:rPr lang="el-GR" b="1" dirty="0">
                <a:solidFill>
                  <a:srgbClr val="C00000"/>
                </a:solidFill>
              </a:rPr>
              <a:t>των ενεργειών που έχουν τα φορτία ανά ζεύγη.</a:t>
            </a:r>
          </a:p>
        </p:txBody>
      </p:sp>
    </p:spTree>
    <p:extLst>
      <p:ext uri="{BB962C8B-B14F-4D97-AF65-F5344CB8AC3E}">
        <p14:creationId xmlns:p14="http://schemas.microsoft.com/office/powerpoint/2010/main" val="3496558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467544" y="188640"/>
            <a:ext cx="1512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C00000"/>
                </a:solidFill>
              </a:rPr>
              <a:t>ΠΑΡΑΔΕΙΓΜΑ</a:t>
            </a:r>
            <a:r>
              <a:rPr lang="el-GR" dirty="0"/>
              <a:t>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857293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8060999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150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60537"/>
            <a:ext cx="7920880" cy="425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215516" y="4941168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002060"/>
                </a:solidFill>
              </a:rPr>
              <a:t>Παρατήρηση</a:t>
            </a:r>
            <a:r>
              <a:rPr lang="el-GR" dirty="0"/>
              <a:t>: </a:t>
            </a:r>
            <a:r>
              <a:rPr lang="el-G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Για τη λύση του προβλήματος χρησιμοποιήσαμε την αρχή διατήρησης </a:t>
            </a:r>
            <a:endParaRPr lang="el-GR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l-G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της </a:t>
            </a:r>
            <a:r>
              <a:rPr lang="el-G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μηχανικής ενέργειας. </a:t>
            </a:r>
            <a:r>
              <a:rPr lang="el-G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Όμως</a:t>
            </a:r>
            <a:r>
              <a:rPr lang="el-G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το πεδίο που δημιουργείται από κινούμενα φορτία </a:t>
            </a:r>
            <a:endParaRPr lang="el-GR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l-G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είναι </a:t>
            </a:r>
            <a:r>
              <a:rPr lang="el-G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ηλεκτρομαγνητικό πεδίο και όταν, </a:t>
            </a:r>
            <a:r>
              <a:rPr lang="el-G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όπως συμβαίνει </a:t>
            </a:r>
            <a:r>
              <a:rPr lang="el-G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στο πρόβλημά μας τα φορτία επιταχύνονται ένα μέρος της ενέργειάς τους μεταφέρεται με τη </a:t>
            </a:r>
            <a:r>
              <a:rPr lang="el-G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μορφή ηλεκτρομαγνητικής </a:t>
            </a:r>
            <a:r>
              <a:rPr lang="el-G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ακτινοβολίας στο περιβάλλον.</a:t>
            </a:r>
          </a:p>
        </p:txBody>
      </p:sp>
    </p:spTree>
    <p:extLst>
      <p:ext uri="{BB962C8B-B14F-4D97-AF65-F5344CB8AC3E}">
        <p14:creationId xmlns:p14="http://schemas.microsoft.com/office/powerpoint/2010/main" val="253109332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428</Words>
  <Application>Microsoft Office PowerPoint</Application>
  <PresentationFormat>Προβολή στην οθόνη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oem</dc:creator>
  <cp:lastModifiedBy>oem</cp:lastModifiedBy>
  <cp:revision>10</cp:revision>
  <dcterms:created xsi:type="dcterms:W3CDTF">2021-05-25T14:52:37Z</dcterms:created>
  <dcterms:modified xsi:type="dcterms:W3CDTF">2021-05-25T15:17:58Z</dcterms:modified>
</cp:coreProperties>
</file>