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66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l-GR" smtClean="0"/>
              <a:t>Β΄Γυμνασίου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2424A-A981-4C31-934C-783A7386EC3A}" type="datetimeFigureOut">
              <a:rPr lang="el-GR" smtClean="0"/>
              <a:t>19/11/2020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758F3-9843-41D5-BDC1-CC10EBF6191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l-GR" smtClean="0"/>
              <a:t>Β΄Γυμνασίου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CC05B-0EF4-4FE8-8492-6A1CFFAE9E02}" type="datetimeFigureOut">
              <a:rPr lang="el-GR" smtClean="0"/>
              <a:t>19/11/2020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A798C-F1CA-42B5-8EF7-8B7A544A3C5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A798C-F1CA-42B5-8EF7-8B7A544A3C53}" type="slidenum">
              <a:rPr lang="el-GR" smtClean="0"/>
              <a:t>1</a:t>
            </a:fld>
            <a:endParaRPr lang="el-GR"/>
          </a:p>
        </p:txBody>
      </p:sp>
      <p:sp>
        <p:nvSpPr>
          <p:cNvPr id="5" name="4 - Θέση κεφαλίδας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l-GR" smtClean="0"/>
              <a:t>Β΄Γυμνασίου</a:t>
            </a:r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8A37-40EE-4747-9811-5A29B1C77559}" type="datetime1">
              <a:rPr lang="el-GR" smtClean="0"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BB52-0EF2-430E-9AED-4B91C952438E}" type="datetime1">
              <a:rPr lang="el-GR" smtClean="0"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483A-5F9D-4D02-A0E8-7A0331D40723}" type="datetime1">
              <a:rPr lang="el-GR" smtClean="0"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032C8-3675-4F7F-A39B-77F3BEA5B109}" type="datetime1">
              <a:rPr lang="el-GR" smtClean="0"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0211-E3B0-427A-85C9-9EA228C4EFAE}" type="datetime1">
              <a:rPr lang="el-GR" smtClean="0"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8286-B39F-47F1-B0F5-02338EA76939}" type="datetime1">
              <a:rPr lang="el-GR" smtClean="0"/>
              <a:t>19/11/2020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3B8-F3FB-4E05-8D6E-5E0832D1D9B5}" type="datetime1">
              <a:rPr lang="el-GR" smtClean="0"/>
              <a:t>19/11/2020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7FE8D-66AF-4C9A-8709-3D64454FFD75}" type="datetime1">
              <a:rPr lang="el-GR" smtClean="0"/>
              <a:t>19/11/2020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23CA5-EEE0-4C9E-906D-E3AB13BDE825}" type="datetime1">
              <a:rPr lang="el-GR" smtClean="0"/>
              <a:t>19/11/2020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9D36-6BDD-4972-88EE-E83C0BFB2222}" type="datetime1">
              <a:rPr lang="el-GR" smtClean="0"/>
              <a:t>19/11/2020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AD08-9338-414C-BF1E-2BE74135E176}" type="datetime1">
              <a:rPr lang="el-GR" smtClean="0"/>
              <a:t>19/11/2020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DC189-FA63-488E-A768-28EF14E52FA5}" type="datetime1">
              <a:rPr lang="el-GR" smtClean="0"/>
              <a:t>19/11/2020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Φιλόλογος Γεωργία Μπαλάφα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14348" y="571480"/>
            <a:ext cx="7406640" cy="1857388"/>
          </a:xfrm>
        </p:spPr>
        <p:txBody>
          <a:bodyPr>
            <a:normAutofit fontScale="85000" lnSpcReduction="10000"/>
          </a:bodyPr>
          <a:lstStyle/>
          <a:p>
            <a:r>
              <a:rPr lang="el-GR" sz="4700" b="1" dirty="0" smtClean="0">
                <a:solidFill>
                  <a:srgbClr val="002060"/>
                </a:solidFill>
              </a:rPr>
              <a:t>Βυζάντιο</a:t>
            </a:r>
            <a:r>
              <a:rPr lang="el-GR" sz="4700" b="1" dirty="0" smtClean="0"/>
              <a:t> : 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</a:rPr>
              <a:t>ονομάζεται το χριστιανικό κράτος της ελληνορωμαϊκής Ανατολής που αναδύθηκε μέσα από τους κόλπους του Ρωμαϊκού Κράτους.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857224" y="2857496"/>
            <a:ext cx="74295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Οι όροι </a:t>
            </a:r>
            <a:r>
              <a:rPr lang="el-GR" sz="2400" b="1" dirty="0" smtClean="0">
                <a:solidFill>
                  <a:schemeClr val="tx2"/>
                </a:solidFill>
              </a:rPr>
              <a:t>Βυζάντιο</a:t>
            </a:r>
            <a:r>
              <a:rPr lang="el-GR" sz="2400" dirty="0" smtClean="0"/>
              <a:t> και </a:t>
            </a:r>
            <a:r>
              <a:rPr lang="el-GR" sz="2400" b="1" dirty="0" smtClean="0">
                <a:solidFill>
                  <a:schemeClr val="tx2"/>
                </a:solidFill>
              </a:rPr>
              <a:t>Βυζαντινοί</a:t>
            </a:r>
            <a:r>
              <a:rPr lang="el-GR" sz="2400" dirty="0" smtClean="0"/>
              <a:t> είναι μεταγενέστεροι.</a:t>
            </a:r>
          </a:p>
          <a:p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 Οι κάτοικοι της Βυζαντινής Αυτοκρατορίας </a:t>
            </a:r>
            <a:r>
              <a:rPr lang="el-GR" sz="2400" dirty="0" err="1" smtClean="0"/>
              <a:t>αυτοπροσδιορίζονταν</a:t>
            </a:r>
            <a:r>
              <a:rPr lang="el-GR" sz="2400" dirty="0" smtClean="0"/>
              <a:t> με ονομασίες που δηλώνουν τη ρωμαϊκή προέλευση του κράτους </a:t>
            </a:r>
          </a:p>
          <a:p>
            <a:r>
              <a:rPr lang="el-GR" sz="2400" dirty="0" smtClean="0"/>
              <a:t>(</a:t>
            </a:r>
            <a:r>
              <a:rPr lang="el-GR" sz="2400" b="1" dirty="0" smtClean="0">
                <a:solidFill>
                  <a:schemeClr val="tx2"/>
                </a:solidFill>
              </a:rPr>
              <a:t>Ρωμαίοι / </a:t>
            </a:r>
            <a:r>
              <a:rPr lang="el-GR" sz="2400" b="1" dirty="0" err="1" smtClean="0">
                <a:solidFill>
                  <a:schemeClr val="tx2"/>
                </a:solidFill>
              </a:rPr>
              <a:t>Ρωμηοί</a:t>
            </a:r>
            <a:r>
              <a:rPr lang="el-GR" sz="2400" b="1" dirty="0" smtClean="0">
                <a:solidFill>
                  <a:schemeClr val="tx2"/>
                </a:solidFill>
              </a:rPr>
              <a:t>, Ρωμανία, Πολιτεία / Κράτος Ρωμαίων</a:t>
            </a:r>
            <a:endParaRPr lang="el-GR" sz="2400" b="1" dirty="0">
              <a:solidFill>
                <a:schemeClr val="tx2"/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Θρησκευτική πολιτική Κωνσταντίνου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285861"/>
            <a:ext cx="7929618" cy="285752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l-GR" b="1" dirty="0" smtClean="0">
                <a:solidFill>
                  <a:srgbClr val="002060"/>
                </a:solidFill>
              </a:rPr>
              <a:t>Διάταγμα των Μεδιολάνων</a:t>
            </a:r>
          </a:p>
          <a:p>
            <a:r>
              <a:rPr lang="el-GR" dirty="0" smtClean="0"/>
              <a:t>συμφωνία του </a:t>
            </a:r>
            <a:r>
              <a:rPr lang="el-GR" b="1" dirty="0" smtClean="0"/>
              <a:t>Κωνσταντίνου</a:t>
            </a:r>
            <a:r>
              <a:rPr lang="el-GR" dirty="0" smtClean="0"/>
              <a:t> και του </a:t>
            </a:r>
            <a:r>
              <a:rPr lang="el-GR" b="1" dirty="0" err="1" smtClean="0"/>
              <a:t>Λικίνιου</a:t>
            </a:r>
            <a:r>
              <a:rPr lang="el-GR" dirty="0" smtClean="0"/>
              <a:t> (313), </a:t>
            </a:r>
          </a:p>
          <a:p>
            <a:r>
              <a:rPr lang="el-GR" dirty="0" smtClean="0"/>
              <a:t>αναγνώρισε στους Χριστιανούς </a:t>
            </a:r>
            <a:r>
              <a:rPr lang="el-GR" b="1" dirty="0" smtClean="0"/>
              <a:t>ελευθερία άσκησης της λατρείας</a:t>
            </a:r>
            <a:r>
              <a:rPr lang="el-GR" dirty="0" smtClean="0"/>
              <a:t> τους - εξίσωσε τα δικαιώματά τους με αυτά των άλλων θρησκειών του Ρωμαϊκού Κράτους.</a:t>
            </a:r>
          </a:p>
          <a:p>
            <a:r>
              <a:rPr lang="el-GR" b="1" dirty="0" smtClean="0"/>
              <a:t>έπαυσαν οι διωγμοί Χριστιανών</a:t>
            </a:r>
            <a:endParaRPr lang="el-GR" dirty="0"/>
          </a:p>
        </p:txBody>
      </p:sp>
      <p:pic>
        <p:nvPicPr>
          <p:cNvPr id="4" name="3 - Εικόνα" descr="διαταγμα μεδιολάνω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4000504"/>
            <a:ext cx="5643602" cy="2279147"/>
          </a:xfrm>
          <a:prstGeom prst="rect">
            <a:avLst/>
          </a:prstGeom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solidFill>
                  <a:srgbClr val="002060"/>
                </a:solidFill>
              </a:rPr>
              <a:t>Σύνοδος της Νίκαιας (325)- </a:t>
            </a:r>
            <a:br>
              <a:rPr lang="el-GR" sz="4000" b="1" dirty="0" smtClean="0">
                <a:solidFill>
                  <a:srgbClr val="002060"/>
                </a:solidFill>
              </a:rPr>
            </a:br>
            <a:r>
              <a:rPr lang="el-GR" sz="4000" b="1" dirty="0" smtClean="0">
                <a:solidFill>
                  <a:srgbClr val="002060"/>
                </a:solidFill>
              </a:rPr>
              <a:t>Α΄ Οικουμενική σύνοδος</a:t>
            </a:r>
            <a:endParaRPr lang="el-GR" sz="4000" b="1" dirty="0">
              <a:solidFill>
                <a:srgbClr val="00206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2000240"/>
            <a:ext cx="4000528" cy="4000528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Σύνοδος επισκόπων από όλες τις επαρχίες του Οικουμενικού Ρωμαϊκού Κράτους</a:t>
            </a:r>
          </a:p>
          <a:p>
            <a:r>
              <a:rPr lang="el-GR" dirty="0" smtClean="0"/>
              <a:t>Διατύπωσε τη διδασκαλία της Εκκλησίας έναντι των αιρέσεων που είχαν ήδη εμφανισθεί. </a:t>
            </a:r>
          </a:p>
          <a:p>
            <a:r>
              <a:rPr lang="el-GR" dirty="0"/>
              <a:t>Έ</a:t>
            </a:r>
            <a:r>
              <a:rPr lang="el-GR" dirty="0" smtClean="0"/>
              <a:t>γιναν πολλές τέτοιες σύνοδοι - η σύγκλησή τους είχε σκοπό την ειρήνευση της Εκκλησίας</a:t>
            </a:r>
          </a:p>
          <a:p>
            <a:endParaRPr lang="el-GR" dirty="0"/>
          </a:p>
        </p:txBody>
      </p:sp>
      <p:pic>
        <p:nvPicPr>
          <p:cNvPr id="4" name="3 - Εικόνα" descr="α αικουμενικη σύνοδο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2000240"/>
            <a:ext cx="4657125" cy="3857652"/>
          </a:xfrm>
          <a:prstGeom prst="rect">
            <a:avLst/>
          </a:prstGeom>
        </p:spPr>
      </p:pic>
      <p:sp>
        <p:nvSpPr>
          <p:cNvPr id="5" name="4 - TextBox"/>
          <p:cNvSpPr txBox="1"/>
          <p:nvPr/>
        </p:nvSpPr>
        <p:spPr>
          <a:xfrm>
            <a:off x="4500562" y="6000768"/>
            <a:ext cx="41434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b="1" dirty="0" smtClean="0"/>
              <a:t>H Α' Οικουμενική Σύνοδος (325 </a:t>
            </a:r>
            <a:r>
              <a:rPr lang="el-GR" sz="1000" b="1" dirty="0" err="1" smtClean="0"/>
              <a:t>μ.Χ</a:t>
            </a:r>
            <a:r>
              <a:rPr lang="el-GR" sz="1000" b="1" dirty="0" smtClean="0"/>
              <a:t>.) </a:t>
            </a:r>
          </a:p>
          <a:p>
            <a:pPr algn="ctr"/>
            <a:r>
              <a:rPr lang="el-GR" sz="1000" b="1" dirty="0" smtClean="0"/>
              <a:t>Ζωγράφος: Θεοφάνης ο </a:t>
            </a:r>
            <a:r>
              <a:rPr lang="el-GR" sz="1000" b="1" dirty="0" err="1" smtClean="0"/>
              <a:t>Κρης</a:t>
            </a:r>
            <a:r>
              <a:rPr lang="el-GR" sz="1000" b="1" dirty="0" smtClean="0"/>
              <a:t>, τοιχογραφία, 16ος αιώνας, Μονή </a:t>
            </a:r>
            <a:r>
              <a:rPr lang="el-GR" sz="1000" b="1" dirty="0" err="1" smtClean="0"/>
              <a:t>Σταυρονικήτα</a:t>
            </a:r>
            <a:r>
              <a:rPr lang="el-GR" sz="1000" b="1" dirty="0" smtClean="0"/>
              <a:t>, Άγιο Όρος</a:t>
            </a:r>
            <a:endParaRPr lang="el-GR" sz="1000" b="1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11429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tx2"/>
                </a:solidFill>
              </a:rPr>
              <a:t>Η ΜΕΤΕΞΕΛΙΞΗ ΤΟΥ ΡΩΜΑΪΚΟΥ ΚΡΑΤΟΥΣ</a:t>
            </a:r>
            <a:endParaRPr lang="el-GR" b="1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3357562"/>
            <a:ext cx="8229600" cy="1185858"/>
          </a:xfrm>
        </p:spPr>
        <p:txBody>
          <a:bodyPr/>
          <a:lstStyle/>
          <a:p>
            <a:pPr algn="ctr">
              <a:buNone/>
            </a:pPr>
            <a:r>
              <a:rPr lang="el-GR" dirty="0" smtClean="0"/>
              <a:t>Από τη Ρώμη στη Νέα Ρώμη </a:t>
            </a:r>
          </a:p>
          <a:p>
            <a:pPr algn="ctr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 smtClean="0">
                <a:solidFill>
                  <a:schemeClr val="tx2"/>
                </a:solidFill>
              </a:rPr>
              <a:t>Μέτρα Κωνσταντίνου Α’ για την ανόρθωση του Ρωμαϊκού κράτους </a:t>
            </a:r>
            <a:endParaRPr lang="el-GR" sz="4000" b="1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57224" y="1857364"/>
            <a:ext cx="7498080" cy="4800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b="1" dirty="0" smtClean="0"/>
              <a:t>Ίδρυση Κωνσταντινούπολης </a:t>
            </a:r>
          </a:p>
          <a:p>
            <a:pPr>
              <a:buFont typeface="Wingdings" pitchFamily="2" charset="2"/>
              <a:buChar char="Ø"/>
            </a:pPr>
            <a:r>
              <a:rPr lang="el-GR" b="1" dirty="0" smtClean="0"/>
              <a:t>Δικαίωμα στους Χριστιανούς να λατρεύουν το Θεό τους </a:t>
            </a:r>
            <a:endParaRPr lang="el-GR" b="1" dirty="0"/>
          </a:p>
          <a:p>
            <a:pPr>
              <a:buFont typeface="Wingdings" pitchFamily="2" charset="2"/>
              <a:buChar char="Ø"/>
            </a:pPr>
            <a:r>
              <a:rPr lang="el-GR" b="1" dirty="0" smtClean="0"/>
              <a:t>Διαχωρισμός πολιτικής-στρατιωτικής εξουσίας </a:t>
            </a:r>
          </a:p>
          <a:p>
            <a:pPr>
              <a:buFont typeface="Wingdings" pitchFamily="2" charset="2"/>
              <a:buChar char="Ø"/>
            </a:pPr>
            <a:r>
              <a:rPr lang="el-GR" b="1" dirty="0" smtClean="0"/>
              <a:t>Κυκλοφορία χρυσού νομίσματος (</a:t>
            </a:r>
            <a:r>
              <a:rPr lang="el-GR" b="1" dirty="0" err="1" smtClean="0"/>
              <a:t>χρύσινος</a:t>
            </a:r>
            <a:r>
              <a:rPr lang="el-GR" b="1" dirty="0" smtClean="0"/>
              <a:t>, </a:t>
            </a:r>
            <a:r>
              <a:rPr lang="el-GR" b="1" dirty="0" err="1" smtClean="0"/>
              <a:t>solidus</a:t>
            </a:r>
            <a:r>
              <a:rPr lang="el-GR" b="1" dirty="0" smtClean="0"/>
              <a:t>) </a:t>
            </a:r>
            <a:endParaRPr lang="el-GR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002060"/>
                </a:solidFill>
              </a:rPr>
              <a:t>Ίδρυση Κωνσταντινούπολης</a:t>
            </a:r>
            <a:endParaRPr lang="el-GR" sz="3600" b="1" dirty="0">
              <a:solidFill>
                <a:srgbClr val="00206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sz="2400" dirty="0" smtClean="0"/>
              <a:t>	</a:t>
            </a:r>
            <a:r>
              <a:rPr lang="el-GR" sz="2800" b="1" dirty="0" smtClean="0"/>
              <a:t>Όταν ο Κωνσταντίνος νίκησε το </a:t>
            </a:r>
            <a:r>
              <a:rPr lang="el-GR" sz="2800" b="1" dirty="0" err="1" smtClean="0"/>
              <a:t>Λικίνιο</a:t>
            </a:r>
            <a:r>
              <a:rPr lang="el-GR" sz="2800" b="1" dirty="0" smtClean="0"/>
              <a:t>, </a:t>
            </a:r>
            <a:r>
              <a:rPr lang="el-GR" sz="2800" b="1" dirty="0" err="1" smtClean="0"/>
              <a:t>αύγουστο</a:t>
            </a:r>
            <a:r>
              <a:rPr lang="el-GR" sz="2800" b="1" dirty="0" smtClean="0"/>
              <a:t> του ανατολικού τμήματος του κράτους και έμεινε μονοκράτορας (324), αποφάσισε να ιδρύσει ένα νέο διοικητικό κέντρο στη θέση του αρχαίου Βυζαντίου</a:t>
            </a:r>
          </a:p>
          <a:p>
            <a:pPr>
              <a:buNone/>
            </a:pP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	</a:t>
            </a:r>
            <a:r>
              <a:rPr lang="el-GR" sz="2800" b="1" u="sng" dirty="0" smtClean="0">
                <a:solidFill>
                  <a:srgbClr val="002060"/>
                </a:solidFill>
              </a:rPr>
              <a:t>Η </a:t>
            </a:r>
            <a:r>
              <a:rPr lang="el-GR" sz="2800" b="1" u="sng" dirty="0">
                <a:solidFill>
                  <a:srgbClr val="002060"/>
                </a:solidFill>
              </a:rPr>
              <a:t>επιλογή της θέσης </a:t>
            </a:r>
            <a:r>
              <a:rPr lang="el-GR" sz="2800" dirty="0"/>
              <a:t>οφείλεται</a:t>
            </a:r>
            <a:r>
              <a:rPr lang="el-GR" sz="2800" dirty="0" smtClean="0"/>
              <a:t>:</a:t>
            </a:r>
          </a:p>
          <a:p>
            <a:pPr>
              <a:buNone/>
            </a:pPr>
            <a:r>
              <a:rPr lang="el-GR" sz="2800" dirty="0" smtClean="0"/>
              <a:t> </a:t>
            </a:r>
            <a:endParaRPr lang="el-GR" sz="2800" dirty="0"/>
          </a:p>
          <a:p>
            <a:pPr>
              <a:buNone/>
            </a:pPr>
            <a:r>
              <a:rPr lang="el-GR" sz="2800" dirty="0" smtClean="0"/>
              <a:t>	● </a:t>
            </a:r>
            <a:r>
              <a:rPr lang="el-GR" sz="2800" dirty="0"/>
              <a:t>Στη </a:t>
            </a:r>
            <a:r>
              <a:rPr lang="el-GR" sz="2800" b="1" dirty="0">
                <a:solidFill>
                  <a:srgbClr val="002060"/>
                </a:solidFill>
              </a:rPr>
              <a:t>γεωπολιτική της σημασία</a:t>
            </a:r>
            <a:r>
              <a:rPr lang="el-GR" sz="2800" dirty="0"/>
              <a:t>. </a:t>
            </a:r>
            <a:r>
              <a:rPr lang="el-GR" sz="2800" dirty="0" smtClean="0"/>
              <a:t>(βρισκόταν στο σταυροδρόμι της Ασίας και της Ευρώπης, του Εύξεινου Πόντου και της Μεσογείου)</a:t>
            </a:r>
          </a:p>
          <a:p>
            <a:pPr>
              <a:buNone/>
            </a:pPr>
            <a:endParaRPr lang="el-GR" sz="2800" dirty="0"/>
          </a:p>
          <a:p>
            <a:pPr>
              <a:buNone/>
            </a:pPr>
            <a:r>
              <a:rPr lang="el-GR" sz="2800" dirty="0" smtClean="0"/>
              <a:t>	● </a:t>
            </a:r>
            <a:r>
              <a:rPr lang="el-GR" sz="2800" dirty="0"/>
              <a:t>Στη </a:t>
            </a:r>
            <a:r>
              <a:rPr lang="el-GR" sz="2800" b="1" dirty="0">
                <a:solidFill>
                  <a:srgbClr val="002060"/>
                </a:solidFill>
              </a:rPr>
              <a:t>σπουδαιότητα για το εμπόριο</a:t>
            </a:r>
            <a:r>
              <a:rPr lang="el-GR" sz="2800" dirty="0"/>
              <a:t>.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rgbClr val="002060"/>
                </a:solidFill>
              </a:rPr>
              <a:t>Η απόφαση αυτή υπαγορεύτηκε από τους ακόλουθους κυρίως λόγους: </a:t>
            </a:r>
            <a:endParaRPr lang="el-GR" sz="3600" b="1" dirty="0">
              <a:solidFill>
                <a:srgbClr val="00206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1857364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l-GR" sz="2400" dirty="0" smtClean="0"/>
              <a:t>Η Ανατολή διέθετε, σε αντίθεση με τη Δύση, </a:t>
            </a:r>
            <a:r>
              <a:rPr lang="el-GR" sz="2400" b="1" dirty="0" smtClean="0"/>
              <a:t>ακμαίο πληθυσμό</a:t>
            </a:r>
            <a:r>
              <a:rPr lang="el-GR" sz="2400" dirty="0" smtClean="0"/>
              <a:t> και</a:t>
            </a:r>
            <a:r>
              <a:rPr lang="el-GR" sz="2400" b="1" dirty="0" smtClean="0"/>
              <a:t> οικονομία</a:t>
            </a:r>
            <a:r>
              <a:rPr lang="el-GR" sz="2400" dirty="0" smtClean="0"/>
              <a:t>. </a:t>
            </a:r>
          </a:p>
          <a:p>
            <a:pPr>
              <a:buNone/>
            </a:pPr>
            <a:endParaRPr lang="el-GR" sz="2400" dirty="0" smtClean="0"/>
          </a:p>
          <a:p>
            <a:pPr>
              <a:buFont typeface="Wingdings" pitchFamily="2" charset="2"/>
              <a:buChar char="v"/>
            </a:pPr>
            <a:r>
              <a:rPr lang="el-GR" sz="2400" dirty="0" smtClean="0"/>
              <a:t>Οι Χριστιανοί, στους οποίους ο Κωνσταντίνος Α΄ στηρίχτηκε πολιτικά, ήταν </a:t>
            </a:r>
            <a:r>
              <a:rPr lang="el-GR" sz="2400" b="1" dirty="0" smtClean="0"/>
              <a:t>πολυπληθέστεροι</a:t>
            </a:r>
            <a:r>
              <a:rPr lang="el-GR" sz="2400" dirty="0" smtClean="0"/>
              <a:t> στην Ανατολή. </a:t>
            </a:r>
          </a:p>
          <a:p>
            <a:pPr>
              <a:buNone/>
            </a:pPr>
            <a:endParaRPr lang="el-GR" sz="2400" dirty="0" smtClean="0"/>
          </a:p>
          <a:p>
            <a:pPr>
              <a:buFont typeface="Wingdings" pitchFamily="2" charset="2"/>
              <a:buChar char="v"/>
            </a:pPr>
            <a:r>
              <a:rPr lang="el-GR" sz="2400" dirty="0" smtClean="0"/>
              <a:t>Οι μεγάλες πόλεις της Ανατολής υπέφεραν από </a:t>
            </a:r>
            <a:r>
              <a:rPr lang="el-GR" sz="2400" b="1" dirty="0" smtClean="0"/>
              <a:t>θρησκευτικές συγκρούσεις</a:t>
            </a:r>
            <a:r>
              <a:rPr lang="el-GR" sz="2400" dirty="0" smtClean="0"/>
              <a:t> </a:t>
            </a:r>
          </a:p>
          <a:p>
            <a:pPr>
              <a:buNone/>
            </a:pPr>
            <a:endParaRPr lang="el-GR" sz="2400" dirty="0" smtClean="0"/>
          </a:p>
          <a:p>
            <a:pPr>
              <a:buFont typeface="Wingdings" pitchFamily="2" charset="2"/>
              <a:buChar char="v"/>
            </a:pPr>
            <a:r>
              <a:rPr lang="el-GR" sz="2400" dirty="0" smtClean="0"/>
              <a:t>Από το Βυζάντιο </a:t>
            </a:r>
            <a:r>
              <a:rPr lang="el-GR" sz="2400" b="1" dirty="0" smtClean="0"/>
              <a:t>μπορούσε να αποκρούσει</a:t>
            </a:r>
            <a:r>
              <a:rPr lang="el-GR" sz="2400" dirty="0" smtClean="0"/>
              <a:t> ευκολότερα τους Γότθους (στο Δούναβη) και τους Πέρσες (στον Ευφράτη).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Οικοδόμηση της Κωνσταντινούπολης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643050"/>
            <a:ext cx="3971924" cy="4525963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Σύμφωνα με οικοδομικό σχέδιο της Ρώμης(τείχη</a:t>
            </a:r>
            <a:r>
              <a:rPr lang="el-GR" dirty="0"/>
              <a:t>, λεωφόροι, αγορά (</a:t>
            </a:r>
            <a:r>
              <a:rPr lang="el-GR" dirty="0" err="1" smtClean="0"/>
              <a:t>forum</a:t>
            </a:r>
            <a:r>
              <a:rPr lang="el-GR" dirty="0" smtClean="0"/>
              <a:t> – </a:t>
            </a:r>
            <a:r>
              <a:rPr lang="el-GR" b="1" dirty="0" smtClean="0">
                <a:solidFill>
                  <a:srgbClr val="002060"/>
                </a:solidFill>
              </a:rPr>
              <a:t>πλατεία του Κωνσταντίνου</a:t>
            </a:r>
            <a:r>
              <a:rPr lang="el-GR" dirty="0" smtClean="0"/>
              <a:t>)</a:t>
            </a:r>
          </a:p>
          <a:p>
            <a:r>
              <a:rPr lang="el-GR" dirty="0" smtClean="0"/>
              <a:t>έργα </a:t>
            </a:r>
            <a:r>
              <a:rPr lang="el-GR" dirty="0"/>
              <a:t>τέχνης από όλη την </a:t>
            </a:r>
            <a:r>
              <a:rPr lang="el-GR" dirty="0" smtClean="0"/>
              <a:t>αυτοκρατορία</a:t>
            </a:r>
          </a:p>
          <a:p>
            <a:endParaRPr lang="el-GR" dirty="0"/>
          </a:p>
        </p:txBody>
      </p:sp>
      <p:pic>
        <p:nvPicPr>
          <p:cNvPr id="6" name="5 - Εικόνα" descr="forum-c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1785926"/>
            <a:ext cx="4286280" cy="3071834"/>
          </a:xfrm>
          <a:prstGeom prst="rect">
            <a:avLst/>
          </a:prstGeom>
        </p:spPr>
      </p:pic>
      <p:sp>
        <p:nvSpPr>
          <p:cNvPr id="8" name="7 - TextBox"/>
          <p:cNvSpPr txBox="1"/>
          <p:nvPr/>
        </p:nvSpPr>
        <p:spPr>
          <a:xfrm>
            <a:off x="5286380" y="4929198"/>
            <a:ext cx="335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 err="1" smtClean="0"/>
              <a:t>forum</a:t>
            </a:r>
            <a:r>
              <a:rPr lang="el-GR" sz="1200" b="1" dirty="0" smtClean="0"/>
              <a:t> – πλατεία του Κωνσταντίνου</a:t>
            </a:r>
            <a:endParaRPr lang="el-GR" sz="1200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Οικοδόμηση της Κωνσταντινούπολης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3328982" cy="4525963"/>
          </a:xfrm>
        </p:spPr>
        <p:txBody>
          <a:bodyPr/>
          <a:lstStyle/>
          <a:p>
            <a:r>
              <a:rPr lang="el-GR" dirty="0" smtClean="0"/>
              <a:t>το </a:t>
            </a:r>
            <a:r>
              <a:rPr lang="el-GR" b="1" dirty="0" smtClean="0">
                <a:solidFill>
                  <a:srgbClr val="002060"/>
                </a:solidFill>
              </a:rPr>
              <a:t>Ιερόν </a:t>
            </a:r>
            <a:r>
              <a:rPr lang="el-GR" b="1" dirty="0" err="1" smtClean="0">
                <a:solidFill>
                  <a:srgbClr val="002060"/>
                </a:solidFill>
              </a:rPr>
              <a:t>Παλάτιον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b="1" dirty="0" smtClean="0">
                <a:solidFill>
                  <a:srgbClr val="002060"/>
                </a:solidFill>
              </a:rPr>
              <a:t>κτίριο της Συγκλήτου</a:t>
            </a:r>
            <a:r>
              <a:rPr lang="el-GR" b="1" dirty="0" smtClean="0"/>
              <a:t> </a:t>
            </a:r>
          </a:p>
          <a:p>
            <a:r>
              <a:rPr lang="el-GR" dirty="0" smtClean="0"/>
              <a:t>δεξαμενές, λουτρά, αλλά και εκκλησίες (καινοτομία). </a:t>
            </a:r>
          </a:p>
          <a:p>
            <a:endParaRPr lang="el-GR" dirty="0"/>
          </a:p>
        </p:txBody>
      </p:sp>
      <p:pic>
        <p:nvPicPr>
          <p:cNvPr id="4" name="3 - Εικόνα" descr="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3908" y="1714488"/>
            <a:ext cx="4757562" cy="3571900"/>
          </a:xfrm>
          <a:prstGeom prst="rect">
            <a:avLst/>
          </a:prstGeom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Οικοδόμηση της Κωνσταντινούπολης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5"/>
            <a:ext cx="3829048" cy="2571767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l-GR" sz="2400" b="1" dirty="0" smtClean="0">
                <a:solidFill>
                  <a:srgbClr val="002060"/>
                </a:solidFill>
              </a:rPr>
              <a:t>1 Μαΐου 330 </a:t>
            </a:r>
            <a:r>
              <a:rPr lang="el-GR" sz="2400" dirty="0" smtClean="0">
                <a:sym typeface="Wingdings" pitchFamily="2" charset="2"/>
              </a:rPr>
              <a:t> </a:t>
            </a:r>
            <a:r>
              <a:rPr lang="el-GR" sz="2400" dirty="0" smtClean="0"/>
              <a:t>εγκαίνια της πόλης, η οποία έλαβε το όνομα του ιδρυτή της (</a:t>
            </a:r>
            <a:r>
              <a:rPr lang="el-GR" sz="2400" b="1" dirty="0" smtClean="0"/>
              <a:t>Κωνσταντινούπολη</a:t>
            </a:r>
            <a:r>
              <a:rPr lang="el-GR" sz="2400" dirty="0" smtClean="0"/>
              <a:t>). </a:t>
            </a:r>
          </a:p>
          <a:p>
            <a:pPr>
              <a:buNone/>
            </a:pPr>
            <a:endParaRPr lang="el-GR" sz="2400" dirty="0" smtClean="0"/>
          </a:p>
          <a:p>
            <a:pPr>
              <a:buFont typeface="Wingdings" pitchFamily="2" charset="2"/>
              <a:buChar char="v"/>
            </a:pPr>
            <a:r>
              <a:rPr lang="el-GR" sz="2400" dirty="0" smtClean="0"/>
              <a:t>Η </a:t>
            </a:r>
            <a:r>
              <a:rPr lang="el-GR" sz="2400" b="1" dirty="0" smtClean="0">
                <a:solidFill>
                  <a:srgbClr val="002060"/>
                </a:solidFill>
              </a:rPr>
              <a:t>Κωνσταντινούπολη ή Νέα Ρώμη </a:t>
            </a:r>
            <a:r>
              <a:rPr lang="el-GR" sz="2400" dirty="0" smtClean="0"/>
              <a:t>βαθμιαία απέκτησε χαρακτηριστικά χριστιανικής πόλης,</a:t>
            </a:r>
          </a:p>
          <a:p>
            <a:pPr>
              <a:buFont typeface="Wingdings" pitchFamily="2" charset="2"/>
              <a:buChar char="v"/>
            </a:pPr>
            <a:endParaRPr lang="el-GR" sz="2400" dirty="0" smtClean="0"/>
          </a:p>
        </p:txBody>
      </p:sp>
      <p:pic>
        <p:nvPicPr>
          <p:cNvPr id="5" name="4 - Εικόνα" descr="κωνπολη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1571612"/>
            <a:ext cx="4424547" cy="2571768"/>
          </a:xfrm>
          <a:prstGeom prst="rect">
            <a:avLst/>
          </a:prstGeom>
        </p:spPr>
      </p:pic>
      <p:sp>
        <p:nvSpPr>
          <p:cNvPr id="6" name="5 - TextBox"/>
          <p:cNvSpPr txBox="1"/>
          <p:nvPr/>
        </p:nvSpPr>
        <p:spPr>
          <a:xfrm>
            <a:off x="642910" y="4429132"/>
            <a:ext cx="49292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l-GR" b="1" dirty="0" smtClean="0">
                <a:solidFill>
                  <a:srgbClr val="002060"/>
                </a:solidFill>
              </a:rPr>
              <a:t>Ραγδαία ανάπτυξη: </a:t>
            </a:r>
            <a:r>
              <a:rPr lang="el-GR" dirty="0" smtClean="0"/>
              <a:t>αρχές 5ου αι. ο πληθυσμός της είχε αυξηθεί σε 150.000, ενώ στα χρόνια του αυτοκράτορα Ιουστινιανού Α΄ (527-565) αριθμούσε 300.000 κατοίκους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Θρησκευτική πολιτική Κωνσταντίνου 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14488"/>
            <a:ext cx="3829048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l-GR" b="1" dirty="0" smtClean="0"/>
              <a:t>ευνοϊκή στάση </a:t>
            </a:r>
            <a:r>
              <a:rPr lang="el-GR" dirty="0" smtClean="0"/>
              <a:t>προς τον Χριστιανισμό.</a:t>
            </a:r>
          </a:p>
          <a:p>
            <a:pPr algn="just">
              <a:buNone/>
            </a:pPr>
            <a:endParaRPr lang="el-GR" dirty="0" smtClean="0"/>
          </a:p>
          <a:p>
            <a:pPr algn="just"/>
            <a:r>
              <a:rPr lang="el-GR" dirty="0" smtClean="0"/>
              <a:t>Μετά τη νίκη του επί του Μαξεντίου (312) μετέφερε το μονόγραμμα του Χριστού (</a:t>
            </a:r>
            <a:r>
              <a:rPr lang="el-GR" b="1" dirty="0" err="1" smtClean="0"/>
              <a:t>Χριστόγραμμα</a:t>
            </a:r>
            <a:r>
              <a:rPr lang="el-GR" dirty="0" smtClean="0"/>
              <a:t>), σημαντικό χριστιανικό σύμβολο, από τη στρατιωτική σημαία (</a:t>
            </a:r>
            <a:r>
              <a:rPr lang="el-GR" dirty="0" err="1" smtClean="0"/>
              <a:t>λάβαρον</a:t>
            </a:r>
            <a:r>
              <a:rPr lang="el-GR" dirty="0" smtClean="0"/>
              <a:t>) στα νομίσματά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εξέδωσε </a:t>
            </a:r>
            <a:r>
              <a:rPr lang="el-GR" b="1" dirty="0" smtClean="0"/>
              <a:t>νόμους ευνοϊκούς </a:t>
            </a:r>
            <a:r>
              <a:rPr lang="el-GR" dirty="0" smtClean="0"/>
              <a:t>για τους Χριστιανούς. </a:t>
            </a:r>
            <a:endParaRPr lang="el-GR" dirty="0"/>
          </a:p>
        </p:txBody>
      </p:sp>
      <p:pic>
        <p:nvPicPr>
          <p:cNvPr id="4" name="3 - Εικόνα" descr="χριστόγραμμ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1785926"/>
            <a:ext cx="3500462" cy="3500462"/>
          </a:xfrm>
          <a:prstGeom prst="rect">
            <a:avLst/>
          </a:prstGeom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Φιλόλογος Γεωργία Μπαλάφα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66</TotalTime>
  <Words>486</Words>
  <PresentationFormat>Προβολή στην οθόνη (4:3)</PresentationFormat>
  <Paragraphs>85</Paragraphs>
  <Slides>11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  </vt:lpstr>
      <vt:lpstr>Η ΜΕΤΕΞΕΛΙΞΗ ΤΟΥ ΡΩΜΑΪΚΟΥ ΚΡΑΤΟΥΣ</vt:lpstr>
      <vt:lpstr>Μέτρα Κωνσταντίνου Α’ για την ανόρθωση του Ρωμαϊκού κράτους </vt:lpstr>
      <vt:lpstr>Ίδρυση Κωνσταντινούπολης</vt:lpstr>
      <vt:lpstr>Η απόφαση αυτή υπαγορεύτηκε από τους ακόλουθους κυρίως λόγους: </vt:lpstr>
      <vt:lpstr>Οικοδόμηση της Κωνσταντινούπολης</vt:lpstr>
      <vt:lpstr>Οικοδόμηση της Κωνσταντινούπολης</vt:lpstr>
      <vt:lpstr>Οικοδόμηση της Κωνσταντινούπολης</vt:lpstr>
      <vt:lpstr>Θρησκευτική πολιτική Κωνσταντίνου </vt:lpstr>
      <vt:lpstr>Θρησκευτική πολιτική Κωνσταντίνου </vt:lpstr>
      <vt:lpstr>Σύνοδος της Νίκαιας (325)-  Α΄ Οικουμενική σύνοδος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User</dc:creator>
  <cp:lastModifiedBy>User</cp:lastModifiedBy>
  <cp:revision>18</cp:revision>
  <dcterms:created xsi:type="dcterms:W3CDTF">2020-11-18T14:41:35Z</dcterms:created>
  <dcterms:modified xsi:type="dcterms:W3CDTF">2020-11-19T09:39:21Z</dcterms:modified>
</cp:coreProperties>
</file>