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Overpass Light" charset="0"/>
      <p:regular r:id="rId17"/>
    </p:embeddedFont>
    <p:embeddedFont>
      <p:font typeface="Arimo Bold" charset="0"/>
      <p:regular r:id="rId18"/>
    </p:embeddedFont>
    <p:embeddedFont>
      <p:font typeface="Calibri"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8" d="100"/>
          <a:sy n="58" d="100"/>
        </p:scale>
        <p:origin x="-389" y="-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4BE"/>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DE6"/>
            </a:solidFill>
          </p:spPr>
        </p:sp>
      </p:grpSp>
      <p:sp>
        <p:nvSpPr>
          <p:cNvPr id="6" name="Freeform 6" descr="preencoded.png"/>
          <p:cNvSpPr/>
          <p:nvPr/>
        </p:nvSpPr>
        <p:spPr>
          <a:xfrm flipH="1">
            <a:off x="8145851" y="0"/>
            <a:ext cx="10142149" cy="10287000"/>
          </a:xfrm>
          <a:custGeom>
            <a:avLst/>
            <a:gdLst/>
            <a:ahLst/>
            <a:cxnLst/>
            <a:rect l="l" t="t" r="r" b="b"/>
            <a:pathLst>
              <a:path w="10142149" h="10287000">
                <a:moveTo>
                  <a:pt x="10142149" y="0"/>
                </a:moveTo>
                <a:lnTo>
                  <a:pt x="0" y="0"/>
                </a:lnTo>
                <a:lnTo>
                  <a:pt x="0" y="10287000"/>
                </a:lnTo>
                <a:lnTo>
                  <a:pt x="10142149" y="10287000"/>
                </a:lnTo>
                <a:lnTo>
                  <a:pt x="10142149" y="0"/>
                </a:lnTo>
                <a:close/>
              </a:path>
            </a:pathLst>
          </a:custGeom>
          <a:blipFill>
            <a:blip r:embed="rId3"/>
            <a:stretch>
              <a:fillRect t="-23943" b="-23943"/>
            </a:stretch>
          </a:blipFill>
        </p:spPr>
      </p:sp>
      <p:sp>
        <p:nvSpPr>
          <p:cNvPr id="7" name="TextBox 7"/>
          <p:cNvSpPr txBox="1"/>
          <p:nvPr/>
        </p:nvSpPr>
        <p:spPr>
          <a:xfrm>
            <a:off x="992238" y="2003226"/>
            <a:ext cx="9445526" cy="2652712"/>
          </a:xfrm>
          <a:prstGeom prst="rect">
            <a:avLst/>
          </a:prstGeom>
        </p:spPr>
        <p:txBody>
          <a:bodyPr lIns="0" tIns="0" rIns="0" bIns="0" rtlCol="0" anchor="t">
            <a:spAutoFit/>
          </a:bodyPr>
          <a:lstStyle/>
          <a:p>
            <a:pPr algn="l">
              <a:lnSpc>
                <a:spcPts val="6937"/>
              </a:lnSpc>
            </a:pPr>
            <a:r>
              <a:rPr lang="en-US" sz="5562" b="1">
                <a:solidFill>
                  <a:srgbClr val="233939"/>
                </a:solidFill>
                <a:latin typeface="Arimo Bold"/>
                <a:ea typeface="Arimo Bold"/>
                <a:cs typeface="Arimo Bold"/>
                <a:sym typeface="Arimo Bold"/>
              </a:rPr>
              <a:t>Το Προσφυγικό Ζήτημα κατά την Ελληνική Επανάσταση του 1821</a:t>
            </a:r>
          </a:p>
        </p:txBody>
      </p:sp>
      <p:sp>
        <p:nvSpPr>
          <p:cNvPr id="8" name="TextBox 8"/>
          <p:cNvSpPr txBox="1"/>
          <p:nvPr/>
        </p:nvSpPr>
        <p:spPr>
          <a:xfrm>
            <a:off x="992238" y="5000625"/>
            <a:ext cx="9445526" cy="2411016"/>
          </a:xfrm>
          <a:prstGeom prst="rect">
            <a:avLst/>
          </a:prstGeom>
        </p:spPr>
        <p:txBody>
          <a:bodyPr lIns="0" tIns="0" rIns="0" bIns="0" rtlCol="0" anchor="t">
            <a:spAutoFit/>
          </a:bodyPr>
          <a:lstStyle/>
          <a:p>
            <a:pPr algn="l">
              <a:lnSpc>
                <a:spcPts val="3562"/>
              </a:lnSpc>
            </a:pPr>
            <a:r>
              <a:rPr lang="en-US" sz="2187">
                <a:solidFill>
                  <a:srgbClr val="3B4E4E"/>
                </a:solidFill>
                <a:latin typeface="Overpass Light"/>
                <a:ea typeface="Overpass Light"/>
                <a:cs typeface="Overpass Light"/>
                <a:sym typeface="Overpass Light"/>
              </a:rPr>
              <a:t>Η Ελληνική Επανάσταση του 1821 σηματοδότησε την αρχή του προσφυγικού ζητήματος στη σύγχρονη ελληνική ιστορία. Κατά τη διάρκεια αυτής της περιόδου, σημειώθηκαν σημαντικές μετακινήσεις ελληνικών πληθυσμών από διάφορα μέρη της Οθωμανικής αυτοκρατορίας προς την επαναστατημένη Ελλάδα.</a:t>
            </a:r>
          </a:p>
        </p:txBody>
      </p:sp>
      <p:grpSp>
        <p:nvGrpSpPr>
          <p:cNvPr id="9" name="Group 9"/>
          <p:cNvGrpSpPr/>
          <p:nvPr/>
        </p:nvGrpSpPr>
        <p:grpSpPr>
          <a:xfrm>
            <a:off x="987475" y="7746950"/>
            <a:ext cx="463154" cy="463154"/>
            <a:chOff x="0" y="0"/>
            <a:chExt cx="617538" cy="617538"/>
          </a:xfrm>
        </p:grpSpPr>
        <p:sp>
          <p:nvSpPr>
            <p:cNvPr id="10" name="Freeform 10"/>
            <p:cNvSpPr/>
            <p:nvPr/>
          </p:nvSpPr>
          <p:spPr>
            <a:xfrm>
              <a:off x="0" y="0"/>
              <a:ext cx="617601" cy="617601"/>
            </a:xfrm>
            <a:custGeom>
              <a:avLst/>
              <a:gdLst/>
              <a:ahLst/>
              <a:cxnLst/>
              <a:rect l="l" t="t" r="r" b="b"/>
              <a:pathLst>
                <a:path w="617601" h="617601">
                  <a:moveTo>
                    <a:pt x="0" y="308737"/>
                  </a:moveTo>
                  <a:cubicBezTo>
                    <a:pt x="0" y="138303"/>
                    <a:pt x="138303" y="0"/>
                    <a:pt x="308737" y="0"/>
                  </a:cubicBezTo>
                  <a:cubicBezTo>
                    <a:pt x="310642" y="0"/>
                    <a:pt x="312547" y="889"/>
                    <a:pt x="313690" y="2413"/>
                  </a:cubicBezTo>
                  <a:lnTo>
                    <a:pt x="308737" y="6350"/>
                  </a:lnTo>
                  <a:lnTo>
                    <a:pt x="308737" y="0"/>
                  </a:lnTo>
                  <a:lnTo>
                    <a:pt x="308737" y="6350"/>
                  </a:lnTo>
                  <a:lnTo>
                    <a:pt x="308737" y="0"/>
                  </a:lnTo>
                  <a:cubicBezTo>
                    <a:pt x="479298" y="0"/>
                    <a:pt x="617601" y="138303"/>
                    <a:pt x="617601" y="308737"/>
                  </a:cubicBezTo>
                  <a:cubicBezTo>
                    <a:pt x="617601" y="311150"/>
                    <a:pt x="616204" y="313309"/>
                    <a:pt x="614045" y="314452"/>
                  </a:cubicBezTo>
                  <a:lnTo>
                    <a:pt x="611251" y="308737"/>
                  </a:lnTo>
                  <a:lnTo>
                    <a:pt x="617601" y="308737"/>
                  </a:lnTo>
                  <a:cubicBezTo>
                    <a:pt x="617601" y="479298"/>
                    <a:pt x="479298" y="617474"/>
                    <a:pt x="308864" y="617474"/>
                  </a:cubicBezTo>
                  <a:lnTo>
                    <a:pt x="308864" y="611124"/>
                  </a:lnTo>
                  <a:lnTo>
                    <a:pt x="308864" y="604774"/>
                  </a:lnTo>
                  <a:lnTo>
                    <a:pt x="308864" y="611124"/>
                  </a:lnTo>
                  <a:lnTo>
                    <a:pt x="308864" y="617474"/>
                  </a:lnTo>
                  <a:cubicBezTo>
                    <a:pt x="138303" y="617601"/>
                    <a:pt x="0" y="479298"/>
                    <a:pt x="0" y="308737"/>
                  </a:cubicBezTo>
                  <a:lnTo>
                    <a:pt x="6350" y="308737"/>
                  </a:lnTo>
                  <a:lnTo>
                    <a:pt x="0" y="308737"/>
                  </a:lnTo>
                  <a:moveTo>
                    <a:pt x="12700" y="308737"/>
                  </a:moveTo>
                  <a:lnTo>
                    <a:pt x="6350" y="308737"/>
                  </a:lnTo>
                  <a:lnTo>
                    <a:pt x="12700" y="308737"/>
                  </a:lnTo>
                  <a:cubicBezTo>
                    <a:pt x="12700" y="472313"/>
                    <a:pt x="145288" y="604901"/>
                    <a:pt x="308737" y="604901"/>
                  </a:cubicBezTo>
                  <a:cubicBezTo>
                    <a:pt x="312293" y="604901"/>
                    <a:pt x="315087" y="607695"/>
                    <a:pt x="315087" y="611251"/>
                  </a:cubicBezTo>
                  <a:cubicBezTo>
                    <a:pt x="315087" y="614807"/>
                    <a:pt x="312293" y="617601"/>
                    <a:pt x="308737" y="617601"/>
                  </a:cubicBezTo>
                  <a:cubicBezTo>
                    <a:pt x="305181" y="617601"/>
                    <a:pt x="302387" y="614807"/>
                    <a:pt x="302387" y="611251"/>
                  </a:cubicBezTo>
                  <a:cubicBezTo>
                    <a:pt x="302387" y="607695"/>
                    <a:pt x="305181" y="604901"/>
                    <a:pt x="308737" y="604901"/>
                  </a:cubicBezTo>
                  <a:cubicBezTo>
                    <a:pt x="472313" y="604901"/>
                    <a:pt x="604774" y="472313"/>
                    <a:pt x="604774" y="308864"/>
                  </a:cubicBezTo>
                  <a:cubicBezTo>
                    <a:pt x="604774" y="306451"/>
                    <a:pt x="606171" y="304292"/>
                    <a:pt x="608330" y="303149"/>
                  </a:cubicBezTo>
                  <a:lnTo>
                    <a:pt x="611124" y="308864"/>
                  </a:lnTo>
                  <a:lnTo>
                    <a:pt x="604774" y="308864"/>
                  </a:lnTo>
                  <a:cubicBezTo>
                    <a:pt x="604901" y="145288"/>
                    <a:pt x="472313" y="12700"/>
                    <a:pt x="308737" y="12700"/>
                  </a:cubicBezTo>
                  <a:cubicBezTo>
                    <a:pt x="306832" y="12700"/>
                    <a:pt x="304927" y="11811"/>
                    <a:pt x="303784" y="10287"/>
                  </a:cubicBezTo>
                  <a:lnTo>
                    <a:pt x="308737" y="6350"/>
                  </a:lnTo>
                  <a:lnTo>
                    <a:pt x="308737" y="12700"/>
                  </a:lnTo>
                  <a:cubicBezTo>
                    <a:pt x="145288" y="12700"/>
                    <a:pt x="12700" y="145288"/>
                    <a:pt x="12700" y="308737"/>
                  </a:cubicBezTo>
                  <a:close/>
                </a:path>
              </a:pathLst>
            </a:custGeom>
            <a:solidFill>
              <a:srgbClr val="FFFFFF"/>
            </a:solidFill>
          </p:spPr>
        </p:sp>
      </p:grpSp>
      <p:sp>
        <p:nvSpPr>
          <p:cNvPr id="11" name="Freeform 11" descr="preencoded.png"/>
          <p:cNvSpPr/>
          <p:nvPr/>
        </p:nvSpPr>
        <p:spPr>
          <a:xfrm>
            <a:off x="1001762" y="8210104"/>
            <a:ext cx="434579" cy="434579"/>
          </a:xfrm>
          <a:custGeom>
            <a:avLst/>
            <a:gdLst/>
            <a:ahLst/>
            <a:cxnLst/>
            <a:rect l="l" t="t" r="r" b="b"/>
            <a:pathLst>
              <a:path w="434579" h="434579">
                <a:moveTo>
                  <a:pt x="0" y="0"/>
                </a:moveTo>
                <a:lnTo>
                  <a:pt x="434579" y="0"/>
                </a:lnTo>
                <a:lnTo>
                  <a:pt x="434579" y="434578"/>
                </a:lnTo>
                <a:lnTo>
                  <a:pt x="0" y="434578"/>
                </a:lnTo>
                <a:lnTo>
                  <a:pt x="0" y="0"/>
                </a:lnTo>
                <a:close/>
              </a:path>
            </a:pathLst>
          </a:custGeom>
          <a:blipFill>
            <a:blip r:embed="rId4"/>
            <a:stretch>
              <a:fillRect/>
            </a:stretch>
          </a:blipFill>
        </p:spPr>
      </p:sp>
      <p:sp>
        <p:nvSpPr>
          <p:cNvPr id="12" name="TextBox 12"/>
          <p:cNvSpPr txBox="1"/>
          <p:nvPr/>
        </p:nvSpPr>
        <p:spPr>
          <a:xfrm>
            <a:off x="1595518" y="8247230"/>
            <a:ext cx="5882934" cy="397452"/>
          </a:xfrm>
          <a:prstGeom prst="rect">
            <a:avLst/>
          </a:prstGeom>
        </p:spPr>
        <p:txBody>
          <a:bodyPr lIns="0" tIns="0" rIns="0" bIns="0" rtlCol="0" anchor="t">
            <a:spAutoFit/>
          </a:bodyPr>
          <a:lstStyle/>
          <a:p>
            <a:pPr algn="l">
              <a:lnSpc>
                <a:spcPts val="3170"/>
              </a:lnSpc>
            </a:pPr>
            <a:r>
              <a:rPr lang="en-US" sz="2250" b="1">
                <a:solidFill>
                  <a:srgbClr val="3B4E4E"/>
                </a:solidFill>
                <a:latin typeface="Arimo Bold"/>
                <a:ea typeface="Arimo Bold"/>
                <a:cs typeface="Arimo Bold"/>
                <a:sym typeface="Arimo Bold"/>
              </a:rPr>
              <a:t>Vasilis Varsamopoulos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4BE"/>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DE6"/>
            </a:solidFill>
          </p:spPr>
        </p:sp>
      </p:grpSp>
      <p:sp>
        <p:nvSpPr>
          <p:cNvPr id="6" name="Freeform 6" descr="preencoded.png"/>
          <p:cNvSpPr/>
          <p:nvPr/>
        </p:nvSpPr>
        <p:spPr>
          <a:xfrm>
            <a:off x="772417" y="4386114"/>
            <a:ext cx="1103411" cy="1765547"/>
          </a:xfrm>
          <a:custGeom>
            <a:avLst/>
            <a:gdLst/>
            <a:ahLst/>
            <a:cxnLst/>
            <a:rect l="l" t="t" r="r" b="b"/>
            <a:pathLst>
              <a:path w="1103411" h="1765547">
                <a:moveTo>
                  <a:pt x="0" y="0"/>
                </a:moveTo>
                <a:lnTo>
                  <a:pt x="1103412" y="0"/>
                </a:lnTo>
                <a:lnTo>
                  <a:pt x="1103412" y="1765547"/>
                </a:lnTo>
                <a:lnTo>
                  <a:pt x="0" y="1765547"/>
                </a:lnTo>
                <a:lnTo>
                  <a:pt x="0" y="0"/>
                </a:lnTo>
                <a:close/>
              </a:path>
            </a:pathLst>
          </a:custGeom>
          <a:blipFill>
            <a:blip r:embed="rId3"/>
            <a:stretch>
              <a:fillRect l="-164" r="-164"/>
            </a:stretch>
          </a:blipFill>
        </p:spPr>
      </p:sp>
      <p:sp>
        <p:nvSpPr>
          <p:cNvPr id="7" name="Freeform 7" descr="preencoded.png"/>
          <p:cNvSpPr/>
          <p:nvPr/>
        </p:nvSpPr>
        <p:spPr>
          <a:xfrm>
            <a:off x="772417" y="6151661"/>
            <a:ext cx="1103411" cy="1765547"/>
          </a:xfrm>
          <a:custGeom>
            <a:avLst/>
            <a:gdLst/>
            <a:ahLst/>
            <a:cxnLst/>
            <a:rect l="l" t="t" r="r" b="b"/>
            <a:pathLst>
              <a:path w="1103411" h="1765547">
                <a:moveTo>
                  <a:pt x="0" y="0"/>
                </a:moveTo>
                <a:lnTo>
                  <a:pt x="1103412" y="0"/>
                </a:lnTo>
                <a:lnTo>
                  <a:pt x="1103412" y="1765548"/>
                </a:lnTo>
                <a:lnTo>
                  <a:pt x="0" y="1765548"/>
                </a:lnTo>
                <a:lnTo>
                  <a:pt x="0" y="0"/>
                </a:lnTo>
                <a:close/>
              </a:path>
            </a:pathLst>
          </a:custGeom>
          <a:blipFill>
            <a:blip r:embed="rId4"/>
            <a:stretch>
              <a:fillRect l="-164" r="-164"/>
            </a:stretch>
          </a:blipFill>
        </p:spPr>
      </p:sp>
      <p:sp>
        <p:nvSpPr>
          <p:cNvPr id="8" name="Freeform 8" descr="preencoded.png"/>
          <p:cNvSpPr/>
          <p:nvPr/>
        </p:nvSpPr>
        <p:spPr>
          <a:xfrm>
            <a:off x="772417" y="7917210"/>
            <a:ext cx="1103411" cy="1765547"/>
          </a:xfrm>
          <a:custGeom>
            <a:avLst/>
            <a:gdLst/>
            <a:ahLst/>
            <a:cxnLst/>
            <a:rect l="l" t="t" r="r" b="b"/>
            <a:pathLst>
              <a:path w="1103411" h="1765547">
                <a:moveTo>
                  <a:pt x="0" y="0"/>
                </a:moveTo>
                <a:lnTo>
                  <a:pt x="1103412" y="0"/>
                </a:lnTo>
                <a:lnTo>
                  <a:pt x="1103412" y="1765547"/>
                </a:lnTo>
                <a:lnTo>
                  <a:pt x="0" y="1765547"/>
                </a:lnTo>
                <a:lnTo>
                  <a:pt x="0" y="0"/>
                </a:lnTo>
                <a:close/>
              </a:path>
            </a:pathLst>
          </a:custGeom>
          <a:blipFill>
            <a:blip r:embed="rId5"/>
            <a:stretch>
              <a:fillRect l="-164" r="-164"/>
            </a:stretch>
          </a:blipFill>
        </p:spPr>
      </p:sp>
      <p:sp>
        <p:nvSpPr>
          <p:cNvPr id="9" name="Freeform 9"/>
          <p:cNvSpPr/>
          <p:nvPr/>
        </p:nvSpPr>
        <p:spPr>
          <a:xfrm>
            <a:off x="0" y="0"/>
            <a:ext cx="18288000" cy="4252764"/>
          </a:xfrm>
          <a:custGeom>
            <a:avLst/>
            <a:gdLst/>
            <a:ahLst/>
            <a:cxnLst/>
            <a:rect l="l" t="t" r="r" b="b"/>
            <a:pathLst>
              <a:path w="18288000" h="4252764">
                <a:moveTo>
                  <a:pt x="0" y="0"/>
                </a:moveTo>
                <a:lnTo>
                  <a:pt x="18288000" y="0"/>
                </a:lnTo>
                <a:lnTo>
                  <a:pt x="18288000" y="4252764"/>
                </a:lnTo>
                <a:lnTo>
                  <a:pt x="0" y="4252764"/>
                </a:lnTo>
                <a:lnTo>
                  <a:pt x="0" y="0"/>
                </a:lnTo>
                <a:close/>
              </a:path>
            </a:pathLst>
          </a:custGeom>
          <a:blipFill>
            <a:blip r:embed="rId6">
              <a:alphaModFix amt="94000"/>
            </a:blip>
            <a:stretch>
              <a:fillRect t="-82671" b="-86094"/>
            </a:stretch>
          </a:blipFill>
        </p:spPr>
      </p:sp>
      <p:sp>
        <p:nvSpPr>
          <p:cNvPr id="10" name="TextBox 10"/>
          <p:cNvSpPr txBox="1"/>
          <p:nvPr/>
        </p:nvSpPr>
        <p:spPr>
          <a:xfrm>
            <a:off x="772417" y="3317974"/>
            <a:ext cx="14618494" cy="725897"/>
          </a:xfrm>
          <a:prstGeom prst="rect">
            <a:avLst/>
          </a:prstGeom>
        </p:spPr>
        <p:txBody>
          <a:bodyPr lIns="0" tIns="0" rIns="0" bIns="0" rtlCol="0" anchor="t">
            <a:spAutoFit/>
          </a:bodyPr>
          <a:lstStyle/>
          <a:p>
            <a:pPr algn="l">
              <a:lnSpc>
                <a:spcPts val="5624"/>
              </a:lnSpc>
            </a:pPr>
            <a:r>
              <a:rPr lang="en-US" sz="4512" b="1">
                <a:solidFill>
                  <a:srgbClr val="233939"/>
                </a:solidFill>
                <a:latin typeface="Arimo Bold"/>
                <a:ea typeface="Arimo Bold"/>
                <a:cs typeface="Arimo Bold"/>
                <a:sym typeface="Arimo Bold"/>
              </a:rPr>
              <a:t>Προσφυγικό Ρεύμα προς τις Βόρειες Σποράδες</a:t>
            </a:r>
          </a:p>
        </p:txBody>
      </p:sp>
      <p:sp>
        <p:nvSpPr>
          <p:cNvPr id="11" name="TextBox 11"/>
          <p:cNvSpPr txBox="1"/>
          <p:nvPr/>
        </p:nvSpPr>
        <p:spPr>
          <a:xfrm>
            <a:off x="2206824" y="4587627"/>
            <a:ext cx="2758679" cy="363885"/>
          </a:xfrm>
          <a:prstGeom prst="rect">
            <a:avLst/>
          </a:prstGeom>
        </p:spPr>
        <p:txBody>
          <a:bodyPr lIns="0" tIns="0" rIns="0" bIns="0" rtlCol="0" anchor="t">
            <a:spAutoFit/>
          </a:bodyPr>
          <a:lstStyle/>
          <a:p>
            <a:pPr algn="l">
              <a:lnSpc>
                <a:spcPts val="2687"/>
              </a:lnSpc>
            </a:pPr>
            <a:r>
              <a:rPr lang="en-US" sz="2125" b="1">
                <a:solidFill>
                  <a:srgbClr val="3B4E4E"/>
                </a:solidFill>
                <a:latin typeface="Arimo Bold"/>
                <a:ea typeface="Arimo Bold"/>
                <a:cs typeface="Arimo Bold"/>
                <a:sym typeface="Arimo Bold"/>
              </a:rPr>
              <a:t>Προέλευση</a:t>
            </a:r>
          </a:p>
        </p:txBody>
      </p:sp>
      <p:sp>
        <p:nvSpPr>
          <p:cNvPr id="12" name="TextBox 12"/>
          <p:cNvSpPr txBox="1"/>
          <p:nvPr/>
        </p:nvSpPr>
        <p:spPr>
          <a:xfrm>
            <a:off x="2206824" y="4969520"/>
            <a:ext cx="15308759" cy="467320"/>
          </a:xfrm>
          <a:prstGeom prst="rect">
            <a:avLst/>
          </a:prstGeom>
        </p:spPr>
        <p:txBody>
          <a:bodyPr lIns="0" tIns="0" rIns="0" bIns="0" rtlCol="0" anchor="t">
            <a:spAutoFit/>
          </a:bodyPr>
          <a:lstStyle/>
          <a:p>
            <a:pPr algn="l">
              <a:lnSpc>
                <a:spcPts val="2749"/>
              </a:lnSpc>
            </a:pPr>
            <a:r>
              <a:rPr lang="en-US" sz="1687">
                <a:solidFill>
                  <a:srgbClr val="3B4E4E"/>
                </a:solidFill>
                <a:latin typeface="Overpass Light"/>
                <a:ea typeface="Overpass Light"/>
                <a:cs typeface="Overpass Light"/>
                <a:sym typeface="Overpass Light"/>
              </a:rPr>
              <a:t>Κάτοικοι της Θεσσαλομαγνησίας και της Κεντρικής Μακεδονίας.</a:t>
            </a:r>
          </a:p>
        </p:txBody>
      </p:sp>
      <p:sp>
        <p:nvSpPr>
          <p:cNvPr id="13" name="TextBox 13"/>
          <p:cNvSpPr txBox="1"/>
          <p:nvPr/>
        </p:nvSpPr>
        <p:spPr>
          <a:xfrm>
            <a:off x="2206824" y="6353175"/>
            <a:ext cx="2758679" cy="363885"/>
          </a:xfrm>
          <a:prstGeom prst="rect">
            <a:avLst/>
          </a:prstGeom>
        </p:spPr>
        <p:txBody>
          <a:bodyPr lIns="0" tIns="0" rIns="0" bIns="0" rtlCol="0" anchor="t">
            <a:spAutoFit/>
          </a:bodyPr>
          <a:lstStyle/>
          <a:p>
            <a:pPr algn="l">
              <a:lnSpc>
                <a:spcPts val="2687"/>
              </a:lnSpc>
            </a:pPr>
            <a:r>
              <a:rPr lang="en-US" sz="2125" b="1">
                <a:solidFill>
                  <a:srgbClr val="3B4E4E"/>
                </a:solidFill>
                <a:latin typeface="Arimo Bold"/>
                <a:ea typeface="Arimo Bold"/>
                <a:cs typeface="Arimo Bold"/>
                <a:sym typeface="Arimo Bold"/>
              </a:rPr>
              <a:t>Αιτία</a:t>
            </a:r>
          </a:p>
        </p:txBody>
      </p:sp>
      <p:sp>
        <p:nvSpPr>
          <p:cNvPr id="14" name="TextBox 14"/>
          <p:cNvSpPr txBox="1"/>
          <p:nvPr/>
        </p:nvSpPr>
        <p:spPr>
          <a:xfrm>
            <a:off x="2206824" y="6735067"/>
            <a:ext cx="15308759" cy="467320"/>
          </a:xfrm>
          <a:prstGeom prst="rect">
            <a:avLst/>
          </a:prstGeom>
        </p:spPr>
        <p:txBody>
          <a:bodyPr lIns="0" tIns="0" rIns="0" bIns="0" rtlCol="0" anchor="t">
            <a:spAutoFit/>
          </a:bodyPr>
          <a:lstStyle/>
          <a:p>
            <a:pPr algn="l">
              <a:lnSpc>
                <a:spcPts val="2749"/>
              </a:lnSpc>
            </a:pPr>
            <a:r>
              <a:rPr lang="en-US" sz="1687">
                <a:solidFill>
                  <a:srgbClr val="3B4E4E"/>
                </a:solidFill>
                <a:latin typeface="Overpass Light"/>
                <a:ea typeface="Overpass Light"/>
                <a:cs typeface="Overpass Light"/>
                <a:sym typeface="Overpass Light"/>
              </a:rPr>
              <a:t>Προέλαση των τουρκικών στρατευμάτων και αποτυχία του επαναστατικού κινήματος στη Μαγνησία και τη Χαλκιδική (άνοιξη 1821).</a:t>
            </a:r>
          </a:p>
        </p:txBody>
      </p:sp>
      <p:sp>
        <p:nvSpPr>
          <p:cNvPr id="15" name="TextBox 15"/>
          <p:cNvSpPr txBox="1"/>
          <p:nvPr/>
        </p:nvSpPr>
        <p:spPr>
          <a:xfrm>
            <a:off x="2206824" y="8118722"/>
            <a:ext cx="2758679" cy="363885"/>
          </a:xfrm>
          <a:prstGeom prst="rect">
            <a:avLst/>
          </a:prstGeom>
        </p:spPr>
        <p:txBody>
          <a:bodyPr lIns="0" tIns="0" rIns="0" bIns="0" rtlCol="0" anchor="t">
            <a:spAutoFit/>
          </a:bodyPr>
          <a:lstStyle/>
          <a:p>
            <a:pPr algn="l">
              <a:lnSpc>
                <a:spcPts val="2687"/>
              </a:lnSpc>
            </a:pPr>
            <a:r>
              <a:rPr lang="en-US" sz="2125" b="1">
                <a:solidFill>
                  <a:srgbClr val="3B4E4E"/>
                </a:solidFill>
                <a:latin typeface="Arimo Bold"/>
                <a:ea typeface="Arimo Bold"/>
                <a:cs typeface="Arimo Bold"/>
                <a:sym typeface="Arimo Bold"/>
              </a:rPr>
              <a:t>Προορισμός</a:t>
            </a:r>
          </a:p>
        </p:txBody>
      </p:sp>
      <p:sp>
        <p:nvSpPr>
          <p:cNvPr id="16" name="TextBox 16"/>
          <p:cNvSpPr txBox="1"/>
          <p:nvPr/>
        </p:nvSpPr>
        <p:spPr>
          <a:xfrm>
            <a:off x="2206824" y="8500616"/>
            <a:ext cx="15308759" cy="467320"/>
          </a:xfrm>
          <a:prstGeom prst="rect">
            <a:avLst/>
          </a:prstGeom>
        </p:spPr>
        <p:txBody>
          <a:bodyPr lIns="0" tIns="0" rIns="0" bIns="0" rtlCol="0" anchor="t">
            <a:spAutoFit/>
          </a:bodyPr>
          <a:lstStyle/>
          <a:p>
            <a:pPr algn="l">
              <a:lnSpc>
                <a:spcPts val="2749"/>
              </a:lnSpc>
            </a:pPr>
            <a:r>
              <a:rPr lang="en-US" sz="1687">
                <a:solidFill>
                  <a:srgbClr val="3B4E4E"/>
                </a:solidFill>
                <a:latin typeface="Overpass Light"/>
                <a:ea typeface="Overpass Light"/>
                <a:cs typeface="Overpass Light"/>
                <a:sym typeface="Overpass Light"/>
              </a:rPr>
              <a:t>Σκιάθος, Σκόπελος, Σκύρος και Τρίκερι της Μαγνησίας.</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4BE"/>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DE6"/>
            </a:solidFill>
          </p:spPr>
        </p:sp>
      </p:grpSp>
      <p:sp>
        <p:nvSpPr>
          <p:cNvPr id="6" name="TextBox 6"/>
          <p:cNvSpPr txBox="1"/>
          <p:nvPr/>
        </p:nvSpPr>
        <p:spPr>
          <a:xfrm>
            <a:off x="992238" y="1767631"/>
            <a:ext cx="14289286" cy="943124"/>
          </a:xfrm>
          <a:prstGeom prst="rect">
            <a:avLst/>
          </a:prstGeom>
        </p:spPr>
        <p:txBody>
          <a:bodyPr lIns="0" tIns="0" rIns="0" bIns="0" rtlCol="0" anchor="t">
            <a:spAutoFit/>
          </a:bodyPr>
          <a:lstStyle/>
          <a:p>
            <a:pPr algn="l">
              <a:lnSpc>
                <a:spcPts val="6937"/>
              </a:lnSpc>
            </a:pPr>
            <a:r>
              <a:rPr lang="en-US" sz="5562" b="1">
                <a:solidFill>
                  <a:srgbClr val="233939"/>
                </a:solidFill>
                <a:latin typeface="Arimo Bold"/>
                <a:ea typeface="Arimo Bold"/>
                <a:cs typeface="Arimo Bold"/>
                <a:sym typeface="Arimo Bold"/>
              </a:rPr>
              <a:t>Προσφυγικό Ρεύμα από τον Όλυμπο</a:t>
            </a:r>
          </a:p>
        </p:txBody>
      </p:sp>
      <p:grpSp>
        <p:nvGrpSpPr>
          <p:cNvPr id="7" name="Group 7"/>
          <p:cNvGrpSpPr/>
          <p:nvPr/>
        </p:nvGrpSpPr>
        <p:grpSpPr>
          <a:xfrm>
            <a:off x="987475" y="3273029"/>
            <a:ext cx="2726680" cy="1643211"/>
            <a:chOff x="0" y="0"/>
            <a:chExt cx="3635573" cy="2190948"/>
          </a:xfrm>
        </p:grpSpPr>
        <p:sp>
          <p:nvSpPr>
            <p:cNvPr id="8" name="Freeform 8"/>
            <p:cNvSpPr/>
            <p:nvPr/>
          </p:nvSpPr>
          <p:spPr>
            <a:xfrm>
              <a:off x="6350" y="6350"/>
              <a:ext cx="3622802" cy="2178177"/>
            </a:xfrm>
            <a:custGeom>
              <a:avLst/>
              <a:gdLst/>
              <a:ahLst/>
              <a:cxnLst/>
              <a:rect l="l" t="t" r="r" b="b"/>
              <a:pathLst>
                <a:path w="3622802" h="2178177">
                  <a:moveTo>
                    <a:pt x="0" y="158750"/>
                  </a:moveTo>
                  <a:cubicBezTo>
                    <a:pt x="0" y="71120"/>
                    <a:pt x="71247" y="0"/>
                    <a:pt x="159131" y="0"/>
                  </a:cubicBezTo>
                  <a:lnTo>
                    <a:pt x="3463671" y="0"/>
                  </a:lnTo>
                  <a:cubicBezTo>
                    <a:pt x="3551555" y="0"/>
                    <a:pt x="3622802" y="71120"/>
                    <a:pt x="3622802" y="158750"/>
                  </a:cubicBezTo>
                  <a:lnTo>
                    <a:pt x="3622802" y="2019427"/>
                  </a:lnTo>
                  <a:cubicBezTo>
                    <a:pt x="3622802" y="2107057"/>
                    <a:pt x="3551555" y="2178177"/>
                    <a:pt x="3463671" y="2178177"/>
                  </a:cubicBezTo>
                  <a:lnTo>
                    <a:pt x="159131" y="2178177"/>
                  </a:lnTo>
                  <a:cubicBezTo>
                    <a:pt x="71247" y="2178177"/>
                    <a:pt x="0" y="2107057"/>
                    <a:pt x="0" y="2019427"/>
                  </a:cubicBezTo>
                  <a:close/>
                </a:path>
              </a:pathLst>
            </a:custGeom>
            <a:solidFill>
              <a:srgbClr val="DDEEE6"/>
            </a:solidFill>
          </p:spPr>
        </p:sp>
        <p:sp>
          <p:nvSpPr>
            <p:cNvPr id="9" name="Freeform 9"/>
            <p:cNvSpPr/>
            <p:nvPr/>
          </p:nvSpPr>
          <p:spPr>
            <a:xfrm>
              <a:off x="0" y="0"/>
              <a:ext cx="3635502" cy="2190877"/>
            </a:xfrm>
            <a:custGeom>
              <a:avLst/>
              <a:gdLst/>
              <a:ahLst/>
              <a:cxnLst/>
              <a:rect l="l" t="t" r="r" b="b"/>
              <a:pathLst>
                <a:path w="3635502" h="2190877">
                  <a:moveTo>
                    <a:pt x="0" y="165100"/>
                  </a:moveTo>
                  <a:cubicBezTo>
                    <a:pt x="0" y="73914"/>
                    <a:pt x="74168" y="0"/>
                    <a:pt x="165481" y="0"/>
                  </a:cubicBezTo>
                  <a:lnTo>
                    <a:pt x="3470021" y="0"/>
                  </a:lnTo>
                  <a:lnTo>
                    <a:pt x="3470021" y="6350"/>
                  </a:lnTo>
                  <a:lnTo>
                    <a:pt x="3470021" y="0"/>
                  </a:lnTo>
                  <a:cubicBezTo>
                    <a:pt x="3561461" y="0"/>
                    <a:pt x="3635502" y="73914"/>
                    <a:pt x="3635502" y="165100"/>
                  </a:cubicBezTo>
                  <a:lnTo>
                    <a:pt x="3629152" y="165100"/>
                  </a:lnTo>
                  <a:lnTo>
                    <a:pt x="3635502" y="165100"/>
                  </a:lnTo>
                  <a:lnTo>
                    <a:pt x="3635502" y="2025777"/>
                  </a:lnTo>
                  <a:lnTo>
                    <a:pt x="3629152" y="2025777"/>
                  </a:lnTo>
                  <a:lnTo>
                    <a:pt x="3635502" y="2025777"/>
                  </a:lnTo>
                  <a:cubicBezTo>
                    <a:pt x="3635502" y="2116963"/>
                    <a:pt x="3561334" y="2190877"/>
                    <a:pt x="3470021" y="2190877"/>
                  </a:cubicBezTo>
                  <a:lnTo>
                    <a:pt x="3470021" y="2184527"/>
                  </a:lnTo>
                  <a:lnTo>
                    <a:pt x="3470021" y="2190877"/>
                  </a:lnTo>
                  <a:lnTo>
                    <a:pt x="165481" y="2190877"/>
                  </a:lnTo>
                  <a:lnTo>
                    <a:pt x="165481" y="2184527"/>
                  </a:lnTo>
                  <a:lnTo>
                    <a:pt x="165481" y="2190877"/>
                  </a:lnTo>
                  <a:cubicBezTo>
                    <a:pt x="74041" y="2190877"/>
                    <a:pt x="0" y="2116963"/>
                    <a:pt x="0" y="2025777"/>
                  </a:cubicBezTo>
                  <a:lnTo>
                    <a:pt x="0" y="165100"/>
                  </a:lnTo>
                  <a:lnTo>
                    <a:pt x="6350" y="165100"/>
                  </a:lnTo>
                  <a:lnTo>
                    <a:pt x="0" y="165100"/>
                  </a:lnTo>
                  <a:moveTo>
                    <a:pt x="12700" y="165100"/>
                  </a:moveTo>
                  <a:lnTo>
                    <a:pt x="12700" y="2025777"/>
                  </a:lnTo>
                  <a:lnTo>
                    <a:pt x="6350" y="2025777"/>
                  </a:lnTo>
                  <a:lnTo>
                    <a:pt x="12700" y="2025777"/>
                  </a:lnTo>
                  <a:cubicBezTo>
                    <a:pt x="12700" y="2109978"/>
                    <a:pt x="81153" y="2178177"/>
                    <a:pt x="165481" y="2178177"/>
                  </a:cubicBezTo>
                  <a:lnTo>
                    <a:pt x="3470021" y="2178177"/>
                  </a:lnTo>
                  <a:cubicBezTo>
                    <a:pt x="3554476" y="2178177"/>
                    <a:pt x="3622802" y="2109978"/>
                    <a:pt x="3622802" y="2025777"/>
                  </a:cubicBezTo>
                  <a:lnTo>
                    <a:pt x="3622802" y="165100"/>
                  </a:lnTo>
                  <a:cubicBezTo>
                    <a:pt x="3622802" y="80899"/>
                    <a:pt x="3554349" y="12700"/>
                    <a:pt x="3470021" y="12700"/>
                  </a:cubicBezTo>
                  <a:lnTo>
                    <a:pt x="165481" y="12700"/>
                  </a:lnTo>
                  <a:lnTo>
                    <a:pt x="165481" y="6350"/>
                  </a:lnTo>
                  <a:lnTo>
                    <a:pt x="165481" y="12700"/>
                  </a:lnTo>
                  <a:cubicBezTo>
                    <a:pt x="81153" y="12700"/>
                    <a:pt x="12700" y="80899"/>
                    <a:pt x="12700" y="165100"/>
                  </a:cubicBezTo>
                  <a:close/>
                </a:path>
              </a:pathLst>
            </a:custGeom>
            <a:solidFill>
              <a:srgbClr val="C3D4CC"/>
            </a:solidFill>
          </p:spPr>
        </p:sp>
      </p:grpSp>
      <p:sp>
        <p:nvSpPr>
          <p:cNvPr id="10" name="TextBox 10"/>
          <p:cNvSpPr txBox="1"/>
          <p:nvPr/>
        </p:nvSpPr>
        <p:spPr>
          <a:xfrm>
            <a:off x="1285280" y="3677841"/>
            <a:ext cx="138261" cy="700236"/>
          </a:xfrm>
          <a:prstGeom prst="rect">
            <a:avLst/>
          </a:prstGeom>
        </p:spPr>
        <p:txBody>
          <a:bodyPr lIns="0" tIns="0" rIns="0" bIns="0" rtlCol="0" anchor="t">
            <a:spAutoFit/>
          </a:bodyPr>
          <a:lstStyle/>
          <a:p>
            <a:pPr algn="ctr">
              <a:lnSpc>
                <a:spcPts val="4437"/>
              </a:lnSpc>
            </a:pPr>
            <a:r>
              <a:rPr lang="en-US" sz="2750" b="1">
                <a:solidFill>
                  <a:srgbClr val="3B4E4E"/>
                </a:solidFill>
                <a:latin typeface="Arimo Bold"/>
                <a:ea typeface="Arimo Bold"/>
                <a:cs typeface="Arimo Bold"/>
                <a:sym typeface="Arimo Bold"/>
              </a:rPr>
              <a:t>1</a:t>
            </a:r>
          </a:p>
        </p:txBody>
      </p:sp>
      <p:sp>
        <p:nvSpPr>
          <p:cNvPr id="11" name="TextBox 11"/>
          <p:cNvSpPr txBox="1"/>
          <p:nvPr/>
        </p:nvSpPr>
        <p:spPr>
          <a:xfrm>
            <a:off x="3992910" y="3523209"/>
            <a:ext cx="4161681" cy="481012"/>
          </a:xfrm>
          <a:prstGeom prst="rect">
            <a:avLst/>
          </a:prstGeom>
        </p:spPr>
        <p:txBody>
          <a:bodyPr lIns="0" tIns="0" rIns="0" bIns="0" rtlCol="0" anchor="t">
            <a:spAutoFit/>
          </a:bodyPr>
          <a:lstStyle/>
          <a:p>
            <a:pPr algn="l">
              <a:lnSpc>
                <a:spcPts val="3437"/>
              </a:lnSpc>
            </a:pPr>
            <a:r>
              <a:rPr lang="en-US" sz="2750" b="1">
                <a:solidFill>
                  <a:srgbClr val="3B4E4E"/>
                </a:solidFill>
                <a:latin typeface="Arimo Bold"/>
                <a:ea typeface="Arimo Bold"/>
                <a:cs typeface="Arimo Bold"/>
                <a:sym typeface="Arimo Bold"/>
              </a:rPr>
              <a:t>Καταστολή κινήματος</a:t>
            </a:r>
          </a:p>
        </p:txBody>
      </p:sp>
      <p:sp>
        <p:nvSpPr>
          <p:cNvPr id="12" name="TextBox 12"/>
          <p:cNvSpPr txBox="1"/>
          <p:nvPr/>
        </p:nvSpPr>
        <p:spPr>
          <a:xfrm>
            <a:off x="3992910" y="4031456"/>
            <a:ext cx="6261348" cy="471487"/>
          </a:xfrm>
          <a:prstGeom prst="rect">
            <a:avLst/>
          </a:prstGeom>
        </p:spPr>
        <p:txBody>
          <a:bodyPr lIns="0" tIns="0" rIns="0" bIns="0" rtlCol="0" anchor="t">
            <a:spAutoFit/>
          </a:bodyPr>
          <a:lstStyle/>
          <a:p>
            <a:pPr algn="l">
              <a:lnSpc>
                <a:spcPts val="3562"/>
              </a:lnSpc>
            </a:pPr>
            <a:r>
              <a:rPr lang="en-US" sz="2187">
                <a:solidFill>
                  <a:srgbClr val="3B4E4E"/>
                </a:solidFill>
                <a:latin typeface="Overpass Light"/>
                <a:ea typeface="Overpass Light"/>
                <a:cs typeface="Overpass Light"/>
                <a:sym typeface="Overpass Light"/>
              </a:rPr>
              <a:t>Αποτυχία επανάστασης στον Όλυμπο</a:t>
            </a:r>
          </a:p>
        </p:txBody>
      </p:sp>
      <p:grpSp>
        <p:nvGrpSpPr>
          <p:cNvPr id="13" name="Group 13"/>
          <p:cNvGrpSpPr/>
          <p:nvPr/>
        </p:nvGrpSpPr>
        <p:grpSpPr>
          <a:xfrm>
            <a:off x="3851076" y="4892427"/>
            <a:ext cx="13303002" cy="19050"/>
            <a:chOff x="0" y="0"/>
            <a:chExt cx="17737337" cy="25400"/>
          </a:xfrm>
        </p:grpSpPr>
        <p:sp>
          <p:nvSpPr>
            <p:cNvPr id="14" name="Freeform 14"/>
            <p:cNvSpPr/>
            <p:nvPr/>
          </p:nvSpPr>
          <p:spPr>
            <a:xfrm>
              <a:off x="0" y="0"/>
              <a:ext cx="17737328" cy="25400"/>
            </a:xfrm>
            <a:custGeom>
              <a:avLst/>
              <a:gdLst/>
              <a:ahLst/>
              <a:cxnLst/>
              <a:rect l="l" t="t" r="r" b="b"/>
              <a:pathLst>
                <a:path w="17737328" h="25400">
                  <a:moveTo>
                    <a:pt x="0" y="12700"/>
                  </a:moveTo>
                  <a:cubicBezTo>
                    <a:pt x="0" y="5715"/>
                    <a:pt x="5715" y="0"/>
                    <a:pt x="12700" y="0"/>
                  </a:cubicBezTo>
                  <a:lnTo>
                    <a:pt x="17724628" y="0"/>
                  </a:lnTo>
                  <a:cubicBezTo>
                    <a:pt x="17731614" y="0"/>
                    <a:pt x="17737328" y="5715"/>
                    <a:pt x="17737328" y="12700"/>
                  </a:cubicBezTo>
                  <a:cubicBezTo>
                    <a:pt x="17737328" y="19685"/>
                    <a:pt x="17731614" y="25400"/>
                    <a:pt x="17724628" y="25400"/>
                  </a:cubicBezTo>
                  <a:lnTo>
                    <a:pt x="12700" y="25400"/>
                  </a:lnTo>
                  <a:cubicBezTo>
                    <a:pt x="5715" y="25400"/>
                    <a:pt x="0" y="19685"/>
                    <a:pt x="0" y="12700"/>
                  </a:cubicBezTo>
                  <a:close/>
                </a:path>
              </a:pathLst>
            </a:custGeom>
            <a:solidFill>
              <a:srgbClr val="C3D4CC"/>
            </a:solidFill>
          </p:spPr>
        </p:sp>
      </p:grpSp>
      <p:grpSp>
        <p:nvGrpSpPr>
          <p:cNvPr id="15" name="Group 15"/>
          <p:cNvGrpSpPr/>
          <p:nvPr/>
        </p:nvGrpSpPr>
        <p:grpSpPr>
          <a:xfrm>
            <a:off x="987475" y="5048399"/>
            <a:ext cx="5443984" cy="1643211"/>
            <a:chOff x="0" y="0"/>
            <a:chExt cx="7258645" cy="2190948"/>
          </a:xfrm>
        </p:grpSpPr>
        <p:sp>
          <p:nvSpPr>
            <p:cNvPr id="16" name="Freeform 16"/>
            <p:cNvSpPr/>
            <p:nvPr/>
          </p:nvSpPr>
          <p:spPr>
            <a:xfrm>
              <a:off x="6350" y="6350"/>
              <a:ext cx="7245858" cy="2178177"/>
            </a:xfrm>
            <a:custGeom>
              <a:avLst/>
              <a:gdLst/>
              <a:ahLst/>
              <a:cxnLst/>
              <a:rect l="l" t="t" r="r" b="b"/>
              <a:pathLst>
                <a:path w="7245858" h="2178177">
                  <a:moveTo>
                    <a:pt x="0" y="158750"/>
                  </a:moveTo>
                  <a:cubicBezTo>
                    <a:pt x="0" y="71120"/>
                    <a:pt x="71374" y="0"/>
                    <a:pt x="159385" y="0"/>
                  </a:cubicBezTo>
                  <a:lnTo>
                    <a:pt x="7086473" y="0"/>
                  </a:lnTo>
                  <a:cubicBezTo>
                    <a:pt x="7174484" y="0"/>
                    <a:pt x="7245858" y="71120"/>
                    <a:pt x="7245858" y="158750"/>
                  </a:cubicBezTo>
                  <a:lnTo>
                    <a:pt x="7245858" y="2019427"/>
                  </a:lnTo>
                  <a:cubicBezTo>
                    <a:pt x="7245858" y="2107057"/>
                    <a:pt x="7174484" y="2178177"/>
                    <a:pt x="7086473" y="2178177"/>
                  </a:cubicBezTo>
                  <a:lnTo>
                    <a:pt x="159385" y="2178177"/>
                  </a:lnTo>
                  <a:cubicBezTo>
                    <a:pt x="71374" y="2178177"/>
                    <a:pt x="0" y="2107057"/>
                    <a:pt x="0" y="2019427"/>
                  </a:cubicBezTo>
                  <a:close/>
                </a:path>
              </a:pathLst>
            </a:custGeom>
            <a:solidFill>
              <a:srgbClr val="DDEEE6"/>
            </a:solidFill>
          </p:spPr>
        </p:sp>
        <p:sp>
          <p:nvSpPr>
            <p:cNvPr id="17" name="Freeform 17"/>
            <p:cNvSpPr/>
            <p:nvPr/>
          </p:nvSpPr>
          <p:spPr>
            <a:xfrm>
              <a:off x="0" y="0"/>
              <a:ext cx="7258558" cy="2190877"/>
            </a:xfrm>
            <a:custGeom>
              <a:avLst/>
              <a:gdLst/>
              <a:ahLst/>
              <a:cxnLst/>
              <a:rect l="l" t="t" r="r" b="b"/>
              <a:pathLst>
                <a:path w="7258558" h="2190877">
                  <a:moveTo>
                    <a:pt x="0" y="165100"/>
                  </a:moveTo>
                  <a:cubicBezTo>
                    <a:pt x="0" y="73914"/>
                    <a:pt x="74295" y="0"/>
                    <a:pt x="165735" y="0"/>
                  </a:cubicBezTo>
                  <a:lnTo>
                    <a:pt x="7092823" y="0"/>
                  </a:lnTo>
                  <a:lnTo>
                    <a:pt x="7092823" y="6350"/>
                  </a:lnTo>
                  <a:lnTo>
                    <a:pt x="7092823" y="0"/>
                  </a:lnTo>
                  <a:cubicBezTo>
                    <a:pt x="7184390" y="0"/>
                    <a:pt x="7258558" y="73914"/>
                    <a:pt x="7258558" y="165100"/>
                  </a:cubicBezTo>
                  <a:lnTo>
                    <a:pt x="7252208" y="165100"/>
                  </a:lnTo>
                  <a:lnTo>
                    <a:pt x="7258558" y="165100"/>
                  </a:lnTo>
                  <a:lnTo>
                    <a:pt x="7258558" y="2025777"/>
                  </a:lnTo>
                  <a:lnTo>
                    <a:pt x="7252208" y="2025777"/>
                  </a:lnTo>
                  <a:lnTo>
                    <a:pt x="7258558" y="2025777"/>
                  </a:lnTo>
                  <a:cubicBezTo>
                    <a:pt x="7258558" y="2116963"/>
                    <a:pt x="7184263" y="2190877"/>
                    <a:pt x="7092823" y="2190877"/>
                  </a:cubicBezTo>
                  <a:lnTo>
                    <a:pt x="7092823" y="2184527"/>
                  </a:lnTo>
                  <a:lnTo>
                    <a:pt x="7092823" y="2190877"/>
                  </a:lnTo>
                  <a:lnTo>
                    <a:pt x="165735" y="2190877"/>
                  </a:lnTo>
                  <a:lnTo>
                    <a:pt x="165735" y="2184527"/>
                  </a:lnTo>
                  <a:lnTo>
                    <a:pt x="165735" y="2190877"/>
                  </a:lnTo>
                  <a:cubicBezTo>
                    <a:pt x="74168" y="2190877"/>
                    <a:pt x="0" y="2116963"/>
                    <a:pt x="0" y="2025777"/>
                  </a:cubicBezTo>
                  <a:lnTo>
                    <a:pt x="0" y="165100"/>
                  </a:lnTo>
                  <a:lnTo>
                    <a:pt x="6350" y="165100"/>
                  </a:lnTo>
                  <a:lnTo>
                    <a:pt x="0" y="165100"/>
                  </a:lnTo>
                  <a:moveTo>
                    <a:pt x="12700" y="165100"/>
                  </a:moveTo>
                  <a:lnTo>
                    <a:pt x="12700" y="2025777"/>
                  </a:lnTo>
                  <a:lnTo>
                    <a:pt x="6350" y="2025777"/>
                  </a:lnTo>
                  <a:lnTo>
                    <a:pt x="12700" y="2025777"/>
                  </a:lnTo>
                  <a:cubicBezTo>
                    <a:pt x="12700" y="2109978"/>
                    <a:pt x="81153" y="2178177"/>
                    <a:pt x="165735" y="2178177"/>
                  </a:cubicBezTo>
                  <a:lnTo>
                    <a:pt x="7092823" y="2178177"/>
                  </a:lnTo>
                  <a:cubicBezTo>
                    <a:pt x="7177405" y="2178177"/>
                    <a:pt x="7245858" y="2109851"/>
                    <a:pt x="7245858" y="2025777"/>
                  </a:cubicBezTo>
                  <a:lnTo>
                    <a:pt x="7245858" y="165100"/>
                  </a:lnTo>
                  <a:cubicBezTo>
                    <a:pt x="7245858" y="80899"/>
                    <a:pt x="7177405" y="12700"/>
                    <a:pt x="7092823" y="12700"/>
                  </a:cubicBezTo>
                  <a:lnTo>
                    <a:pt x="165735" y="12700"/>
                  </a:lnTo>
                  <a:lnTo>
                    <a:pt x="165735" y="6350"/>
                  </a:lnTo>
                  <a:lnTo>
                    <a:pt x="165735" y="12700"/>
                  </a:lnTo>
                  <a:cubicBezTo>
                    <a:pt x="81153" y="12700"/>
                    <a:pt x="12700" y="81026"/>
                    <a:pt x="12700" y="165100"/>
                  </a:cubicBezTo>
                  <a:close/>
                </a:path>
              </a:pathLst>
            </a:custGeom>
            <a:solidFill>
              <a:srgbClr val="C3D4CC"/>
            </a:solidFill>
          </p:spPr>
        </p:sp>
      </p:grpSp>
      <p:sp>
        <p:nvSpPr>
          <p:cNvPr id="18" name="TextBox 18"/>
          <p:cNvSpPr txBox="1"/>
          <p:nvPr/>
        </p:nvSpPr>
        <p:spPr>
          <a:xfrm>
            <a:off x="1285280" y="5453211"/>
            <a:ext cx="221159" cy="700236"/>
          </a:xfrm>
          <a:prstGeom prst="rect">
            <a:avLst/>
          </a:prstGeom>
        </p:spPr>
        <p:txBody>
          <a:bodyPr lIns="0" tIns="0" rIns="0" bIns="0" rtlCol="0" anchor="t">
            <a:spAutoFit/>
          </a:bodyPr>
          <a:lstStyle/>
          <a:p>
            <a:pPr algn="ctr">
              <a:lnSpc>
                <a:spcPts val="4437"/>
              </a:lnSpc>
            </a:pPr>
            <a:r>
              <a:rPr lang="en-US" sz="2750" b="1">
                <a:solidFill>
                  <a:srgbClr val="3B4E4E"/>
                </a:solidFill>
                <a:latin typeface="Arimo Bold"/>
                <a:ea typeface="Arimo Bold"/>
                <a:cs typeface="Arimo Bold"/>
                <a:sym typeface="Arimo Bold"/>
              </a:rPr>
              <a:t>2</a:t>
            </a:r>
          </a:p>
        </p:txBody>
      </p:sp>
      <p:sp>
        <p:nvSpPr>
          <p:cNvPr id="19" name="TextBox 19"/>
          <p:cNvSpPr txBox="1"/>
          <p:nvPr/>
        </p:nvSpPr>
        <p:spPr>
          <a:xfrm>
            <a:off x="6710214" y="5298579"/>
            <a:ext cx="3544044" cy="481012"/>
          </a:xfrm>
          <a:prstGeom prst="rect">
            <a:avLst/>
          </a:prstGeom>
        </p:spPr>
        <p:txBody>
          <a:bodyPr lIns="0" tIns="0" rIns="0" bIns="0" rtlCol="0" anchor="t">
            <a:spAutoFit/>
          </a:bodyPr>
          <a:lstStyle/>
          <a:p>
            <a:pPr algn="l">
              <a:lnSpc>
                <a:spcPts val="3437"/>
              </a:lnSpc>
            </a:pPr>
            <a:r>
              <a:rPr lang="en-US" sz="2750" b="1">
                <a:solidFill>
                  <a:srgbClr val="3B4E4E"/>
                </a:solidFill>
                <a:latin typeface="Arimo Bold"/>
                <a:ea typeface="Arimo Bold"/>
                <a:cs typeface="Arimo Bold"/>
                <a:sym typeface="Arimo Bold"/>
              </a:rPr>
              <a:t>Φυγή αγωνιστών</a:t>
            </a:r>
          </a:p>
        </p:txBody>
      </p:sp>
      <p:sp>
        <p:nvSpPr>
          <p:cNvPr id="20" name="TextBox 20"/>
          <p:cNvSpPr txBox="1"/>
          <p:nvPr/>
        </p:nvSpPr>
        <p:spPr>
          <a:xfrm>
            <a:off x="6710214" y="5806827"/>
            <a:ext cx="8873430" cy="471487"/>
          </a:xfrm>
          <a:prstGeom prst="rect">
            <a:avLst/>
          </a:prstGeom>
        </p:spPr>
        <p:txBody>
          <a:bodyPr lIns="0" tIns="0" rIns="0" bIns="0" rtlCol="0" anchor="t">
            <a:spAutoFit/>
          </a:bodyPr>
          <a:lstStyle/>
          <a:p>
            <a:pPr algn="l">
              <a:lnSpc>
                <a:spcPts val="3562"/>
              </a:lnSpc>
            </a:pPr>
            <a:r>
              <a:rPr lang="en-US" sz="2187">
                <a:solidFill>
                  <a:srgbClr val="3B4E4E"/>
                </a:solidFill>
                <a:latin typeface="Overpass Light"/>
                <a:ea typeface="Overpass Light"/>
                <a:cs typeface="Overpass Light"/>
                <a:sym typeface="Overpass Light"/>
              </a:rPr>
              <a:t>Πολλοί αγωνιστές και οπλαρχηγοί εγκαταλείπουν την περιοχή</a:t>
            </a:r>
          </a:p>
        </p:txBody>
      </p:sp>
      <p:grpSp>
        <p:nvGrpSpPr>
          <p:cNvPr id="21" name="Group 21"/>
          <p:cNvGrpSpPr/>
          <p:nvPr/>
        </p:nvGrpSpPr>
        <p:grpSpPr>
          <a:xfrm>
            <a:off x="6568380" y="6667797"/>
            <a:ext cx="10585698" cy="19050"/>
            <a:chOff x="0" y="0"/>
            <a:chExt cx="14114263" cy="25400"/>
          </a:xfrm>
        </p:grpSpPr>
        <p:sp>
          <p:nvSpPr>
            <p:cNvPr id="22" name="Freeform 22"/>
            <p:cNvSpPr/>
            <p:nvPr/>
          </p:nvSpPr>
          <p:spPr>
            <a:xfrm>
              <a:off x="0" y="0"/>
              <a:ext cx="14114272" cy="25400"/>
            </a:xfrm>
            <a:custGeom>
              <a:avLst/>
              <a:gdLst/>
              <a:ahLst/>
              <a:cxnLst/>
              <a:rect l="l" t="t" r="r" b="b"/>
              <a:pathLst>
                <a:path w="14114272" h="25400">
                  <a:moveTo>
                    <a:pt x="0" y="12700"/>
                  </a:moveTo>
                  <a:cubicBezTo>
                    <a:pt x="0" y="5715"/>
                    <a:pt x="5715" y="0"/>
                    <a:pt x="12700" y="0"/>
                  </a:cubicBezTo>
                  <a:lnTo>
                    <a:pt x="14101572" y="0"/>
                  </a:lnTo>
                  <a:cubicBezTo>
                    <a:pt x="14108557" y="0"/>
                    <a:pt x="14114272" y="5715"/>
                    <a:pt x="14114272" y="12700"/>
                  </a:cubicBezTo>
                  <a:cubicBezTo>
                    <a:pt x="14114272" y="19685"/>
                    <a:pt x="14108557" y="25400"/>
                    <a:pt x="14101572" y="25400"/>
                  </a:cubicBezTo>
                  <a:lnTo>
                    <a:pt x="12700" y="25400"/>
                  </a:lnTo>
                  <a:cubicBezTo>
                    <a:pt x="5715" y="25400"/>
                    <a:pt x="0" y="19685"/>
                    <a:pt x="0" y="12700"/>
                  </a:cubicBezTo>
                  <a:close/>
                </a:path>
              </a:pathLst>
            </a:custGeom>
            <a:solidFill>
              <a:srgbClr val="C3D4CC"/>
            </a:solidFill>
          </p:spPr>
        </p:sp>
      </p:grpSp>
      <p:grpSp>
        <p:nvGrpSpPr>
          <p:cNvPr id="23" name="Group 23"/>
          <p:cNvGrpSpPr/>
          <p:nvPr/>
        </p:nvGrpSpPr>
        <p:grpSpPr>
          <a:xfrm>
            <a:off x="987475" y="6823770"/>
            <a:ext cx="8161288" cy="1643211"/>
            <a:chOff x="0" y="0"/>
            <a:chExt cx="10881717" cy="2190948"/>
          </a:xfrm>
        </p:grpSpPr>
        <p:sp>
          <p:nvSpPr>
            <p:cNvPr id="24" name="Freeform 24"/>
            <p:cNvSpPr/>
            <p:nvPr/>
          </p:nvSpPr>
          <p:spPr>
            <a:xfrm>
              <a:off x="6350" y="6350"/>
              <a:ext cx="10869041" cy="2178177"/>
            </a:xfrm>
            <a:custGeom>
              <a:avLst/>
              <a:gdLst/>
              <a:ahLst/>
              <a:cxnLst/>
              <a:rect l="l" t="t" r="r" b="b"/>
              <a:pathLst>
                <a:path w="10869041" h="2178177">
                  <a:moveTo>
                    <a:pt x="0" y="158750"/>
                  </a:moveTo>
                  <a:cubicBezTo>
                    <a:pt x="0" y="71120"/>
                    <a:pt x="71374" y="0"/>
                    <a:pt x="159512" y="0"/>
                  </a:cubicBezTo>
                  <a:lnTo>
                    <a:pt x="10709529" y="0"/>
                  </a:lnTo>
                  <a:cubicBezTo>
                    <a:pt x="10797667" y="0"/>
                    <a:pt x="10869041" y="71120"/>
                    <a:pt x="10869041" y="158750"/>
                  </a:cubicBezTo>
                  <a:lnTo>
                    <a:pt x="10869041" y="2019427"/>
                  </a:lnTo>
                  <a:cubicBezTo>
                    <a:pt x="10869041" y="2107057"/>
                    <a:pt x="10797667" y="2178177"/>
                    <a:pt x="10709529" y="2178177"/>
                  </a:cubicBezTo>
                  <a:lnTo>
                    <a:pt x="159512" y="2178177"/>
                  </a:lnTo>
                  <a:cubicBezTo>
                    <a:pt x="71374" y="2178177"/>
                    <a:pt x="0" y="2107057"/>
                    <a:pt x="0" y="2019427"/>
                  </a:cubicBezTo>
                  <a:close/>
                </a:path>
              </a:pathLst>
            </a:custGeom>
            <a:solidFill>
              <a:srgbClr val="DDEEE6"/>
            </a:solidFill>
          </p:spPr>
        </p:sp>
        <p:sp>
          <p:nvSpPr>
            <p:cNvPr id="25" name="Freeform 25"/>
            <p:cNvSpPr/>
            <p:nvPr/>
          </p:nvSpPr>
          <p:spPr>
            <a:xfrm>
              <a:off x="0" y="0"/>
              <a:ext cx="10881741" cy="2190877"/>
            </a:xfrm>
            <a:custGeom>
              <a:avLst/>
              <a:gdLst/>
              <a:ahLst/>
              <a:cxnLst/>
              <a:rect l="l" t="t" r="r" b="b"/>
              <a:pathLst>
                <a:path w="10881741" h="2190877">
                  <a:moveTo>
                    <a:pt x="0" y="165100"/>
                  </a:moveTo>
                  <a:cubicBezTo>
                    <a:pt x="0" y="73914"/>
                    <a:pt x="74295" y="0"/>
                    <a:pt x="165862" y="0"/>
                  </a:cubicBezTo>
                  <a:lnTo>
                    <a:pt x="10715879" y="0"/>
                  </a:lnTo>
                  <a:lnTo>
                    <a:pt x="10715879" y="6350"/>
                  </a:lnTo>
                  <a:lnTo>
                    <a:pt x="10715879" y="0"/>
                  </a:lnTo>
                  <a:cubicBezTo>
                    <a:pt x="10807447" y="0"/>
                    <a:pt x="10881741" y="73914"/>
                    <a:pt x="10881741" y="165100"/>
                  </a:cubicBezTo>
                  <a:lnTo>
                    <a:pt x="10875391" y="165100"/>
                  </a:lnTo>
                  <a:lnTo>
                    <a:pt x="10881741" y="165100"/>
                  </a:lnTo>
                  <a:lnTo>
                    <a:pt x="10881741" y="2025777"/>
                  </a:lnTo>
                  <a:lnTo>
                    <a:pt x="10875391" y="2025777"/>
                  </a:lnTo>
                  <a:lnTo>
                    <a:pt x="10881741" y="2025777"/>
                  </a:lnTo>
                  <a:cubicBezTo>
                    <a:pt x="10881741" y="2116963"/>
                    <a:pt x="10807447" y="2190877"/>
                    <a:pt x="10715879" y="2190877"/>
                  </a:cubicBezTo>
                  <a:lnTo>
                    <a:pt x="10715879" y="2184527"/>
                  </a:lnTo>
                  <a:lnTo>
                    <a:pt x="10715879" y="2190877"/>
                  </a:lnTo>
                  <a:lnTo>
                    <a:pt x="165862" y="2190877"/>
                  </a:lnTo>
                  <a:lnTo>
                    <a:pt x="165862" y="2184527"/>
                  </a:lnTo>
                  <a:lnTo>
                    <a:pt x="165862" y="2190877"/>
                  </a:lnTo>
                  <a:cubicBezTo>
                    <a:pt x="74295" y="2190877"/>
                    <a:pt x="0" y="2116963"/>
                    <a:pt x="0" y="2025777"/>
                  </a:cubicBezTo>
                  <a:lnTo>
                    <a:pt x="0" y="165100"/>
                  </a:lnTo>
                  <a:lnTo>
                    <a:pt x="6350" y="165100"/>
                  </a:lnTo>
                  <a:lnTo>
                    <a:pt x="0" y="165100"/>
                  </a:lnTo>
                  <a:moveTo>
                    <a:pt x="12700" y="165100"/>
                  </a:moveTo>
                  <a:lnTo>
                    <a:pt x="12700" y="2025777"/>
                  </a:lnTo>
                  <a:lnTo>
                    <a:pt x="6350" y="2025777"/>
                  </a:lnTo>
                  <a:lnTo>
                    <a:pt x="12700" y="2025777"/>
                  </a:lnTo>
                  <a:cubicBezTo>
                    <a:pt x="12700" y="2109978"/>
                    <a:pt x="81280" y="2178177"/>
                    <a:pt x="165862" y="2178177"/>
                  </a:cubicBezTo>
                  <a:lnTo>
                    <a:pt x="10715879" y="2178177"/>
                  </a:lnTo>
                  <a:cubicBezTo>
                    <a:pt x="10800461" y="2178177"/>
                    <a:pt x="10869041" y="2109851"/>
                    <a:pt x="10869041" y="2025777"/>
                  </a:cubicBezTo>
                  <a:lnTo>
                    <a:pt x="10869041" y="165100"/>
                  </a:lnTo>
                  <a:cubicBezTo>
                    <a:pt x="10869041" y="80899"/>
                    <a:pt x="10800461" y="12700"/>
                    <a:pt x="10715879" y="12700"/>
                  </a:cubicBezTo>
                  <a:lnTo>
                    <a:pt x="165862" y="12700"/>
                  </a:lnTo>
                  <a:lnTo>
                    <a:pt x="165862" y="6350"/>
                  </a:lnTo>
                  <a:lnTo>
                    <a:pt x="165862" y="12700"/>
                  </a:lnTo>
                  <a:cubicBezTo>
                    <a:pt x="81280" y="12700"/>
                    <a:pt x="12700" y="81026"/>
                    <a:pt x="12700" y="165100"/>
                  </a:cubicBezTo>
                  <a:close/>
                </a:path>
              </a:pathLst>
            </a:custGeom>
            <a:solidFill>
              <a:srgbClr val="C3D4CC"/>
            </a:solidFill>
          </p:spPr>
        </p:sp>
      </p:grpSp>
      <p:sp>
        <p:nvSpPr>
          <p:cNvPr id="26" name="TextBox 26"/>
          <p:cNvSpPr txBox="1"/>
          <p:nvPr/>
        </p:nvSpPr>
        <p:spPr>
          <a:xfrm>
            <a:off x="1285280" y="7228582"/>
            <a:ext cx="227111" cy="700236"/>
          </a:xfrm>
          <a:prstGeom prst="rect">
            <a:avLst/>
          </a:prstGeom>
        </p:spPr>
        <p:txBody>
          <a:bodyPr lIns="0" tIns="0" rIns="0" bIns="0" rtlCol="0" anchor="t">
            <a:spAutoFit/>
          </a:bodyPr>
          <a:lstStyle/>
          <a:p>
            <a:pPr algn="ctr">
              <a:lnSpc>
                <a:spcPts val="4437"/>
              </a:lnSpc>
            </a:pPr>
            <a:r>
              <a:rPr lang="en-US" sz="2750" b="1">
                <a:solidFill>
                  <a:srgbClr val="3B4E4E"/>
                </a:solidFill>
                <a:latin typeface="Arimo Bold"/>
                <a:ea typeface="Arimo Bold"/>
                <a:cs typeface="Arimo Bold"/>
                <a:sym typeface="Arimo Bold"/>
              </a:rPr>
              <a:t>3</a:t>
            </a:r>
          </a:p>
        </p:txBody>
      </p:sp>
      <p:sp>
        <p:nvSpPr>
          <p:cNvPr id="27" name="TextBox 27"/>
          <p:cNvSpPr txBox="1"/>
          <p:nvPr/>
        </p:nvSpPr>
        <p:spPr>
          <a:xfrm>
            <a:off x="9427518" y="7073950"/>
            <a:ext cx="4170909" cy="481012"/>
          </a:xfrm>
          <a:prstGeom prst="rect">
            <a:avLst/>
          </a:prstGeom>
        </p:spPr>
        <p:txBody>
          <a:bodyPr lIns="0" tIns="0" rIns="0" bIns="0" rtlCol="0" anchor="t">
            <a:spAutoFit/>
          </a:bodyPr>
          <a:lstStyle/>
          <a:p>
            <a:pPr algn="l">
              <a:lnSpc>
                <a:spcPts val="3437"/>
              </a:lnSpc>
            </a:pPr>
            <a:r>
              <a:rPr lang="en-US" sz="2750" b="1">
                <a:solidFill>
                  <a:srgbClr val="3B4E4E"/>
                </a:solidFill>
                <a:latin typeface="Arimo Bold"/>
                <a:ea typeface="Arimo Bold"/>
                <a:cs typeface="Arimo Bold"/>
                <a:sym typeface="Arimo Bold"/>
              </a:rPr>
              <a:t>Άφιξη στις Σποράδες</a:t>
            </a:r>
          </a:p>
        </p:txBody>
      </p:sp>
      <p:sp>
        <p:nvSpPr>
          <p:cNvPr id="28" name="TextBox 28"/>
          <p:cNvSpPr txBox="1"/>
          <p:nvPr/>
        </p:nvSpPr>
        <p:spPr>
          <a:xfrm>
            <a:off x="9427518" y="7582197"/>
            <a:ext cx="7049608" cy="471487"/>
          </a:xfrm>
          <a:prstGeom prst="rect">
            <a:avLst/>
          </a:prstGeom>
        </p:spPr>
        <p:txBody>
          <a:bodyPr lIns="0" tIns="0" rIns="0" bIns="0" rtlCol="0" anchor="t">
            <a:spAutoFit/>
          </a:bodyPr>
          <a:lstStyle/>
          <a:p>
            <a:pPr algn="l">
              <a:lnSpc>
                <a:spcPts val="3562"/>
              </a:lnSpc>
            </a:pPr>
            <a:r>
              <a:rPr lang="en-US" sz="2187">
                <a:solidFill>
                  <a:srgbClr val="3B4E4E"/>
                </a:solidFill>
                <a:latin typeface="Overpass Light"/>
                <a:ea typeface="Overpass Light"/>
                <a:cs typeface="Overpass Light"/>
                <a:sym typeface="Overpass Light"/>
              </a:rPr>
              <a:t>Καταφεύγουν στα νησιά των Βόρειων Σποράδων</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4BE"/>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DE6"/>
            </a:solidFill>
          </p:spPr>
        </p:sp>
      </p:grpSp>
      <p:sp>
        <p:nvSpPr>
          <p:cNvPr id="6" name="Freeform 6" descr="preencoded.png"/>
          <p:cNvSpPr/>
          <p:nvPr/>
        </p:nvSpPr>
        <p:spPr>
          <a:xfrm>
            <a:off x="1143000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a:stretch>
          </a:blipFill>
        </p:spPr>
      </p:sp>
      <p:sp>
        <p:nvSpPr>
          <p:cNvPr id="7" name="Freeform 7" descr="preencoded.png"/>
          <p:cNvSpPr/>
          <p:nvPr/>
        </p:nvSpPr>
        <p:spPr>
          <a:xfrm>
            <a:off x="817066" y="2937421"/>
            <a:ext cx="583555" cy="583555"/>
          </a:xfrm>
          <a:custGeom>
            <a:avLst/>
            <a:gdLst/>
            <a:ahLst/>
            <a:cxnLst/>
            <a:rect l="l" t="t" r="r" b="b"/>
            <a:pathLst>
              <a:path w="583555" h="583555">
                <a:moveTo>
                  <a:pt x="0" y="0"/>
                </a:moveTo>
                <a:lnTo>
                  <a:pt x="583555" y="0"/>
                </a:lnTo>
                <a:lnTo>
                  <a:pt x="583555" y="583555"/>
                </a:lnTo>
                <a:lnTo>
                  <a:pt x="0" y="583555"/>
                </a:lnTo>
                <a:lnTo>
                  <a:pt x="0" y="0"/>
                </a:lnTo>
                <a:close/>
              </a:path>
            </a:pathLst>
          </a:custGeom>
          <a:blipFill>
            <a:blip r:embed="rId4"/>
            <a:stretch>
              <a:fillRect/>
            </a:stretch>
          </a:blipFill>
        </p:spPr>
      </p:sp>
      <p:sp>
        <p:nvSpPr>
          <p:cNvPr id="8" name="Freeform 8" descr="preencoded.png"/>
          <p:cNvSpPr/>
          <p:nvPr/>
        </p:nvSpPr>
        <p:spPr>
          <a:xfrm>
            <a:off x="5890022" y="2937421"/>
            <a:ext cx="583555" cy="583555"/>
          </a:xfrm>
          <a:custGeom>
            <a:avLst/>
            <a:gdLst/>
            <a:ahLst/>
            <a:cxnLst/>
            <a:rect l="l" t="t" r="r" b="b"/>
            <a:pathLst>
              <a:path w="583555" h="583555">
                <a:moveTo>
                  <a:pt x="0" y="0"/>
                </a:moveTo>
                <a:lnTo>
                  <a:pt x="583556" y="0"/>
                </a:lnTo>
                <a:lnTo>
                  <a:pt x="583556" y="583555"/>
                </a:lnTo>
                <a:lnTo>
                  <a:pt x="0" y="583555"/>
                </a:lnTo>
                <a:lnTo>
                  <a:pt x="0" y="0"/>
                </a:lnTo>
                <a:close/>
              </a:path>
            </a:pathLst>
          </a:custGeom>
          <a:blipFill>
            <a:blip r:embed="rId5"/>
            <a:stretch>
              <a:fillRect/>
            </a:stretch>
          </a:blipFill>
        </p:spPr>
      </p:sp>
      <p:sp>
        <p:nvSpPr>
          <p:cNvPr id="9" name="Freeform 9" descr="preencoded.png"/>
          <p:cNvSpPr/>
          <p:nvPr/>
        </p:nvSpPr>
        <p:spPr>
          <a:xfrm>
            <a:off x="817066" y="5706666"/>
            <a:ext cx="583555" cy="583555"/>
          </a:xfrm>
          <a:custGeom>
            <a:avLst/>
            <a:gdLst/>
            <a:ahLst/>
            <a:cxnLst/>
            <a:rect l="l" t="t" r="r" b="b"/>
            <a:pathLst>
              <a:path w="583555" h="583555">
                <a:moveTo>
                  <a:pt x="0" y="0"/>
                </a:moveTo>
                <a:lnTo>
                  <a:pt x="583555" y="0"/>
                </a:lnTo>
                <a:lnTo>
                  <a:pt x="583555" y="583555"/>
                </a:lnTo>
                <a:lnTo>
                  <a:pt x="0" y="583555"/>
                </a:lnTo>
                <a:lnTo>
                  <a:pt x="0" y="0"/>
                </a:lnTo>
                <a:close/>
              </a:path>
            </a:pathLst>
          </a:custGeom>
          <a:blipFill>
            <a:blip r:embed="rId6"/>
            <a:stretch>
              <a:fillRect/>
            </a:stretch>
          </a:blipFill>
        </p:spPr>
      </p:sp>
      <p:sp>
        <p:nvSpPr>
          <p:cNvPr id="10" name="Freeform 10"/>
          <p:cNvSpPr/>
          <p:nvPr/>
        </p:nvSpPr>
        <p:spPr>
          <a:xfrm>
            <a:off x="10965359" y="0"/>
            <a:ext cx="7322641" cy="10287000"/>
          </a:xfrm>
          <a:custGeom>
            <a:avLst/>
            <a:gdLst/>
            <a:ahLst/>
            <a:cxnLst/>
            <a:rect l="l" t="t" r="r" b="b"/>
            <a:pathLst>
              <a:path w="7322641" h="10287000">
                <a:moveTo>
                  <a:pt x="0" y="0"/>
                </a:moveTo>
                <a:lnTo>
                  <a:pt x="7322641" y="0"/>
                </a:lnTo>
                <a:lnTo>
                  <a:pt x="7322641" y="10287000"/>
                </a:lnTo>
                <a:lnTo>
                  <a:pt x="0" y="10287000"/>
                </a:lnTo>
                <a:lnTo>
                  <a:pt x="0" y="0"/>
                </a:lnTo>
                <a:close/>
              </a:path>
            </a:pathLst>
          </a:custGeom>
          <a:blipFill>
            <a:blip r:embed="rId7"/>
            <a:stretch>
              <a:fillRect l="-23061" t="-2531" r="-100425" b="-2531"/>
            </a:stretch>
          </a:blipFill>
        </p:spPr>
      </p:sp>
      <p:sp>
        <p:nvSpPr>
          <p:cNvPr id="11" name="TextBox 11"/>
          <p:cNvSpPr txBox="1"/>
          <p:nvPr/>
        </p:nvSpPr>
        <p:spPr>
          <a:xfrm>
            <a:off x="817066" y="1090018"/>
            <a:ext cx="9795867" cy="1497211"/>
          </a:xfrm>
          <a:prstGeom prst="rect">
            <a:avLst/>
          </a:prstGeom>
        </p:spPr>
        <p:txBody>
          <a:bodyPr lIns="0" tIns="0" rIns="0" bIns="0" rtlCol="0" anchor="t">
            <a:spAutoFit/>
          </a:bodyPr>
          <a:lstStyle/>
          <a:p>
            <a:pPr algn="l">
              <a:lnSpc>
                <a:spcPts val="5687"/>
              </a:lnSpc>
            </a:pPr>
            <a:r>
              <a:rPr lang="en-US" sz="4562" b="1">
                <a:solidFill>
                  <a:srgbClr val="233939"/>
                </a:solidFill>
                <a:latin typeface="Arimo Bold"/>
                <a:ea typeface="Arimo Bold"/>
                <a:cs typeface="Arimo Bold"/>
                <a:sym typeface="Arimo Bold"/>
              </a:rPr>
              <a:t>Συνέπειες του Προσφυγικού Συνωστισμού στις Σποράδες</a:t>
            </a:r>
          </a:p>
        </p:txBody>
      </p:sp>
      <p:sp>
        <p:nvSpPr>
          <p:cNvPr id="12" name="TextBox 12"/>
          <p:cNvSpPr txBox="1"/>
          <p:nvPr/>
        </p:nvSpPr>
        <p:spPr>
          <a:xfrm>
            <a:off x="817066" y="3725764"/>
            <a:ext cx="2918371" cy="393352"/>
          </a:xfrm>
          <a:prstGeom prst="rect">
            <a:avLst/>
          </a:prstGeom>
        </p:spPr>
        <p:txBody>
          <a:bodyPr lIns="0" tIns="0" rIns="0" bIns="0" rtlCol="0" anchor="t">
            <a:spAutoFit/>
          </a:bodyPr>
          <a:lstStyle/>
          <a:p>
            <a:pPr algn="l">
              <a:lnSpc>
                <a:spcPts val="2812"/>
              </a:lnSpc>
            </a:pPr>
            <a:r>
              <a:rPr lang="en-US" sz="2249" b="1">
                <a:solidFill>
                  <a:srgbClr val="3B4E4E"/>
                </a:solidFill>
                <a:latin typeface="Arimo Bold"/>
                <a:ea typeface="Arimo Bold"/>
                <a:cs typeface="Arimo Bold"/>
                <a:sym typeface="Arimo Bold"/>
              </a:rPr>
              <a:t>Φτώχεια</a:t>
            </a:r>
          </a:p>
        </p:txBody>
      </p:sp>
      <p:sp>
        <p:nvSpPr>
          <p:cNvPr id="13" name="TextBox 13"/>
          <p:cNvSpPr txBox="1"/>
          <p:nvPr/>
        </p:nvSpPr>
        <p:spPr>
          <a:xfrm>
            <a:off x="817066" y="4135339"/>
            <a:ext cx="4722762" cy="870942"/>
          </a:xfrm>
          <a:prstGeom prst="rect">
            <a:avLst/>
          </a:prstGeom>
        </p:spPr>
        <p:txBody>
          <a:bodyPr lIns="0" tIns="0" rIns="0" bIns="0" rtlCol="0" anchor="t">
            <a:spAutoFit/>
          </a:bodyPr>
          <a:lstStyle/>
          <a:p>
            <a:pPr algn="l">
              <a:lnSpc>
                <a:spcPts val="2937"/>
              </a:lnSpc>
            </a:pPr>
            <a:r>
              <a:rPr lang="en-US" sz="1812">
                <a:solidFill>
                  <a:srgbClr val="3B4E4E"/>
                </a:solidFill>
                <a:latin typeface="Overpass Light"/>
                <a:ea typeface="Overpass Light"/>
                <a:cs typeface="Overpass Light"/>
                <a:sym typeface="Overpass Light"/>
              </a:rPr>
              <a:t>Ο μεγάλος αριθμός προσφύγων οδήγησε σε οικονομική δυσπραγία.</a:t>
            </a:r>
          </a:p>
        </p:txBody>
      </p:sp>
      <p:sp>
        <p:nvSpPr>
          <p:cNvPr id="14" name="TextBox 14"/>
          <p:cNvSpPr txBox="1"/>
          <p:nvPr/>
        </p:nvSpPr>
        <p:spPr>
          <a:xfrm>
            <a:off x="5890022" y="3725764"/>
            <a:ext cx="2918371" cy="393352"/>
          </a:xfrm>
          <a:prstGeom prst="rect">
            <a:avLst/>
          </a:prstGeom>
        </p:spPr>
        <p:txBody>
          <a:bodyPr lIns="0" tIns="0" rIns="0" bIns="0" rtlCol="0" anchor="t">
            <a:spAutoFit/>
          </a:bodyPr>
          <a:lstStyle/>
          <a:p>
            <a:pPr algn="l">
              <a:lnSpc>
                <a:spcPts val="2812"/>
              </a:lnSpc>
            </a:pPr>
            <a:r>
              <a:rPr lang="en-US" sz="2249" b="1">
                <a:solidFill>
                  <a:srgbClr val="3B4E4E"/>
                </a:solidFill>
                <a:latin typeface="Arimo Bold"/>
                <a:ea typeface="Arimo Bold"/>
                <a:cs typeface="Arimo Bold"/>
                <a:sym typeface="Arimo Bold"/>
              </a:rPr>
              <a:t>Σύγχυση</a:t>
            </a:r>
          </a:p>
        </p:txBody>
      </p:sp>
      <p:sp>
        <p:nvSpPr>
          <p:cNvPr id="15" name="TextBox 15"/>
          <p:cNvSpPr txBox="1"/>
          <p:nvPr/>
        </p:nvSpPr>
        <p:spPr>
          <a:xfrm>
            <a:off x="5890022" y="4135339"/>
            <a:ext cx="4722911" cy="870942"/>
          </a:xfrm>
          <a:prstGeom prst="rect">
            <a:avLst/>
          </a:prstGeom>
        </p:spPr>
        <p:txBody>
          <a:bodyPr lIns="0" tIns="0" rIns="0" bIns="0" rtlCol="0" anchor="t">
            <a:spAutoFit/>
          </a:bodyPr>
          <a:lstStyle/>
          <a:p>
            <a:pPr algn="l">
              <a:lnSpc>
                <a:spcPts val="2937"/>
              </a:lnSpc>
            </a:pPr>
            <a:r>
              <a:rPr lang="en-US" sz="1812">
                <a:solidFill>
                  <a:srgbClr val="3B4E4E"/>
                </a:solidFill>
                <a:latin typeface="Overpass Light"/>
                <a:ea typeface="Overpass Light"/>
                <a:cs typeface="Overpass Light"/>
                <a:sym typeface="Overpass Light"/>
              </a:rPr>
              <a:t>Η απότομη αύξηση του πληθυσμού προκάλεσε διοικητικά προβλήματα.</a:t>
            </a:r>
          </a:p>
        </p:txBody>
      </p:sp>
      <p:sp>
        <p:nvSpPr>
          <p:cNvPr id="16" name="TextBox 16"/>
          <p:cNvSpPr txBox="1"/>
          <p:nvPr/>
        </p:nvSpPr>
        <p:spPr>
          <a:xfrm>
            <a:off x="817066" y="6495009"/>
            <a:ext cx="2918371" cy="393352"/>
          </a:xfrm>
          <a:prstGeom prst="rect">
            <a:avLst/>
          </a:prstGeom>
        </p:spPr>
        <p:txBody>
          <a:bodyPr lIns="0" tIns="0" rIns="0" bIns="0" rtlCol="0" anchor="t">
            <a:spAutoFit/>
          </a:bodyPr>
          <a:lstStyle/>
          <a:p>
            <a:pPr algn="l">
              <a:lnSpc>
                <a:spcPts val="2812"/>
              </a:lnSpc>
            </a:pPr>
            <a:r>
              <a:rPr lang="en-US" sz="2249" b="1">
                <a:solidFill>
                  <a:srgbClr val="3B4E4E"/>
                </a:solidFill>
                <a:latin typeface="Arimo Bold"/>
                <a:ea typeface="Arimo Bold"/>
                <a:cs typeface="Arimo Bold"/>
                <a:sym typeface="Arimo Bold"/>
              </a:rPr>
              <a:t>Αναρχία</a:t>
            </a:r>
          </a:p>
        </p:txBody>
      </p:sp>
      <p:sp>
        <p:nvSpPr>
          <p:cNvPr id="17" name="TextBox 17"/>
          <p:cNvSpPr txBox="1"/>
          <p:nvPr/>
        </p:nvSpPr>
        <p:spPr>
          <a:xfrm>
            <a:off x="817066" y="6904584"/>
            <a:ext cx="4722762" cy="870942"/>
          </a:xfrm>
          <a:prstGeom prst="rect">
            <a:avLst/>
          </a:prstGeom>
        </p:spPr>
        <p:txBody>
          <a:bodyPr lIns="0" tIns="0" rIns="0" bIns="0" rtlCol="0" anchor="t">
            <a:spAutoFit/>
          </a:bodyPr>
          <a:lstStyle/>
          <a:p>
            <a:pPr algn="l">
              <a:lnSpc>
                <a:spcPts val="2937"/>
              </a:lnSpc>
            </a:pPr>
            <a:r>
              <a:rPr lang="en-US" sz="1812">
                <a:solidFill>
                  <a:srgbClr val="3B4E4E"/>
                </a:solidFill>
                <a:latin typeface="Overpass Light"/>
                <a:ea typeface="Overpass Light"/>
                <a:cs typeface="Overpass Light"/>
                <a:sym typeface="Overpass Light"/>
              </a:rPr>
              <a:t>Οι τοπικές αρχές αδυνατούσαν να διατηρήσουν την τάξη.</a:t>
            </a:r>
          </a:p>
        </p:txBody>
      </p:sp>
      <p:sp>
        <p:nvSpPr>
          <p:cNvPr id="18" name="TextBox 18"/>
          <p:cNvSpPr txBox="1"/>
          <p:nvPr/>
        </p:nvSpPr>
        <p:spPr>
          <a:xfrm>
            <a:off x="817066" y="7914234"/>
            <a:ext cx="9795867" cy="1244501"/>
          </a:xfrm>
          <a:prstGeom prst="rect">
            <a:avLst/>
          </a:prstGeom>
        </p:spPr>
        <p:txBody>
          <a:bodyPr lIns="0" tIns="0" rIns="0" bIns="0" rtlCol="0" anchor="t">
            <a:spAutoFit/>
          </a:bodyPr>
          <a:lstStyle/>
          <a:p>
            <a:pPr algn="l">
              <a:lnSpc>
                <a:spcPts val="2937"/>
              </a:lnSpc>
            </a:pPr>
            <a:r>
              <a:rPr lang="en-US" sz="1812">
                <a:solidFill>
                  <a:srgbClr val="3B4E4E"/>
                </a:solidFill>
                <a:latin typeface="Overpass Light"/>
                <a:ea typeface="Overpass Light"/>
                <a:cs typeface="Overpass Light"/>
                <a:sym typeface="Overpass Light"/>
              </a:rPr>
              <a:t>Οι τοπικές αρχές βρέθηκαν αδύναμες, όχι μόνο να περιθάλψουν τους άπορους και πεινασμένους νεοφερμένους, αλλά και να διατηρήσουν την τάξη, καθώς ένα μέρος από αυτούς στράφηκε στη ληστεία και την πειρατεία.</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4BE"/>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DE6"/>
            </a:solidFill>
          </p:spPr>
        </p:sp>
      </p:grpSp>
      <p:sp>
        <p:nvSpPr>
          <p:cNvPr id="6" name="Freeform 6" descr="preencoded.png"/>
          <p:cNvSpPr/>
          <p:nvPr/>
        </p:nvSpPr>
        <p:spPr>
          <a:xfrm>
            <a:off x="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a:stretch>
          </a:blipFill>
        </p:spPr>
      </p:sp>
      <p:grpSp>
        <p:nvGrpSpPr>
          <p:cNvPr id="7" name="Group 7"/>
          <p:cNvGrpSpPr/>
          <p:nvPr/>
        </p:nvGrpSpPr>
        <p:grpSpPr>
          <a:xfrm>
            <a:off x="7845475" y="4343102"/>
            <a:ext cx="647402" cy="647402"/>
            <a:chOff x="0" y="0"/>
            <a:chExt cx="863203" cy="863203"/>
          </a:xfrm>
        </p:grpSpPr>
        <p:sp>
          <p:nvSpPr>
            <p:cNvPr id="8" name="Freeform 8"/>
            <p:cNvSpPr/>
            <p:nvPr/>
          </p:nvSpPr>
          <p:spPr>
            <a:xfrm>
              <a:off x="6350" y="6350"/>
              <a:ext cx="850519" cy="850519"/>
            </a:xfrm>
            <a:custGeom>
              <a:avLst/>
              <a:gdLst/>
              <a:ahLst/>
              <a:cxnLst/>
              <a:rect l="l" t="t" r="r" b="b"/>
              <a:pathLst>
                <a:path w="850519" h="850519">
                  <a:moveTo>
                    <a:pt x="0" y="158750"/>
                  </a:moveTo>
                  <a:cubicBezTo>
                    <a:pt x="0" y="71120"/>
                    <a:pt x="71120" y="0"/>
                    <a:pt x="158750" y="0"/>
                  </a:cubicBezTo>
                  <a:lnTo>
                    <a:pt x="691769" y="0"/>
                  </a:lnTo>
                  <a:cubicBezTo>
                    <a:pt x="779399" y="0"/>
                    <a:pt x="850519" y="71120"/>
                    <a:pt x="850519" y="158750"/>
                  </a:cubicBezTo>
                  <a:lnTo>
                    <a:pt x="850519" y="691769"/>
                  </a:lnTo>
                  <a:cubicBezTo>
                    <a:pt x="850519" y="779399"/>
                    <a:pt x="779399" y="850519"/>
                    <a:pt x="691769" y="850519"/>
                  </a:cubicBezTo>
                  <a:lnTo>
                    <a:pt x="158750" y="850519"/>
                  </a:lnTo>
                  <a:cubicBezTo>
                    <a:pt x="71120" y="850519"/>
                    <a:pt x="0" y="779399"/>
                    <a:pt x="0" y="691769"/>
                  </a:cubicBezTo>
                  <a:close/>
                </a:path>
              </a:pathLst>
            </a:custGeom>
            <a:solidFill>
              <a:srgbClr val="DDEEE6"/>
            </a:solidFill>
          </p:spPr>
        </p:sp>
        <p:sp>
          <p:nvSpPr>
            <p:cNvPr id="9" name="Freeform 9"/>
            <p:cNvSpPr/>
            <p:nvPr/>
          </p:nvSpPr>
          <p:spPr>
            <a:xfrm>
              <a:off x="0" y="0"/>
              <a:ext cx="863219" cy="863219"/>
            </a:xfrm>
            <a:custGeom>
              <a:avLst/>
              <a:gdLst/>
              <a:ahLst/>
              <a:cxnLst/>
              <a:rect l="l" t="t" r="r" b="b"/>
              <a:pathLst>
                <a:path w="863219" h="863219">
                  <a:moveTo>
                    <a:pt x="0" y="165100"/>
                  </a:moveTo>
                  <a:cubicBezTo>
                    <a:pt x="0" y="73914"/>
                    <a:pt x="73914" y="0"/>
                    <a:pt x="165100" y="0"/>
                  </a:cubicBezTo>
                  <a:lnTo>
                    <a:pt x="698119" y="0"/>
                  </a:lnTo>
                  <a:lnTo>
                    <a:pt x="698119" y="6350"/>
                  </a:lnTo>
                  <a:lnTo>
                    <a:pt x="698119" y="0"/>
                  </a:lnTo>
                  <a:lnTo>
                    <a:pt x="698119" y="6350"/>
                  </a:lnTo>
                  <a:lnTo>
                    <a:pt x="698119" y="0"/>
                  </a:lnTo>
                  <a:cubicBezTo>
                    <a:pt x="789305" y="0"/>
                    <a:pt x="863219" y="73914"/>
                    <a:pt x="863219" y="165100"/>
                  </a:cubicBezTo>
                  <a:lnTo>
                    <a:pt x="856869" y="165100"/>
                  </a:lnTo>
                  <a:lnTo>
                    <a:pt x="863219" y="165100"/>
                  </a:lnTo>
                  <a:lnTo>
                    <a:pt x="863219" y="698119"/>
                  </a:lnTo>
                  <a:lnTo>
                    <a:pt x="856869" y="698119"/>
                  </a:lnTo>
                  <a:lnTo>
                    <a:pt x="863219" y="698119"/>
                  </a:lnTo>
                  <a:cubicBezTo>
                    <a:pt x="863219" y="789305"/>
                    <a:pt x="789305" y="863219"/>
                    <a:pt x="698119" y="863219"/>
                  </a:cubicBezTo>
                  <a:lnTo>
                    <a:pt x="698119" y="856869"/>
                  </a:lnTo>
                  <a:lnTo>
                    <a:pt x="698119" y="863219"/>
                  </a:lnTo>
                  <a:lnTo>
                    <a:pt x="165100" y="863219"/>
                  </a:lnTo>
                  <a:lnTo>
                    <a:pt x="165100" y="856869"/>
                  </a:lnTo>
                  <a:lnTo>
                    <a:pt x="165100" y="863219"/>
                  </a:lnTo>
                  <a:cubicBezTo>
                    <a:pt x="73914" y="863219"/>
                    <a:pt x="0" y="789305"/>
                    <a:pt x="0" y="698119"/>
                  </a:cubicBezTo>
                  <a:lnTo>
                    <a:pt x="0" y="165100"/>
                  </a:lnTo>
                  <a:lnTo>
                    <a:pt x="6350" y="165100"/>
                  </a:lnTo>
                  <a:lnTo>
                    <a:pt x="0" y="165100"/>
                  </a:lnTo>
                  <a:moveTo>
                    <a:pt x="12700" y="165100"/>
                  </a:moveTo>
                  <a:lnTo>
                    <a:pt x="12700" y="698119"/>
                  </a:lnTo>
                  <a:lnTo>
                    <a:pt x="6350" y="698119"/>
                  </a:lnTo>
                  <a:lnTo>
                    <a:pt x="12700" y="698119"/>
                  </a:lnTo>
                  <a:cubicBezTo>
                    <a:pt x="12700" y="782320"/>
                    <a:pt x="80899" y="850519"/>
                    <a:pt x="165100" y="850519"/>
                  </a:cubicBezTo>
                  <a:lnTo>
                    <a:pt x="698119" y="850519"/>
                  </a:lnTo>
                  <a:cubicBezTo>
                    <a:pt x="782320" y="850519"/>
                    <a:pt x="850519" y="782320"/>
                    <a:pt x="850519" y="698119"/>
                  </a:cubicBezTo>
                  <a:lnTo>
                    <a:pt x="850519" y="165100"/>
                  </a:lnTo>
                  <a:cubicBezTo>
                    <a:pt x="850519" y="80899"/>
                    <a:pt x="782320" y="12700"/>
                    <a:pt x="698119" y="12700"/>
                  </a:cubicBezTo>
                  <a:lnTo>
                    <a:pt x="165100" y="12700"/>
                  </a:lnTo>
                  <a:lnTo>
                    <a:pt x="165100" y="6350"/>
                  </a:lnTo>
                  <a:lnTo>
                    <a:pt x="165100" y="12700"/>
                  </a:lnTo>
                  <a:cubicBezTo>
                    <a:pt x="80899" y="12700"/>
                    <a:pt x="12700" y="80899"/>
                    <a:pt x="12700" y="165100"/>
                  </a:cubicBezTo>
                  <a:close/>
                </a:path>
              </a:pathLst>
            </a:custGeom>
            <a:solidFill>
              <a:srgbClr val="C3D4CC"/>
            </a:solidFill>
          </p:spPr>
        </p:sp>
      </p:grpSp>
      <p:grpSp>
        <p:nvGrpSpPr>
          <p:cNvPr id="10" name="Group 10"/>
          <p:cNvGrpSpPr/>
          <p:nvPr/>
        </p:nvGrpSpPr>
        <p:grpSpPr>
          <a:xfrm>
            <a:off x="12710071" y="4343102"/>
            <a:ext cx="647402" cy="647402"/>
            <a:chOff x="0" y="0"/>
            <a:chExt cx="863203" cy="863203"/>
          </a:xfrm>
        </p:grpSpPr>
        <p:sp>
          <p:nvSpPr>
            <p:cNvPr id="11" name="Freeform 11"/>
            <p:cNvSpPr/>
            <p:nvPr/>
          </p:nvSpPr>
          <p:spPr>
            <a:xfrm>
              <a:off x="6350" y="6350"/>
              <a:ext cx="850519" cy="850519"/>
            </a:xfrm>
            <a:custGeom>
              <a:avLst/>
              <a:gdLst/>
              <a:ahLst/>
              <a:cxnLst/>
              <a:rect l="l" t="t" r="r" b="b"/>
              <a:pathLst>
                <a:path w="850519" h="850519">
                  <a:moveTo>
                    <a:pt x="0" y="158750"/>
                  </a:moveTo>
                  <a:cubicBezTo>
                    <a:pt x="0" y="71120"/>
                    <a:pt x="71120" y="0"/>
                    <a:pt x="158750" y="0"/>
                  </a:cubicBezTo>
                  <a:lnTo>
                    <a:pt x="691769" y="0"/>
                  </a:lnTo>
                  <a:cubicBezTo>
                    <a:pt x="779399" y="0"/>
                    <a:pt x="850519" y="71120"/>
                    <a:pt x="850519" y="158750"/>
                  </a:cubicBezTo>
                  <a:lnTo>
                    <a:pt x="850519" y="691769"/>
                  </a:lnTo>
                  <a:cubicBezTo>
                    <a:pt x="850519" y="779399"/>
                    <a:pt x="779399" y="850519"/>
                    <a:pt x="691769" y="850519"/>
                  </a:cubicBezTo>
                  <a:lnTo>
                    <a:pt x="158750" y="850519"/>
                  </a:lnTo>
                  <a:cubicBezTo>
                    <a:pt x="71120" y="850519"/>
                    <a:pt x="0" y="779399"/>
                    <a:pt x="0" y="691769"/>
                  </a:cubicBezTo>
                  <a:close/>
                </a:path>
              </a:pathLst>
            </a:custGeom>
            <a:solidFill>
              <a:srgbClr val="DDEEE6"/>
            </a:solidFill>
          </p:spPr>
        </p:sp>
        <p:sp>
          <p:nvSpPr>
            <p:cNvPr id="12" name="Freeform 12"/>
            <p:cNvSpPr/>
            <p:nvPr/>
          </p:nvSpPr>
          <p:spPr>
            <a:xfrm>
              <a:off x="0" y="0"/>
              <a:ext cx="863219" cy="863219"/>
            </a:xfrm>
            <a:custGeom>
              <a:avLst/>
              <a:gdLst/>
              <a:ahLst/>
              <a:cxnLst/>
              <a:rect l="l" t="t" r="r" b="b"/>
              <a:pathLst>
                <a:path w="863219" h="863219">
                  <a:moveTo>
                    <a:pt x="0" y="165100"/>
                  </a:moveTo>
                  <a:cubicBezTo>
                    <a:pt x="0" y="73914"/>
                    <a:pt x="73914" y="0"/>
                    <a:pt x="165100" y="0"/>
                  </a:cubicBezTo>
                  <a:lnTo>
                    <a:pt x="698119" y="0"/>
                  </a:lnTo>
                  <a:lnTo>
                    <a:pt x="698119" y="6350"/>
                  </a:lnTo>
                  <a:lnTo>
                    <a:pt x="698119" y="0"/>
                  </a:lnTo>
                  <a:lnTo>
                    <a:pt x="698119" y="6350"/>
                  </a:lnTo>
                  <a:lnTo>
                    <a:pt x="698119" y="0"/>
                  </a:lnTo>
                  <a:cubicBezTo>
                    <a:pt x="789305" y="0"/>
                    <a:pt x="863219" y="73914"/>
                    <a:pt x="863219" y="165100"/>
                  </a:cubicBezTo>
                  <a:lnTo>
                    <a:pt x="856869" y="165100"/>
                  </a:lnTo>
                  <a:lnTo>
                    <a:pt x="863219" y="165100"/>
                  </a:lnTo>
                  <a:lnTo>
                    <a:pt x="863219" y="698119"/>
                  </a:lnTo>
                  <a:lnTo>
                    <a:pt x="856869" y="698119"/>
                  </a:lnTo>
                  <a:lnTo>
                    <a:pt x="863219" y="698119"/>
                  </a:lnTo>
                  <a:cubicBezTo>
                    <a:pt x="863219" y="789305"/>
                    <a:pt x="789305" y="863219"/>
                    <a:pt x="698119" y="863219"/>
                  </a:cubicBezTo>
                  <a:lnTo>
                    <a:pt x="698119" y="856869"/>
                  </a:lnTo>
                  <a:lnTo>
                    <a:pt x="698119" y="863219"/>
                  </a:lnTo>
                  <a:lnTo>
                    <a:pt x="165100" y="863219"/>
                  </a:lnTo>
                  <a:lnTo>
                    <a:pt x="165100" y="856869"/>
                  </a:lnTo>
                  <a:lnTo>
                    <a:pt x="165100" y="863219"/>
                  </a:lnTo>
                  <a:cubicBezTo>
                    <a:pt x="73914" y="863219"/>
                    <a:pt x="0" y="789305"/>
                    <a:pt x="0" y="698119"/>
                  </a:cubicBezTo>
                  <a:lnTo>
                    <a:pt x="0" y="165100"/>
                  </a:lnTo>
                  <a:lnTo>
                    <a:pt x="6350" y="165100"/>
                  </a:lnTo>
                  <a:lnTo>
                    <a:pt x="0" y="165100"/>
                  </a:lnTo>
                  <a:moveTo>
                    <a:pt x="12700" y="165100"/>
                  </a:moveTo>
                  <a:lnTo>
                    <a:pt x="12700" y="698119"/>
                  </a:lnTo>
                  <a:lnTo>
                    <a:pt x="6350" y="698119"/>
                  </a:lnTo>
                  <a:lnTo>
                    <a:pt x="12700" y="698119"/>
                  </a:lnTo>
                  <a:cubicBezTo>
                    <a:pt x="12700" y="782320"/>
                    <a:pt x="80899" y="850519"/>
                    <a:pt x="165100" y="850519"/>
                  </a:cubicBezTo>
                  <a:lnTo>
                    <a:pt x="698119" y="850519"/>
                  </a:lnTo>
                  <a:cubicBezTo>
                    <a:pt x="782320" y="850519"/>
                    <a:pt x="850519" y="782320"/>
                    <a:pt x="850519" y="698119"/>
                  </a:cubicBezTo>
                  <a:lnTo>
                    <a:pt x="850519" y="165100"/>
                  </a:lnTo>
                  <a:cubicBezTo>
                    <a:pt x="850519" y="80899"/>
                    <a:pt x="782320" y="12700"/>
                    <a:pt x="698119" y="12700"/>
                  </a:cubicBezTo>
                  <a:lnTo>
                    <a:pt x="165100" y="12700"/>
                  </a:lnTo>
                  <a:lnTo>
                    <a:pt x="165100" y="6350"/>
                  </a:lnTo>
                  <a:lnTo>
                    <a:pt x="165100" y="12700"/>
                  </a:lnTo>
                  <a:cubicBezTo>
                    <a:pt x="80899" y="12700"/>
                    <a:pt x="12700" y="80899"/>
                    <a:pt x="12700" y="165100"/>
                  </a:cubicBezTo>
                  <a:close/>
                </a:path>
              </a:pathLst>
            </a:custGeom>
            <a:solidFill>
              <a:srgbClr val="C3D4CC"/>
            </a:solidFill>
          </p:spPr>
        </p:sp>
      </p:grpSp>
      <p:grpSp>
        <p:nvGrpSpPr>
          <p:cNvPr id="13" name="Group 13"/>
          <p:cNvGrpSpPr/>
          <p:nvPr/>
        </p:nvGrpSpPr>
        <p:grpSpPr>
          <a:xfrm>
            <a:off x="7845475" y="7816006"/>
            <a:ext cx="647402" cy="647402"/>
            <a:chOff x="0" y="0"/>
            <a:chExt cx="863203" cy="863203"/>
          </a:xfrm>
        </p:grpSpPr>
        <p:sp>
          <p:nvSpPr>
            <p:cNvPr id="14" name="Freeform 14"/>
            <p:cNvSpPr/>
            <p:nvPr/>
          </p:nvSpPr>
          <p:spPr>
            <a:xfrm>
              <a:off x="6350" y="6350"/>
              <a:ext cx="850519" cy="850519"/>
            </a:xfrm>
            <a:custGeom>
              <a:avLst/>
              <a:gdLst/>
              <a:ahLst/>
              <a:cxnLst/>
              <a:rect l="l" t="t" r="r" b="b"/>
              <a:pathLst>
                <a:path w="850519" h="850519">
                  <a:moveTo>
                    <a:pt x="0" y="158750"/>
                  </a:moveTo>
                  <a:cubicBezTo>
                    <a:pt x="0" y="71120"/>
                    <a:pt x="71120" y="0"/>
                    <a:pt x="158750" y="0"/>
                  </a:cubicBezTo>
                  <a:lnTo>
                    <a:pt x="691769" y="0"/>
                  </a:lnTo>
                  <a:cubicBezTo>
                    <a:pt x="779399" y="0"/>
                    <a:pt x="850519" y="71120"/>
                    <a:pt x="850519" y="158750"/>
                  </a:cubicBezTo>
                  <a:lnTo>
                    <a:pt x="850519" y="691769"/>
                  </a:lnTo>
                  <a:cubicBezTo>
                    <a:pt x="850519" y="779399"/>
                    <a:pt x="779399" y="850519"/>
                    <a:pt x="691769" y="850519"/>
                  </a:cubicBezTo>
                  <a:lnTo>
                    <a:pt x="158750" y="850519"/>
                  </a:lnTo>
                  <a:cubicBezTo>
                    <a:pt x="71120" y="850519"/>
                    <a:pt x="0" y="779399"/>
                    <a:pt x="0" y="691769"/>
                  </a:cubicBezTo>
                  <a:close/>
                </a:path>
              </a:pathLst>
            </a:custGeom>
            <a:solidFill>
              <a:srgbClr val="DDEEE6"/>
            </a:solidFill>
          </p:spPr>
        </p:sp>
        <p:sp>
          <p:nvSpPr>
            <p:cNvPr id="15" name="Freeform 15"/>
            <p:cNvSpPr/>
            <p:nvPr/>
          </p:nvSpPr>
          <p:spPr>
            <a:xfrm>
              <a:off x="0" y="0"/>
              <a:ext cx="863219" cy="863219"/>
            </a:xfrm>
            <a:custGeom>
              <a:avLst/>
              <a:gdLst/>
              <a:ahLst/>
              <a:cxnLst/>
              <a:rect l="l" t="t" r="r" b="b"/>
              <a:pathLst>
                <a:path w="863219" h="863219">
                  <a:moveTo>
                    <a:pt x="0" y="165100"/>
                  </a:moveTo>
                  <a:cubicBezTo>
                    <a:pt x="0" y="73914"/>
                    <a:pt x="73914" y="0"/>
                    <a:pt x="165100" y="0"/>
                  </a:cubicBezTo>
                  <a:lnTo>
                    <a:pt x="698119" y="0"/>
                  </a:lnTo>
                  <a:lnTo>
                    <a:pt x="698119" y="6350"/>
                  </a:lnTo>
                  <a:lnTo>
                    <a:pt x="698119" y="0"/>
                  </a:lnTo>
                  <a:lnTo>
                    <a:pt x="698119" y="6350"/>
                  </a:lnTo>
                  <a:lnTo>
                    <a:pt x="698119" y="0"/>
                  </a:lnTo>
                  <a:cubicBezTo>
                    <a:pt x="789305" y="0"/>
                    <a:pt x="863219" y="73914"/>
                    <a:pt x="863219" y="165100"/>
                  </a:cubicBezTo>
                  <a:lnTo>
                    <a:pt x="856869" y="165100"/>
                  </a:lnTo>
                  <a:lnTo>
                    <a:pt x="863219" y="165100"/>
                  </a:lnTo>
                  <a:lnTo>
                    <a:pt x="863219" y="698119"/>
                  </a:lnTo>
                  <a:lnTo>
                    <a:pt x="856869" y="698119"/>
                  </a:lnTo>
                  <a:lnTo>
                    <a:pt x="863219" y="698119"/>
                  </a:lnTo>
                  <a:cubicBezTo>
                    <a:pt x="863219" y="789305"/>
                    <a:pt x="789305" y="863219"/>
                    <a:pt x="698119" y="863219"/>
                  </a:cubicBezTo>
                  <a:lnTo>
                    <a:pt x="698119" y="856869"/>
                  </a:lnTo>
                  <a:lnTo>
                    <a:pt x="698119" y="863219"/>
                  </a:lnTo>
                  <a:lnTo>
                    <a:pt x="165100" y="863219"/>
                  </a:lnTo>
                  <a:lnTo>
                    <a:pt x="165100" y="856869"/>
                  </a:lnTo>
                  <a:lnTo>
                    <a:pt x="165100" y="863219"/>
                  </a:lnTo>
                  <a:cubicBezTo>
                    <a:pt x="73914" y="863219"/>
                    <a:pt x="0" y="789305"/>
                    <a:pt x="0" y="698119"/>
                  </a:cubicBezTo>
                  <a:lnTo>
                    <a:pt x="0" y="165100"/>
                  </a:lnTo>
                  <a:lnTo>
                    <a:pt x="6350" y="165100"/>
                  </a:lnTo>
                  <a:lnTo>
                    <a:pt x="0" y="165100"/>
                  </a:lnTo>
                  <a:moveTo>
                    <a:pt x="12700" y="165100"/>
                  </a:moveTo>
                  <a:lnTo>
                    <a:pt x="12700" y="698119"/>
                  </a:lnTo>
                  <a:lnTo>
                    <a:pt x="6350" y="698119"/>
                  </a:lnTo>
                  <a:lnTo>
                    <a:pt x="12700" y="698119"/>
                  </a:lnTo>
                  <a:cubicBezTo>
                    <a:pt x="12700" y="782320"/>
                    <a:pt x="80899" y="850519"/>
                    <a:pt x="165100" y="850519"/>
                  </a:cubicBezTo>
                  <a:lnTo>
                    <a:pt x="698119" y="850519"/>
                  </a:lnTo>
                  <a:cubicBezTo>
                    <a:pt x="782320" y="850519"/>
                    <a:pt x="850519" y="782320"/>
                    <a:pt x="850519" y="698119"/>
                  </a:cubicBezTo>
                  <a:lnTo>
                    <a:pt x="850519" y="165100"/>
                  </a:lnTo>
                  <a:cubicBezTo>
                    <a:pt x="850519" y="80899"/>
                    <a:pt x="782320" y="12700"/>
                    <a:pt x="698119" y="12700"/>
                  </a:cubicBezTo>
                  <a:lnTo>
                    <a:pt x="165100" y="12700"/>
                  </a:lnTo>
                  <a:lnTo>
                    <a:pt x="165100" y="6350"/>
                  </a:lnTo>
                  <a:lnTo>
                    <a:pt x="165100" y="12700"/>
                  </a:lnTo>
                  <a:cubicBezTo>
                    <a:pt x="80899" y="12700"/>
                    <a:pt x="12700" y="80899"/>
                    <a:pt x="12700" y="165100"/>
                  </a:cubicBezTo>
                  <a:close/>
                </a:path>
              </a:pathLst>
            </a:custGeom>
            <a:solidFill>
              <a:srgbClr val="C3D4CC"/>
            </a:solidFill>
          </p:spPr>
        </p:sp>
      </p:grpSp>
      <p:sp>
        <p:nvSpPr>
          <p:cNvPr id="16" name="Freeform 16"/>
          <p:cNvSpPr/>
          <p:nvPr/>
        </p:nvSpPr>
        <p:spPr>
          <a:xfrm>
            <a:off x="0" y="0"/>
            <a:ext cx="7569250" cy="10287000"/>
          </a:xfrm>
          <a:custGeom>
            <a:avLst/>
            <a:gdLst/>
            <a:ahLst/>
            <a:cxnLst/>
            <a:rect l="l" t="t" r="r" b="b"/>
            <a:pathLst>
              <a:path w="7569250" h="10287000">
                <a:moveTo>
                  <a:pt x="0" y="0"/>
                </a:moveTo>
                <a:lnTo>
                  <a:pt x="7569250" y="0"/>
                </a:lnTo>
                <a:lnTo>
                  <a:pt x="7569250" y="10287000"/>
                </a:lnTo>
                <a:lnTo>
                  <a:pt x="0" y="10287000"/>
                </a:lnTo>
                <a:lnTo>
                  <a:pt x="0" y="0"/>
                </a:lnTo>
                <a:close/>
              </a:path>
            </a:pathLst>
          </a:custGeom>
          <a:blipFill>
            <a:blip r:embed="rId4"/>
            <a:stretch>
              <a:fillRect l="-60027" r="-44340"/>
            </a:stretch>
          </a:blipFill>
        </p:spPr>
      </p:sp>
      <p:sp>
        <p:nvSpPr>
          <p:cNvPr id="17" name="TextBox 17"/>
          <p:cNvSpPr txBox="1"/>
          <p:nvPr/>
        </p:nvSpPr>
        <p:spPr>
          <a:xfrm>
            <a:off x="7850237" y="888652"/>
            <a:ext cx="9445526" cy="2715071"/>
          </a:xfrm>
          <a:prstGeom prst="rect">
            <a:avLst/>
          </a:prstGeom>
        </p:spPr>
        <p:txBody>
          <a:bodyPr lIns="0" tIns="0" rIns="0" bIns="0" rtlCol="0" anchor="t">
            <a:spAutoFit/>
          </a:bodyPr>
          <a:lstStyle/>
          <a:p>
            <a:pPr algn="l">
              <a:lnSpc>
                <a:spcPts val="6937"/>
              </a:lnSpc>
            </a:pPr>
            <a:r>
              <a:rPr lang="en-US" sz="5562" b="1">
                <a:solidFill>
                  <a:srgbClr val="233939"/>
                </a:solidFill>
                <a:latin typeface="Arimo Bold"/>
                <a:ea typeface="Arimo Bold"/>
                <a:cs typeface="Arimo Bold"/>
                <a:sym typeface="Arimo Bold"/>
              </a:rPr>
              <a:t>Προβλήματα με τους Πρόσφυγες από τον Όλυμπο</a:t>
            </a:r>
          </a:p>
        </p:txBody>
      </p:sp>
      <p:sp>
        <p:nvSpPr>
          <p:cNvPr id="18" name="TextBox 18"/>
          <p:cNvSpPr txBox="1"/>
          <p:nvPr/>
        </p:nvSpPr>
        <p:spPr>
          <a:xfrm>
            <a:off x="8086130" y="4492229"/>
            <a:ext cx="165944" cy="387251"/>
          </a:xfrm>
          <a:prstGeom prst="rect">
            <a:avLst/>
          </a:prstGeom>
        </p:spPr>
        <p:txBody>
          <a:bodyPr lIns="0" tIns="0" rIns="0" bIns="0" rtlCol="0" anchor="t">
            <a:spAutoFit/>
          </a:bodyPr>
          <a:lstStyle/>
          <a:p>
            <a:pPr algn="ctr">
              <a:lnSpc>
                <a:spcPts val="3312"/>
              </a:lnSpc>
            </a:pPr>
            <a:r>
              <a:rPr lang="en-US" sz="3312" b="1">
                <a:solidFill>
                  <a:srgbClr val="3B4E4E"/>
                </a:solidFill>
                <a:latin typeface="Arimo Bold"/>
                <a:ea typeface="Arimo Bold"/>
                <a:cs typeface="Arimo Bold"/>
                <a:sym typeface="Arimo Bold"/>
              </a:rPr>
              <a:t>1</a:t>
            </a:r>
          </a:p>
        </p:txBody>
      </p:sp>
      <p:sp>
        <p:nvSpPr>
          <p:cNvPr id="19" name="TextBox 19"/>
          <p:cNvSpPr txBox="1"/>
          <p:nvPr/>
        </p:nvSpPr>
        <p:spPr>
          <a:xfrm>
            <a:off x="8771632" y="4309765"/>
            <a:ext cx="3659684" cy="923925"/>
          </a:xfrm>
          <a:prstGeom prst="rect">
            <a:avLst/>
          </a:prstGeom>
        </p:spPr>
        <p:txBody>
          <a:bodyPr lIns="0" tIns="0" rIns="0" bIns="0" rtlCol="0" anchor="t">
            <a:spAutoFit/>
          </a:bodyPr>
          <a:lstStyle/>
          <a:p>
            <a:pPr algn="l">
              <a:lnSpc>
                <a:spcPts val="3437"/>
              </a:lnSpc>
            </a:pPr>
            <a:r>
              <a:rPr lang="en-US" sz="2750" b="1">
                <a:solidFill>
                  <a:srgbClr val="3B4E4E"/>
                </a:solidFill>
                <a:latin typeface="Arimo Bold"/>
                <a:ea typeface="Arimo Bold"/>
                <a:cs typeface="Arimo Bold"/>
                <a:sym typeface="Arimo Bold"/>
              </a:rPr>
              <a:t>Κυριαρχία στα νησιά</a:t>
            </a:r>
          </a:p>
        </p:txBody>
      </p:sp>
      <p:sp>
        <p:nvSpPr>
          <p:cNvPr id="20" name="TextBox 20"/>
          <p:cNvSpPr txBox="1"/>
          <p:nvPr/>
        </p:nvSpPr>
        <p:spPr>
          <a:xfrm>
            <a:off x="8771632" y="5260925"/>
            <a:ext cx="3659684" cy="1957387"/>
          </a:xfrm>
          <a:prstGeom prst="rect">
            <a:avLst/>
          </a:prstGeom>
        </p:spPr>
        <p:txBody>
          <a:bodyPr lIns="0" tIns="0" rIns="0" bIns="0" rtlCol="0" anchor="t">
            <a:spAutoFit/>
          </a:bodyPr>
          <a:lstStyle/>
          <a:p>
            <a:pPr algn="l">
              <a:lnSpc>
                <a:spcPts val="3562"/>
              </a:lnSpc>
            </a:pPr>
            <a:r>
              <a:rPr lang="en-US" sz="2187">
                <a:solidFill>
                  <a:srgbClr val="3B4E4E"/>
                </a:solidFill>
                <a:latin typeface="Overpass Light"/>
                <a:ea typeface="Overpass Light"/>
                <a:cs typeface="Overpass Light"/>
                <a:sym typeface="Overpass Light"/>
              </a:rPr>
              <a:t>Οι πρόσφυγες από τον Όλυμπο απέβησαν στην πράξη κυρίαρχοι των νησιών.</a:t>
            </a:r>
          </a:p>
        </p:txBody>
      </p:sp>
      <p:sp>
        <p:nvSpPr>
          <p:cNvPr id="21" name="TextBox 21"/>
          <p:cNvSpPr txBox="1"/>
          <p:nvPr/>
        </p:nvSpPr>
        <p:spPr>
          <a:xfrm>
            <a:off x="12901017" y="4492229"/>
            <a:ext cx="265360" cy="387251"/>
          </a:xfrm>
          <a:prstGeom prst="rect">
            <a:avLst/>
          </a:prstGeom>
        </p:spPr>
        <p:txBody>
          <a:bodyPr lIns="0" tIns="0" rIns="0" bIns="0" rtlCol="0" anchor="t">
            <a:spAutoFit/>
          </a:bodyPr>
          <a:lstStyle/>
          <a:p>
            <a:pPr algn="ctr">
              <a:lnSpc>
                <a:spcPts val="3312"/>
              </a:lnSpc>
            </a:pPr>
            <a:r>
              <a:rPr lang="en-US" sz="3312" b="1">
                <a:solidFill>
                  <a:srgbClr val="3B4E4E"/>
                </a:solidFill>
                <a:latin typeface="Arimo Bold"/>
                <a:ea typeface="Arimo Bold"/>
                <a:cs typeface="Arimo Bold"/>
                <a:sym typeface="Arimo Bold"/>
              </a:rPr>
              <a:t>2</a:t>
            </a:r>
          </a:p>
        </p:txBody>
      </p:sp>
      <p:sp>
        <p:nvSpPr>
          <p:cNvPr id="22" name="TextBox 22"/>
          <p:cNvSpPr txBox="1"/>
          <p:nvPr/>
        </p:nvSpPr>
        <p:spPr>
          <a:xfrm>
            <a:off x="13636229" y="4309765"/>
            <a:ext cx="3659684" cy="923925"/>
          </a:xfrm>
          <a:prstGeom prst="rect">
            <a:avLst/>
          </a:prstGeom>
        </p:spPr>
        <p:txBody>
          <a:bodyPr lIns="0" tIns="0" rIns="0" bIns="0" rtlCol="0" anchor="t">
            <a:spAutoFit/>
          </a:bodyPr>
          <a:lstStyle/>
          <a:p>
            <a:pPr algn="l">
              <a:lnSpc>
                <a:spcPts val="3437"/>
              </a:lnSpc>
            </a:pPr>
            <a:r>
              <a:rPr lang="en-US" sz="2750" b="1">
                <a:solidFill>
                  <a:srgbClr val="3B4E4E"/>
                </a:solidFill>
                <a:latin typeface="Arimo Bold"/>
                <a:ea typeface="Arimo Bold"/>
                <a:cs typeface="Arimo Bold"/>
                <a:sym typeface="Arimo Bold"/>
              </a:rPr>
              <a:t>Τρόμος των εγχωρίων</a:t>
            </a:r>
          </a:p>
        </p:txBody>
      </p:sp>
      <p:sp>
        <p:nvSpPr>
          <p:cNvPr id="23" name="TextBox 23"/>
          <p:cNvSpPr txBox="1"/>
          <p:nvPr/>
        </p:nvSpPr>
        <p:spPr>
          <a:xfrm>
            <a:off x="13636229" y="5260925"/>
            <a:ext cx="3659684" cy="1503760"/>
          </a:xfrm>
          <a:prstGeom prst="rect">
            <a:avLst/>
          </a:prstGeom>
        </p:spPr>
        <p:txBody>
          <a:bodyPr lIns="0" tIns="0" rIns="0" bIns="0" rtlCol="0" anchor="t">
            <a:spAutoFit/>
          </a:bodyPr>
          <a:lstStyle/>
          <a:p>
            <a:pPr algn="l">
              <a:lnSpc>
                <a:spcPts val="3562"/>
              </a:lnSpc>
            </a:pPr>
            <a:r>
              <a:rPr lang="en-US" sz="2187">
                <a:solidFill>
                  <a:srgbClr val="3B4E4E"/>
                </a:solidFill>
                <a:latin typeface="Overpass Light"/>
                <a:ea typeface="Overpass Light"/>
                <a:cs typeface="Overpass Light"/>
                <a:sym typeface="Overpass Light"/>
              </a:rPr>
              <a:t>Προκαλούσαν φόβο στους ντόπιους κατοίκους των νησιών.</a:t>
            </a:r>
          </a:p>
        </p:txBody>
      </p:sp>
      <p:sp>
        <p:nvSpPr>
          <p:cNvPr id="24" name="TextBox 24"/>
          <p:cNvSpPr txBox="1"/>
          <p:nvPr/>
        </p:nvSpPr>
        <p:spPr>
          <a:xfrm>
            <a:off x="8032849" y="7965132"/>
            <a:ext cx="272654" cy="387251"/>
          </a:xfrm>
          <a:prstGeom prst="rect">
            <a:avLst/>
          </a:prstGeom>
        </p:spPr>
        <p:txBody>
          <a:bodyPr lIns="0" tIns="0" rIns="0" bIns="0" rtlCol="0" anchor="t">
            <a:spAutoFit/>
          </a:bodyPr>
          <a:lstStyle/>
          <a:p>
            <a:pPr algn="ctr">
              <a:lnSpc>
                <a:spcPts val="3312"/>
              </a:lnSpc>
            </a:pPr>
            <a:r>
              <a:rPr lang="en-US" sz="3312" b="1">
                <a:solidFill>
                  <a:srgbClr val="3B4E4E"/>
                </a:solidFill>
                <a:latin typeface="Arimo Bold"/>
                <a:ea typeface="Arimo Bold"/>
                <a:cs typeface="Arimo Bold"/>
                <a:sym typeface="Arimo Bold"/>
              </a:rPr>
              <a:t>3</a:t>
            </a:r>
          </a:p>
        </p:txBody>
      </p:sp>
      <p:sp>
        <p:nvSpPr>
          <p:cNvPr id="25" name="TextBox 25"/>
          <p:cNvSpPr txBox="1"/>
          <p:nvPr/>
        </p:nvSpPr>
        <p:spPr>
          <a:xfrm>
            <a:off x="8771632" y="7782669"/>
            <a:ext cx="3544044" cy="481012"/>
          </a:xfrm>
          <a:prstGeom prst="rect">
            <a:avLst/>
          </a:prstGeom>
        </p:spPr>
        <p:txBody>
          <a:bodyPr lIns="0" tIns="0" rIns="0" bIns="0" rtlCol="0" anchor="t">
            <a:spAutoFit/>
          </a:bodyPr>
          <a:lstStyle/>
          <a:p>
            <a:pPr algn="l">
              <a:lnSpc>
                <a:spcPts val="3437"/>
              </a:lnSpc>
            </a:pPr>
            <a:r>
              <a:rPr lang="en-US" sz="2750" b="1">
                <a:solidFill>
                  <a:srgbClr val="3B4E4E"/>
                </a:solidFill>
                <a:latin typeface="Arimo Bold"/>
                <a:ea typeface="Arimo Bold"/>
                <a:cs typeface="Arimo Bold"/>
                <a:sym typeface="Arimo Bold"/>
              </a:rPr>
              <a:t>Κρούσματα βίας</a:t>
            </a:r>
          </a:p>
        </p:txBody>
      </p:sp>
      <p:sp>
        <p:nvSpPr>
          <p:cNvPr id="26" name="TextBox 26"/>
          <p:cNvSpPr txBox="1"/>
          <p:nvPr/>
        </p:nvSpPr>
        <p:spPr>
          <a:xfrm>
            <a:off x="8771632" y="8290917"/>
            <a:ext cx="8524131" cy="1050131"/>
          </a:xfrm>
          <a:prstGeom prst="rect">
            <a:avLst/>
          </a:prstGeom>
        </p:spPr>
        <p:txBody>
          <a:bodyPr lIns="0" tIns="0" rIns="0" bIns="0" rtlCol="0" anchor="t">
            <a:spAutoFit/>
          </a:bodyPr>
          <a:lstStyle/>
          <a:p>
            <a:pPr algn="l">
              <a:lnSpc>
                <a:spcPts val="3562"/>
              </a:lnSpc>
            </a:pPr>
            <a:r>
              <a:rPr lang="en-US" sz="2187">
                <a:solidFill>
                  <a:srgbClr val="3B4E4E"/>
                </a:solidFill>
                <a:latin typeface="Overpass Light"/>
                <a:ea typeface="Overpass Light"/>
                <a:cs typeface="Overpass Light"/>
                <a:sym typeface="Overpass Light"/>
              </a:rPr>
              <a:t>Σημειώθηκαν περιστατικά βίαιης συμπεριφοράς από τους πρόσφυγες του Ολύμπου.</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4BE"/>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DE6"/>
            </a:solidFill>
          </p:spPr>
        </p:sp>
      </p:grpSp>
      <p:grpSp>
        <p:nvGrpSpPr>
          <p:cNvPr id="6" name="Group 6"/>
          <p:cNvGrpSpPr/>
          <p:nvPr/>
        </p:nvGrpSpPr>
        <p:grpSpPr>
          <a:xfrm>
            <a:off x="1212354" y="4878438"/>
            <a:ext cx="28575" cy="4731692"/>
            <a:chOff x="0" y="0"/>
            <a:chExt cx="38100" cy="6308923"/>
          </a:xfrm>
        </p:grpSpPr>
        <p:sp>
          <p:nvSpPr>
            <p:cNvPr id="7" name="Freeform 7"/>
            <p:cNvSpPr/>
            <p:nvPr/>
          </p:nvSpPr>
          <p:spPr>
            <a:xfrm>
              <a:off x="0" y="0"/>
              <a:ext cx="38100" cy="6308979"/>
            </a:xfrm>
            <a:custGeom>
              <a:avLst/>
              <a:gdLst/>
              <a:ahLst/>
              <a:cxnLst/>
              <a:rect l="l" t="t" r="r" b="b"/>
              <a:pathLst>
                <a:path w="38100" h="6308979">
                  <a:moveTo>
                    <a:pt x="0" y="19050"/>
                  </a:moveTo>
                  <a:cubicBezTo>
                    <a:pt x="0" y="8509"/>
                    <a:pt x="8509" y="0"/>
                    <a:pt x="19050" y="0"/>
                  </a:cubicBezTo>
                  <a:cubicBezTo>
                    <a:pt x="29591" y="0"/>
                    <a:pt x="38100" y="8509"/>
                    <a:pt x="38100" y="19050"/>
                  </a:cubicBezTo>
                  <a:lnTo>
                    <a:pt x="38100" y="6289929"/>
                  </a:lnTo>
                  <a:cubicBezTo>
                    <a:pt x="38100" y="6300470"/>
                    <a:pt x="29591" y="6308979"/>
                    <a:pt x="19050" y="6308979"/>
                  </a:cubicBezTo>
                  <a:cubicBezTo>
                    <a:pt x="8509" y="6308979"/>
                    <a:pt x="0" y="6300470"/>
                    <a:pt x="0" y="6289929"/>
                  </a:cubicBezTo>
                  <a:close/>
                </a:path>
              </a:pathLst>
            </a:custGeom>
            <a:solidFill>
              <a:srgbClr val="C3D4CC"/>
            </a:solidFill>
          </p:spPr>
        </p:sp>
      </p:grpSp>
      <p:grpSp>
        <p:nvGrpSpPr>
          <p:cNvPr id="8" name="Group 8"/>
          <p:cNvGrpSpPr/>
          <p:nvPr/>
        </p:nvGrpSpPr>
        <p:grpSpPr>
          <a:xfrm>
            <a:off x="1474069" y="5416004"/>
            <a:ext cx="858739" cy="28575"/>
            <a:chOff x="0" y="0"/>
            <a:chExt cx="1144985" cy="38100"/>
          </a:xfrm>
        </p:grpSpPr>
        <p:sp>
          <p:nvSpPr>
            <p:cNvPr id="9" name="Freeform 9"/>
            <p:cNvSpPr/>
            <p:nvPr/>
          </p:nvSpPr>
          <p:spPr>
            <a:xfrm>
              <a:off x="0" y="0"/>
              <a:ext cx="1145032" cy="38100"/>
            </a:xfrm>
            <a:custGeom>
              <a:avLst/>
              <a:gdLst/>
              <a:ahLst/>
              <a:cxnLst/>
              <a:rect l="l" t="t" r="r" b="b"/>
              <a:pathLst>
                <a:path w="1145032" h="38100">
                  <a:moveTo>
                    <a:pt x="0" y="19050"/>
                  </a:moveTo>
                  <a:cubicBezTo>
                    <a:pt x="0" y="8509"/>
                    <a:pt x="8509" y="0"/>
                    <a:pt x="19050" y="0"/>
                  </a:cubicBezTo>
                  <a:lnTo>
                    <a:pt x="1125982" y="0"/>
                  </a:lnTo>
                  <a:cubicBezTo>
                    <a:pt x="1136523" y="0"/>
                    <a:pt x="1145032" y="8509"/>
                    <a:pt x="1145032" y="19050"/>
                  </a:cubicBezTo>
                  <a:cubicBezTo>
                    <a:pt x="1145032" y="29591"/>
                    <a:pt x="1136396" y="38100"/>
                    <a:pt x="1125982" y="38100"/>
                  </a:cubicBezTo>
                  <a:lnTo>
                    <a:pt x="19050" y="38100"/>
                  </a:lnTo>
                  <a:cubicBezTo>
                    <a:pt x="8509" y="38100"/>
                    <a:pt x="0" y="29591"/>
                    <a:pt x="0" y="19050"/>
                  </a:cubicBezTo>
                  <a:close/>
                </a:path>
              </a:pathLst>
            </a:custGeom>
            <a:solidFill>
              <a:srgbClr val="C3D4CC"/>
            </a:solidFill>
          </p:spPr>
        </p:sp>
      </p:grpSp>
      <p:grpSp>
        <p:nvGrpSpPr>
          <p:cNvPr id="10" name="Group 10"/>
          <p:cNvGrpSpPr/>
          <p:nvPr/>
        </p:nvGrpSpPr>
        <p:grpSpPr>
          <a:xfrm>
            <a:off x="945878" y="5149602"/>
            <a:ext cx="561529" cy="561529"/>
            <a:chOff x="0" y="0"/>
            <a:chExt cx="748705" cy="748705"/>
          </a:xfrm>
        </p:grpSpPr>
        <p:sp>
          <p:nvSpPr>
            <p:cNvPr id="11" name="Freeform 11"/>
            <p:cNvSpPr/>
            <p:nvPr/>
          </p:nvSpPr>
          <p:spPr>
            <a:xfrm>
              <a:off x="6350" y="6350"/>
              <a:ext cx="735965" cy="735965"/>
            </a:xfrm>
            <a:custGeom>
              <a:avLst/>
              <a:gdLst/>
              <a:ahLst/>
              <a:cxnLst/>
              <a:rect l="l" t="t" r="r" b="b"/>
              <a:pathLst>
                <a:path w="735965" h="735965">
                  <a:moveTo>
                    <a:pt x="0" y="137414"/>
                  </a:moveTo>
                  <a:cubicBezTo>
                    <a:pt x="0" y="61468"/>
                    <a:pt x="61468" y="0"/>
                    <a:pt x="137414" y="0"/>
                  </a:cubicBezTo>
                  <a:lnTo>
                    <a:pt x="598551" y="0"/>
                  </a:lnTo>
                  <a:cubicBezTo>
                    <a:pt x="674497" y="0"/>
                    <a:pt x="735965" y="61468"/>
                    <a:pt x="735965" y="137414"/>
                  </a:cubicBezTo>
                  <a:lnTo>
                    <a:pt x="735965" y="598551"/>
                  </a:lnTo>
                  <a:cubicBezTo>
                    <a:pt x="735965" y="674497"/>
                    <a:pt x="674497" y="735965"/>
                    <a:pt x="598551" y="735965"/>
                  </a:cubicBezTo>
                  <a:lnTo>
                    <a:pt x="137414" y="735965"/>
                  </a:lnTo>
                  <a:cubicBezTo>
                    <a:pt x="61468" y="735965"/>
                    <a:pt x="0" y="674497"/>
                    <a:pt x="0" y="598551"/>
                  </a:cubicBezTo>
                  <a:close/>
                </a:path>
              </a:pathLst>
            </a:custGeom>
            <a:solidFill>
              <a:srgbClr val="DDEEE6"/>
            </a:solidFill>
          </p:spPr>
        </p:sp>
        <p:sp>
          <p:nvSpPr>
            <p:cNvPr id="12" name="Freeform 12"/>
            <p:cNvSpPr/>
            <p:nvPr/>
          </p:nvSpPr>
          <p:spPr>
            <a:xfrm>
              <a:off x="0" y="0"/>
              <a:ext cx="748665" cy="748665"/>
            </a:xfrm>
            <a:custGeom>
              <a:avLst/>
              <a:gdLst/>
              <a:ahLst/>
              <a:cxnLst/>
              <a:rect l="l" t="t" r="r" b="b"/>
              <a:pathLst>
                <a:path w="748665" h="748665">
                  <a:moveTo>
                    <a:pt x="0" y="143764"/>
                  </a:moveTo>
                  <a:cubicBezTo>
                    <a:pt x="0" y="64389"/>
                    <a:pt x="64389" y="0"/>
                    <a:pt x="143764" y="0"/>
                  </a:cubicBezTo>
                  <a:lnTo>
                    <a:pt x="604901" y="0"/>
                  </a:lnTo>
                  <a:lnTo>
                    <a:pt x="604901" y="6350"/>
                  </a:lnTo>
                  <a:lnTo>
                    <a:pt x="604901" y="0"/>
                  </a:lnTo>
                  <a:cubicBezTo>
                    <a:pt x="684276" y="0"/>
                    <a:pt x="748665" y="64389"/>
                    <a:pt x="748665" y="143764"/>
                  </a:cubicBezTo>
                  <a:lnTo>
                    <a:pt x="742315" y="143764"/>
                  </a:lnTo>
                  <a:lnTo>
                    <a:pt x="748665" y="143764"/>
                  </a:lnTo>
                  <a:lnTo>
                    <a:pt x="748665" y="604901"/>
                  </a:lnTo>
                  <a:lnTo>
                    <a:pt x="742315" y="604901"/>
                  </a:lnTo>
                  <a:lnTo>
                    <a:pt x="748665" y="604901"/>
                  </a:lnTo>
                  <a:cubicBezTo>
                    <a:pt x="748665" y="684276"/>
                    <a:pt x="684276" y="748665"/>
                    <a:pt x="604901" y="748665"/>
                  </a:cubicBezTo>
                  <a:lnTo>
                    <a:pt x="604901" y="742315"/>
                  </a:lnTo>
                  <a:lnTo>
                    <a:pt x="604901" y="748665"/>
                  </a:lnTo>
                  <a:lnTo>
                    <a:pt x="143764" y="748665"/>
                  </a:lnTo>
                  <a:lnTo>
                    <a:pt x="143764" y="742315"/>
                  </a:lnTo>
                  <a:lnTo>
                    <a:pt x="143764" y="748665"/>
                  </a:lnTo>
                  <a:cubicBezTo>
                    <a:pt x="64389" y="748665"/>
                    <a:pt x="0" y="684403"/>
                    <a:pt x="0" y="604901"/>
                  </a:cubicBezTo>
                  <a:lnTo>
                    <a:pt x="0" y="143764"/>
                  </a:lnTo>
                  <a:lnTo>
                    <a:pt x="6350" y="143764"/>
                  </a:lnTo>
                  <a:lnTo>
                    <a:pt x="0" y="143764"/>
                  </a:lnTo>
                  <a:moveTo>
                    <a:pt x="12700" y="143764"/>
                  </a:moveTo>
                  <a:lnTo>
                    <a:pt x="12700" y="604901"/>
                  </a:lnTo>
                  <a:lnTo>
                    <a:pt x="6350" y="604901"/>
                  </a:lnTo>
                  <a:lnTo>
                    <a:pt x="12700" y="604901"/>
                  </a:lnTo>
                  <a:cubicBezTo>
                    <a:pt x="12700" y="677291"/>
                    <a:pt x="71374" y="735965"/>
                    <a:pt x="143764" y="735965"/>
                  </a:cubicBezTo>
                  <a:lnTo>
                    <a:pt x="604901" y="735965"/>
                  </a:lnTo>
                  <a:cubicBezTo>
                    <a:pt x="677291" y="735965"/>
                    <a:pt x="735965" y="677291"/>
                    <a:pt x="735965" y="604901"/>
                  </a:cubicBezTo>
                  <a:lnTo>
                    <a:pt x="735965" y="143764"/>
                  </a:lnTo>
                  <a:cubicBezTo>
                    <a:pt x="735965" y="71374"/>
                    <a:pt x="677291" y="12700"/>
                    <a:pt x="604901" y="12700"/>
                  </a:cubicBezTo>
                  <a:lnTo>
                    <a:pt x="143764" y="12700"/>
                  </a:lnTo>
                  <a:lnTo>
                    <a:pt x="143764" y="6350"/>
                  </a:lnTo>
                  <a:lnTo>
                    <a:pt x="143764" y="12700"/>
                  </a:lnTo>
                  <a:cubicBezTo>
                    <a:pt x="71374" y="12700"/>
                    <a:pt x="12700" y="71374"/>
                    <a:pt x="12700" y="143764"/>
                  </a:cubicBezTo>
                  <a:close/>
                </a:path>
              </a:pathLst>
            </a:custGeom>
            <a:solidFill>
              <a:srgbClr val="C3D4CC"/>
            </a:solidFill>
          </p:spPr>
        </p:sp>
      </p:grpSp>
      <p:grpSp>
        <p:nvGrpSpPr>
          <p:cNvPr id="13" name="Group 13"/>
          <p:cNvGrpSpPr/>
          <p:nvPr/>
        </p:nvGrpSpPr>
        <p:grpSpPr>
          <a:xfrm>
            <a:off x="1474069" y="7074991"/>
            <a:ext cx="858739" cy="28575"/>
            <a:chOff x="0" y="0"/>
            <a:chExt cx="1144985" cy="38100"/>
          </a:xfrm>
        </p:grpSpPr>
        <p:sp>
          <p:nvSpPr>
            <p:cNvPr id="14" name="Freeform 14"/>
            <p:cNvSpPr/>
            <p:nvPr/>
          </p:nvSpPr>
          <p:spPr>
            <a:xfrm>
              <a:off x="0" y="0"/>
              <a:ext cx="1145032" cy="38100"/>
            </a:xfrm>
            <a:custGeom>
              <a:avLst/>
              <a:gdLst/>
              <a:ahLst/>
              <a:cxnLst/>
              <a:rect l="l" t="t" r="r" b="b"/>
              <a:pathLst>
                <a:path w="1145032" h="38100">
                  <a:moveTo>
                    <a:pt x="0" y="19050"/>
                  </a:moveTo>
                  <a:cubicBezTo>
                    <a:pt x="0" y="8509"/>
                    <a:pt x="8509" y="0"/>
                    <a:pt x="19050" y="0"/>
                  </a:cubicBezTo>
                  <a:lnTo>
                    <a:pt x="1125982" y="0"/>
                  </a:lnTo>
                  <a:cubicBezTo>
                    <a:pt x="1136523" y="0"/>
                    <a:pt x="1145032" y="8509"/>
                    <a:pt x="1145032" y="19050"/>
                  </a:cubicBezTo>
                  <a:cubicBezTo>
                    <a:pt x="1145032" y="29591"/>
                    <a:pt x="1136396" y="38100"/>
                    <a:pt x="1125982" y="38100"/>
                  </a:cubicBezTo>
                  <a:lnTo>
                    <a:pt x="19050" y="38100"/>
                  </a:lnTo>
                  <a:cubicBezTo>
                    <a:pt x="8509" y="38100"/>
                    <a:pt x="0" y="29591"/>
                    <a:pt x="0" y="19050"/>
                  </a:cubicBezTo>
                  <a:close/>
                </a:path>
              </a:pathLst>
            </a:custGeom>
            <a:solidFill>
              <a:srgbClr val="C3D4CC"/>
            </a:solidFill>
          </p:spPr>
        </p:sp>
      </p:grpSp>
      <p:grpSp>
        <p:nvGrpSpPr>
          <p:cNvPr id="15" name="Group 15"/>
          <p:cNvGrpSpPr/>
          <p:nvPr/>
        </p:nvGrpSpPr>
        <p:grpSpPr>
          <a:xfrm>
            <a:off x="945878" y="6808589"/>
            <a:ext cx="561529" cy="561529"/>
            <a:chOff x="0" y="0"/>
            <a:chExt cx="748705" cy="748705"/>
          </a:xfrm>
        </p:grpSpPr>
        <p:sp>
          <p:nvSpPr>
            <p:cNvPr id="16" name="Freeform 16"/>
            <p:cNvSpPr/>
            <p:nvPr/>
          </p:nvSpPr>
          <p:spPr>
            <a:xfrm>
              <a:off x="6350" y="6350"/>
              <a:ext cx="735965" cy="735965"/>
            </a:xfrm>
            <a:custGeom>
              <a:avLst/>
              <a:gdLst/>
              <a:ahLst/>
              <a:cxnLst/>
              <a:rect l="l" t="t" r="r" b="b"/>
              <a:pathLst>
                <a:path w="735965" h="735965">
                  <a:moveTo>
                    <a:pt x="0" y="137414"/>
                  </a:moveTo>
                  <a:cubicBezTo>
                    <a:pt x="0" y="61468"/>
                    <a:pt x="61468" y="0"/>
                    <a:pt x="137414" y="0"/>
                  </a:cubicBezTo>
                  <a:lnTo>
                    <a:pt x="598551" y="0"/>
                  </a:lnTo>
                  <a:cubicBezTo>
                    <a:pt x="674497" y="0"/>
                    <a:pt x="735965" y="61468"/>
                    <a:pt x="735965" y="137414"/>
                  </a:cubicBezTo>
                  <a:lnTo>
                    <a:pt x="735965" y="598551"/>
                  </a:lnTo>
                  <a:cubicBezTo>
                    <a:pt x="735965" y="674497"/>
                    <a:pt x="674497" y="735965"/>
                    <a:pt x="598551" y="735965"/>
                  </a:cubicBezTo>
                  <a:lnTo>
                    <a:pt x="137414" y="735965"/>
                  </a:lnTo>
                  <a:cubicBezTo>
                    <a:pt x="61468" y="735965"/>
                    <a:pt x="0" y="674497"/>
                    <a:pt x="0" y="598551"/>
                  </a:cubicBezTo>
                  <a:close/>
                </a:path>
              </a:pathLst>
            </a:custGeom>
            <a:solidFill>
              <a:srgbClr val="DDEEE6"/>
            </a:solidFill>
          </p:spPr>
        </p:sp>
        <p:sp>
          <p:nvSpPr>
            <p:cNvPr id="17" name="Freeform 17"/>
            <p:cNvSpPr/>
            <p:nvPr/>
          </p:nvSpPr>
          <p:spPr>
            <a:xfrm>
              <a:off x="0" y="0"/>
              <a:ext cx="748665" cy="748665"/>
            </a:xfrm>
            <a:custGeom>
              <a:avLst/>
              <a:gdLst/>
              <a:ahLst/>
              <a:cxnLst/>
              <a:rect l="l" t="t" r="r" b="b"/>
              <a:pathLst>
                <a:path w="748665" h="748665">
                  <a:moveTo>
                    <a:pt x="0" y="143764"/>
                  </a:moveTo>
                  <a:cubicBezTo>
                    <a:pt x="0" y="64389"/>
                    <a:pt x="64389" y="0"/>
                    <a:pt x="143764" y="0"/>
                  </a:cubicBezTo>
                  <a:lnTo>
                    <a:pt x="604901" y="0"/>
                  </a:lnTo>
                  <a:lnTo>
                    <a:pt x="604901" y="6350"/>
                  </a:lnTo>
                  <a:lnTo>
                    <a:pt x="604901" y="0"/>
                  </a:lnTo>
                  <a:cubicBezTo>
                    <a:pt x="684276" y="0"/>
                    <a:pt x="748665" y="64389"/>
                    <a:pt x="748665" y="143764"/>
                  </a:cubicBezTo>
                  <a:lnTo>
                    <a:pt x="742315" y="143764"/>
                  </a:lnTo>
                  <a:lnTo>
                    <a:pt x="748665" y="143764"/>
                  </a:lnTo>
                  <a:lnTo>
                    <a:pt x="748665" y="604901"/>
                  </a:lnTo>
                  <a:lnTo>
                    <a:pt x="742315" y="604901"/>
                  </a:lnTo>
                  <a:lnTo>
                    <a:pt x="748665" y="604901"/>
                  </a:lnTo>
                  <a:cubicBezTo>
                    <a:pt x="748665" y="684276"/>
                    <a:pt x="684276" y="748665"/>
                    <a:pt x="604901" y="748665"/>
                  </a:cubicBezTo>
                  <a:lnTo>
                    <a:pt x="604901" y="742315"/>
                  </a:lnTo>
                  <a:lnTo>
                    <a:pt x="604901" y="748665"/>
                  </a:lnTo>
                  <a:lnTo>
                    <a:pt x="143764" y="748665"/>
                  </a:lnTo>
                  <a:lnTo>
                    <a:pt x="143764" y="742315"/>
                  </a:lnTo>
                  <a:lnTo>
                    <a:pt x="143764" y="748665"/>
                  </a:lnTo>
                  <a:cubicBezTo>
                    <a:pt x="64389" y="748665"/>
                    <a:pt x="0" y="684403"/>
                    <a:pt x="0" y="604901"/>
                  </a:cubicBezTo>
                  <a:lnTo>
                    <a:pt x="0" y="143764"/>
                  </a:lnTo>
                  <a:lnTo>
                    <a:pt x="6350" y="143764"/>
                  </a:lnTo>
                  <a:lnTo>
                    <a:pt x="0" y="143764"/>
                  </a:lnTo>
                  <a:moveTo>
                    <a:pt x="12700" y="143764"/>
                  </a:moveTo>
                  <a:lnTo>
                    <a:pt x="12700" y="604901"/>
                  </a:lnTo>
                  <a:lnTo>
                    <a:pt x="6350" y="604901"/>
                  </a:lnTo>
                  <a:lnTo>
                    <a:pt x="12700" y="604901"/>
                  </a:lnTo>
                  <a:cubicBezTo>
                    <a:pt x="12700" y="677291"/>
                    <a:pt x="71374" y="735965"/>
                    <a:pt x="143764" y="735965"/>
                  </a:cubicBezTo>
                  <a:lnTo>
                    <a:pt x="604901" y="735965"/>
                  </a:lnTo>
                  <a:cubicBezTo>
                    <a:pt x="677291" y="735965"/>
                    <a:pt x="735965" y="677291"/>
                    <a:pt x="735965" y="604901"/>
                  </a:cubicBezTo>
                  <a:lnTo>
                    <a:pt x="735965" y="143764"/>
                  </a:lnTo>
                  <a:cubicBezTo>
                    <a:pt x="735965" y="71374"/>
                    <a:pt x="677291" y="12700"/>
                    <a:pt x="604901" y="12700"/>
                  </a:cubicBezTo>
                  <a:lnTo>
                    <a:pt x="143764" y="12700"/>
                  </a:lnTo>
                  <a:lnTo>
                    <a:pt x="143764" y="6350"/>
                  </a:lnTo>
                  <a:lnTo>
                    <a:pt x="143764" y="12700"/>
                  </a:lnTo>
                  <a:cubicBezTo>
                    <a:pt x="71374" y="12700"/>
                    <a:pt x="12700" y="71374"/>
                    <a:pt x="12700" y="143764"/>
                  </a:cubicBezTo>
                  <a:close/>
                </a:path>
              </a:pathLst>
            </a:custGeom>
            <a:solidFill>
              <a:srgbClr val="C3D4CC"/>
            </a:solidFill>
          </p:spPr>
        </p:sp>
      </p:grpSp>
      <p:grpSp>
        <p:nvGrpSpPr>
          <p:cNvPr id="18" name="Group 18"/>
          <p:cNvGrpSpPr/>
          <p:nvPr/>
        </p:nvGrpSpPr>
        <p:grpSpPr>
          <a:xfrm>
            <a:off x="1474069" y="8733979"/>
            <a:ext cx="858739" cy="28575"/>
            <a:chOff x="0" y="0"/>
            <a:chExt cx="1144985" cy="38100"/>
          </a:xfrm>
        </p:grpSpPr>
        <p:sp>
          <p:nvSpPr>
            <p:cNvPr id="19" name="Freeform 19"/>
            <p:cNvSpPr/>
            <p:nvPr/>
          </p:nvSpPr>
          <p:spPr>
            <a:xfrm>
              <a:off x="0" y="0"/>
              <a:ext cx="1145032" cy="38100"/>
            </a:xfrm>
            <a:custGeom>
              <a:avLst/>
              <a:gdLst/>
              <a:ahLst/>
              <a:cxnLst/>
              <a:rect l="l" t="t" r="r" b="b"/>
              <a:pathLst>
                <a:path w="1145032" h="38100">
                  <a:moveTo>
                    <a:pt x="0" y="19050"/>
                  </a:moveTo>
                  <a:cubicBezTo>
                    <a:pt x="0" y="8509"/>
                    <a:pt x="8509" y="0"/>
                    <a:pt x="19050" y="0"/>
                  </a:cubicBezTo>
                  <a:lnTo>
                    <a:pt x="1125982" y="0"/>
                  </a:lnTo>
                  <a:cubicBezTo>
                    <a:pt x="1136523" y="0"/>
                    <a:pt x="1145032" y="8509"/>
                    <a:pt x="1145032" y="19050"/>
                  </a:cubicBezTo>
                  <a:cubicBezTo>
                    <a:pt x="1145032" y="29591"/>
                    <a:pt x="1136396" y="38100"/>
                    <a:pt x="1125982" y="38100"/>
                  </a:cubicBezTo>
                  <a:lnTo>
                    <a:pt x="19050" y="38100"/>
                  </a:lnTo>
                  <a:cubicBezTo>
                    <a:pt x="8509" y="38100"/>
                    <a:pt x="0" y="29591"/>
                    <a:pt x="0" y="19050"/>
                  </a:cubicBezTo>
                  <a:close/>
                </a:path>
              </a:pathLst>
            </a:custGeom>
            <a:solidFill>
              <a:srgbClr val="C3D4CC"/>
            </a:solidFill>
          </p:spPr>
        </p:sp>
      </p:grpSp>
      <p:grpSp>
        <p:nvGrpSpPr>
          <p:cNvPr id="20" name="Group 20"/>
          <p:cNvGrpSpPr/>
          <p:nvPr/>
        </p:nvGrpSpPr>
        <p:grpSpPr>
          <a:xfrm>
            <a:off x="945878" y="8467576"/>
            <a:ext cx="561529" cy="561529"/>
            <a:chOff x="0" y="0"/>
            <a:chExt cx="748705" cy="748705"/>
          </a:xfrm>
        </p:grpSpPr>
        <p:sp>
          <p:nvSpPr>
            <p:cNvPr id="21" name="Freeform 21"/>
            <p:cNvSpPr/>
            <p:nvPr/>
          </p:nvSpPr>
          <p:spPr>
            <a:xfrm>
              <a:off x="6350" y="6350"/>
              <a:ext cx="735965" cy="735965"/>
            </a:xfrm>
            <a:custGeom>
              <a:avLst/>
              <a:gdLst/>
              <a:ahLst/>
              <a:cxnLst/>
              <a:rect l="l" t="t" r="r" b="b"/>
              <a:pathLst>
                <a:path w="735965" h="735965">
                  <a:moveTo>
                    <a:pt x="0" y="137414"/>
                  </a:moveTo>
                  <a:cubicBezTo>
                    <a:pt x="0" y="61468"/>
                    <a:pt x="61468" y="0"/>
                    <a:pt x="137414" y="0"/>
                  </a:cubicBezTo>
                  <a:lnTo>
                    <a:pt x="598551" y="0"/>
                  </a:lnTo>
                  <a:cubicBezTo>
                    <a:pt x="674497" y="0"/>
                    <a:pt x="735965" y="61468"/>
                    <a:pt x="735965" y="137414"/>
                  </a:cubicBezTo>
                  <a:lnTo>
                    <a:pt x="735965" y="598551"/>
                  </a:lnTo>
                  <a:cubicBezTo>
                    <a:pt x="735965" y="674497"/>
                    <a:pt x="674497" y="735965"/>
                    <a:pt x="598551" y="735965"/>
                  </a:cubicBezTo>
                  <a:lnTo>
                    <a:pt x="137414" y="735965"/>
                  </a:lnTo>
                  <a:cubicBezTo>
                    <a:pt x="61468" y="735965"/>
                    <a:pt x="0" y="674497"/>
                    <a:pt x="0" y="598551"/>
                  </a:cubicBezTo>
                  <a:close/>
                </a:path>
              </a:pathLst>
            </a:custGeom>
            <a:solidFill>
              <a:srgbClr val="DDEEE6"/>
            </a:solidFill>
          </p:spPr>
        </p:sp>
        <p:sp>
          <p:nvSpPr>
            <p:cNvPr id="22" name="Freeform 22"/>
            <p:cNvSpPr/>
            <p:nvPr/>
          </p:nvSpPr>
          <p:spPr>
            <a:xfrm>
              <a:off x="0" y="0"/>
              <a:ext cx="748665" cy="748665"/>
            </a:xfrm>
            <a:custGeom>
              <a:avLst/>
              <a:gdLst/>
              <a:ahLst/>
              <a:cxnLst/>
              <a:rect l="l" t="t" r="r" b="b"/>
              <a:pathLst>
                <a:path w="748665" h="748665">
                  <a:moveTo>
                    <a:pt x="0" y="143764"/>
                  </a:moveTo>
                  <a:cubicBezTo>
                    <a:pt x="0" y="64389"/>
                    <a:pt x="64389" y="0"/>
                    <a:pt x="143764" y="0"/>
                  </a:cubicBezTo>
                  <a:lnTo>
                    <a:pt x="604901" y="0"/>
                  </a:lnTo>
                  <a:lnTo>
                    <a:pt x="604901" y="6350"/>
                  </a:lnTo>
                  <a:lnTo>
                    <a:pt x="604901" y="0"/>
                  </a:lnTo>
                  <a:cubicBezTo>
                    <a:pt x="684276" y="0"/>
                    <a:pt x="748665" y="64389"/>
                    <a:pt x="748665" y="143764"/>
                  </a:cubicBezTo>
                  <a:lnTo>
                    <a:pt x="742315" y="143764"/>
                  </a:lnTo>
                  <a:lnTo>
                    <a:pt x="748665" y="143764"/>
                  </a:lnTo>
                  <a:lnTo>
                    <a:pt x="748665" y="604901"/>
                  </a:lnTo>
                  <a:lnTo>
                    <a:pt x="742315" y="604901"/>
                  </a:lnTo>
                  <a:lnTo>
                    <a:pt x="748665" y="604901"/>
                  </a:lnTo>
                  <a:cubicBezTo>
                    <a:pt x="748665" y="684276"/>
                    <a:pt x="684276" y="748665"/>
                    <a:pt x="604901" y="748665"/>
                  </a:cubicBezTo>
                  <a:lnTo>
                    <a:pt x="604901" y="742315"/>
                  </a:lnTo>
                  <a:lnTo>
                    <a:pt x="604901" y="748665"/>
                  </a:lnTo>
                  <a:lnTo>
                    <a:pt x="143764" y="748665"/>
                  </a:lnTo>
                  <a:lnTo>
                    <a:pt x="143764" y="742315"/>
                  </a:lnTo>
                  <a:lnTo>
                    <a:pt x="143764" y="748665"/>
                  </a:lnTo>
                  <a:cubicBezTo>
                    <a:pt x="64389" y="748665"/>
                    <a:pt x="0" y="684403"/>
                    <a:pt x="0" y="604901"/>
                  </a:cubicBezTo>
                  <a:lnTo>
                    <a:pt x="0" y="143764"/>
                  </a:lnTo>
                  <a:lnTo>
                    <a:pt x="6350" y="143764"/>
                  </a:lnTo>
                  <a:lnTo>
                    <a:pt x="0" y="143764"/>
                  </a:lnTo>
                  <a:moveTo>
                    <a:pt x="12700" y="143764"/>
                  </a:moveTo>
                  <a:lnTo>
                    <a:pt x="12700" y="604901"/>
                  </a:lnTo>
                  <a:lnTo>
                    <a:pt x="6350" y="604901"/>
                  </a:lnTo>
                  <a:lnTo>
                    <a:pt x="12700" y="604901"/>
                  </a:lnTo>
                  <a:cubicBezTo>
                    <a:pt x="12700" y="677291"/>
                    <a:pt x="71374" y="735965"/>
                    <a:pt x="143764" y="735965"/>
                  </a:cubicBezTo>
                  <a:lnTo>
                    <a:pt x="604901" y="735965"/>
                  </a:lnTo>
                  <a:cubicBezTo>
                    <a:pt x="677291" y="735965"/>
                    <a:pt x="735965" y="677291"/>
                    <a:pt x="735965" y="604901"/>
                  </a:cubicBezTo>
                  <a:lnTo>
                    <a:pt x="735965" y="143764"/>
                  </a:lnTo>
                  <a:cubicBezTo>
                    <a:pt x="735965" y="71374"/>
                    <a:pt x="677291" y="12700"/>
                    <a:pt x="604901" y="12700"/>
                  </a:cubicBezTo>
                  <a:lnTo>
                    <a:pt x="143764" y="12700"/>
                  </a:lnTo>
                  <a:lnTo>
                    <a:pt x="143764" y="6350"/>
                  </a:lnTo>
                  <a:lnTo>
                    <a:pt x="143764" y="12700"/>
                  </a:lnTo>
                  <a:cubicBezTo>
                    <a:pt x="71374" y="12700"/>
                    <a:pt x="12700" y="71374"/>
                    <a:pt x="12700" y="143764"/>
                  </a:cubicBezTo>
                  <a:close/>
                </a:path>
              </a:pathLst>
            </a:custGeom>
            <a:solidFill>
              <a:srgbClr val="C3D4CC"/>
            </a:solidFill>
          </p:spPr>
        </p:sp>
      </p:grpSp>
      <p:sp>
        <p:nvSpPr>
          <p:cNvPr id="23" name="Freeform 23"/>
          <p:cNvSpPr/>
          <p:nvPr/>
        </p:nvSpPr>
        <p:spPr>
          <a:xfrm>
            <a:off x="0" y="0"/>
            <a:ext cx="18288000" cy="3372296"/>
          </a:xfrm>
          <a:custGeom>
            <a:avLst/>
            <a:gdLst/>
            <a:ahLst/>
            <a:cxnLst/>
            <a:rect l="l" t="t" r="r" b="b"/>
            <a:pathLst>
              <a:path w="18288000" h="3372296">
                <a:moveTo>
                  <a:pt x="0" y="0"/>
                </a:moveTo>
                <a:lnTo>
                  <a:pt x="18288000" y="0"/>
                </a:lnTo>
                <a:lnTo>
                  <a:pt x="18288000" y="3372296"/>
                </a:lnTo>
                <a:lnTo>
                  <a:pt x="0" y="3372296"/>
                </a:lnTo>
                <a:lnTo>
                  <a:pt x="0" y="0"/>
                </a:lnTo>
                <a:close/>
              </a:path>
            </a:pathLst>
          </a:custGeom>
          <a:blipFill>
            <a:blip r:embed="rId3"/>
            <a:stretch>
              <a:fillRect t="-41857" b="-60601"/>
            </a:stretch>
          </a:blipFill>
        </p:spPr>
      </p:sp>
      <p:sp>
        <p:nvSpPr>
          <p:cNvPr id="24" name="TextBox 24"/>
          <p:cNvSpPr txBox="1"/>
          <p:nvPr/>
        </p:nvSpPr>
        <p:spPr>
          <a:xfrm>
            <a:off x="858739" y="3696146"/>
            <a:ext cx="12192297" cy="814387"/>
          </a:xfrm>
          <a:prstGeom prst="rect">
            <a:avLst/>
          </a:prstGeom>
        </p:spPr>
        <p:txBody>
          <a:bodyPr lIns="0" tIns="0" rIns="0" bIns="0" rtlCol="0" anchor="t">
            <a:spAutoFit/>
          </a:bodyPr>
          <a:lstStyle/>
          <a:p>
            <a:pPr algn="l">
              <a:lnSpc>
                <a:spcPts val="6000"/>
              </a:lnSpc>
            </a:pPr>
            <a:r>
              <a:rPr lang="en-US" sz="4812" b="1">
                <a:solidFill>
                  <a:srgbClr val="233939"/>
                </a:solidFill>
                <a:latin typeface="Arimo Bold"/>
                <a:ea typeface="Arimo Bold"/>
                <a:cs typeface="Arimo Bold"/>
                <a:sym typeface="Arimo Bold"/>
              </a:rPr>
              <a:t>Προσφυγικό Ρεύμα από την Ήπειρο</a:t>
            </a:r>
          </a:p>
        </p:txBody>
      </p:sp>
      <p:sp>
        <p:nvSpPr>
          <p:cNvPr id="25" name="TextBox 25"/>
          <p:cNvSpPr txBox="1"/>
          <p:nvPr/>
        </p:nvSpPr>
        <p:spPr>
          <a:xfrm>
            <a:off x="1154831" y="5293965"/>
            <a:ext cx="143619" cy="320428"/>
          </a:xfrm>
          <a:prstGeom prst="rect">
            <a:avLst/>
          </a:prstGeom>
        </p:spPr>
        <p:txBody>
          <a:bodyPr lIns="0" tIns="0" rIns="0" bIns="0" rtlCol="0" anchor="t">
            <a:spAutoFit/>
          </a:bodyPr>
          <a:lstStyle/>
          <a:p>
            <a:pPr algn="ctr">
              <a:lnSpc>
                <a:spcPts val="2874"/>
              </a:lnSpc>
            </a:pPr>
            <a:r>
              <a:rPr lang="en-US" sz="2874" b="1">
                <a:solidFill>
                  <a:srgbClr val="3B4E4E"/>
                </a:solidFill>
                <a:latin typeface="Arimo Bold"/>
                <a:ea typeface="Arimo Bold"/>
                <a:cs typeface="Arimo Bold"/>
                <a:sym typeface="Arimo Bold"/>
              </a:rPr>
              <a:t>1</a:t>
            </a:r>
          </a:p>
        </p:txBody>
      </p:sp>
      <p:sp>
        <p:nvSpPr>
          <p:cNvPr id="26" name="TextBox 26"/>
          <p:cNvSpPr txBox="1"/>
          <p:nvPr/>
        </p:nvSpPr>
        <p:spPr>
          <a:xfrm>
            <a:off x="2576066" y="5095131"/>
            <a:ext cx="3067050" cy="411956"/>
          </a:xfrm>
          <a:prstGeom prst="rect">
            <a:avLst/>
          </a:prstGeom>
        </p:spPr>
        <p:txBody>
          <a:bodyPr lIns="0" tIns="0" rIns="0" bIns="0" rtlCol="0" anchor="t">
            <a:spAutoFit/>
          </a:bodyPr>
          <a:lstStyle/>
          <a:p>
            <a:pPr algn="l">
              <a:lnSpc>
                <a:spcPts val="3000"/>
              </a:lnSpc>
            </a:pPr>
            <a:r>
              <a:rPr lang="en-US" sz="2375" b="1">
                <a:solidFill>
                  <a:srgbClr val="3B4E4E"/>
                </a:solidFill>
                <a:latin typeface="Arimo Bold"/>
                <a:ea typeface="Arimo Bold"/>
                <a:cs typeface="Arimo Bold"/>
                <a:sym typeface="Arimo Bold"/>
              </a:rPr>
              <a:t>Καλοκαίρι 1821</a:t>
            </a:r>
          </a:p>
        </p:txBody>
      </p:sp>
      <p:sp>
        <p:nvSpPr>
          <p:cNvPr id="27" name="TextBox 27"/>
          <p:cNvSpPr txBox="1"/>
          <p:nvPr/>
        </p:nvSpPr>
        <p:spPr>
          <a:xfrm>
            <a:off x="2576066" y="5530454"/>
            <a:ext cx="14853196" cy="516434"/>
          </a:xfrm>
          <a:prstGeom prst="rect">
            <a:avLst/>
          </a:prstGeom>
        </p:spPr>
        <p:txBody>
          <a:bodyPr lIns="0" tIns="0" rIns="0" bIns="0" rtlCol="0" anchor="t">
            <a:spAutoFit/>
          </a:bodyPr>
          <a:lstStyle/>
          <a:p>
            <a:pPr algn="l">
              <a:lnSpc>
                <a:spcPts val="3062"/>
              </a:lnSpc>
            </a:pPr>
            <a:r>
              <a:rPr lang="en-US" sz="1874">
                <a:solidFill>
                  <a:srgbClr val="3B4E4E"/>
                </a:solidFill>
                <a:latin typeface="Overpass Light"/>
                <a:ea typeface="Overpass Light"/>
                <a:cs typeface="Overpass Light"/>
                <a:sym typeface="Overpass Light"/>
              </a:rPr>
              <a:t>Καταστολή του επαναστατικού κινήματος στην Ήπειρο.</a:t>
            </a:r>
          </a:p>
        </p:txBody>
      </p:sp>
      <p:sp>
        <p:nvSpPr>
          <p:cNvPr id="28" name="TextBox 28"/>
          <p:cNvSpPr txBox="1"/>
          <p:nvPr/>
        </p:nvSpPr>
        <p:spPr>
          <a:xfrm>
            <a:off x="1111820" y="6952952"/>
            <a:ext cx="229641" cy="320428"/>
          </a:xfrm>
          <a:prstGeom prst="rect">
            <a:avLst/>
          </a:prstGeom>
        </p:spPr>
        <p:txBody>
          <a:bodyPr lIns="0" tIns="0" rIns="0" bIns="0" rtlCol="0" anchor="t">
            <a:spAutoFit/>
          </a:bodyPr>
          <a:lstStyle/>
          <a:p>
            <a:pPr algn="ctr">
              <a:lnSpc>
                <a:spcPts val="2874"/>
              </a:lnSpc>
            </a:pPr>
            <a:r>
              <a:rPr lang="en-US" sz="2874" b="1">
                <a:solidFill>
                  <a:srgbClr val="3B4E4E"/>
                </a:solidFill>
                <a:latin typeface="Arimo Bold"/>
                <a:ea typeface="Arimo Bold"/>
                <a:cs typeface="Arimo Bold"/>
                <a:sym typeface="Arimo Bold"/>
              </a:rPr>
              <a:t>2</a:t>
            </a:r>
          </a:p>
        </p:txBody>
      </p:sp>
      <p:sp>
        <p:nvSpPr>
          <p:cNvPr id="29" name="TextBox 29"/>
          <p:cNvSpPr txBox="1"/>
          <p:nvPr/>
        </p:nvSpPr>
        <p:spPr>
          <a:xfrm>
            <a:off x="2576066" y="6754117"/>
            <a:ext cx="3067050" cy="411956"/>
          </a:xfrm>
          <a:prstGeom prst="rect">
            <a:avLst/>
          </a:prstGeom>
        </p:spPr>
        <p:txBody>
          <a:bodyPr lIns="0" tIns="0" rIns="0" bIns="0" rtlCol="0" anchor="t">
            <a:spAutoFit/>
          </a:bodyPr>
          <a:lstStyle/>
          <a:p>
            <a:pPr algn="l">
              <a:lnSpc>
                <a:spcPts val="3000"/>
              </a:lnSpc>
            </a:pPr>
            <a:r>
              <a:rPr lang="en-US" sz="2375" b="1">
                <a:solidFill>
                  <a:srgbClr val="3B4E4E"/>
                </a:solidFill>
                <a:latin typeface="Arimo Bold"/>
                <a:ea typeface="Arimo Bold"/>
                <a:cs typeface="Arimo Bold"/>
                <a:sym typeface="Arimo Bold"/>
              </a:rPr>
              <a:t>Φθινόπωρο 1821</a:t>
            </a:r>
          </a:p>
        </p:txBody>
      </p:sp>
      <p:sp>
        <p:nvSpPr>
          <p:cNvPr id="30" name="TextBox 30"/>
          <p:cNvSpPr txBox="1"/>
          <p:nvPr/>
        </p:nvSpPr>
        <p:spPr>
          <a:xfrm>
            <a:off x="2576066" y="7189440"/>
            <a:ext cx="14853196" cy="516434"/>
          </a:xfrm>
          <a:prstGeom prst="rect">
            <a:avLst/>
          </a:prstGeom>
        </p:spPr>
        <p:txBody>
          <a:bodyPr lIns="0" tIns="0" rIns="0" bIns="0" rtlCol="0" anchor="t">
            <a:spAutoFit/>
          </a:bodyPr>
          <a:lstStyle/>
          <a:p>
            <a:pPr algn="l">
              <a:lnSpc>
                <a:spcPts val="3062"/>
              </a:lnSpc>
            </a:pPr>
            <a:r>
              <a:rPr lang="en-US" sz="1874">
                <a:solidFill>
                  <a:srgbClr val="3B4E4E"/>
                </a:solidFill>
                <a:latin typeface="Overpass Light"/>
                <a:ea typeface="Overpass Light"/>
                <a:cs typeface="Overpass Light"/>
                <a:sym typeface="Overpass Light"/>
              </a:rPr>
              <a:t>Μεγάλα κύματα προσφύγων κατευθύνονται στη Δυτική Στερεά.</a:t>
            </a:r>
          </a:p>
        </p:txBody>
      </p:sp>
      <p:sp>
        <p:nvSpPr>
          <p:cNvPr id="31" name="TextBox 31"/>
          <p:cNvSpPr txBox="1"/>
          <p:nvPr/>
        </p:nvSpPr>
        <p:spPr>
          <a:xfrm>
            <a:off x="1108695" y="8611940"/>
            <a:ext cx="235893" cy="320428"/>
          </a:xfrm>
          <a:prstGeom prst="rect">
            <a:avLst/>
          </a:prstGeom>
        </p:spPr>
        <p:txBody>
          <a:bodyPr lIns="0" tIns="0" rIns="0" bIns="0" rtlCol="0" anchor="t">
            <a:spAutoFit/>
          </a:bodyPr>
          <a:lstStyle/>
          <a:p>
            <a:pPr algn="ctr">
              <a:lnSpc>
                <a:spcPts val="2874"/>
              </a:lnSpc>
            </a:pPr>
            <a:r>
              <a:rPr lang="en-US" sz="2874" b="1">
                <a:solidFill>
                  <a:srgbClr val="3B4E4E"/>
                </a:solidFill>
                <a:latin typeface="Arimo Bold"/>
                <a:ea typeface="Arimo Bold"/>
                <a:cs typeface="Arimo Bold"/>
                <a:sym typeface="Arimo Bold"/>
              </a:rPr>
              <a:t>3</a:t>
            </a:r>
          </a:p>
        </p:txBody>
      </p:sp>
      <p:sp>
        <p:nvSpPr>
          <p:cNvPr id="32" name="TextBox 32"/>
          <p:cNvSpPr txBox="1"/>
          <p:nvPr/>
        </p:nvSpPr>
        <p:spPr>
          <a:xfrm>
            <a:off x="2576066" y="8413105"/>
            <a:ext cx="3067050" cy="411956"/>
          </a:xfrm>
          <a:prstGeom prst="rect">
            <a:avLst/>
          </a:prstGeom>
        </p:spPr>
        <p:txBody>
          <a:bodyPr lIns="0" tIns="0" rIns="0" bIns="0" rtlCol="0" anchor="t">
            <a:spAutoFit/>
          </a:bodyPr>
          <a:lstStyle/>
          <a:p>
            <a:pPr algn="l">
              <a:lnSpc>
                <a:spcPts val="3000"/>
              </a:lnSpc>
            </a:pPr>
            <a:r>
              <a:rPr lang="en-US" sz="2375" b="1">
                <a:solidFill>
                  <a:srgbClr val="3B4E4E"/>
                </a:solidFill>
                <a:latin typeface="Arimo Bold"/>
                <a:ea typeface="Arimo Bold"/>
                <a:cs typeface="Arimo Bold"/>
                <a:sym typeface="Arimo Bold"/>
              </a:rPr>
              <a:t>Αρχές 1823</a:t>
            </a:r>
          </a:p>
        </p:txBody>
      </p:sp>
      <p:sp>
        <p:nvSpPr>
          <p:cNvPr id="33" name="TextBox 33"/>
          <p:cNvSpPr txBox="1"/>
          <p:nvPr/>
        </p:nvSpPr>
        <p:spPr>
          <a:xfrm>
            <a:off x="2576066" y="8848427"/>
            <a:ext cx="14853196" cy="516434"/>
          </a:xfrm>
          <a:prstGeom prst="rect">
            <a:avLst/>
          </a:prstGeom>
        </p:spPr>
        <p:txBody>
          <a:bodyPr lIns="0" tIns="0" rIns="0" bIns="0" rtlCol="0" anchor="t">
            <a:spAutoFit/>
          </a:bodyPr>
          <a:lstStyle/>
          <a:p>
            <a:pPr algn="l">
              <a:lnSpc>
                <a:spcPts val="3062"/>
              </a:lnSpc>
            </a:pPr>
            <a:r>
              <a:rPr lang="en-US" sz="1874">
                <a:solidFill>
                  <a:srgbClr val="3B4E4E"/>
                </a:solidFill>
                <a:latin typeface="Overpass Light"/>
                <a:ea typeface="Overpass Light"/>
                <a:cs typeface="Overpass Light"/>
                <a:sym typeface="Overpass Light"/>
              </a:rPr>
              <a:t>Άφιξη των Σουλιωτών στο Μεσολόγγι, μέσω των Ιόνιων νησιών, μετά τη λύση της πολιορκίας του Σουλίου.</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4BE"/>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DE6"/>
            </a:solidFill>
          </p:spPr>
        </p:sp>
      </p:grpSp>
      <p:sp>
        <p:nvSpPr>
          <p:cNvPr id="6" name="Freeform 6" descr="preencoded.png"/>
          <p:cNvSpPr/>
          <p:nvPr/>
        </p:nvSpPr>
        <p:spPr>
          <a:xfrm>
            <a:off x="10226539" y="0"/>
            <a:ext cx="8061461" cy="10287000"/>
          </a:xfrm>
          <a:custGeom>
            <a:avLst/>
            <a:gdLst/>
            <a:ahLst/>
            <a:cxnLst/>
            <a:rect l="l" t="t" r="r" b="b"/>
            <a:pathLst>
              <a:path w="8061461" h="10287000">
                <a:moveTo>
                  <a:pt x="0" y="0"/>
                </a:moveTo>
                <a:lnTo>
                  <a:pt x="8061461" y="0"/>
                </a:lnTo>
                <a:lnTo>
                  <a:pt x="8061461" y="10287000"/>
                </a:lnTo>
                <a:lnTo>
                  <a:pt x="0" y="10287000"/>
                </a:lnTo>
                <a:lnTo>
                  <a:pt x="0" y="0"/>
                </a:lnTo>
                <a:close/>
              </a:path>
            </a:pathLst>
          </a:custGeom>
          <a:blipFill>
            <a:blip r:embed="rId3"/>
            <a:stretch>
              <a:fillRect l="-13768" t="-3747" r="-4291" b="-35029"/>
            </a:stretch>
          </a:blipFill>
        </p:spPr>
      </p:sp>
      <p:sp>
        <p:nvSpPr>
          <p:cNvPr id="7" name="Freeform 7" descr="preencoded.png"/>
          <p:cNvSpPr/>
          <p:nvPr/>
        </p:nvSpPr>
        <p:spPr>
          <a:xfrm>
            <a:off x="925116" y="2794844"/>
            <a:ext cx="660797" cy="660797"/>
          </a:xfrm>
          <a:custGeom>
            <a:avLst/>
            <a:gdLst/>
            <a:ahLst/>
            <a:cxnLst/>
            <a:rect l="l" t="t" r="r" b="b"/>
            <a:pathLst>
              <a:path w="660797" h="660797">
                <a:moveTo>
                  <a:pt x="0" y="0"/>
                </a:moveTo>
                <a:lnTo>
                  <a:pt x="660798" y="0"/>
                </a:lnTo>
                <a:lnTo>
                  <a:pt x="660798" y="660797"/>
                </a:lnTo>
                <a:lnTo>
                  <a:pt x="0" y="660797"/>
                </a:lnTo>
                <a:lnTo>
                  <a:pt x="0" y="0"/>
                </a:lnTo>
                <a:close/>
              </a:path>
            </a:pathLst>
          </a:custGeom>
          <a:blipFill>
            <a:blip r:embed="rId4"/>
            <a:stretch>
              <a:fillRect/>
            </a:stretch>
          </a:blipFill>
        </p:spPr>
      </p:sp>
      <p:sp>
        <p:nvSpPr>
          <p:cNvPr id="8" name="Freeform 8" descr="preencoded.png"/>
          <p:cNvSpPr/>
          <p:nvPr/>
        </p:nvSpPr>
        <p:spPr>
          <a:xfrm>
            <a:off x="5913239" y="2794844"/>
            <a:ext cx="660797" cy="660797"/>
          </a:xfrm>
          <a:custGeom>
            <a:avLst/>
            <a:gdLst/>
            <a:ahLst/>
            <a:cxnLst/>
            <a:rect l="l" t="t" r="r" b="b"/>
            <a:pathLst>
              <a:path w="660797" h="660797">
                <a:moveTo>
                  <a:pt x="0" y="0"/>
                </a:moveTo>
                <a:lnTo>
                  <a:pt x="660797" y="0"/>
                </a:lnTo>
                <a:lnTo>
                  <a:pt x="660797" y="660797"/>
                </a:lnTo>
                <a:lnTo>
                  <a:pt x="0" y="660797"/>
                </a:lnTo>
                <a:lnTo>
                  <a:pt x="0" y="0"/>
                </a:lnTo>
                <a:close/>
              </a:path>
            </a:pathLst>
          </a:custGeom>
          <a:blipFill>
            <a:blip r:embed="rId5"/>
            <a:stretch>
              <a:fillRect/>
            </a:stretch>
          </a:blipFill>
        </p:spPr>
      </p:sp>
      <p:sp>
        <p:nvSpPr>
          <p:cNvPr id="9" name="Freeform 9" descr="preencoded.png"/>
          <p:cNvSpPr/>
          <p:nvPr/>
        </p:nvSpPr>
        <p:spPr>
          <a:xfrm>
            <a:off x="925116" y="6775697"/>
            <a:ext cx="660797" cy="660798"/>
          </a:xfrm>
          <a:custGeom>
            <a:avLst/>
            <a:gdLst/>
            <a:ahLst/>
            <a:cxnLst/>
            <a:rect l="l" t="t" r="r" b="b"/>
            <a:pathLst>
              <a:path w="660797" h="660798">
                <a:moveTo>
                  <a:pt x="0" y="0"/>
                </a:moveTo>
                <a:lnTo>
                  <a:pt x="660798" y="0"/>
                </a:lnTo>
                <a:lnTo>
                  <a:pt x="660798" y="660798"/>
                </a:lnTo>
                <a:lnTo>
                  <a:pt x="0" y="660798"/>
                </a:lnTo>
                <a:lnTo>
                  <a:pt x="0" y="0"/>
                </a:lnTo>
                <a:close/>
              </a:path>
            </a:pathLst>
          </a:custGeom>
          <a:blipFill>
            <a:blip r:embed="rId6"/>
            <a:stretch>
              <a:fillRect/>
            </a:stretch>
          </a:blipFill>
        </p:spPr>
      </p:sp>
      <p:sp>
        <p:nvSpPr>
          <p:cNvPr id="10" name="TextBox 10"/>
          <p:cNvSpPr txBox="1"/>
          <p:nvPr/>
        </p:nvSpPr>
        <p:spPr>
          <a:xfrm>
            <a:off x="925116" y="679400"/>
            <a:ext cx="9579769" cy="1718965"/>
          </a:xfrm>
          <a:prstGeom prst="rect">
            <a:avLst/>
          </a:prstGeom>
        </p:spPr>
        <p:txBody>
          <a:bodyPr lIns="0" tIns="0" rIns="0" bIns="0" rtlCol="0" anchor="t">
            <a:spAutoFit/>
          </a:bodyPr>
          <a:lstStyle/>
          <a:p>
            <a:pPr algn="l">
              <a:lnSpc>
                <a:spcPts val="6500"/>
              </a:lnSpc>
            </a:pPr>
            <a:r>
              <a:rPr lang="en-US" sz="5187" b="1">
                <a:solidFill>
                  <a:srgbClr val="233939"/>
                </a:solidFill>
                <a:latin typeface="Arimo Bold"/>
                <a:ea typeface="Arimo Bold"/>
                <a:cs typeface="Arimo Bold"/>
                <a:sym typeface="Arimo Bold"/>
              </a:rPr>
              <a:t>Περιοχές Προέλευσης των Προσφύγων</a:t>
            </a:r>
          </a:p>
        </p:txBody>
      </p:sp>
      <p:sp>
        <p:nvSpPr>
          <p:cNvPr id="11" name="TextBox 11"/>
          <p:cNvSpPr txBox="1"/>
          <p:nvPr/>
        </p:nvSpPr>
        <p:spPr>
          <a:xfrm>
            <a:off x="925116" y="3691384"/>
            <a:ext cx="3304282" cy="441572"/>
          </a:xfrm>
          <a:prstGeom prst="rect">
            <a:avLst/>
          </a:prstGeom>
        </p:spPr>
        <p:txBody>
          <a:bodyPr lIns="0" tIns="0" rIns="0" bIns="0" rtlCol="0" anchor="t">
            <a:spAutoFit/>
          </a:bodyPr>
          <a:lstStyle/>
          <a:p>
            <a:pPr algn="l">
              <a:lnSpc>
                <a:spcPts val="3250"/>
              </a:lnSpc>
            </a:pPr>
            <a:r>
              <a:rPr lang="en-US" sz="2562" b="1">
                <a:solidFill>
                  <a:srgbClr val="3B4E4E"/>
                </a:solidFill>
                <a:latin typeface="Arimo Bold"/>
                <a:ea typeface="Arimo Bold"/>
                <a:cs typeface="Arimo Bold"/>
                <a:sym typeface="Arimo Bold"/>
              </a:rPr>
              <a:t>Μικρά Ασία</a:t>
            </a:r>
          </a:p>
        </p:txBody>
      </p:sp>
      <p:sp>
        <p:nvSpPr>
          <p:cNvPr id="12" name="TextBox 12"/>
          <p:cNvSpPr txBox="1"/>
          <p:nvPr/>
        </p:nvSpPr>
        <p:spPr>
          <a:xfrm>
            <a:off x="925116" y="4158109"/>
            <a:ext cx="4591645" cy="1824632"/>
          </a:xfrm>
          <a:prstGeom prst="rect">
            <a:avLst/>
          </a:prstGeom>
        </p:spPr>
        <p:txBody>
          <a:bodyPr lIns="0" tIns="0" rIns="0" bIns="0" rtlCol="0" anchor="t">
            <a:spAutoFit/>
          </a:bodyPr>
          <a:lstStyle/>
          <a:p>
            <a:pPr algn="l">
              <a:lnSpc>
                <a:spcPts val="3312"/>
              </a:lnSpc>
            </a:pPr>
            <a:r>
              <a:rPr lang="en-US" sz="2062">
                <a:solidFill>
                  <a:srgbClr val="3B4E4E"/>
                </a:solidFill>
                <a:latin typeface="Overpass Light"/>
                <a:ea typeface="Overpass Light"/>
                <a:cs typeface="Overpass Light"/>
                <a:sym typeface="Overpass Light"/>
              </a:rPr>
              <a:t>Κύρια πηγή προσφύγων λόγω του κλίματος ανασφάλειας και φόβου που επικράτησε μετά τις τρομοκρατικές ενέργειες των Τούρκων.</a:t>
            </a:r>
          </a:p>
        </p:txBody>
      </p:sp>
      <p:sp>
        <p:nvSpPr>
          <p:cNvPr id="13" name="TextBox 13"/>
          <p:cNvSpPr txBox="1"/>
          <p:nvPr/>
        </p:nvSpPr>
        <p:spPr>
          <a:xfrm>
            <a:off x="5913239" y="3691384"/>
            <a:ext cx="3591520" cy="441572"/>
          </a:xfrm>
          <a:prstGeom prst="rect">
            <a:avLst/>
          </a:prstGeom>
        </p:spPr>
        <p:txBody>
          <a:bodyPr lIns="0" tIns="0" rIns="0" bIns="0" rtlCol="0" anchor="t">
            <a:spAutoFit/>
          </a:bodyPr>
          <a:lstStyle/>
          <a:p>
            <a:pPr algn="l">
              <a:lnSpc>
                <a:spcPts val="3250"/>
              </a:lnSpc>
            </a:pPr>
            <a:r>
              <a:rPr lang="en-US" sz="2562" b="1">
                <a:solidFill>
                  <a:srgbClr val="3B4E4E"/>
                </a:solidFill>
                <a:latin typeface="Arimo Bold"/>
                <a:ea typeface="Arimo Bold"/>
                <a:cs typeface="Arimo Bold"/>
                <a:sym typeface="Arimo Bold"/>
              </a:rPr>
              <a:t>Ηπειρωτική Ελλάδα</a:t>
            </a:r>
          </a:p>
        </p:txBody>
      </p:sp>
      <p:sp>
        <p:nvSpPr>
          <p:cNvPr id="14" name="TextBox 14"/>
          <p:cNvSpPr txBox="1"/>
          <p:nvPr/>
        </p:nvSpPr>
        <p:spPr>
          <a:xfrm>
            <a:off x="5913239" y="4158109"/>
            <a:ext cx="4591645" cy="1401812"/>
          </a:xfrm>
          <a:prstGeom prst="rect">
            <a:avLst/>
          </a:prstGeom>
        </p:spPr>
        <p:txBody>
          <a:bodyPr lIns="0" tIns="0" rIns="0" bIns="0" rtlCol="0" anchor="t">
            <a:spAutoFit/>
          </a:bodyPr>
          <a:lstStyle/>
          <a:p>
            <a:pPr algn="l">
              <a:lnSpc>
                <a:spcPts val="3312"/>
              </a:lnSpc>
            </a:pPr>
            <a:r>
              <a:rPr lang="en-US" sz="2062">
                <a:solidFill>
                  <a:srgbClr val="3B4E4E"/>
                </a:solidFill>
                <a:latin typeface="Overpass Light"/>
                <a:ea typeface="Overpass Light"/>
                <a:cs typeface="Overpass Light"/>
                <a:sym typeface="Overpass Light"/>
              </a:rPr>
              <a:t>Πολλοί πρόσφυγες προήλθαν από περιοχές όπου το απελευθερωτικό κίνημα απέτυχε.</a:t>
            </a:r>
          </a:p>
        </p:txBody>
      </p:sp>
      <p:sp>
        <p:nvSpPr>
          <p:cNvPr id="15" name="TextBox 15"/>
          <p:cNvSpPr txBox="1"/>
          <p:nvPr/>
        </p:nvSpPr>
        <p:spPr>
          <a:xfrm>
            <a:off x="925116" y="7672239"/>
            <a:ext cx="3304282" cy="441572"/>
          </a:xfrm>
          <a:prstGeom prst="rect">
            <a:avLst/>
          </a:prstGeom>
        </p:spPr>
        <p:txBody>
          <a:bodyPr lIns="0" tIns="0" rIns="0" bIns="0" rtlCol="0" anchor="t">
            <a:spAutoFit/>
          </a:bodyPr>
          <a:lstStyle/>
          <a:p>
            <a:pPr algn="l">
              <a:lnSpc>
                <a:spcPts val="3250"/>
              </a:lnSpc>
            </a:pPr>
            <a:r>
              <a:rPr lang="en-US" sz="2562" b="1">
                <a:solidFill>
                  <a:srgbClr val="3B4E4E"/>
                </a:solidFill>
                <a:latin typeface="Arimo Bold"/>
                <a:ea typeface="Arimo Bold"/>
                <a:cs typeface="Arimo Bold"/>
                <a:sym typeface="Arimo Bold"/>
              </a:rPr>
              <a:t>Νησιά του Αιγαίου</a:t>
            </a:r>
          </a:p>
        </p:txBody>
      </p:sp>
      <p:sp>
        <p:nvSpPr>
          <p:cNvPr id="16" name="TextBox 16"/>
          <p:cNvSpPr txBox="1"/>
          <p:nvPr/>
        </p:nvSpPr>
        <p:spPr>
          <a:xfrm>
            <a:off x="925116" y="8138964"/>
            <a:ext cx="4591645" cy="1401812"/>
          </a:xfrm>
          <a:prstGeom prst="rect">
            <a:avLst/>
          </a:prstGeom>
        </p:spPr>
        <p:txBody>
          <a:bodyPr lIns="0" tIns="0" rIns="0" bIns="0" rtlCol="0" anchor="t">
            <a:spAutoFit/>
          </a:bodyPr>
          <a:lstStyle/>
          <a:p>
            <a:pPr algn="l">
              <a:lnSpc>
                <a:spcPts val="3312"/>
              </a:lnSpc>
            </a:pPr>
            <a:r>
              <a:rPr lang="en-US" sz="2062">
                <a:solidFill>
                  <a:srgbClr val="3B4E4E"/>
                </a:solidFill>
                <a:latin typeface="Overpass Light"/>
                <a:ea typeface="Overpass Light"/>
                <a:cs typeface="Overpass Light"/>
                <a:sym typeface="Overpass Light"/>
              </a:rPr>
              <a:t>Σημαντικός αριθμός προσφύγων προήλθε από τα νησιά του Αιγαίου πελάγους.</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4BE"/>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DE6"/>
            </a:solidFill>
          </p:spPr>
        </p:sp>
      </p:grpSp>
      <p:sp>
        <p:nvSpPr>
          <p:cNvPr id="6" name="Freeform 6" descr="preencoded.png"/>
          <p:cNvSpPr/>
          <p:nvPr/>
        </p:nvSpPr>
        <p:spPr>
          <a:xfrm>
            <a:off x="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a:stretch>
          </a:blipFill>
        </p:spPr>
      </p:sp>
      <p:grpSp>
        <p:nvGrpSpPr>
          <p:cNvPr id="7" name="Group 7"/>
          <p:cNvGrpSpPr/>
          <p:nvPr/>
        </p:nvGrpSpPr>
        <p:grpSpPr>
          <a:xfrm>
            <a:off x="7761535" y="3382119"/>
            <a:ext cx="463600" cy="463600"/>
            <a:chOff x="0" y="0"/>
            <a:chExt cx="618133" cy="618133"/>
          </a:xfrm>
        </p:grpSpPr>
        <p:sp>
          <p:nvSpPr>
            <p:cNvPr id="8" name="Freeform 8"/>
            <p:cNvSpPr/>
            <p:nvPr/>
          </p:nvSpPr>
          <p:spPr>
            <a:xfrm>
              <a:off x="6350" y="6350"/>
              <a:ext cx="605409" cy="605409"/>
            </a:xfrm>
            <a:custGeom>
              <a:avLst/>
              <a:gdLst/>
              <a:ahLst/>
              <a:cxnLst/>
              <a:rect l="l" t="t" r="r" b="b"/>
              <a:pathLst>
                <a:path w="605409" h="605409">
                  <a:moveTo>
                    <a:pt x="0" y="145288"/>
                  </a:moveTo>
                  <a:cubicBezTo>
                    <a:pt x="0" y="65024"/>
                    <a:pt x="65024" y="0"/>
                    <a:pt x="145288" y="0"/>
                  </a:cubicBezTo>
                  <a:lnTo>
                    <a:pt x="460121" y="0"/>
                  </a:lnTo>
                  <a:cubicBezTo>
                    <a:pt x="540385" y="0"/>
                    <a:pt x="605409" y="65024"/>
                    <a:pt x="605409" y="145288"/>
                  </a:cubicBezTo>
                  <a:lnTo>
                    <a:pt x="605409" y="460121"/>
                  </a:lnTo>
                  <a:cubicBezTo>
                    <a:pt x="605409" y="540385"/>
                    <a:pt x="540385" y="605409"/>
                    <a:pt x="460121" y="605409"/>
                  </a:cubicBezTo>
                  <a:lnTo>
                    <a:pt x="145288" y="605409"/>
                  </a:lnTo>
                  <a:cubicBezTo>
                    <a:pt x="65024" y="605409"/>
                    <a:pt x="0" y="540385"/>
                    <a:pt x="0" y="460121"/>
                  </a:cubicBezTo>
                  <a:close/>
                </a:path>
              </a:pathLst>
            </a:custGeom>
            <a:solidFill>
              <a:srgbClr val="DDEEE6"/>
            </a:solidFill>
          </p:spPr>
        </p:sp>
        <p:sp>
          <p:nvSpPr>
            <p:cNvPr id="9" name="Freeform 9"/>
            <p:cNvSpPr/>
            <p:nvPr/>
          </p:nvSpPr>
          <p:spPr>
            <a:xfrm>
              <a:off x="0" y="0"/>
              <a:ext cx="618109" cy="618109"/>
            </a:xfrm>
            <a:custGeom>
              <a:avLst/>
              <a:gdLst/>
              <a:ahLst/>
              <a:cxnLst/>
              <a:rect l="l" t="t" r="r" b="b"/>
              <a:pathLst>
                <a:path w="618109" h="618109">
                  <a:moveTo>
                    <a:pt x="0" y="151638"/>
                  </a:moveTo>
                  <a:cubicBezTo>
                    <a:pt x="0" y="67945"/>
                    <a:pt x="67945" y="0"/>
                    <a:pt x="151638" y="0"/>
                  </a:cubicBezTo>
                  <a:lnTo>
                    <a:pt x="466471" y="0"/>
                  </a:lnTo>
                  <a:lnTo>
                    <a:pt x="466471" y="6350"/>
                  </a:lnTo>
                  <a:lnTo>
                    <a:pt x="466471" y="0"/>
                  </a:lnTo>
                  <a:lnTo>
                    <a:pt x="466471" y="6350"/>
                  </a:lnTo>
                  <a:lnTo>
                    <a:pt x="466471" y="0"/>
                  </a:lnTo>
                  <a:cubicBezTo>
                    <a:pt x="550291" y="0"/>
                    <a:pt x="618109" y="67945"/>
                    <a:pt x="618109" y="151638"/>
                  </a:cubicBezTo>
                  <a:lnTo>
                    <a:pt x="611759" y="151638"/>
                  </a:lnTo>
                  <a:lnTo>
                    <a:pt x="618109" y="151638"/>
                  </a:lnTo>
                  <a:lnTo>
                    <a:pt x="618109" y="466471"/>
                  </a:lnTo>
                  <a:lnTo>
                    <a:pt x="611759" y="466471"/>
                  </a:lnTo>
                  <a:lnTo>
                    <a:pt x="618109" y="466471"/>
                  </a:lnTo>
                  <a:cubicBezTo>
                    <a:pt x="618109" y="550291"/>
                    <a:pt x="550164" y="618109"/>
                    <a:pt x="466471" y="618109"/>
                  </a:cubicBezTo>
                  <a:lnTo>
                    <a:pt x="466471" y="611759"/>
                  </a:lnTo>
                  <a:lnTo>
                    <a:pt x="466471" y="618109"/>
                  </a:lnTo>
                  <a:lnTo>
                    <a:pt x="151638" y="618109"/>
                  </a:lnTo>
                  <a:lnTo>
                    <a:pt x="151638" y="611759"/>
                  </a:lnTo>
                  <a:lnTo>
                    <a:pt x="151638" y="618109"/>
                  </a:lnTo>
                  <a:cubicBezTo>
                    <a:pt x="67945" y="618109"/>
                    <a:pt x="0" y="550164"/>
                    <a:pt x="0" y="466471"/>
                  </a:cubicBezTo>
                  <a:lnTo>
                    <a:pt x="0" y="151638"/>
                  </a:lnTo>
                  <a:lnTo>
                    <a:pt x="6350" y="151638"/>
                  </a:lnTo>
                  <a:lnTo>
                    <a:pt x="0" y="151638"/>
                  </a:lnTo>
                  <a:moveTo>
                    <a:pt x="12700" y="151638"/>
                  </a:moveTo>
                  <a:lnTo>
                    <a:pt x="12700" y="466471"/>
                  </a:lnTo>
                  <a:lnTo>
                    <a:pt x="6350" y="466471"/>
                  </a:lnTo>
                  <a:lnTo>
                    <a:pt x="12700" y="466471"/>
                  </a:lnTo>
                  <a:cubicBezTo>
                    <a:pt x="12700" y="543179"/>
                    <a:pt x="74930" y="605409"/>
                    <a:pt x="151638" y="605409"/>
                  </a:cubicBezTo>
                  <a:lnTo>
                    <a:pt x="466471" y="605409"/>
                  </a:lnTo>
                  <a:cubicBezTo>
                    <a:pt x="543179" y="605409"/>
                    <a:pt x="605409" y="543179"/>
                    <a:pt x="605409" y="466471"/>
                  </a:cubicBezTo>
                  <a:lnTo>
                    <a:pt x="605409" y="151638"/>
                  </a:lnTo>
                  <a:cubicBezTo>
                    <a:pt x="605409" y="74930"/>
                    <a:pt x="543179" y="12700"/>
                    <a:pt x="466471" y="12700"/>
                  </a:cubicBezTo>
                  <a:lnTo>
                    <a:pt x="151638" y="12700"/>
                  </a:lnTo>
                  <a:lnTo>
                    <a:pt x="151638" y="6350"/>
                  </a:lnTo>
                  <a:lnTo>
                    <a:pt x="151638" y="12700"/>
                  </a:lnTo>
                  <a:cubicBezTo>
                    <a:pt x="74930" y="12700"/>
                    <a:pt x="12700" y="74930"/>
                    <a:pt x="12700" y="151638"/>
                  </a:cubicBezTo>
                  <a:close/>
                </a:path>
              </a:pathLst>
            </a:custGeom>
            <a:solidFill>
              <a:srgbClr val="C3D4CC"/>
            </a:solidFill>
          </p:spPr>
        </p:sp>
      </p:grpSp>
      <p:grpSp>
        <p:nvGrpSpPr>
          <p:cNvPr id="10" name="Group 10"/>
          <p:cNvGrpSpPr/>
          <p:nvPr/>
        </p:nvGrpSpPr>
        <p:grpSpPr>
          <a:xfrm>
            <a:off x="12698016" y="3382119"/>
            <a:ext cx="463600" cy="463600"/>
            <a:chOff x="0" y="0"/>
            <a:chExt cx="618133" cy="618133"/>
          </a:xfrm>
        </p:grpSpPr>
        <p:sp>
          <p:nvSpPr>
            <p:cNvPr id="11" name="Freeform 11"/>
            <p:cNvSpPr/>
            <p:nvPr/>
          </p:nvSpPr>
          <p:spPr>
            <a:xfrm>
              <a:off x="6350" y="6350"/>
              <a:ext cx="605409" cy="605409"/>
            </a:xfrm>
            <a:custGeom>
              <a:avLst/>
              <a:gdLst/>
              <a:ahLst/>
              <a:cxnLst/>
              <a:rect l="l" t="t" r="r" b="b"/>
              <a:pathLst>
                <a:path w="605409" h="605409">
                  <a:moveTo>
                    <a:pt x="0" y="145288"/>
                  </a:moveTo>
                  <a:cubicBezTo>
                    <a:pt x="0" y="65024"/>
                    <a:pt x="65024" y="0"/>
                    <a:pt x="145288" y="0"/>
                  </a:cubicBezTo>
                  <a:lnTo>
                    <a:pt x="460121" y="0"/>
                  </a:lnTo>
                  <a:cubicBezTo>
                    <a:pt x="540385" y="0"/>
                    <a:pt x="605409" y="65024"/>
                    <a:pt x="605409" y="145288"/>
                  </a:cubicBezTo>
                  <a:lnTo>
                    <a:pt x="605409" y="460121"/>
                  </a:lnTo>
                  <a:cubicBezTo>
                    <a:pt x="605409" y="540385"/>
                    <a:pt x="540385" y="605409"/>
                    <a:pt x="460121" y="605409"/>
                  </a:cubicBezTo>
                  <a:lnTo>
                    <a:pt x="145288" y="605409"/>
                  </a:lnTo>
                  <a:cubicBezTo>
                    <a:pt x="65024" y="605409"/>
                    <a:pt x="0" y="540385"/>
                    <a:pt x="0" y="460121"/>
                  </a:cubicBezTo>
                  <a:close/>
                </a:path>
              </a:pathLst>
            </a:custGeom>
            <a:solidFill>
              <a:srgbClr val="DDEEE6"/>
            </a:solidFill>
          </p:spPr>
        </p:sp>
        <p:sp>
          <p:nvSpPr>
            <p:cNvPr id="12" name="Freeform 12"/>
            <p:cNvSpPr/>
            <p:nvPr/>
          </p:nvSpPr>
          <p:spPr>
            <a:xfrm>
              <a:off x="0" y="0"/>
              <a:ext cx="618109" cy="618109"/>
            </a:xfrm>
            <a:custGeom>
              <a:avLst/>
              <a:gdLst/>
              <a:ahLst/>
              <a:cxnLst/>
              <a:rect l="l" t="t" r="r" b="b"/>
              <a:pathLst>
                <a:path w="618109" h="618109">
                  <a:moveTo>
                    <a:pt x="0" y="151638"/>
                  </a:moveTo>
                  <a:cubicBezTo>
                    <a:pt x="0" y="67945"/>
                    <a:pt x="67945" y="0"/>
                    <a:pt x="151638" y="0"/>
                  </a:cubicBezTo>
                  <a:lnTo>
                    <a:pt x="466471" y="0"/>
                  </a:lnTo>
                  <a:lnTo>
                    <a:pt x="466471" y="6350"/>
                  </a:lnTo>
                  <a:lnTo>
                    <a:pt x="466471" y="0"/>
                  </a:lnTo>
                  <a:lnTo>
                    <a:pt x="466471" y="6350"/>
                  </a:lnTo>
                  <a:lnTo>
                    <a:pt x="466471" y="0"/>
                  </a:lnTo>
                  <a:cubicBezTo>
                    <a:pt x="550291" y="0"/>
                    <a:pt x="618109" y="67945"/>
                    <a:pt x="618109" y="151638"/>
                  </a:cubicBezTo>
                  <a:lnTo>
                    <a:pt x="611759" y="151638"/>
                  </a:lnTo>
                  <a:lnTo>
                    <a:pt x="618109" y="151638"/>
                  </a:lnTo>
                  <a:lnTo>
                    <a:pt x="618109" y="466471"/>
                  </a:lnTo>
                  <a:lnTo>
                    <a:pt x="611759" y="466471"/>
                  </a:lnTo>
                  <a:lnTo>
                    <a:pt x="618109" y="466471"/>
                  </a:lnTo>
                  <a:cubicBezTo>
                    <a:pt x="618109" y="550291"/>
                    <a:pt x="550164" y="618109"/>
                    <a:pt x="466471" y="618109"/>
                  </a:cubicBezTo>
                  <a:lnTo>
                    <a:pt x="466471" y="611759"/>
                  </a:lnTo>
                  <a:lnTo>
                    <a:pt x="466471" y="618109"/>
                  </a:lnTo>
                  <a:lnTo>
                    <a:pt x="151638" y="618109"/>
                  </a:lnTo>
                  <a:lnTo>
                    <a:pt x="151638" y="611759"/>
                  </a:lnTo>
                  <a:lnTo>
                    <a:pt x="151638" y="618109"/>
                  </a:lnTo>
                  <a:cubicBezTo>
                    <a:pt x="67945" y="618109"/>
                    <a:pt x="0" y="550164"/>
                    <a:pt x="0" y="466471"/>
                  </a:cubicBezTo>
                  <a:lnTo>
                    <a:pt x="0" y="151638"/>
                  </a:lnTo>
                  <a:lnTo>
                    <a:pt x="6350" y="151638"/>
                  </a:lnTo>
                  <a:lnTo>
                    <a:pt x="0" y="151638"/>
                  </a:lnTo>
                  <a:moveTo>
                    <a:pt x="12700" y="151638"/>
                  </a:moveTo>
                  <a:lnTo>
                    <a:pt x="12700" y="466471"/>
                  </a:lnTo>
                  <a:lnTo>
                    <a:pt x="6350" y="466471"/>
                  </a:lnTo>
                  <a:lnTo>
                    <a:pt x="12700" y="466471"/>
                  </a:lnTo>
                  <a:cubicBezTo>
                    <a:pt x="12700" y="543179"/>
                    <a:pt x="74930" y="605409"/>
                    <a:pt x="151638" y="605409"/>
                  </a:cubicBezTo>
                  <a:lnTo>
                    <a:pt x="466471" y="605409"/>
                  </a:lnTo>
                  <a:cubicBezTo>
                    <a:pt x="543179" y="605409"/>
                    <a:pt x="605409" y="543179"/>
                    <a:pt x="605409" y="466471"/>
                  </a:cubicBezTo>
                  <a:lnTo>
                    <a:pt x="605409" y="151638"/>
                  </a:lnTo>
                  <a:cubicBezTo>
                    <a:pt x="605409" y="74930"/>
                    <a:pt x="543179" y="12700"/>
                    <a:pt x="466471" y="12700"/>
                  </a:cubicBezTo>
                  <a:lnTo>
                    <a:pt x="151638" y="12700"/>
                  </a:lnTo>
                  <a:lnTo>
                    <a:pt x="151638" y="6350"/>
                  </a:lnTo>
                  <a:lnTo>
                    <a:pt x="151638" y="12700"/>
                  </a:lnTo>
                  <a:cubicBezTo>
                    <a:pt x="74930" y="12700"/>
                    <a:pt x="12700" y="74930"/>
                    <a:pt x="12700" y="151638"/>
                  </a:cubicBezTo>
                  <a:close/>
                </a:path>
              </a:pathLst>
            </a:custGeom>
            <a:solidFill>
              <a:srgbClr val="C3D4CC"/>
            </a:solidFill>
          </p:spPr>
        </p:sp>
      </p:grpSp>
      <p:grpSp>
        <p:nvGrpSpPr>
          <p:cNvPr id="13" name="Group 13"/>
          <p:cNvGrpSpPr/>
          <p:nvPr/>
        </p:nvGrpSpPr>
        <p:grpSpPr>
          <a:xfrm>
            <a:off x="7761535" y="7594327"/>
            <a:ext cx="463600" cy="463600"/>
            <a:chOff x="0" y="0"/>
            <a:chExt cx="618133" cy="618133"/>
          </a:xfrm>
        </p:grpSpPr>
        <p:sp>
          <p:nvSpPr>
            <p:cNvPr id="14" name="Freeform 14"/>
            <p:cNvSpPr/>
            <p:nvPr/>
          </p:nvSpPr>
          <p:spPr>
            <a:xfrm>
              <a:off x="6350" y="6350"/>
              <a:ext cx="605409" cy="605409"/>
            </a:xfrm>
            <a:custGeom>
              <a:avLst/>
              <a:gdLst/>
              <a:ahLst/>
              <a:cxnLst/>
              <a:rect l="l" t="t" r="r" b="b"/>
              <a:pathLst>
                <a:path w="605409" h="605409">
                  <a:moveTo>
                    <a:pt x="0" y="145288"/>
                  </a:moveTo>
                  <a:cubicBezTo>
                    <a:pt x="0" y="65024"/>
                    <a:pt x="65024" y="0"/>
                    <a:pt x="145288" y="0"/>
                  </a:cubicBezTo>
                  <a:lnTo>
                    <a:pt x="460121" y="0"/>
                  </a:lnTo>
                  <a:cubicBezTo>
                    <a:pt x="540385" y="0"/>
                    <a:pt x="605409" y="65024"/>
                    <a:pt x="605409" y="145288"/>
                  </a:cubicBezTo>
                  <a:lnTo>
                    <a:pt x="605409" y="460121"/>
                  </a:lnTo>
                  <a:cubicBezTo>
                    <a:pt x="605409" y="540385"/>
                    <a:pt x="540385" y="605409"/>
                    <a:pt x="460121" y="605409"/>
                  </a:cubicBezTo>
                  <a:lnTo>
                    <a:pt x="145288" y="605409"/>
                  </a:lnTo>
                  <a:cubicBezTo>
                    <a:pt x="65024" y="605409"/>
                    <a:pt x="0" y="540385"/>
                    <a:pt x="0" y="460121"/>
                  </a:cubicBezTo>
                  <a:close/>
                </a:path>
              </a:pathLst>
            </a:custGeom>
            <a:solidFill>
              <a:srgbClr val="DDEEE6"/>
            </a:solidFill>
          </p:spPr>
        </p:sp>
        <p:sp>
          <p:nvSpPr>
            <p:cNvPr id="15" name="Freeform 15"/>
            <p:cNvSpPr/>
            <p:nvPr/>
          </p:nvSpPr>
          <p:spPr>
            <a:xfrm>
              <a:off x="0" y="0"/>
              <a:ext cx="618109" cy="618109"/>
            </a:xfrm>
            <a:custGeom>
              <a:avLst/>
              <a:gdLst/>
              <a:ahLst/>
              <a:cxnLst/>
              <a:rect l="l" t="t" r="r" b="b"/>
              <a:pathLst>
                <a:path w="618109" h="618109">
                  <a:moveTo>
                    <a:pt x="0" y="151638"/>
                  </a:moveTo>
                  <a:cubicBezTo>
                    <a:pt x="0" y="67945"/>
                    <a:pt x="67945" y="0"/>
                    <a:pt x="151638" y="0"/>
                  </a:cubicBezTo>
                  <a:lnTo>
                    <a:pt x="466471" y="0"/>
                  </a:lnTo>
                  <a:lnTo>
                    <a:pt x="466471" y="6350"/>
                  </a:lnTo>
                  <a:lnTo>
                    <a:pt x="466471" y="0"/>
                  </a:lnTo>
                  <a:lnTo>
                    <a:pt x="466471" y="6350"/>
                  </a:lnTo>
                  <a:lnTo>
                    <a:pt x="466471" y="0"/>
                  </a:lnTo>
                  <a:cubicBezTo>
                    <a:pt x="550291" y="0"/>
                    <a:pt x="618109" y="67945"/>
                    <a:pt x="618109" y="151638"/>
                  </a:cubicBezTo>
                  <a:lnTo>
                    <a:pt x="611759" y="151638"/>
                  </a:lnTo>
                  <a:lnTo>
                    <a:pt x="618109" y="151638"/>
                  </a:lnTo>
                  <a:lnTo>
                    <a:pt x="618109" y="466471"/>
                  </a:lnTo>
                  <a:lnTo>
                    <a:pt x="611759" y="466471"/>
                  </a:lnTo>
                  <a:lnTo>
                    <a:pt x="618109" y="466471"/>
                  </a:lnTo>
                  <a:cubicBezTo>
                    <a:pt x="618109" y="550291"/>
                    <a:pt x="550164" y="618109"/>
                    <a:pt x="466471" y="618109"/>
                  </a:cubicBezTo>
                  <a:lnTo>
                    <a:pt x="466471" y="611759"/>
                  </a:lnTo>
                  <a:lnTo>
                    <a:pt x="466471" y="618109"/>
                  </a:lnTo>
                  <a:lnTo>
                    <a:pt x="151638" y="618109"/>
                  </a:lnTo>
                  <a:lnTo>
                    <a:pt x="151638" y="611759"/>
                  </a:lnTo>
                  <a:lnTo>
                    <a:pt x="151638" y="618109"/>
                  </a:lnTo>
                  <a:cubicBezTo>
                    <a:pt x="67945" y="618109"/>
                    <a:pt x="0" y="550164"/>
                    <a:pt x="0" y="466471"/>
                  </a:cubicBezTo>
                  <a:lnTo>
                    <a:pt x="0" y="151638"/>
                  </a:lnTo>
                  <a:lnTo>
                    <a:pt x="6350" y="151638"/>
                  </a:lnTo>
                  <a:lnTo>
                    <a:pt x="0" y="151638"/>
                  </a:lnTo>
                  <a:moveTo>
                    <a:pt x="12700" y="151638"/>
                  </a:moveTo>
                  <a:lnTo>
                    <a:pt x="12700" y="466471"/>
                  </a:lnTo>
                  <a:lnTo>
                    <a:pt x="6350" y="466471"/>
                  </a:lnTo>
                  <a:lnTo>
                    <a:pt x="12700" y="466471"/>
                  </a:lnTo>
                  <a:cubicBezTo>
                    <a:pt x="12700" y="543179"/>
                    <a:pt x="74930" y="605409"/>
                    <a:pt x="151638" y="605409"/>
                  </a:cubicBezTo>
                  <a:lnTo>
                    <a:pt x="466471" y="605409"/>
                  </a:lnTo>
                  <a:cubicBezTo>
                    <a:pt x="543179" y="605409"/>
                    <a:pt x="605409" y="543179"/>
                    <a:pt x="605409" y="466471"/>
                  </a:cubicBezTo>
                  <a:lnTo>
                    <a:pt x="605409" y="151638"/>
                  </a:lnTo>
                  <a:cubicBezTo>
                    <a:pt x="605409" y="74930"/>
                    <a:pt x="543179" y="12700"/>
                    <a:pt x="466471" y="12700"/>
                  </a:cubicBezTo>
                  <a:lnTo>
                    <a:pt x="151638" y="12700"/>
                  </a:lnTo>
                  <a:lnTo>
                    <a:pt x="151638" y="6350"/>
                  </a:lnTo>
                  <a:lnTo>
                    <a:pt x="151638" y="12700"/>
                  </a:lnTo>
                  <a:cubicBezTo>
                    <a:pt x="74930" y="12700"/>
                    <a:pt x="12700" y="74930"/>
                    <a:pt x="12700" y="151638"/>
                  </a:cubicBezTo>
                  <a:close/>
                </a:path>
              </a:pathLst>
            </a:custGeom>
            <a:solidFill>
              <a:srgbClr val="C3D4CC"/>
            </a:solidFill>
          </p:spPr>
        </p:sp>
      </p:grpSp>
      <p:sp>
        <p:nvSpPr>
          <p:cNvPr id="16" name="Freeform 16"/>
          <p:cNvSpPr/>
          <p:nvPr/>
        </p:nvSpPr>
        <p:spPr>
          <a:xfrm>
            <a:off x="0" y="0"/>
            <a:ext cx="7190035" cy="10287000"/>
          </a:xfrm>
          <a:custGeom>
            <a:avLst/>
            <a:gdLst/>
            <a:ahLst/>
            <a:cxnLst/>
            <a:rect l="l" t="t" r="r" b="b"/>
            <a:pathLst>
              <a:path w="7190035" h="10287000">
                <a:moveTo>
                  <a:pt x="0" y="0"/>
                </a:moveTo>
                <a:lnTo>
                  <a:pt x="7190035" y="0"/>
                </a:lnTo>
                <a:lnTo>
                  <a:pt x="7190035" y="10287000"/>
                </a:lnTo>
                <a:lnTo>
                  <a:pt x="0" y="10287000"/>
                </a:lnTo>
                <a:lnTo>
                  <a:pt x="0" y="0"/>
                </a:lnTo>
                <a:close/>
              </a:path>
            </a:pathLst>
          </a:custGeom>
          <a:blipFill>
            <a:blip r:embed="rId4"/>
            <a:stretch>
              <a:fillRect l="-34495" r="-85836"/>
            </a:stretch>
          </a:blipFill>
        </p:spPr>
      </p:sp>
      <p:sp>
        <p:nvSpPr>
          <p:cNvPr id="17" name="TextBox 17"/>
          <p:cNvSpPr txBox="1"/>
          <p:nvPr/>
        </p:nvSpPr>
        <p:spPr>
          <a:xfrm>
            <a:off x="7766297" y="1026468"/>
            <a:ext cx="9613404" cy="1679376"/>
          </a:xfrm>
          <a:prstGeom prst="rect">
            <a:avLst/>
          </a:prstGeom>
        </p:spPr>
        <p:txBody>
          <a:bodyPr lIns="0" tIns="0" rIns="0" bIns="0" rtlCol="0" anchor="t">
            <a:spAutoFit/>
          </a:bodyPr>
          <a:lstStyle/>
          <a:p>
            <a:pPr algn="l">
              <a:lnSpc>
                <a:spcPts val="6374"/>
              </a:lnSpc>
            </a:pPr>
            <a:r>
              <a:rPr lang="en-US" sz="5062" b="1">
                <a:solidFill>
                  <a:srgbClr val="233939"/>
                </a:solidFill>
                <a:latin typeface="Arimo Bold"/>
                <a:ea typeface="Arimo Bold"/>
                <a:cs typeface="Arimo Bold"/>
                <a:sym typeface="Arimo Bold"/>
              </a:rPr>
              <a:t>Αιτίες Μετακίνησης από τη Μικρά Ασία</a:t>
            </a:r>
          </a:p>
        </p:txBody>
      </p:sp>
      <p:sp>
        <p:nvSpPr>
          <p:cNvPr id="18" name="TextBox 18"/>
          <p:cNvSpPr txBox="1"/>
          <p:nvPr/>
        </p:nvSpPr>
        <p:spPr>
          <a:xfrm>
            <a:off x="8479780" y="3358306"/>
            <a:ext cx="3963590" cy="839689"/>
          </a:xfrm>
          <a:prstGeom prst="rect">
            <a:avLst/>
          </a:prstGeom>
        </p:spPr>
        <p:txBody>
          <a:bodyPr lIns="0" tIns="0" rIns="0" bIns="0" rtlCol="0" anchor="t">
            <a:spAutoFit/>
          </a:bodyPr>
          <a:lstStyle/>
          <a:p>
            <a:pPr algn="l">
              <a:lnSpc>
                <a:spcPts val="3187"/>
              </a:lnSpc>
            </a:pPr>
            <a:r>
              <a:rPr lang="en-US" sz="2499" b="1">
                <a:solidFill>
                  <a:srgbClr val="3B4E4E"/>
                </a:solidFill>
                <a:latin typeface="Arimo Bold"/>
                <a:ea typeface="Arimo Bold"/>
                <a:cs typeface="Arimo Bold"/>
                <a:sym typeface="Arimo Bold"/>
              </a:rPr>
              <a:t>Κλίμα ανασφάλειας και φόβου</a:t>
            </a:r>
          </a:p>
        </p:txBody>
      </p:sp>
      <p:sp>
        <p:nvSpPr>
          <p:cNvPr id="19" name="TextBox 19"/>
          <p:cNvSpPr txBox="1"/>
          <p:nvPr/>
        </p:nvSpPr>
        <p:spPr>
          <a:xfrm>
            <a:off x="8479780" y="4210794"/>
            <a:ext cx="3963590" cy="2634257"/>
          </a:xfrm>
          <a:prstGeom prst="rect">
            <a:avLst/>
          </a:prstGeom>
        </p:spPr>
        <p:txBody>
          <a:bodyPr lIns="0" tIns="0" rIns="0" bIns="0" rtlCol="0" anchor="t">
            <a:spAutoFit/>
          </a:bodyPr>
          <a:lstStyle/>
          <a:p>
            <a:pPr algn="l">
              <a:lnSpc>
                <a:spcPts val="3250"/>
              </a:lnSpc>
            </a:pPr>
            <a:r>
              <a:rPr lang="en-US" sz="2000">
                <a:solidFill>
                  <a:srgbClr val="3B4E4E"/>
                </a:solidFill>
                <a:latin typeface="Overpass Light"/>
                <a:ea typeface="Overpass Light"/>
                <a:cs typeface="Overpass Light"/>
                <a:sym typeface="Overpass Light"/>
              </a:rPr>
              <a:t>Μετά την εξέγερση των ναυτικών νησιών και της Σάμου, οι Τούρκοι φοβήθηκαν ότι το πυκνό ελληνικό στοιχείο των δυτικών μικρασιατικών παραλίων δεν θα παρέμενε αδρανές.</a:t>
            </a:r>
          </a:p>
        </p:txBody>
      </p:sp>
      <p:sp>
        <p:nvSpPr>
          <p:cNvPr id="20" name="TextBox 20"/>
          <p:cNvSpPr txBox="1"/>
          <p:nvPr/>
        </p:nvSpPr>
        <p:spPr>
          <a:xfrm>
            <a:off x="13416260" y="3358306"/>
            <a:ext cx="3963590" cy="1245245"/>
          </a:xfrm>
          <a:prstGeom prst="rect">
            <a:avLst/>
          </a:prstGeom>
        </p:spPr>
        <p:txBody>
          <a:bodyPr lIns="0" tIns="0" rIns="0" bIns="0" rtlCol="0" anchor="t">
            <a:spAutoFit/>
          </a:bodyPr>
          <a:lstStyle/>
          <a:p>
            <a:pPr algn="l">
              <a:lnSpc>
                <a:spcPts val="3187"/>
              </a:lnSpc>
            </a:pPr>
            <a:r>
              <a:rPr lang="en-US" sz="2499" b="1">
                <a:solidFill>
                  <a:srgbClr val="3B4E4E"/>
                </a:solidFill>
                <a:latin typeface="Arimo Bold"/>
                <a:ea typeface="Arimo Bold"/>
                <a:cs typeface="Arimo Bold"/>
                <a:sym typeface="Arimo Bold"/>
              </a:rPr>
              <a:t>Τρομοκρατικές ενέργειες των Τούρκων</a:t>
            </a:r>
          </a:p>
        </p:txBody>
      </p:sp>
      <p:sp>
        <p:nvSpPr>
          <p:cNvPr id="21" name="TextBox 21"/>
          <p:cNvSpPr txBox="1"/>
          <p:nvPr/>
        </p:nvSpPr>
        <p:spPr>
          <a:xfrm>
            <a:off x="13416260" y="4210794"/>
            <a:ext cx="3963590" cy="1803796"/>
          </a:xfrm>
          <a:prstGeom prst="rect">
            <a:avLst/>
          </a:prstGeom>
        </p:spPr>
        <p:txBody>
          <a:bodyPr lIns="0" tIns="0" rIns="0" bIns="0" rtlCol="0" anchor="t">
            <a:spAutoFit/>
          </a:bodyPr>
          <a:lstStyle/>
          <a:p>
            <a:pPr algn="l">
              <a:lnSpc>
                <a:spcPts val="3250"/>
              </a:lnSpc>
            </a:pPr>
            <a:r>
              <a:rPr lang="en-US" sz="2000">
                <a:solidFill>
                  <a:srgbClr val="3B4E4E"/>
                </a:solidFill>
                <a:latin typeface="Overpass Light"/>
                <a:ea typeface="Overpass Light"/>
                <a:cs typeface="Overpass Light"/>
                <a:sym typeface="Overpass Light"/>
              </a:rPr>
              <a:t>Οι Τούρκοι προέβησαν σε μέτρα τρομοκράτησης των ελληνικών πληθυσμών για να προλάβουν εξεγέρσεις.</a:t>
            </a:r>
          </a:p>
        </p:txBody>
      </p:sp>
      <p:sp>
        <p:nvSpPr>
          <p:cNvPr id="22" name="TextBox 22"/>
          <p:cNvSpPr txBox="1"/>
          <p:nvPr/>
        </p:nvSpPr>
        <p:spPr>
          <a:xfrm>
            <a:off x="8479780" y="7623796"/>
            <a:ext cx="3644504" cy="434131"/>
          </a:xfrm>
          <a:prstGeom prst="rect">
            <a:avLst/>
          </a:prstGeom>
        </p:spPr>
        <p:txBody>
          <a:bodyPr lIns="0" tIns="0" rIns="0" bIns="0" rtlCol="0" anchor="t">
            <a:spAutoFit/>
          </a:bodyPr>
          <a:lstStyle/>
          <a:p>
            <a:pPr algn="l">
              <a:lnSpc>
                <a:spcPts val="3187"/>
              </a:lnSpc>
            </a:pPr>
            <a:r>
              <a:rPr lang="en-US" sz="2499" b="1">
                <a:solidFill>
                  <a:srgbClr val="3B4E4E"/>
                </a:solidFill>
                <a:latin typeface="Arimo Bold"/>
                <a:ea typeface="Arimo Bold"/>
                <a:cs typeface="Arimo Bold"/>
                <a:sym typeface="Arimo Bold"/>
              </a:rPr>
              <a:t>Επιδρομές Ελλήνων</a:t>
            </a:r>
          </a:p>
        </p:txBody>
      </p:sp>
      <p:sp>
        <p:nvSpPr>
          <p:cNvPr id="23" name="TextBox 23"/>
          <p:cNvSpPr txBox="1"/>
          <p:nvPr/>
        </p:nvSpPr>
        <p:spPr>
          <a:xfrm>
            <a:off x="8479780" y="8163817"/>
            <a:ext cx="8899922" cy="1388566"/>
          </a:xfrm>
          <a:prstGeom prst="rect">
            <a:avLst/>
          </a:prstGeom>
        </p:spPr>
        <p:txBody>
          <a:bodyPr lIns="0" tIns="0" rIns="0" bIns="0" rtlCol="0" anchor="t">
            <a:spAutoFit/>
          </a:bodyPr>
          <a:lstStyle/>
          <a:p>
            <a:pPr algn="l">
              <a:lnSpc>
                <a:spcPts val="3250"/>
              </a:lnSpc>
            </a:pPr>
            <a:r>
              <a:rPr lang="en-US" sz="2000">
                <a:solidFill>
                  <a:srgbClr val="3B4E4E"/>
                </a:solidFill>
                <a:latin typeface="Overpass Light"/>
                <a:ea typeface="Overpass Light"/>
                <a:cs typeface="Overpass Light"/>
                <a:sym typeface="Overpass Light"/>
              </a:rPr>
              <a:t>Παράτολμες επιδρομές Σαμίων και Ψαριανών στις μικρασιατικές ακτές και η εμφάνιση ελληνικών πλοίων κοντά στις Κυδωνιές και τη Σμύρνη προκάλεσαν αντίποινα.</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4BE"/>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DE6"/>
            </a:solidFill>
          </p:spPr>
        </p:sp>
      </p:grpSp>
      <p:grpSp>
        <p:nvGrpSpPr>
          <p:cNvPr id="6" name="Group 6"/>
          <p:cNvGrpSpPr/>
          <p:nvPr/>
        </p:nvGrpSpPr>
        <p:grpSpPr>
          <a:xfrm>
            <a:off x="8216801" y="3113186"/>
            <a:ext cx="38100" cy="6196459"/>
            <a:chOff x="0" y="0"/>
            <a:chExt cx="50800" cy="8261945"/>
          </a:xfrm>
        </p:grpSpPr>
        <p:sp>
          <p:nvSpPr>
            <p:cNvPr id="7" name="Freeform 7"/>
            <p:cNvSpPr/>
            <p:nvPr/>
          </p:nvSpPr>
          <p:spPr>
            <a:xfrm>
              <a:off x="0" y="0"/>
              <a:ext cx="50800" cy="8261985"/>
            </a:xfrm>
            <a:custGeom>
              <a:avLst/>
              <a:gdLst/>
              <a:ahLst/>
              <a:cxnLst/>
              <a:rect l="l" t="t" r="r" b="b"/>
              <a:pathLst>
                <a:path w="50800" h="8261985">
                  <a:moveTo>
                    <a:pt x="0" y="25400"/>
                  </a:moveTo>
                  <a:cubicBezTo>
                    <a:pt x="0" y="11430"/>
                    <a:pt x="11430" y="0"/>
                    <a:pt x="25400" y="0"/>
                  </a:cubicBezTo>
                  <a:cubicBezTo>
                    <a:pt x="39370" y="0"/>
                    <a:pt x="50800" y="11430"/>
                    <a:pt x="50800" y="25400"/>
                  </a:cubicBezTo>
                  <a:lnTo>
                    <a:pt x="50800" y="8236585"/>
                  </a:lnTo>
                  <a:cubicBezTo>
                    <a:pt x="50800" y="8250555"/>
                    <a:pt x="39370" y="8261985"/>
                    <a:pt x="25400" y="8261985"/>
                  </a:cubicBezTo>
                  <a:cubicBezTo>
                    <a:pt x="11430" y="8261985"/>
                    <a:pt x="0" y="8250555"/>
                    <a:pt x="0" y="8236585"/>
                  </a:cubicBezTo>
                  <a:close/>
                </a:path>
              </a:pathLst>
            </a:custGeom>
            <a:solidFill>
              <a:srgbClr val="C3D4CC"/>
            </a:solidFill>
          </p:spPr>
        </p:sp>
      </p:grpSp>
      <p:grpSp>
        <p:nvGrpSpPr>
          <p:cNvPr id="8" name="Group 8"/>
          <p:cNvGrpSpPr/>
          <p:nvPr/>
        </p:nvGrpSpPr>
        <p:grpSpPr>
          <a:xfrm>
            <a:off x="8507760" y="3714155"/>
            <a:ext cx="964555" cy="38100"/>
            <a:chOff x="0" y="0"/>
            <a:chExt cx="1286073" cy="50800"/>
          </a:xfrm>
        </p:grpSpPr>
        <p:sp>
          <p:nvSpPr>
            <p:cNvPr id="9" name="Freeform 9"/>
            <p:cNvSpPr/>
            <p:nvPr/>
          </p:nvSpPr>
          <p:spPr>
            <a:xfrm>
              <a:off x="0" y="0"/>
              <a:ext cx="1286129" cy="50800"/>
            </a:xfrm>
            <a:custGeom>
              <a:avLst/>
              <a:gdLst/>
              <a:ahLst/>
              <a:cxnLst/>
              <a:rect l="l" t="t" r="r" b="b"/>
              <a:pathLst>
                <a:path w="1286129" h="50800">
                  <a:moveTo>
                    <a:pt x="0" y="25400"/>
                  </a:moveTo>
                  <a:cubicBezTo>
                    <a:pt x="0" y="11430"/>
                    <a:pt x="11430" y="0"/>
                    <a:pt x="25400" y="0"/>
                  </a:cubicBezTo>
                  <a:lnTo>
                    <a:pt x="1260729" y="0"/>
                  </a:lnTo>
                  <a:cubicBezTo>
                    <a:pt x="1274699" y="0"/>
                    <a:pt x="1286129" y="11430"/>
                    <a:pt x="1286129" y="25400"/>
                  </a:cubicBezTo>
                  <a:cubicBezTo>
                    <a:pt x="1286129" y="39370"/>
                    <a:pt x="1274699" y="50800"/>
                    <a:pt x="1260729" y="50800"/>
                  </a:cubicBezTo>
                  <a:lnTo>
                    <a:pt x="25400" y="50800"/>
                  </a:lnTo>
                  <a:cubicBezTo>
                    <a:pt x="11430" y="50800"/>
                    <a:pt x="0" y="39370"/>
                    <a:pt x="0" y="25400"/>
                  </a:cubicBezTo>
                  <a:close/>
                </a:path>
              </a:pathLst>
            </a:custGeom>
            <a:solidFill>
              <a:srgbClr val="C3D4CC"/>
            </a:solidFill>
          </p:spPr>
        </p:sp>
      </p:grpSp>
      <p:grpSp>
        <p:nvGrpSpPr>
          <p:cNvPr id="10" name="Group 10"/>
          <p:cNvGrpSpPr/>
          <p:nvPr/>
        </p:nvGrpSpPr>
        <p:grpSpPr>
          <a:xfrm>
            <a:off x="7921079" y="3418434"/>
            <a:ext cx="629542" cy="629543"/>
            <a:chOff x="0" y="0"/>
            <a:chExt cx="839390" cy="839390"/>
          </a:xfrm>
        </p:grpSpPr>
        <p:sp>
          <p:nvSpPr>
            <p:cNvPr id="11" name="Freeform 11"/>
            <p:cNvSpPr/>
            <p:nvPr/>
          </p:nvSpPr>
          <p:spPr>
            <a:xfrm>
              <a:off x="6350" y="6350"/>
              <a:ext cx="826643" cy="826643"/>
            </a:xfrm>
            <a:custGeom>
              <a:avLst/>
              <a:gdLst/>
              <a:ahLst/>
              <a:cxnLst/>
              <a:rect l="l" t="t" r="r" b="b"/>
              <a:pathLst>
                <a:path w="826643" h="826643">
                  <a:moveTo>
                    <a:pt x="0" y="154305"/>
                  </a:moveTo>
                  <a:cubicBezTo>
                    <a:pt x="0" y="69088"/>
                    <a:pt x="69088" y="0"/>
                    <a:pt x="154305" y="0"/>
                  </a:cubicBezTo>
                  <a:lnTo>
                    <a:pt x="672338" y="0"/>
                  </a:lnTo>
                  <a:cubicBezTo>
                    <a:pt x="757555" y="0"/>
                    <a:pt x="826643" y="69088"/>
                    <a:pt x="826643" y="154305"/>
                  </a:cubicBezTo>
                  <a:lnTo>
                    <a:pt x="826643" y="672338"/>
                  </a:lnTo>
                  <a:cubicBezTo>
                    <a:pt x="826643" y="757555"/>
                    <a:pt x="757555" y="826643"/>
                    <a:pt x="672338" y="826643"/>
                  </a:cubicBezTo>
                  <a:lnTo>
                    <a:pt x="154305" y="826643"/>
                  </a:lnTo>
                  <a:cubicBezTo>
                    <a:pt x="69088" y="826643"/>
                    <a:pt x="0" y="757555"/>
                    <a:pt x="0" y="672338"/>
                  </a:cubicBezTo>
                  <a:close/>
                </a:path>
              </a:pathLst>
            </a:custGeom>
            <a:solidFill>
              <a:srgbClr val="DDEEE6"/>
            </a:solidFill>
          </p:spPr>
        </p:sp>
        <p:sp>
          <p:nvSpPr>
            <p:cNvPr id="12" name="Freeform 12"/>
            <p:cNvSpPr/>
            <p:nvPr/>
          </p:nvSpPr>
          <p:spPr>
            <a:xfrm>
              <a:off x="0" y="0"/>
              <a:ext cx="839343" cy="839343"/>
            </a:xfrm>
            <a:custGeom>
              <a:avLst/>
              <a:gdLst/>
              <a:ahLst/>
              <a:cxnLst/>
              <a:rect l="l" t="t" r="r" b="b"/>
              <a:pathLst>
                <a:path w="839343" h="839343">
                  <a:moveTo>
                    <a:pt x="0" y="160655"/>
                  </a:moveTo>
                  <a:cubicBezTo>
                    <a:pt x="0" y="72009"/>
                    <a:pt x="72009" y="0"/>
                    <a:pt x="160655" y="0"/>
                  </a:cubicBezTo>
                  <a:lnTo>
                    <a:pt x="678688" y="0"/>
                  </a:lnTo>
                  <a:lnTo>
                    <a:pt x="678688" y="6350"/>
                  </a:lnTo>
                  <a:lnTo>
                    <a:pt x="678688" y="0"/>
                  </a:lnTo>
                  <a:lnTo>
                    <a:pt x="678688" y="6350"/>
                  </a:lnTo>
                  <a:lnTo>
                    <a:pt x="678688" y="0"/>
                  </a:lnTo>
                  <a:cubicBezTo>
                    <a:pt x="767461" y="0"/>
                    <a:pt x="839343" y="72009"/>
                    <a:pt x="839343" y="160655"/>
                  </a:cubicBezTo>
                  <a:lnTo>
                    <a:pt x="832993" y="160655"/>
                  </a:lnTo>
                  <a:lnTo>
                    <a:pt x="839343" y="160655"/>
                  </a:lnTo>
                  <a:lnTo>
                    <a:pt x="839343" y="678688"/>
                  </a:lnTo>
                  <a:lnTo>
                    <a:pt x="832993" y="678688"/>
                  </a:lnTo>
                  <a:lnTo>
                    <a:pt x="839343" y="678688"/>
                  </a:lnTo>
                  <a:cubicBezTo>
                    <a:pt x="839343" y="767461"/>
                    <a:pt x="767334" y="839343"/>
                    <a:pt x="678688" y="839343"/>
                  </a:cubicBezTo>
                  <a:lnTo>
                    <a:pt x="678688" y="832993"/>
                  </a:lnTo>
                  <a:lnTo>
                    <a:pt x="678688" y="839343"/>
                  </a:lnTo>
                  <a:lnTo>
                    <a:pt x="160655" y="839343"/>
                  </a:lnTo>
                  <a:lnTo>
                    <a:pt x="160655" y="832993"/>
                  </a:lnTo>
                  <a:lnTo>
                    <a:pt x="160655" y="839343"/>
                  </a:lnTo>
                  <a:cubicBezTo>
                    <a:pt x="72009" y="839343"/>
                    <a:pt x="0" y="767461"/>
                    <a:pt x="0" y="678688"/>
                  </a:cubicBezTo>
                  <a:lnTo>
                    <a:pt x="0" y="160655"/>
                  </a:lnTo>
                  <a:lnTo>
                    <a:pt x="6350" y="160655"/>
                  </a:lnTo>
                  <a:lnTo>
                    <a:pt x="0" y="160655"/>
                  </a:lnTo>
                  <a:moveTo>
                    <a:pt x="12700" y="160655"/>
                  </a:moveTo>
                  <a:lnTo>
                    <a:pt x="12700" y="678688"/>
                  </a:lnTo>
                  <a:lnTo>
                    <a:pt x="6350" y="678688"/>
                  </a:lnTo>
                  <a:lnTo>
                    <a:pt x="12700" y="678688"/>
                  </a:lnTo>
                  <a:cubicBezTo>
                    <a:pt x="12700" y="760476"/>
                    <a:pt x="78994" y="826643"/>
                    <a:pt x="160655" y="826643"/>
                  </a:cubicBezTo>
                  <a:lnTo>
                    <a:pt x="678688" y="826643"/>
                  </a:lnTo>
                  <a:cubicBezTo>
                    <a:pt x="760476" y="826643"/>
                    <a:pt x="826643" y="760349"/>
                    <a:pt x="826643" y="678688"/>
                  </a:cubicBezTo>
                  <a:lnTo>
                    <a:pt x="826643" y="160655"/>
                  </a:lnTo>
                  <a:cubicBezTo>
                    <a:pt x="826643" y="78994"/>
                    <a:pt x="760476" y="12700"/>
                    <a:pt x="678688" y="12700"/>
                  </a:cubicBezTo>
                  <a:lnTo>
                    <a:pt x="160655" y="12700"/>
                  </a:lnTo>
                  <a:lnTo>
                    <a:pt x="160655" y="6350"/>
                  </a:lnTo>
                  <a:lnTo>
                    <a:pt x="160655" y="12700"/>
                  </a:lnTo>
                  <a:cubicBezTo>
                    <a:pt x="78994" y="12700"/>
                    <a:pt x="12700" y="78994"/>
                    <a:pt x="12700" y="160655"/>
                  </a:cubicBezTo>
                  <a:close/>
                </a:path>
              </a:pathLst>
            </a:custGeom>
            <a:solidFill>
              <a:srgbClr val="C3D4CC"/>
            </a:solidFill>
          </p:spPr>
        </p:sp>
      </p:grpSp>
      <p:grpSp>
        <p:nvGrpSpPr>
          <p:cNvPr id="13" name="Group 13"/>
          <p:cNvGrpSpPr/>
          <p:nvPr/>
        </p:nvGrpSpPr>
        <p:grpSpPr>
          <a:xfrm>
            <a:off x="8507760" y="6018460"/>
            <a:ext cx="964555" cy="38100"/>
            <a:chOff x="0" y="0"/>
            <a:chExt cx="1286073" cy="50800"/>
          </a:xfrm>
        </p:grpSpPr>
        <p:sp>
          <p:nvSpPr>
            <p:cNvPr id="14" name="Freeform 14"/>
            <p:cNvSpPr/>
            <p:nvPr/>
          </p:nvSpPr>
          <p:spPr>
            <a:xfrm>
              <a:off x="0" y="0"/>
              <a:ext cx="1286129" cy="50800"/>
            </a:xfrm>
            <a:custGeom>
              <a:avLst/>
              <a:gdLst/>
              <a:ahLst/>
              <a:cxnLst/>
              <a:rect l="l" t="t" r="r" b="b"/>
              <a:pathLst>
                <a:path w="1286129" h="50800">
                  <a:moveTo>
                    <a:pt x="0" y="25400"/>
                  </a:moveTo>
                  <a:cubicBezTo>
                    <a:pt x="0" y="11430"/>
                    <a:pt x="11430" y="0"/>
                    <a:pt x="25400" y="0"/>
                  </a:cubicBezTo>
                  <a:lnTo>
                    <a:pt x="1260729" y="0"/>
                  </a:lnTo>
                  <a:cubicBezTo>
                    <a:pt x="1274699" y="0"/>
                    <a:pt x="1286129" y="11430"/>
                    <a:pt x="1286129" y="25400"/>
                  </a:cubicBezTo>
                  <a:cubicBezTo>
                    <a:pt x="1286129" y="39370"/>
                    <a:pt x="1274699" y="50800"/>
                    <a:pt x="1260729" y="50800"/>
                  </a:cubicBezTo>
                  <a:lnTo>
                    <a:pt x="25400" y="50800"/>
                  </a:lnTo>
                  <a:cubicBezTo>
                    <a:pt x="11430" y="50800"/>
                    <a:pt x="0" y="39370"/>
                    <a:pt x="0" y="25400"/>
                  </a:cubicBezTo>
                  <a:close/>
                </a:path>
              </a:pathLst>
            </a:custGeom>
            <a:solidFill>
              <a:srgbClr val="C3D4CC"/>
            </a:solidFill>
          </p:spPr>
        </p:sp>
      </p:grpSp>
      <p:grpSp>
        <p:nvGrpSpPr>
          <p:cNvPr id="15" name="Group 15"/>
          <p:cNvGrpSpPr/>
          <p:nvPr/>
        </p:nvGrpSpPr>
        <p:grpSpPr>
          <a:xfrm>
            <a:off x="7921079" y="5722739"/>
            <a:ext cx="629542" cy="629542"/>
            <a:chOff x="0" y="0"/>
            <a:chExt cx="839390" cy="839390"/>
          </a:xfrm>
        </p:grpSpPr>
        <p:sp>
          <p:nvSpPr>
            <p:cNvPr id="16" name="Freeform 16"/>
            <p:cNvSpPr/>
            <p:nvPr/>
          </p:nvSpPr>
          <p:spPr>
            <a:xfrm>
              <a:off x="6350" y="6350"/>
              <a:ext cx="826643" cy="826643"/>
            </a:xfrm>
            <a:custGeom>
              <a:avLst/>
              <a:gdLst/>
              <a:ahLst/>
              <a:cxnLst/>
              <a:rect l="l" t="t" r="r" b="b"/>
              <a:pathLst>
                <a:path w="826643" h="826643">
                  <a:moveTo>
                    <a:pt x="0" y="154305"/>
                  </a:moveTo>
                  <a:cubicBezTo>
                    <a:pt x="0" y="69088"/>
                    <a:pt x="69088" y="0"/>
                    <a:pt x="154305" y="0"/>
                  </a:cubicBezTo>
                  <a:lnTo>
                    <a:pt x="672338" y="0"/>
                  </a:lnTo>
                  <a:cubicBezTo>
                    <a:pt x="757555" y="0"/>
                    <a:pt x="826643" y="69088"/>
                    <a:pt x="826643" y="154305"/>
                  </a:cubicBezTo>
                  <a:lnTo>
                    <a:pt x="826643" y="672338"/>
                  </a:lnTo>
                  <a:cubicBezTo>
                    <a:pt x="826643" y="757555"/>
                    <a:pt x="757555" y="826643"/>
                    <a:pt x="672338" y="826643"/>
                  </a:cubicBezTo>
                  <a:lnTo>
                    <a:pt x="154305" y="826643"/>
                  </a:lnTo>
                  <a:cubicBezTo>
                    <a:pt x="69088" y="826643"/>
                    <a:pt x="0" y="757555"/>
                    <a:pt x="0" y="672338"/>
                  </a:cubicBezTo>
                  <a:close/>
                </a:path>
              </a:pathLst>
            </a:custGeom>
            <a:solidFill>
              <a:srgbClr val="DDEEE6"/>
            </a:solidFill>
          </p:spPr>
        </p:sp>
        <p:sp>
          <p:nvSpPr>
            <p:cNvPr id="17" name="Freeform 17"/>
            <p:cNvSpPr/>
            <p:nvPr/>
          </p:nvSpPr>
          <p:spPr>
            <a:xfrm>
              <a:off x="0" y="0"/>
              <a:ext cx="839343" cy="839343"/>
            </a:xfrm>
            <a:custGeom>
              <a:avLst/>
              <a:gdLst/>
              <a:ahLst/>
              <a:cxnLst/>
              <a:rect l="l" t="t" r="r" b="b"/>
              <a:pathLst>
                <a:path w="839343" h="839343">
                  <a:moveTo>
                    <a:pt x="0" y="160655"/>
                  </a:moveTo>
                  <a:cubicBezTo>
                    <a:pt x="0" y="72009"/>
                    <a:pt x="72009" y="0"/>
                    <a:pt x="160655" y="0"/>
                  </a:cubicBezTo>
                  <a:lnTo>
                    <a:pt x="678688" y="0"/>
                  </a:lnTo>
                  <a:lnTo>
                    <a:pt x="678688" y="6350"/>
                  </a:lnTo>
                  <a:lnTo>
                    <a:pt x="678688" y="0"/>
                  </a:lnTo>
                  <a:lnTo>
                    <a:pt x="678688" y="6350"/>
                  </a:lnTo>
                  <a:lnTo>
                    <a:pt x="678688" y="0"/>
                  </a:lnTo>
                  <a:cubicBezTo>
                    <a:pt x="767461" y="0"/>
                    <a:pt x="839343" y="72009"/>
                    <a:pt x="839343" y="160655"/>
                  </a:cubicBezTo>
                  <a:lnTo>
                    <a:pt x="832993" y="160655"/>
                  </a:lnTo>
                  <a:lnTo>
                    <a:pt x="839343" y="160655"/>
                  </a:lnTo>
                  <a:lnTo>
                    <a:pt x="839343" y="678688"/>
                  </a:lnTo>
                  <a:lnTo>
                    <a:pt x="832993" y="678688"/>
                  </a:lnTo>
                  <a:lnTo>
                    <a:pt x="839343" y="678688"/>
                  </a:lnTo>
                  <a:cubicBezTo>
                    <a:pt x="839343" y="767461"/>
                    <a:pt x="767334" y="839343"/>
                    <a:pt x="678688" y="839343"/>
                  </a:cubicBezTo>
                  <a:lnTo>
                    <a:pt x="678688" y="832993"/>
                  </a:lnTo>
                  <a:lnTo>
                    <a:pt x="678688" y="839343"/>
                  </a:lnTo>
                  <a:lnTo>
                    <a:pt x="160655" y="839343"/>
                  </a:lnTo>
                  <a:lnTo>
                    <a:pt x="160655" y="832993"/>
                  </a:lnTo>
                  <a:lnTo>
                    <a:pt x="160655" y="839343"/>
                  </a:lnTo>
                  <a:cubicBezTo>
                    <a:pt x="72009" y="839343"/>
                    <a:pt x="0" y="767461"/>
                    <a:pt x="0" y="678688"/>
                  </a:cubicBezTo>
                  <a:lnTo>
                    <a:pt x="0" y="160655"/>
                  </a:lnTo>
                  <a:lnTo>
                    <a:pt x="6350" y="160655"/>
                  </a:lnTo>
                  <a:lnTo>
                    <a:pt x="0" y="160655"/>
                  </a:lnTo>
                  <a:moveTo>
                    <a:pt x="12700" y="160655"/>
                  </a:moveTo>
                  <a:lnTo>
                    <a:pt x="12700" y="678688"/>
                  </a:lnTo>
                  <a:lnTo>
                    <a:pt x="6350" y="678688"/>
                  </a:lnTo>
                  <a:lnTo>
                    <a:pt x="12700" y="678688"/>
                  </a:lnTo>
                  <a:cubicBezTo>
                    <a:pt x="12700" y="760476"/>
                    <a:pt x="78994" y="826643"/>
                    <a:pt x="160655" y="826643"/>
                  </a:cubicBezTo>
                  <a:lnTo>
                    <a:pt x="678688" y="826643"/>
                  </a:lnTo>
                  <a:cubicBezTo>
                    <a:pt x="760476" y="826643"/>
                    <a:pt x="826643" y="760349"/>
                    <a:pt x="826643" y="678688"/>
                  </a:cubicBezTo>
                  <a:lnTo>
                    <a:pt x="826643" y="160655"/>
                  </a:lnTo>
                  <a:cubicBezTo>
                    <a:pt x="826643" y="78994"/>
                    <a:pt x="760476" y="12700"/>
                    <a:pt x="678688" y="12700"/>
                  </a:cubicBezTo>
                  <a:lnTo>
                    <a:pt x="160655" y="12700"/>
                  </a:lnTo>
                  <a:lnTo>
                    <a:pt x="160655" y="6350"/>
                  </a:lnTo>
                  <a:lnTo>
                    <a:pt x="160655" y="12700"/>
                  </a:lnTo>
                  <a:cubicBezTo>
                    <a:pt x="78994" y="12700"/>
                    <a:pt x="12700" y="78994"/>
                    <a:pt x="12700" y="160655"/>
                  </a:cubicBezTo>
                  <a:close/>
                </a:path>
              </a:pathLst>
            </a:custGeom>
            <a:solidFill>
              <a:srgbClr val="C3D4CC"/>
            </a:solidFill>
          </p:spPr>
        </p:sp>
      </p:grpSp>
      <p:grpSp>
        <p:nvGrpSpPr>
          <p:cNvPr id="18" name="Group 18"/>
          <p:cNvGrpSpPr/>
          <p:nvPr/>
        </p:nvGrpSpPr>
        <p:grpSpPr>
          <a:xfrm>
            <a:off x="8507760" y="7881789"/>
            <a:ext cx="964555" cy="38100"/>
            <a:chOff x="0" y="0"/>
            <a:chExt cx="1286073" cy="50800"/>
          </a:xfrm>
        </p:grpSpPr>
        <p:sp>
          <p:nvSpPr>
            <p:cNvPr id="19" name="Freeform 19"/>
            <p:cNvSpPr/>
            <p:nvPr/>
          </p:nvSpPr>
          <p:spPr>
            <a:xfrm>
              <a:off x="0" y="0"/>
              <a:ext cx="1286129" cy="50800"/>
            </a:xfrm>
            <a:custGeom>
              <a:avLst/>
              <a:gdLst/>
              <a:ahLst/>
              <a:cxnLst/>
              <a:rect l="l" t="t" r="r" b="b"/>
              <a:pathLst>
                <a:path w="1286129" h="50800">
                  <a:moveTo>
                    <a:pt x="0" y="25400"/>
                  </a:moveTo>
                  <a:cubicBezTo>
                    <a:pt x="0" y="11430"/>
                    <a:pt x="11430" y="0"/>
                    <a:pt x="25400" y="0"/>
                  </a:cubicBezTo>
                  <a:lnTo>
                    <a:pt x="1260729" y="0"/>
                  </a:lnTo>
                  <a:cubicBezTo>
                    <a:pt x="1274699" y="0"/>
                    <a:pt x="1286129" y="11430"/>
                    <a:pt x="1286129" y="25400"/>
                  </a:cubicBezTo>
                  <a:cubicBezTo>
                    <a:pt x="1286129" y="39370"/>
                    <a:pt x="1274699" y="50800"/>
                    <a:pt x="1260729" y="50800"/>
                  </a:cubicBezTo>
                  <a:lnTo>
                    <a:pt x="25400" y="50800"/>
                  </a:lnTo>
                  <a:cubicBezTo>
                    <a:pt x="11430" y="50800"/>
                    <a:pt x="0" y="39370"/>
                    <a:pt x="0" y="25400"/>
                  </a:cubicBezTo>
                  <a:close/>
                </a:path>
              </a:pathLst>
            </a:custGeom>
            <a:solidFill>
              <a:srgbClr val="C3D4CC"/>
            </a:solidFill>
          </p:spPr>
        </p:sp>
      </p:grpSp>
      <p:grpSp>
        <p:nvGrpSpPr>
          <p:cNvPr id="20" name="Group 20"/>
          <p:cNvGrpSpPr/>
          <p:nvPr/>
        </p:nvGrpSpPr>
        <p:grpSpPr>
          <a:xfrm>
            <a:off x="7921079" y="7586067"/>
            <a:ext cx="629542" cy="629542"/>
            <a:chOff x="0" y="0"/>
            <a:chExt cx="839390" cy="839390"/>
          </a:xfrm>
        </p:grpSpPr>
        <p:sp>
          <p:nvSpPr>
            <p:cNvPr id="21" name="Freeform 21"/>
            <p:cNvSpPr/>
            <p:nvPr/>
          </p:nvSpPr>
          <p:spPr>
            <a:xfrm>
              <a:off x="6350" y="6350"/>
              <a:ext cx="826643" cy="826643"/>
            </a:xfrm>
            <a:custGeom>
              <a:avLst/>
              <a:gdLst/>
              <a:ahLst/>
              <a:cxnLst/>
              <a:rect l="l" t="t" r="r" b="b"/>
              <a:pathLst>
                <a:path w="826643" h="826643">
                  <a:moveTo>
                    <a:pt x="0" y="154305"/>
                  </a:moveTo>
                  <a:cubicBezTo>
                    <a:pt x="0" y="69088"/>
                    <a:pt x="69088" y="0"/>
                    <a:pt x="154305" y="0"/>
                  </a:cubicBezTo>
                  <a:lnTo>
                    <a:pt x="672338" y="0"/>
                  </a:lnTo>
                  <a:cubicBezTo>
                    <a:pt x="757555" y="0"/>
                    <a:pt x="826643" y="69088"/>
                    <a:pt x="826643" y="154305"/>
                  </a:cubicBezTo>
                  <a:lnTo>
                    <a:pt x="826643" y="672338"/>
                  </a:lnTo>
                  <a:cubicBezTo>
                    <a:pt x="826643" y="757555"/>
                    <a:pt x="757555" y="826643"/>
                    <a:pt x="672338" y="826643"/>
                  </a:cubicBezTo>
                  <a:lnTo>
                    <a:pt x="154305" y="826643"/>
                  </a:lnTo>
                  <a:cubicBezTo>
                    <a:pt x="69088" y="826643"/>
                    <a:pt x="0" y="757555"/>
                    <a:pt x="0" y="672338"/>
                  </a:cubicBezTo>
                  <a:close/>
                </a:path>
              </a:pathLst>
            </a:custGeom>
            <a:solidFill>
              <a:srgbClr val="DDEEE6"/>
            </a:solidFill>
          </p:spPr>
        </p:sp>
        <p:sp>
          <p:nvSpPr>
            <p:cNvPr id="22" name="Freeform 22"/>
            <p:cNvSpPr/>
            <p:nvPr/>
          </p:nvSpPr>
          <p:spPr>
            <a:xfrm>
              <a:off x="0" y="0"/>
              <a:ext cx="839343" cy="839343"/>
            </a:xfrm>
            <a:custGeom>
              <a:avLst/>
              <a:gdLst/>
              <a:ahLst/>
              <a:cxnLst/>
              <a:rect l="l" t="t" r="r" b="b"/>
              <a:pathLst>
                <a:path w="839343" h="839343">
                  <a:moveTo>
                    <a:pt x="0" y="160655"/>
                  </a:moveTo>
                  <a:cubicBezTo>
                    <a:pt x="0" y="72009"/>
                    <a:pt x="72009" y="0"/>
                    <a:pt x="160655" y="0"/>
                  </a:cubicBezTo>
                  <a:lnTo>
                    <a:pt x="678688" y="0"/>
                  </a:lnTo>
                  <a:lnTo>
                    <a:pt x="678688" y="6350"/>
                  </a:lnTo>
                  <a:lnTo>
                    <a:pt x="678688" y="0"/>
                  </a:lnTo>
                  <a:lnTo>
                    <a:pt x="678688" y="6350"/>
                  </a:lnTo>
                  <a:lnTo>
                    <a:pt x="678688" y="0"/>
                  </a:lnTo>
                  <a:cubicBezTo>
                    <a:pt x="767461" y="0"/>
                    <a:pt x="839343" y="72009"/>
                    <a:pt x="839343" y="160655"/>
                  </a:cubicBezTo>
                  <a:lnTo>
                    <a:pt x="832993" y="160655"/>
                  </a:lnTo>
                  <a:lnTo>
                    <a:pt x="839343" y="160655"/>
                  </a:lnTo>
                  <a:lnTo>
                    <a:pt x="839343" y="678688"/>
                  </a:lnTo>
                  <a:lnTo>
                    <a:pt x="832993" y="678688"/>
                  </a:lnTo>
                  <a:lnTo>
                    <a:pt x="839343" y="678688"/>
                  </a:lnTo>
                  <a:cubicBezTo>
                    <a:pt x="839343" y="767461"/>
                    <a:pt x="767334" y="839343"/>
                    <a:pt x="678688" y="839343"/>
                  </a:cubicBezTo>
                  <a:lnTo>
                    <a:pt x="678688" y="832993"/>
                  </a:lnTo>
                  <a:lnTo>
                    <a:pt x="678688" y="839343"/>
                  </a:lnTo>
                  <a:lnTo>
                    <a:pt x="160655" y="839343"/>
                  </a:lnTo>
                  <a:lnTo>
                    <a:pt x="160655" y="832993"/>
                  </a:lnTo>
                  <a:lnTo>
                    <a:pt x="160655" y="839343"/>
                  </a:lnTo>
                  <a:cubicBezTo>
                    <a:pt x="72009" y="839343"/>
                    <a:pt x="0" y="767461"/>
                    <a:pt x="0" y="678688"/>
                  </a:cubicBezTo>
                  <a:lnTo>
                    <a:pt x="0" y="160655"/>
                  </a:lnTo>
                  <a:lnTo>
                    <a:pt x="6350" y="160655"/>
                  </a:lnTo>
                  <a:lnTo>
                    <a:pt x="0" y="160655"/>
                  </a:lnTo>
                  <a:moveTo>
                    <a:pt x="12700" y="160655"/>
                  </a:moveTo>
                  <a:lnTo>
                    <a:pt x="12700" y="678688"/>
                  </a:lnTo>
                  <a:lnTo>
                    <a:pt x="6350" y="678688"/>
                  </a:lnTo>
                  <a:lnTo>
                    <a:pt x="12700" y="678688"/>
                  </a:lnTo>
                  <a:cubicBezTo>
                    <a:pt x="12700" y="760476"/>
                    <a:pt x="78994" y="826643"/>
                    <a:pt x="160655" y="826643"/>
                  </a:cubicBezTo>
                  <a:lnTo>
                    <a:pt x="678688" y="826643"/>
                  </a:lnTo>
                  <a:cubicBezTo>
                    <a:pt x="760476" y="826643"/>
                    <a:pt x="826643" y="760349"/>
                    <a:pt x="826643" y="678688"/>
                  </a:cubicBezTo>
                  <a:lnTo>
                    <a:pt x="826643" y="160655"/>
                  </a:lnTo>
                  <a:cubicBezTo>
                    <a:pt x="826643" y="78994"/>
                    <a:pt x="760476" y="12700"/>
                    <a:pt x="678688" y="12700"/>
                  </a:cubicBezTo>
                  <a:lnTo>
                    <a:pt x="160655" y="12700"/>
                  </a:lnTo>
                  <a:lnTo>
                    <a:pt x="160655" y="6350"/>
                  </a:lnTo>
                  <a:lnTo>
                    <a:pt x="160655" y="12700"/>
                  </a:lnTo>
                  <a:cubicBezTo>
                    <a:pt x="78994" y="12700"/>
                    <a:pt x="12700" y="78994"/>
                    <a:pt x="12700" y="160655"/>
                  </a:cubicBezTo>
                  <a:close/>
                </a:path>
              </a:pathLst>
            </a:custGeom>
            <a:solidFill>
              <a:srgbClr val="C3D4CC"/>
            </a:solidFill>
          </p:spPr>
        </p:sp>
      </p:grpSp>
      <p:sp>
        <p:nvSpPr>
          <p:cNvPr id="23" name="Freeform 23"/>
          <p:cNvSpPr/>
          <p:nvPr/>
        </p:nvSpPr>
        <p:spPr>
          <a:xfrm>
            <a:off x="0" y="43232"/>
            <a:ext cx="7546330" cy="10243768"/>
          </a:xfrm>
          <a:custGeom>
            <a:avLst/>
            <a:gdLst/>
            <a:ahLst/>
            <a:cxnLst/>
            <a:rect l="l" t="t" r="r" b="b"/>
            <a:pathLst>
              <a:path w="7546330" h="10243768">
                <a:moveTo>
                  <a:pt x="0" y="0"/>
                </a:moveTo>
                <a:lnTo>
                  <a:pt x="7546330" y="0"/>
                </a:lnTo>
                <a:lnTo>
                  <a:pt x="7546330" y="10243768"/>
                </a:lnTo>
                <a:lnTo>
                  <a:pt x="0" y="10243768"/>
                </a:lnTo>
                <a:lnTo>
                  <a:pt x="0" y="0"/>
                </a:lnTo>
                <a:close/>
              </a:path>
            </a:pathLst>
          </a:custGeom>
          <a:blipFill>
            <a:blip r:embed="rId3"/>
            <a:stretch>
              <a:fillRect l="-53049" t="-2918" r="-40875" b="-7440"/>
            </a:stretch>
          </a:blipFill>
        </p:spPr>
      </p:sp>
      <p:sp>
        <p:nvSpPr>
          <p:cNvPr id="24" name="TextBox 24"/>
          <p:cNvSpPr txBox="1"/>
          <p:nvPr/>
        </p:nvSpPr>
        <p:spPr>
          <a:xfrm>
            <a:off x="7921079" y="751167"/>
            <a:ext cx="9500890" cy="1714500"/>
          </a:xfrm>
          <a:prstGeom prst="rect">
            <a:avLst/>
          </a:prstGeom>
        </p:spPr>
        <p:txBody>
          <a:bodyPr lIns="0" tIns="0" rIns="0" bIns="0" rtlCol="0" anchor="t">
            <a:spAutoFit/>
          </a:bodyPr>
          <a:lstStyle/>
          <a:p>
            <a:pPr algn="l">
              <a:lnSpc>
                <a:spcPts val="6749"/>
              </a:lnSpc>
            </a:pPr>
            <a:r>
              <a:rPr lang="en-US" sz="5374" b="1">
                <a:solidFill>
                  <a:srgbClr val="233939"/>
                </a:solidFill>
                <a:latin typeface="Arimo Bold"/>
                <a:ea typeface="Arimo Bold"/>
                <a:cs typeface="Arimo Bold"/>
                <a:sym typeface="Arimo Bold"/>
              </a:rPr>
              <a:t>Η Καταστροφή των Κυδωνιών</a:t>
            </a:r>
          </a:p>
        </p:txBody>
      </p:sp>
      <p:sp>
        <p:nvSpPr>
          <p:cNvPr id="25" name="TextBox 25"/>
          <p:cNvSpPr txBox="1"/>
          <p:nvPr/>
        </p:nvSpPr>
        <p:spPr>
          <a:xfrm>
            <a:off x="8155186" y="3564582"/>
            <a:ext cx="161330" cy="375345"/>
          </a:xfrm>
          <a:prstGeom prst="rect">
            <a:avLst/>
          </a:prstGeom>
        </p:spPr>
        <p:txBody>
          <a:bodyPr lIns="0" tIns="0" rIns="0" bIns="0" rtlCol="0" anchor="t">
            <a:spAutoFit/>
          </a:bodyPr>
          <a:lstStyle/>
          <a:p>
            <a:pPr algn="ctr">
              <a:lnSpc>
                <a:spcPts val="3250"/>
              </a:lnSpc>
            </a:pPr>
            <a:r>
              <a:rPr lang="en-US" sz="3250" b="1">
                <a:solidFill>
                  <a:srgbClr val="3B4E4E"/>
                </a:solidFill>
                <a:latin typeface="Arimo Bold"/>
                <a:ea typeface="Arimo Bold"/>
                <a:cs typeface="Arimo Bold"/>
                <a:sym typeface="Arimo Bold"/>
              </a:rPr>
              <a:t>1</a:t>
            </a:r>
          </a:p>
        </p:txBody>
      </p:sp>
      <p:sp>
        <p:nvSpPr>
          <p:cNvPr id="26" name="TextBox 26"/>
          <p:cNvSpPr txBox="1"/>
          <p:nvPr/>
        </p:nvSpPr>
        <p:spPr>
          <a:xfrm>
            <a:off x="9751665" y="3360092"/>
            <a:ext cx="3504605" cy="459135"/>
          </a:xfrm>
          <a:prstGeom prst="rect">
            <a:avLst/>
          </a:prstGeom>
        </p:spPr>
        <p:txBody>
          <a:bodyPr lIns="0" tIns="0" rIns="0" bIns="0" rtlCol="0" anchor="t">
            <a:spAutoFit/>
          </a:bodyPr>
          <a:lstStyle/>
          <a:p>
            <a:pPr algn="l">
              <a:lnSpc>
                <a:spcPts val="3374"/>
              </a:lnSpc>
            </a:pPr>
            <a:r>
              <a:rPr lang="en-US" sz="2687" b="1">
                <a:solidFill>
                  <a:srgbClr val="3B4E4E"/>
                </a:solidFill>
                <a:latin typeface="Arimo Bold"/>
                <a:ea typeface="Arimo Bold"/>
                <a:cs typeface="Arimo Bold"/>
                <a:sym typeface="Arimo Bold"/>
              </a:rPr>
              <a:t>Αρχές Ιουνίου 1821</a:t>
            </a:r>
          </a:p>
        </p:txBody>
      </p:sp>
      <p:sp>
        <p:nvSpPr>
          <p:cNvPr id="27" name="TextBox 27"/>
          <p:cNvSpPr txBox="1"/>
          <p:nvPr/>
        </p:nvSpPr>
        <p:spPr>
          <a:xfrm>
            <a:off x="9751665" y="3841700"/>
            <a:ext cx="7571780" cy="1024830"/>
          </a:xfrm>
          <a:prstGeom prst="rect">
            <a:avLst/>
          </a:prstGeom>
        </p:spPr>
        <p:txBody>
          <a:bodyPr lIns="0" tIns="0" rIns="0" bIns="0" rtlCol="0" anchor="t">
            <a:spAutoFit/>
          </a:bodyPr>
          <a:lstStyle/>
          <a:p>
            <a:pPr algn="l">
              <a:lnSpc>
                <a:spcPts val="3437"/>
              </a:lnSpc>
            </a:pPr>
            <a:r>
              <a:rPr lang="en-US" sz="2125">
                <a:solidFill>
                  <a:srgbClr val="3B4E4E"/>
                </a:solidFill>
                <a:latin typeface="Overpass Light"/>
                <a:ea typeface="Overpass Light"/>
                <a:cs typeface="Overpass Light"/>
                <a:sym typeface="Overpass Light"/>
              </a:rPr>
              <a:t>Καταστροφή της πόλης των Κυδωνιών από τουρκικά στρατεύματα.</a:t>
            </a:r>
          </a:p>
        </p:txBody>
      </p:sp>
      <p:sp>
        <p:nvSpPr>
          <p:cNvPr id="28" name="TextBox 28"/>
          <p:cNvSpPr txBox="1"/>
          <p:nvPr/>
        </p:nvSpPr>
        <p:spPr>
          <a:xfrm>
            <a:off x="8106816" y="5868889"/>
            <a:ext cx="257919" cy="375345"/>
          </a:xfrm>
          <a:prstGeom prst="rect">
            <a:avLst/>
          </a:prstGeom>
        </p:spPr>
        <p:txBody>
          <a:bodyPr lIns="0" tIns="0" rIns="0" bIns="0" rtlCol="0" anchor="t">
            <a:spAutoFit/>
          </a:bodyPr>
          <a:lstStyle/>
          <a:p>
            <a:pPr algn="ctr">
              <a:lnSpc>
                <a:spcPts val="3250"/>
              </a:lnSpc>
            </a:pPr>
            <a:r>
              <a:rPr lang="en-US" sz="3250" b="1">
                <a:solidFill>
                  <a:srgbClr val="3B4E4E"/>
                </a:solidFill>
                <a:latin typeface="Arimo Bold"/>
                <a:ea typeface="Arimo Bold"/>
                <a:cs typeface="Arimo Bold"/>
                <a:sym typeface="Arimo Bold"/>
              </a:rPr>
              <a:t>2</a:t>
            </a:r>
          </a:p>
        </p:txBody>
      </p:sp>
      <p:sp>
        <p:nvSpPr>
          <p:cNvPr id="29" name="TextBox 29"/>
          <p:cNvSpPr txBox="1"/>
          <p:nvPr/>
        </p:nvSpPr>
        <p:spPr>
          <a:xfrm>
            <a:off x="9751665" y="5664399"/>
            <a:ext cx="3445223" cy="459135"/>
          </a:xfrm>
          <a:prstGeom prst="rect">
            <a:avLst/>
          </a:prstGeom>
        </p:spPr>
        <p:txBody>
          <a:bodyPr lIns="0" tIns="0" rIns="0" bIns="0" rtlCol="0" anchor="t">
            <a:spAutoFit/>
          </a:bodyPr>
          <a:lstStyle/>
          <a:p>
            <a:pPr algn="l">
              <a:lnSpc>
                <a:spcPts val="3374"/>
              </a:lnSpc>
            </a:pPr>
            <a:r>
              <a:rPr lang="en-US" sz="2687" b="1">
                <a:solidFill>
                  <a:srgbClr val="3B4E4E"/>
                </a:solidFill>
                <a:latin typeface="Arimo Bold"/>
                <a:ea typeface="Arimo Bold"/>
                <a:cs typeface="Arimo Bold"/>
                <a:sym typeface="Arimo Bold"/>
              </a:rPr>
              <a:t>Άτακτη φυγή</a:t>
            </a:r>
          </a:p>
        </p:txBody>
      </p:sp>
      <p:sp>
        <p:nvSpPr>
          <p:cNvPr id="30" name="TextBox 30"/>
          <p:cNvSpPr txBox="1"/>
          <p:nvPr/>
        </p:nvSpPr>
        <p:spPr>
          <a:xfrm>
            <a:off x="9751665" y="6146006"/>
            <a:ext cx="7571780" cy="583852"/>
          </a:xfrm>
          <a:prstGeom prst="rect">
            <a:avLst/>
          </a:prstGeom>
        </p:spPr>
        <p:txBody>
          <a:bodyPr lIns="0" tIns="0" rIns="0" bIns="0" rtlCol="0" anchor="t">
            <a:spAutoFit/>
          </a:bodyPr>
          <a:lstStyle/>
          <a:p>
            <a:pPr algn="l">
              <a:lnSpc>
                <a:spcPts val="3437"/>
              </a:lnSpc>
            </a:pPr>
            <a:r>
              <a:rPr lang="en-US" sz="2125">
                <a:solidFill>
                  <a:srgbClr val="3B4E4E"/>
                </a:solidFill>
                <a:latin typeface="Overpass Light"/>
                <a:ea typeface="Overpass Light"/>
                <a:cs typeface="Overpass Light"/>
                <a:sym typeface="Overpass Light"/>
              </a:rPr>
              <a:t>Οι έντρομοι κάτοικοι των Κυδωνιών καταφεύγουν στα Ψαρά.</a:t>
            </a:r>
          </a:p>
        </p:txBody>
      </p:sp>
      <p:sp>
        <p:nvSpPr>
          <p:cNvPr id="31" name="TextBox 31"/>
          <p:cNvSpPr txBox="1"/>
          <p:nvPr/>
        </p:nvSpPr>
        <p:spPr>
          <a:xfrm>
            <a:off x="8103245" y="7732216"/>
            <a:ext cx="265063" cy="375345"/>
          </a:xfrm>
          <a:prstGeom prst="rect">
            <a:avLst/>
          </a:prstGeom>
        </p:spPr>
        <p:txBody>
          <a:bodyPr lIns="0" tIns="0" rIns="0" bIns="0" rtlCol="0" anchor="t">
            <a:spAutoFit/>
          </a:bodyPr>
          <a:lstStyle/>
          <a:p>
            <a:pPr algn="ctr">
              <a:lnSpc>
                <a:spcPts val="3250"/>
              </a:lnSpc>
            </a:pPr>
            <a:r>
              <a:rPr lang="en-US" sz="3250" b="1">
                <a:solidFill>
                  <a:srgbClr val="3B4E4E"/>
                </a:solidFill>
                <a:latin typeface="Arimo Bold"/>
                <a:ea typeface="Arimo Bold"/>
                <a:cs typeface="Arimo Bold"/>
                <a:sym typeface="Arimo Bold"/>
              </a:rPr>
              <a:t>3</a:t>
            </a:r>
          </a:p>
        </p:txBody>
      </p:sp>
      <p:sp>
        <p:nvSpPr>
          <p:cNvPr id="32" name="TextBox 32"/>
          <p:cNvSpPr txBox="1"/>
          <p:nvPr/>
        </p:nvSpPr>
        <p:spPr>
          <a:xfrm>
            <a:off x="9751665" y="7527726"/>
            <a:ext cx="5491014" cy="459135"/>
          </a:xfrm>
          <a:prstGeom prst="rect">
            <a:avLst/>
          </a:prstGeom>
        </p:spPr>
        <p:txBody>
          <a:bodyPr lIns="0" tIns="0" rIns="0" bIns="0" rtlCol="0" anchor="t">
            <a:spAutoFit/>
          </a:bodyPr>
          <a:lstStyle/>
          <a:p>
            <a:pPr algn="l">
              <a:lnSpc>
                <a:spcPts val="3374"/>
              </a:lnSpc>
            </a:pPr>
            <a:r>
              <a:rPr lang="en-US" sz="2687" b="1">
                <a:solidFill>
                  <a:srgbClr val="3B4E4E"/>
                </a:solidFill>
                <a:latin typeface="Arimo Bold"/>
                <a:ea typeface="Arimo Bold"/>
                <a:cs typeface="Arimo Bold"/>
                <a:sym typeface="Arimo Bold"/>
              </a:rPr>
              <a:t>Μετακίνηση από γύρω χωριά</a:t>
            </a:r>
          </a:p>
        </p:txBody>
      </p:sp>
      <p:sp>
        <p:nvSpPr>
          <p:cNvPr id="33" name="TextBox 33"/>
          <p:cNvSpPr txBox="1"/>
          <p:nvPr/>
        </p:nvSpPr>
        <p:spPr>
          <a:xfrm>
            <a:off x="9751665" y="8009335"/>
            <a:ext cx="7571780" cy="1024830"/>
          </a:xfrm>
          <a:prstGeom prst="rect">
            <a:avLst/>
          </a:prstGeom>
        </p:spPr>
        <p:txBody>
          <a:bodyPr lIns="0" tIns="0" rIns="0" bIns="0" rtlCol="0" anchor="t">
            <a:spAutoFit/>
          </a:bodyPr>
          <a:lstStyle/>
          <a:p>
            <a:pPr algn="l">
              <a:lnSpc>
                <a:spcPts val="3437"/>
              </a:lnSpc>
            </a:pPr>
            <a:r>
              <a:rPr lang="en-US" sz="2125">
                <a:solidFill>
                  <a:srgbClr val="3B4E4E"/>
                </a:solidFill>
                <a:latin typeface="Overpass Light"/>
                <a:ea typeface="Overpass Light"/>
                <a:cs typeface="Overpass Light"/>
                <a:sym typeface="Overpass Light"/>
              </a:rPr>
              <a:t>Πλήθος φυγάδων από τα λεηλατημένα χωριά γύρω από τις Κυδωνίες κατέφυγε στη Λέσβο.</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4BE"/>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DE6"/>
            </a:solidFill>
          </p:spPr>
        </p:sp>
      </p:grpSp>
      <p:sp>
        <p:nvSpPr>
          <p:cNvPr id="6" name="Freeform 6" descr="preencoded.png"/>
          <p:cNvSpPr/>
          <p:nvPr/>
        </p:nvSpPr>
        <p:spPr>
          <a:xfrm>
            <a:off x="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a:stretch>
          </a:blipFill>
        </p:spPr>
      </p:sp>
      <p:sp>
        <p:nvSpPr>
          <p:cNvPr id="7" name="Freeform 7" descr="preencoded.png"/>
          <p:cNvSpPr/>
          <p:nvPr/>
        </p:nvSpPr>
        <p:spPr>
          <a:xfrm>
            <a:off x="7824341" y="2899916"/>
            <a:ext cx="1380530" cy="2208907"/>
          </a:xfrm>
          <a:custGeom>
            <a:avLst/>
            <a:gdLst/>
            <a:ahLst/>
            <a:cxnLst/>
            <a:rect l="l" t="t" r="r" b="b"/>
            <a:pathLst>
              <a:path w="1380530" h="2208907">
                <a:moveTo>
                  <a:pt x="0" y="0"/>
                </a:moveTo>
                <a:lnTo>
                  <a:pt x="1380530" y="0"/>
                </a:lnTo>
                <a:lnTo>
                  <a:pt x="1380530" y="2208908"/>
                </a:lnTo>
                <a:lnTo>
                  <a:pt x="0" y="2208908"/>
                </a:lnTo>
                <a:lnTo>
                  <a:pt x="0" y="0"/>
                </a:lnTo>
                <a:close/>
              </a:path>
            </a:pathLst>
          </a:custGeom>
          <a:blipFill>
            <a:blip r:embed="rId4"/>
            <a:stretch>
              <a:fillRect l="-1" r="-1"/>
            </a:stretch>
          </a:blipFill>
        </p:spPr>
      </p:sp>
      <p:sp>
        <p:nvSpPr>
          <p:cNvPr id="8" name="Freeform 8" descr="preencoded.png"/>
          <p:cNvSpPr/>
          <p:nvPr/>
        </p:nvSpPr>
        <p:spPr>
          <a:xfrm>
            <a:off x="7824341" y="5108822"/>
            <a:ext cx="1380530" cy="2208907"/>
          </a:xfrm>
          <a:custGeom>
            <a:avLst/>
            <a:gdLst/>
            <a:ahLst/>
            <a:cxnLst/>
            <a:rect l="l" t="t" r="r" b="b"/>
            <a:pathLst>
              <a:path w="1380530" h="2208907">
                <a:moveTo>
                  <a:pt x="0" y="0"/>
                </a:moveTo>
                <a:lnTo>
                  <a:pt x="1380530" y="0"/>
                </a:lnTo>
                <a:lnTo>
                  <a:pt x="1380530" y="2208908"/>
                </a:lnTo>
                <a:lnTo>
                  <a:pt x="0" y="2208908"/>
                </a:lnTo>
                <a:lnTo>
                  <a:pt x="0" y="0"/>
                </a:lnTo>
                <a:close/>
              </a:path>
            </a:pathLst>
          </a:custGeom>
          <a:blipFill>
            <a:blip r:embed="rId5"/>
            <a:stretch>
              <a:fillRect l="-1" r="-1"/>
            </a:stretch>
          </a:blipFill>
        </p:spPr>
      </p:sp>
      <p:sp>
        <p:nvSpPr>
          <p:cNvPr id="9" name="Freeform 9" descr="preencoded.png"/>
          <p:cNvSpPr/>
          <p:nvPr/>
        </p:nvSpPr>
        <p:spPr>
          <a:xfrm>
            <a:off x="7824341" y="7317730"/>
            <a:ext cx="1380530" cy="2208907"/>
          </a:xfrm>
          <a:custGeom>
            <a:avLst/>
            <a:gdLst/>
            <a:ahLst/>
            <a:cxnLst/>
            <a:rect l="l" t="t" r="r" b="b"/>
            <a:pathLst>
              <a:path w="1380530" h="2208907">
                <a:moveTo>
                  <a:pt x="0" y="0"/>
                </a:moveTo>
                <a:lnTo>
                  <a:pt x="1380530" y="0"/>
                </a:lnTo>
                <a:lnTo>
                  <a:pt x="1380530" y="2208907"/>
                </a:lnTo>
                <a:lnTo>
                  <a:pt x="0" y="2208907"/>
                </a:lnTo>
                <a:lnTo>
                  <a:pt x="0" y="0"/>
                </a:lnTo>
                <a:close/>
              </a:path>
            </a:pathLst>
          </a:custGeom>
          <a:blipFill>
            <a:blip r:embed="rId6"/>
            <a:stretch>
              <a:fillRect l="-1" r="-1"/>
            </a:stretch>
          </a:blipFill>
        </p:spPr>
      </p:sp>
      <p:sp>
        <p:nvSpPr>
          <p:cNvPr id="10" name="Freeform 10"/>
          <p:cNvSpPr/>
          <p:nvPr/>
        </p:nvSpPr>
        <p:spPr>
          <a:xfrm>
            <a:off x="0" y="0"/>
            <a:ext cx="7414766" cy="10287000"/>
          </a:xfrm>
          <a:custGeom>
            <a:avLst/>
            <a:gdLst/>
            <a:ahLst/>
            <a:cxnLst/>
            <a:rect l="l" t="t" r="r" b="b"/>
            <a:pathLst>
              <a:path w="7414766" h="10287000">
                <a:moveTo>
                  <a:pt x="0" y="0"/>
                </a:moveTo>
                <a:lnTo>
                  <a:pt x="7414766" y="0"/>
                </a:lnTo>
                <a:lnTo>
                  <a:pt x="7414766" y="10287000"/>
                </a:lnTo>
                <a:lnTo>
                  <a:pt x="0" y="10287000"/>
                </a:lnTo>
                <a:lnTo>
                  <a:pt x="0" y="0"/>
                </a:lnTo>
                <a:close/>
              </a:path>
            </a:pathLst>
          </a:custGeom>
          <a:blipFill>
            <a:blip r:embed="rId7"/>
            <a:stretch>
              <a:fillRect l="-121744" t="-2898" r="-32612"/>
            </a:stretch>
          </a:blipFill>
        </p:spPr>
      </p:sp>
      <p:sp>
        <p:nvSpPr>
          <p:cNvPr id="11" name="TextBox 11"/>
          <p:cNvSpPr txBox="1"/>
          <p:nvPr/>
        </p:nvSpPr>
        <p:spPr>
          <a:xfrm>
            <a:off x="7824341" y="703212"/>
            <a:ext cx="9497317" cy="1782664"/>
          </a:xfrm>
          <a:prstGeom prst="rect">
            <a:avLst/>
          </a:prstGeom>
        </p:spPr>
        <p:txBody>
          <a:bodyPr lIns="0" tIns="0" rIns="0" bIns="0" rtlCol="0" anchor="t">
            <a:spAutoFit/>
          </a:bodyPr>
          <a:lstStyle/>
          <a:p>
            <a:pPr algn="l">
              <a:lnSpc>
                <a:spcPts val="6749"/>
              </a:lnSpc>
            </a:pPr>
            <a:r>
              <a:rPr lang="en-US" sz="5374" b="1">
                <a:solidFill>
                  <a:srgbClr val="233939"/>
                </a:solidFill>
                <a:latin typeface="Arimo Bold"/>
                <a:ea typeface="Arimo Bold"/>
                <a:cs typeface="Arimo Bold"/>
                <a:sym typeface="Arimo Bold"/>
              </a:rPr>
              <a:t>Προσφυγικό Ρεύμα από τη Σμύρνη</a:t>
            </a:r>
          </a:p>
        </p:txBody>
      </p:sp>
      <p:sp>
        <p:nvSpPr>
          <p:cNvPr id="12" name="TextBox 12"/>
          <p:cNvSpPr txBox="1"/>
          <p:nvPr/>
        </p:nvSpPr>
        <p:spPr>
          <a:xfrm>
            <a:off x="9618910" y="3147417"/>
            <a:ext cx="3451472" cy="459879"/>
          </a:xfrm>
          <a:prstGeom prst="rect">
            <a:avLst/>
          </a:prstGeom>
        </p:spPr>
        <p:txBody>
          <a:bodyPr lIns="0" tIns="0" rIns="0" bIns="0" rtlCol="0" anchor="t">
            <a:spAutoFit/>
          </a:bodyPr>
          <a:lstStyle/>
          <a:p>
            <a:pPr algn="l">
              <a:lnSpc>
                <a:spcPts val="3374"/>
              </a:lnSpc>
            </a:pPr>
            <a:r>
              <a:rPr lang="en-US" sz="2687" b="1">
                <a:solidFill>
                  <a:srgbClr val="3B4E4E"/>
                </a:solidFill>
                <a:latin typeface="Arimo Bold"/>
                <a:ea typeface="Arimo Bold"/>
                <a:cs typeface="Arimo Bold"/>
                <a:sym typeface="Arimo Bold"/>
              </a:rPr>
              <a:t>Πληροφόρηση</a:t>
            </a:r>
          </a:p>
        </p:txBody>
      </p:sp>
      <p:sp>
        <p:nvSpPr>
          <p:cNvPr id="13" name="TextBox 13"/>
          <p:cNvSpPr txBox="1"/>
          <p:nvPr/>
        </p:nvSpPr>
        <p:spPr>
          <a:xfrm>
            <a:off x="9618910" y="3630066"/>
            <a:ext cx="7702749" cy="1026319"/>
          </a:xfrm>
          <a:prstGeom prst="rect">
            <a:avLst/>
          </a:prstGeom>
        </p:spPr>
        <p:txBody>
          <a:bodyPr lIns="0" tIns="0" rIns="0" bIns="0" rtlCol="0" anchor="t">
            <a:spAutoFit/>
          </a:bodyPr>
          <a:lstStyle/>
          <a:p>
            <a:pPr algn="l">
              <a:lnSpc>
                <a:spcPts val="3437"/>
              </a:lnSpc>
            </a:pPr>
            <a:r>
              <a:rPr lang="en-US" sz="2125">
                <a:solidFill>
                  <a:srgbClr val="3B4E4E"/>
                </a:solidFill>
                <a:latin typeface="Overpass Light"/>
                <a:ea typeface="Overpass Light"/>
                <a:cs typeface="Overpass Light"/>
                <a:sym typeface="Overpass Light"/>
              </a:rPr>
              <a:t>Οι κάτοικοι της Σμύρνης πληροφορούνται την τραγική τύχη των Κυδωνιών.</a:t>
            </a:r>
          </a:p>
        </p:txBody>
      </p:sp>
      <p:sp>
        <p:nvSpPr>
          <p:cNvPr id="14" name="TextBox 14"/>
          <p:cNvSpPr txBox="1"/>
          <p:nvPr/>
        </p:nvSpPr>
        <p:spPr>
          <a:xfrm>
            <a:off x="9618910" y="5356324"/>
            <a:ext cx="3451472" cy="459879"/>
          </a:xfrm>
          <a:prstGeom prst="rect">
            <a:avLst/>
          </a:prstGeom>
        </p:spPr>
        <p:txBody>
          <a:bodyPr lIns="0" tIns="0" rIns="0" bIns="0" rtlCol="0" anchor="t">
            <a:spAutoFit/>
          </a:bodyPr>
          <a:lstStyle/>
          <a:p>
            <a:pPr algn="l">
              <a:lnSpc>
                <a:spcPts val="3374"/>
              </a:lnSpc>
            </a:pPr>
            <a:r>
              <a:rPr lang="en-US" sz="2687" b="1">
                <a:solidFill>
                  <a:srgbClr val="3B4E4E"/>
                </a:solidFill>
                <a:latin typeface="Arimo Bold"/>
                <a:ea typeface="Arimo Bold"/>
                <a:cs typeface="Arimo Bold"/>
                <a:sym typeface="Arimo Bold"/>
              </a:rPr>
              <a:t>Επιβίβαση</a:t>
            </a:r>
          </a:p>
        </p:txBody>
      </p:sp>
      <p:sp>
        <p:nvSpPr>
          <p:cNvPr id="15" name="TextBox 15"/>
          <p:cNvSpPr txBox="1"/>
          <p:nvPr/>
        </p:nvSpPr>
        <p:spPr>
          <a:xfrm>
            <a:off x="9618910" y="5838974"/>
            <a:ext cx="7702749" cy="584597"/>
          </a:xfrm>
          <a:prstGeom prst="rect">
            <a:avLst/>
          </a:prstGeom>
        </p:spPr>
        <p:txBody>
          <a:bodyPr lIns="0" tIns="0" rIns="0" bIns="0" rtlCol="0" anchor="t">
            <a:spAutoFit/>
          </a:bodyPr>
          <a:lstStyle/>
          <a:p>
            <a:pPr algn="l">
              <a:lnSpc>
                <a:spcPts val="3437"/>
              </a:lnSpc>
            </a:pPr>
            <a:r>
              <a:rPr lang="en-US" sz="2125">
                <a:solidFill>
                  <a:srgbClr val="3B4E4E"/>
                </a:solidFill>
                <a:latin typeface="Overpass Light"/>
                <a:ea typeface="Overpass Light"/>
                <a:cs typeface="Overpass Light"/>
                <a:sym typeface="Overpass Light"/>
              </a:rPr>
              <a:t>Επιβιβάζονται σε εμπορικά πλοία για να διαφύγουν.</a:t>
            </a:r>
          </a:p>
        </p:txBody>
      </p:sp>
      <p:sp>
        <p:nvSpPr>
          <p:cNvPr id="16" name="TextBox 16"/>
          <p:cNvSpPr txBox="1"/>
          <p:nvPr/>
        </p:nvSpPr>
        <p:spPr>
          <a:xfrm>
            <a:off x="9618910" y="7565231"/>
            <a:ext cx="3451472" cy="459879"/>
          </a:xfrm>
          <a:prstGeom prst="rect">
            <a:avLst/>
          </a:prstGeom>
        </p:spPr>
        <p:txBody>
          <a:bodyPr lIns="0" tIns="0" rIns="0" bIns="0" rtlCol="0" anchor="t">
            <a:spAutoFit/>
          </a:bodyPr>
          <a:lstStyle/>
          <a:p>
            <a:pPr algn="l">
              <a:lnSpc>
                <a:spcPts val="3374"/>
              </a:lnSpc>
            </a:pPr>
            <a:r>
              <a:rPr lang="en-US" sz="2687" b="1">
                <a:solidFill>
                  <a:srgbClr val="3B4E4E"/>
                </a:solidFill>
                <a:latin typeface="Arimo Bold"/>
                <a:ea typeface="Arimo Bold"/>
                <a:cs typeface="Arimo Bold"/>
                <a:sym typeface="Arimo Bold"/>
              </a:rPr>
              <a:t>Διασκορπισμός</a:t>
            </a:r>
          </a:p>
        </p:txBody>
      </p:sp>
      <p:sp>
        <p:nvSpPr>
          <p:cNvPr id="17" name="TextBox 17"/>
          <p:cNvSpPr txBox="1"/>
          <p:nvPr/>
        </p:nvSpPr>
        <p:spPr>
          <a:xfrm>
            <a:off x="9618910" y="8047881"/>
            <a:ext cx="7702749" cy="1026319"/>
          </a:xfrm>
          <a:prstGeom prst="rect">
            <a:avLst/>
          </a:prstGeom>
        </p:spPr>
        <p:txBody>
          <a:bodyPr lIns="0" tIns="0" rIns="0" bIns="0" rtlCol="0" anchor="t">
            <a:spAutoFit/>
          </a:bodyPr>
          <a:lstStyle/>
          <a:p>
            <a:pPr algn="l">
              <a:lnSpc>
                <a:spcPts val="3437"/>
              </a:lnSpc>
            </a:pPr>
            <a:r>
              <a:rPr lang="en-US" sz="2125">
                <a:solidFill>
                  <a:srgbClr val="3B4E4E"/>
                </a:solidFill>
                <a:latin typeface="Overpass Light"/>
                <a:ea typeface="Overpass Light"/>
                <a:cs typeface="Overpass Light"/>
                <a:sym typeface="Overpass Light"/>
              </a:rPr>
              <a:t>Διασκορπίζονται σε διάφορα νησιά του Αιγαίου πελάγους και την Πελοπόννησο.</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4BE"/>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DE6"/>
            </a:solidFill>
          </p:spPr>
        </p:sp>
      </p:grpSp>
      <p:sp>
        <p:nvSpPr>
          <p:cNvPr id="6" name="TextBox 6"/>
          <p:cNvSpPr txBox="1"/>
          <p:nvPr/>
        </p:nvSpPr>
        <p:spPr>
          <a:xfrm>
            <a:off x="992238" y="2447925"/>
            <a:ext cx="16303526" cy="1829097"/>
          </a:xfrm>
          <a:prstGeom prst="rect">
            <a:avLst/>
          </a:prstGeom>
        </p:spPr>
        <p:txBody>
          <a:bodyPr lIns="0" tIns="0" rIns="0" bIns="0" rtlCol="0" anchor="t">
            <a:spAutoFit/>
          </a:bodyPr>
          <a:lstStyle/>
          <a:p>
            <a:pPr algn="l">
              <a:lnSpc>
                <a:spcPts val="6937"/>
              </a:lnSpc>
            </a:pPr>
            <a:r>
              <a:rPr lang="en-US" sz="5562" b="1">
                <a:solidFill>
                  <a:srgbClr val="233939"/>
                </a:solidFill>
                <a:latin typeface="Arimo Bold"/>
                <a:ea typeface="Arimo Bold"/>
                <a:cs typeface="Arimo Bold"/>
                <a:sym typeface="Arimo Bold"/>
              </a:rPr>
              <a:t>Πρόσφυγες από την Κωνσταντινούπολη και την Κύπρο</a:t>
            </a:r>
          </a:p>
        </p:txBody>
      </p:sp>
      <p:sp>
        <p:nvSpPr>
          <p:cNvPr id="7" name="TextBox 7"/>
          <p:cNvSpPr txBox="1"/>
          <p:nvPr/>
        </p:nvSpPr>
        <p:spPr>
          <a:xfrm>
            <a:off x="992238" y="4947642"/>
            <a:ext cx="3702993" cy="481012"/>
          </a:xfrm>
          <a:prstGeom prst="rect">
            <a:avLst/>
          </a:prstGeom>
        </p:spPr>
        <p:txBody>
          <a:bodyPr lIns="0" tIns="0" rIns="0" bIns="0" rtlCol="0" anchor="t">
            <a:spAutoFit/>
          </a:bodyPr>
          <a:lstStyle/>
          <a:p>
            <a:pPr algn="l">
              <a:lnSpc>
                <a:spcPts val="3437"/>
              </a:lnSpc>
            </a:pPr>
            <a:r>
              <a:rPr lang="en-US" sz="2750" b="1">
                <a:solidFill>
                  <a:srgbClr val="233939"/>
                </a:solidFill>
                <a:latin typeface="Arimo Bold"/>
                <a:ea typeface="Arimo Bold"/>
                <a:cs typeface="Arimo Bold"/>
                <a:sym typeface="Arimo Bold"/>
              </a:rPr>
              <a:t>Κωνσταντινούπολη</a:t>
            </a:r>
          </a:p>
        </p:txBody>
      </p:sp>
      <p:sp>
        <p:nvSpPr>
          <p:cNvPr id="8" name="TextBox 8"/>
          <p:cNvSpPr txBox="1"/>
          <p:nvPr/>
        </p:nvSpPr>
        <p:spPr>
          <a:xfrm>
            <a:off x="992238" y="5569298"/>
            <a:ext cx="7805886" cy="1957387"/>
          </a:xfrm>
          <a:prstGeom prst="rect">
            <a:avLst/>
          </a:prstGeom>
        </p:spPr>
        <p:txBody>
          <a:bodyPr lIns="0" tIns="0" rIns="0" bIns="0" rtlCol="0" anchor="t">
            <a:spAutoFit/>
          </a:bodyPr>
          <a:lstStyle/>
          <a:p>
            <a:pPr algn="l">
              <a:lnSpc>
                <a:spcPts val="3562"/>
              </a:lnSpc>
            </a:pPr>
            <a:r>
              <a:rPr lang="en-US" sz="2187">
                <a:solidFill>
                  <a:srgbClr val="3B4E4E"/>
                </a:solidFill>
                <a:latin typeface="Overpass Light"/>
                <a:ea typeface="Overpass Light"/>
                <a:cs typeface="Overpass Light"/>
                <a:sym typeface="Overpass Light"/>
              </a:rPr>
              <a:t>Κυρίως Φαναριώτες, άρχισαν να συρρέουν στην επαναστατημένη Ελλάδα πριν από τις ταραχές στην Πόλη. Διακρίθηκαν γρήγορα στην πολιτική οργάνωση του επαναστατημένου έθνους.</a:t>
            </a:r>
          </a:p>
        </p:txBody>
      </p:sp>
      <p:sp>
        <p:nvSpPr>
          <p:cNvPr id="9" name="TextBox 9"/>
          <p:cNvSpPr txBox="1"/>
          <p:nvPr/>
        </p:nvSpPr>
        <p:spPr>
          <a:xfrm>
            <a:off x="9499401" y="4947642"/>
            <a:ext cx="3544044" cy="481012"/>
          </a:xfrm>
          <a:prstGeom prst="rect">
            <a:avLst/>
          </a:prstGeom>
        </p:spPr>
        <p:txBody>
          <a:bodyPr lIns="0" tIns="0" rIns="0" bIns="0" rtlCol="0" anchor="t">
            <a:spAutoFit/>
          </a:bodyPr>
          <a:lstStyle/>
          <a:p>
            <a:pPr algn="l">
              <a:lnSpc>
                <a:spcPts val="3437"/>
              </a:lnSpc>
            </a:pPr>
            <a:r>
              <a:rPr lang="en-US" sz="2750" b="1">
                <a:solidFill>
                  <a:srgbClr val="233939"/>
                </a:solidFill>
                <a:latin typeface="Arimo Bold"/>
                <a:ea typeface="Arimo Bold"/>
                <a:cs typeface="Arimo Bold"/>
                <a:sym typeface="Arimo Bold"/>
              </a:rPr>
              <a:t>Κύπρος</a:t>
            </a:r>
          </a:p>
        </p:txBody>
      </p:sp>
      <p:sp>
        <p:nvSpPr>
          <p:cNvPr id="10" name="TextBox 10"/>
          <p:cNvSpPr txBox="1"/>
          <p:nvPr/>
        </p:nvSpPr>
        <p:spPr>
          <a:xfrm>
            <a:off x="9499401" y="5569298"/>
            <a:ext cx="7805886" cy="1957387"/>
          </a:xfrm>
          <a:prstGeom prst="rect">
            <a:avLst/>
          </a:prstGeom>
        </p:spPr>
        <p:txBody>
          <a:bodyPr lIns="0" tIns="0" rIns="0" bIns="0" rtlCol="0" anchor="t">
            <a:spAutoFit/>
          </a:bodyPr>
          <a:lstStyle/>
          <a:p>
            <a:pPr algn="l">
              <a:lnSpc>
                <a:spcPts val="3562"/>
              </a:lnSpc>
            </a:pPr>
            <a:r>
              <a:rPr lang="en-US" sz="2187">
                <a:solidFill>
                  <a:srgbClr val="3B4E4E"/>
                </a:solidFill>
                <a:latin typeface="Overpass Light"/>
                <a:ea typeface="Overpass Light"/>
                <a:cs typeface="Overpass Light"/>
                <a:sym typeface="Overpass Light"/>
              </a:rPr>
              <a:t>Πολλοί Κύπριοι, για να αποφύγουν τις διώξεις των Τούρκων, κατέφυγαν στα Προξενεία των Μεγάλων Δυνάμεων και κατόπιν μεταφέρθηκαν με ξένα πλοία σε λιμάνια της Ιταλίας και της Γαλλίας.</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4BE"/>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7DEBE"/>
            </a:solidFill>
          </p:spPr>
        </p:sp>
      </p:grpSp>
      <p:grpSp>
        <p:nvGrpSpPr>
          <p:cNvPr id="6" name="Group 6"/>
          <p:cNvGrpSpPr/>
          <p:nvPr/>
        </p:nvGrpSpPr>
        <p:grpSpPr>
          <a:xfrm>
            <a:off x="859929" y="5678835"/>
            <a:ext cx="8165306" cy="1847404"/>
            <a:chOff x="0" y="0"/>
            <a:chExt cx="10887075" cy="2463205"/>
          </a:xfrm>
        </p:grpSpPr>
        <p:sp>
          <p:nvSpPr>
            <p:cNvPr id="7" name="Freeform 7"/>
            <p:cNvSpPr/>
            <p:nvPr/>
          </p:nvSpPr>
          <p:spPr>
            <a:xfrm>
              <a:off x="6350" y="6350"/>
              <a:ext cx="10874375" cy="2450465"/>
            </a:xfrm>
            <a:custGeom>
              <a:avLst/>
              <a:gdLst/>
              <a:ahLst/>
              <a:cxnLst/>
              <a:rect l="l" t="t" r="r" b="b"/>
              <a:pathLst>
                <a:path w="10874375" h="2450465">
                  <a:moveTo>
                    <a:pt x="0" y="138303"/>
                  </a:moveTo>
                  <a:cubicBezTo>
                    <a:pt x="0" y="61976"/>
                    <a:pt x="62230" y="0"/>
                    <a:pt x="138938" y="0"/>
                  </a:cubicBezTo>
                  <a:lnTo>
                    <a:pt x="10735437" y="0"/>
                  </a:lnTo>
                  <a:cubicBezTo>
                    <a:pt x="10812145" y="0"/>
                    <a:pt x="10874375" y="61976"/>
                    <a:pt x="10874375" y="138303"/>
                  </a:cubicBezTo>
                  <a:lnTo>
                    <a:pt x="10874375" y="2312162"/>
                  </a:lnTo>
                  <a:cubicBezTo>
                    <a:pt x="10874375" y="2388616"/>
                    <a:pt x="10812145" y="2450465"/>
                    <a:pt x="10735437" y="2450465"/>
                  </a:cubicBezTo>
                  <a:lnTo>
                    <a:pt x="138938" y="2450465"/>
                  </a:lnTo>
                  <a:cubicBezTo>
                    <a:pt x="62230" y="2450465"/>
                    <a:pt x="0" y="2388616"/>
                    <a:pt x="0" y="2312162"/>
                  </a:cubicBezTo>
                  <a:close/>
                </a:path>
              </a:pathLst>
            </a:custGeom>
            <a:solidFill>
              <a:srgbClr val="DDEEE6"/>
            </a:solidFill>
          </p:spPr>
        </p:sp>
        <p:sp>
          <p:nvSpPr>
            <p:cNvPr id="8" name="Freeform 8"/>
            <p:cNvSpPr/>
            <p:nvPr/>
          </p:nvSpPr>
          <p:spPr>
            <a:xfrm>
              <a:off x="0" y="0"/>
              <a:ext cx="10887075" cy="2463165"/>
            </a:xfrm>
            <a:custGeom>
              <a:avLst/>
              <a:gdLst/>
              <a:ahLst/>
              <a:cxnLst/>
              <a:rect l="l" t="t" r="r" b="b"/>
              <a:pathLst>
                <a:path w="10887075" h="2463165">
                  <a:moveTo>
                    <a:pt x="0" y="144653"/>
                  </a:moveTo>
                  <a:cubicBezTo>
                    <a:pt x="0" y="64770"/>
                    <a:pt x="65024" y="0"/>
                    <a:pt x="145288" y="0"/>
                  </a:cubicBezTo>
                  <a:lnTo>
                    <a:pt x="10741787" y="0"/>
                  </a:lnTo>
                  <a:lnTo>
                    <a:pt x="10741787" y="6350"/>
                  </a:lnTo>
                  <a:lnTo>
                    <a:pt x="10741787" y="0"/>
                  </a:lnTo>
                  <a:cubicBezTo>
                    <a:pt x="10822051" y="0"/>
                    <a:pt x="10887075" y="64770"/>
                    <a:pt x="10887075" y="144653"/>
                  </a:cubicBezTo>
                  <a:lnTo>
                    <a:pt x="10880725" y="144653"/>
                  </a:lnTo>
                  <a:lnTo>
                    <a:pt x="10887075" y="144653"/>
                  </a:lnTo>
                  <a:lnTo>
                    <a:pt x="10887075" y="2318512"/>
                  </a:lnTo>
                  <a:lnTo>
                    <a:pt x="10880725" y="2318512"/>
                  </a:lnTo>
                  <a:lnTo>
                    <a:pt x="10887075" y="2318512"/>
                  </a:lnTo>
                  <a:cubicBezTo>
                    <a:pt x="10887075" y="2398395"/>
                    <a:pt x="10822051" y="2463165"/>
                    <a:pt x="10741787" y="2463165"/>
                  </a:cubicBezTo>
                  <a:lnTo>
                    <a:pt x="10741787" y="2456815"/>
                  </a:lnTo>
                  <a:lnTo>
                    <a:pt x="10741787" y="2463165"/>
                  </a:lnTo>
                  <a:lnTo>
                    <a:pt x="145288" y="2463165"/>
                  </a:lnTo>
                  <a:lnTo>
                    <a:pt x="145288" y="2456815"/>
                  </a:lnTo>
                  <a:lnTo>
                    <a:pt x="145288" y="2463165"/>
                  </a:lnTo>
                  <a:cubicBezTo>
                    <a:pt x="65024" y="2463165"/>
                    <a:pt x="0" y="2398395"/>
                    <a:pt x="0" y="2318512"/>
                  </a:cubicBezTo>
                  <a:lnTo>
                    <a:pt x="0" y="144653"/>
                  </a:lnTo>
                  <a:lnTo>
                    <a:pt x="6350" y="144653"/>
                  </a:lnTo>
                  <a:lnTo>
                    <a:pt x="0" y="144653"/>
                  </a:lnTo>
                  <a:moveTo>
                    <a:pt x="12700" y="144653"/>
                  </a:moveTo>
                  <a:lnTo>
                    <a:pt x="12700" y="2318512"/>
                  </a:lnTo>
                  <a:lnTo>
                    <a:pt x="6350" y="2318512"/>
                  </a:lnTo>
                  <a:lnTo>
                    <a:pt x="12700" y="2318512"/>
                  </a:lnTo>
                  <a:cubicBezTo>
                    <a:pt x="12700" y="2391410"/>
                    <a:pt x="72009" y="2450465"/>
                    <a:pt x="145288" y="2450465"/>
                  </a:cubicBezTo>
                  <a:lnTo>
                    <a:pt x="10741787" y="2450465"/>
                  </a:lnTo>
                  <a:cubicBezTo>
                    <a:pt x="10815066" y="2450465"/>
                    <a:pt x="10874375" y="2391283"/>
                    <a:pt x="10874375" y="2318512"/>
                  </a:cubicBezTo>
                  <a:lnTo>
                    <a:pt x="10874375" y="144653"/>
                  </a:lnTo>
                  <a:cubicBezTo>
                    <a:pt x="10874375" y="71882"/>
                    <a:pt x="10815066" y="12700"/>
                    <a:pt x="10741787" y="12700"/>
                  </a:cubicBezTo>
                  <a:lnTo>
                    <a:pt x="145288" y="12700"/>
                  </a:lnTo>
                  <a:lnTo>
                    <a:pt x="145288" y="6350"/>
                  </a:lnTo>
                  <a:lnTo>
                    <a:pt x="145288" y="12700"/>
                  </a:lnTo>
                  <a:cubicBezTo>
                    <a:pt x="72009" y="12700"/>
                    <a:pt x="12700" y="71882"/>
                    <a:pt x="12700" y="144653"/>
                  </a:cubicBezTo>
                  <a:close/>
                </a:path>
              </a:pathLst>
            </a:custGeom>
            <a:solidFill>
              <a:srgbClr val="C3D4CC"/>
            </a:solidFill>
          </p:spPr>
        </p:sp>
      </p:grpSp>
      <p:grpSp>
        <p:nvGrpSpPr>
          <p:cNvPr id="9" name="Group 9"/>
          <p:cNvGrpSpPr/>
          <p:nvPr/>
        </p:nvGrpSpPr>
        <p:grpSpPr>
          <a:xfrm>
            <a:off x="9262765" y="5678835"/>
            <a:ext cx="8165306" cy="1847404"/>
            <a:chOff x="0" y="0"/>
            <a:chExt cx="10887075" cy="2463205"/>
          </a:xfrm>
        </p:grpSpPr>
        <p:sp>
          <p:nvSpPr>
            <p:cNvPr id="10" name="Freeform 10"/>
            <p:cNvSpPr/>
            <p:nvPr/>
          </p:nvSpPr>
          <p:spPr>
            <a:xfrm>
              <a:off x="6350" y="6350"/>
              <a:ext cx="10874375" cy="2450465"/>
            </a:xfrm>
            <a:custGeom>
              <a:avLst/>
              <a:gdLst/>
              <a:ahLst/>
              <a:cxnLst/>
              <a:rect l="l" t="t" r="r" b="b"/>
              <a:pathLst>
                <a:path w="10874375" h="2450465">
                  <a:moveTo>
                    <a:pt x="0" y="138303"/>
                  </a:moveTo>
                  <a:cubicBezTo>
                    <a:pt x="0" y="61976"/>
                    <a:pt x="62230" y="0"/>
                    <a:pt x="138938" y="0"/>
                  </a:cubicBezTo>
                  <a:lnTo>
                    <a:pt x="10735437" y="0"/>
                  </a:lnTo>
                  <a:cubicBezTo>
                    <a:pt x="10812145" y="0"/>
                    <a:pt x="10874375" y="61976"/>
                    <a:pt x="10874375" y="138303"/>
                  </a:cubicBezTo>
                  <a:lnTo>
                    <a:pt x="10874375" y="2312162"/>
                  </a:lnTo>
                  <a:cubicBezTo>
                    <a:pt x="10874375" y="2388616"/>
                    <a:pt x="10812145" y="2450465"/>
                    <a:pt x="10735437" y="2450465"/>
                  </a:cubicBezTo>
                  <a:lnTo>
                    <a:pt x="138938" y="2450465"/>
                  </a:lnTo>
                  <a:cubicBezTo>
                    <a:pt x="62230" y="2450465"/>
                    <a:pt x="0" y="2388616"/>
                    <a:pt x="0" y="2312162"/>
                  </a:cubicBezTo>
                  <a:close/>
                </a:path>
              </a:pathLst>
            </a:custGeom>
            <a:solidFill>
              <a:srgbClr val="DDEEE6"/>
            </a:solidFill>
          </p:spPr>
        </p:sp>
        <p:sp>
          <p:nvSpPr>
            <p:cNvPr id="11" name="Freeform 11"/>
            <p:cNvSpPr/>
            <p:nvPr/>
          </p:nvSpPr>
          <p:spPr>
            <a:xfrm>
              <a:off x="0" y="0"/>
              <a:ext cx="10887075" cy="2463165"/>
            </a:xfrm>
            <a:custGeom>
              <a:avLst/>
              <a:gdLst/>
              <a:ahLst/>
              <a:cxnLst/>
              <a:rect l="l" t="t" r="r" b="b"/>
              <a:pathLst>
                <a:path w="10887075" h="2463165">
                  <a:moveTo>
                    <a:pt x="0" y="144653"/>
                  </a:moveTo>
                  <a:cubicBezTo>
                    <a:pt x="0" y="64770"/>
                    <a:pt x="65024" y="0"/>
                    <a:pt x="145288" y="0"/>
                  </a:cubicBezTo>
                  <a:lnTo>
                    <a:pt x="10741787" y="0"/>
                  </a:lnTo>
                  <a:lnTo>
                    <a:pt x="10741787" y="6350"/>
                  </a:lnTo>
                  <a:lnTo>
                    <a:pt x="10741787" y="0"/>
                  </a:lnTo>
                  <a:cubicBezTo>
                    <a:pt x="10822051" y="0"/>
                    <a:pt x="10887075" y="64770"/>
                    <a:pt x="10887075" y="144653"/>
                  </a:cubicBezTo>
                  <a:lnTo>
                    <a:pt x="10880725" y="144653"/>
                  </a:lnTo>
                  <a:lnTo>
                    <a:pt x="10887075" y="144653"/>
                  </a:lnTo>
                  <a:lnTo>
                    <a:pt x="10887075" y="2318512"/>
                  </a:lnTo>
                  <a:lnTo>
                    <a:pt x="10880725" y="2318512"/>
                  </a:lnTo>
                  <a:lnTo>
                    <a:pt x="10887075" y="2318512"/>
                  </a:lnTo>
                  <a:cubicBezTo>
                    <a:pt x="10887075" y="2398395"/>
                    <a:pt x="10822051" y="2463165"/>
                    <a:pt x="10741787" y="2463165"/>
                  </a:cubicBezTo>
                  <a:lnTo>
                    <a:pt x="10741787" y="2456815"/>
                  </a:lnTo>
                  <a:lnTo>
                    <a:pt x="10741787" y="2463165"/>
                  </a:lnTo>
                  <a:lnTo>
                    <a:pt x="145288" y="2463165"/>
                  </a:lnTo>
                  <a:lnTo>
                    <a:pt x="145288" y="2456815"/>
                  </a:lnTo>
                  <a:lnTo>
                    <a:pt x="145288" y="2463165"/>
                  </a:lnTo>
                  <a:cubicBezTo>
                    <a:pt x="65024" y="2463165"/>
                    <a:pt x="0" y="2398395"/>
                    <a:pt x="0" y="2318512"/>
                  </a:cubicBezTo>
                  <a:lnTo>
                    <a:pt x="0" y="144653"/>
                  </a:lnTo>
                  <a:lnTo>
                    <a:pt x="6350" y="144653"/>
                  </a:lnTo>
                  <a:lnTo>
                    <a:pt x="0" y="144653"/>
                  </a:lnTo>
                  <a:moveTo>
                    <a:pt x="12700" y="144653"/>
                  </a:moveTo>
                  <a:lnTo>
                    <a:pt x="12700" y="2318512"/>
                  </a:lnTo>
                  <a:lnTo>
                    <a:pt x="6350" y="2318512"/>
                  </a:lnTo>
                  <a:lnTo>
                    <a:pt x="12700" y="2318512"/>
                  </a:lnTo>
                  <a:cubicBezTo>
                    <a:pt x="12700" y="2391410"/>
                    <a:pt x="72009" y="2450465"/>
                    <a:pt x="145288" y="2450465"/>
                  </a:cubicBezTo>
                  <a:lnTo>
                    <a:pt x="10741787" y="2450465"/>
                  </a:lnTo>
                  <a:cubicBezTo>
                    <a:pt x="10815066" y="2450465"/>
                    <a:pt x="10874375" y="2391283"/>
                    <a:pt x="10874375" y="2318512"/>
                  </a:cubicBezTo>
                  <a:lnTo>
                    <a:pt x="10874375" y="144653"/>
                  </a:lnTo>
                  <a:cubicBezTo>
                    <a:pt x="10874375" y="71882"/>
                    <a:pt x="10815066" y="12700"/>
                    <a:pt x="10741787" y="12700"/>
                  </a:cubicBezTo>
                  <a:lnTo>
                    <a:pt x="145288" y="12700"/>
                  </a:lnTo>
                  <a:lnTo>
                    <a:pt x="145288" y="6350"/>
                  </a:lnTo>
                  <a:lnTo>
                    <a:pt x="145288" y="12700"/>
                  </a:lnTo>
                  <a:cubicBezTo>
                    <a:pt x="72009" y="12700"/>
                    <a:pt x="12700" y="71882"/>
                    <a:pt x="12700" y="144653"/>
                  </a:cubicBezTo>
                  <a:close/>
                </a:path>
              </a:pathLst>
            </a:custGeom>
            <a:solidFill>
              <a:srgbClr val="C3D4CC"/>
            </a:solidFill>
          </p:spPr>
        </p:sp>
      </p:grpSp>
      <p:grpSp>
        <p:nvGrpSpPr>
          <p:cNvPr id="12" name="Group 12"/>
          <p:cNvGrpSpPr/>
          <p:nvPr/>
        </p:nvGrpSpPr>
        <p:grpSpPr>
          <a:xfrm>
            <a:off x="859929" y="7763767"/>
            <a:ext cx="8165306" cy="1847404"/>
            <a:chOff x="0" y="0"/>
            <a:chExt cx="10887075" cy="2463205"/>
          </a:xfrm>
        </p:grpSpPr>
        <p:sp>
          <p:nvSpPr>
            <p:cNvPr id="13" name="Freeform 13"/>
            <p:cNvSpPr/>
            <p:nvPr/>
          </p:nvSpPr>
          <p:spPr>
            <a:xfrm>
              <a:off x="6350" y="6350"/>
              <a:ext cx="10874375" cy="2450465"/>
            </a:xfrm>
            <a:custGeom>
              <a:avLst/>
              <a:gdLst/>
              <a:ahLst/>
              <a:cxnLst/>
              <a:rect l="l" t="t" r="r" b="b"/>
              <a:pathLst>
                <a:path w="10874375" h="2450465">
                  <a:moveTo>
                    <a:pt x="0" y="138303"/>
                  </a:moveTo>
                  <a:cubicBezTo>
                    <a:pt x="0" y="61976"/>
                    <a:pt x="62230" y="0"/>
                    <a:pt x="138938" y="0"/>
                  </a:cubicBezTo>
                  <a:lnTo>
                    <a:pt x="10735437" y="0"/>
                  </a:lnTo>
                  <a:cubicBezTo>
                    <a:pt x="10812145" y="0"/>
                    <a:pt x="10874375" y="61976"/>
                    <a:pt x="10874375" y="138303"/>
                  </a:cubicBezTo>
                  <a:lnTo>
                    <a:pt x="10874375" y="2312162"/>
                  </a:lnTo>
                  <a:cubicBezTo>
                    <a:pt x="10874375" y="2388616"/>
                    <a:pt x="10812145" y="2450465"/>
                    <a:pt x="10735437" y="2450465"/>
                  </a:cubicBezTo>
                  <a:lnTo>
                    <a:pt x="138938" y="2450465"/>
                  </a:lnTo>
                  <a:cubicBezTo>
                    <a:pt x="62230" y="2450465"/>
                    <a:pt x="0" y="2388616"/>
                    <a:pt x="0" y="2312162"/>
                  </a:cubicBezTo>
                  <a:close/>
                </a:path>
              </a:pathLst>
            </a:custGeom>
            <a:solidFill>
              <a:srgbClr val="DDEEE6"/>
            </a:solidFill>
          </p:spPr>
        </p:sp>
        <p:sp>
          <p:nvSpPr>
            <p:cNvPr id="14" name="Freeform 14"/>
            <p:cNvSpPr/>
            <p:nvPr/>
          </p:nvSpPr>
          <p:spPr>
            <a:xfrm>
              <a:off x="0" y="0"/>
              <a:ext cx="10887075" cy="2463165"/>
            </a:xfrm>
            <a:custGeom>
              <a:avLst/>
              <a:gdLst/>
              <a:ahLst/>
              <a:cxnLst/>
              <a:rect l="l" t="t" r="r" b="b"/>
              <a:pathLst>
                <a:path w="10887075" h="2463165">
                  <a:moveTo>
                    <a:pt x="0" y="144653"/>
                  </a:moveTo>
                  <a:cubicBezTo>
                    <a:pt x="0" y="64770"/>
                    <a:pt x="65024" y="0"/>
                    <a:pt x="145288" y="0"/>
                  </a:cubicBezTo>
                  <a:lnTo>
                    <a:pt x="10741787" y="0"/>
                  </a:lnTo>
                  <a:lnTo>
                    <a:pt x="10741787" y="6350"/>
                  </a:lnTo>
                  <a:lnTo>
                    <a:pt x="10741787" y="0"/>
                  </a:lnTo>
                  <a:cubicBezTo>
                    <a:pt x="10822051" y="0"/>
                    <a:pt x="10887075" y="64770"/>
                    <a:pt x="10887075" y="144653"/>
                  </a:cubicBezTo>
                  <a:lnTo>
                    <a:pt x="10880725" y="144653"/>
                  </a:lnTo>
                  <a:lnTo>
                    <a:pt x="10887075" y="144653"/>
                  </a:lnTo>
                  <a:lnTo>
                    <a:pt x="10887075" y="2318512"/>
                  </a:lnTo>
                  <a:lnTo>
                    <a:pt x="10880725" y="2318512"/>
                  </a:lnTo>
                  <a:lnTo>
                    <a:pt x="10887075" y="2318512"/>
                  </a:lnTo>
                  <a:cubicBezTo>
                    <a:pt x="10887075" y="2398395"/>
                    <a:pt x="10822051" y="2463165"/>
                    <a:pt x="10741787" y="2463165"/>
                  </a:cubicBezTo>
                  <a:lnTo>
                    <a:pt x="10741787" y="2456815"/>
                  </a:lnTo>
                  <a:lnTo>
                    <a:pt x="10741787" y="2463165"/>
                  </a:lnTo>
                  <a:lnTo>
                    <a:pt x="145288" y="2463165"/>
                  </a:lnTo>
                  <a:lnTo>
                    <a:pt x="145288" y="2456815"/>
                  </a:lnTo>
                  <a:lnTo>
                    <a:pt x="145288" y="2463165"/>
                  </a:lnTo>
                  <a:cubicBezTo>
                    <a:pt x="65024" y="2463165"/>
                    <a:pt x="0" y="2398395"/>
                    <a:pt x="0" y="2318512"/>
                  </a:cubicBezTo>
                  <a:lnTo>
                    <a:pt x="0" y="144653"/>
                  </a:lnTo>
                  <a:lnTo>
                    <a:pt x="6350" y="144653"/>
                  </a:lnTo>
                  <a:lnTo>
                    <a:pt x="0" y="144653"/>
                  </a:lnTo>
                  <a:moveTo>
                    <a:pt x="12700" y="144653"/>
                  </a:moveTo>
                  <a:lnTo>
                    <a:pt x="12700" y="2318512"/>
                  </a:lnTo>
                  <a:lnTo>
                    <a:pt x="6350" y="2318512"/>
                  </a:lnTo>
                  <a:lnTo>
                    <a:pt x="12700" y="2318512"/>
                  </a:lnTo>
                  <a:cubicBezTo>
                    <a:pt x="12700" y="2391410"/>
                    <a:pt x="72009" y="2450465"/>
                    <a:pt x="145288" y="2450465"/>
                  </a:cubicBezTo>
                  <a:lnTo>
                    <a:pt x="10741787" y="2450465"/>
                  </a:lnTo>
                  <a:cubicBezTo>
                    <a:pt x="10815066" y="2450465"/>
                    <a:pt x="10874375" y="2391283"/>
                    <a:pt x="10874375" y="2318512"/>
                  </a:cubicBezTo>
                  <a:lnTo>
                    <a:pt x="10874375" y="144653"/>
                  </a:lnTo>
                  <a:cubicBezTo>
                    <a:pt x="10874375" y="71882"/>
                    <a:pt x="10815066" y="12700"/>
                    <a:pt x="10741787" y="12700"/>
                  </a:cubicBezTo>
                  <a:lnTo>
                    <a:pt x="145288" y="12700"/>
                  </a:lnTo>
                  <a:lnTo>
                    <a:pt x="145288" y="6350"/>
                  </a:lnTo>
                  <a:lnTo>
                    <a:pt x="145288" y="12700"/>
                  </a:lnTo>
                  <a:cubicBezTo>
                    <a:pt x="72009" y="12700"/>
                    <a:pt x="12700" y="71882"/>
                    <a:pt x="12700" y="144653"/>
                  </a:cubicBezTo>
                  <a:close/>
                </a:path>
              </a:pathLst>
            </a:custGeom>
            <a:solidFill>
              <a:srgbClr val="C3D4CC"/>
            </a:solidFill>
          </p:spPr>
        </p:sp>
      </p:grpSp>
      <p:grpSp>
        <p:nvGrpSpPr>
          <p:cNvPr id="15" name="Group 15"/>
          <p:cNvGrpSpPr/>
          <p:nvPr/>
        </p:nvGrpSpPr>
        <p:grpSpPr>
          <a:xfrm>
            <a:off x="9262765" y="7763767"/>
            <a:ext cx="8165306" cy="1847404"/>
            <a:chOff x="0" y="0"/>
            <a:chExt cx="10887075" cy="2463205"/>
          </a:xfrm>
        </p:grpSpPr>
        <p:sp>
          <p:nvSpPr>
            <p:cNvPr id="16" name="Freeform 16"/>
            <p:cNvSpPr/>
            <p:nvPr/>
          </p:nvSpPr>
          <p:spPr>
            <a:xfrm>
              <a:off x="6350" y="6350"/>
              <a:ext cx="10874375" cy="2450465"/>
            </a:xfrm>
            <a:custGeom>
              <a:avLst/>
              <a:gdLst/>
              <a:ahLst/>
              <a:cxnLst/>
              <a:rect l="l" t="t" r="r" b="b"/>
              <a:pathLst>
                <a:path w="10874375" h="2450465">
                  <a:moveTo>
                    <a:pt x="0" y="138303"/>
                  </a:moveTo>
                  <a:cubicBezTo>
                    <a:pt x="0" y="61976"/>
                    <a:pt x="62230" y="0"/>
                    <a:pt x="138938" y="0"/>
                  </a:cubicBezTo>
                  <a:lnTo>
                    <a:pt x="10735437" y="0"/>
                  </a:lnTo>
                  <a:cubicBezTo>
                    <a:pt x="10812145" y="0"/>
                    <a:pt x="10874375" y="61976"/>
                    <a:pt x="10874375" y="138303"/>
                  </a:cubicBezTo>
                  <a:lnTo>
                    <a:pt x="10874375" y="2312162"/>
                  </a:lnTo>
                  <a:cubicBezTo>
                    <a:pt x="10874375" y="2388616"/>
                    <a:pt x="10812145" y="2450465"/>
                    <a:pt x="10735437" y="2450465"/>
                  </a:cubicBezTo>
                  <a:lnTo>
                    <a:pt x="138938" y="2450465"/>
                  </a:lnTo>
                  <a:cubicBezTo>
                    <a:pt x="62230" y="2450465"/>
                    <a:pt x="0" y="2388616"/>
                    <a:pt x="0" y="2312162"/>
                  </a:cubicBezTo>
                  <a:close/>
                </a:path>
              </a:pathLst>
            </a:custGeom>
            <a:solidFill>
              <a:srgbClr val="DDEEE6"/>
            </a:solidFill>
          </p:spPr>
        </p:sp>
        <p:sp>
          <p:nvSpPr>
            <p:cNvPr id="17" name="Freeform 17"/>
            <p:cNvSpPr/>
            <p:nvPr/>
          </p:nvSpPr>
          <p:spPr>
            <a:xfrm>
              <a:off x="0" y="0"/>
              <a:ext cx="10887075" cy="2463165"/>
            </a:xfrm>
            <a:custGeom>
              <a:avLst/>
              <a:gdLst/>
              <a:ahLst/>
              <a:cxnLst/>
              <a:rect l="l" t="t" r="r" b="b"/>
              <a:pathLst>
                <a:path w="10887075" h="2463165">
                  <a:moveTo>
                    <a:pt x="0" y="144653"/>
                  </a:moveTo>
                  <a:cubicBezTo>
                    <a:pt x="0" y="64770"/>
                    <a:pt x="65024" y="0"/>
                    <a:pt x="145288" y="0"/>
                  </a:cubicBezTo>
                  <a:lnTo>
                    <a:pt x="10741787" y="0"/>
                  </a:lnTo>
                  <a:lnTo>
                    <a:pt x="10741787" y="6350"/>
                  </a:lnTo>
                  <a:lnTo>
                    <a:pt x="10741787" y="0"/>
                  </a:lnTo>
                  <a:cubicBezTo>
                    <a:pt x="10822051" y="0"/>
                    <a:pt x="10887075" y="64770"/>
                    <a:pt x="10887075" y="144653"/>
                  </a:cubicBezTo>
                  <a:lnTo>
                    <a:pt x="10880725" y="144653"/>
                  </a:lnTo>
                  <a:lnTo>
                    <a:pt x="10887075" y="144653"/>
                  </a:lnTo>
                  <a:lnTo>
                    <a:pt x="10887075" y="2318512"/>
                  </a:lnTo>
                  <a:lnTo>
                    <a:pt x="10880725" y="2318512"/>
                  </a:lnTo>
                  <a:lnTo>
                    <a:pt x="10887075" y="2318512"/>
                  </a:lnTo>
                  <a:cubicBezTo>
                    <a:pt x="10887075" y="2398395"/>
                    <a:pt x="10822051" y="2463165"/>
                    <a:pt x="10741787" y="2463165"/>
                  </a:cubicBezTo>
                  <a:lnTo>
                    <a:pt x="10741787" y="2456815"/>
                  </a:lnTo>
                  <a:lnTo>
                    <a:pt x="10741787" y="2463165"/>
                  </a:lnTo>
                  <a:lnTo>
                    <a:pt x="145288" y="2463165"/>
                  </a:lnTo>
                  <a:lnTo>
                    <a:pt x="145288" y="2456815"/>
                  </a:lnTo>
                  <a:lnTo>
                    <a:pt x="145288" y="2463165"/>
                  </a:lnTo>
                  <a:cubicBezTo>
                    <a:pt x="65024" y="2463165"/>
                    <a:pt x="0" y="2398395"/>
                    <a:pt x="0" y="2318512"/>
                  </a:cubicBezTo>
                  <a:lnTo>
                    <a:pt x="0" y="144653"/>
                  </a:lnTo>
                  <a:lnTo>
                    <a:pt x="6350" y="144653"/>
                  </a:lnTo>
                  <a:lnTo>
                    <a:pt x="0" y="144653"/>
                  </a:lnTo>
                  <a:moveTo>
                    <a:pt x="12700" y="144653"/>
                  </a:moveTo>
                  <a:lnTo>
                    <a:pt x="12700" y="2318512"/>
                  </a:lnTo>
                  <a:lnTo>
                    <a:pt x="6350" y="2318512"/>
                  </a:lnTo>
                  <a:lnTo>
                    <a:pt x="12700" y="2318512"/>
                  </a:lnTo>
                  <a:cubicBezTo>
                    <a:pt x="12700" y="2391410"/>
                    <a:pt x="72009" y="2450465"/>
                    <a:pt x="145288" y="2450465"/>
                  </a:cubicBezTo>
                  <a:lnTo>
                    <a:pt x="10741787" y="2450465"/>
                  </a:lnTo>
                  <a:cubicBezTo>
                    <a:pt x="10815066" y="2450465"/>
                    <a:pt x="10874375" y="2391283"/>
                    <a:pt x="10874375" y="2318512"/>
                  </a:cubicBezTo>
                  <a:lnTo>
                    <a:pt x="10874375" y="144653"/>
                  </a:lnTo>
                  <a:cubicBezTo>
                    <a:pt x="10874375" y="71882"/>
                    <a:pt x="10815066" y="12700"/>
                    <a:pt x="10741787" y="12700"/>
                  </a:cubicBezTo>
                  <a:lnTo>
                    <a:pt x="145288" y="12700"/>
                  </a:lnTo>
                  <a:lnTo>
                    <a:pt x="145288" y="6350"/>
                  </a:lnTo>
                  <a:lnTo>
                    <a:pt x="145288" y="12700"/>
                  </a:lnTo>
                  <a:cubicBezTo>
                    <a:pt x="72009" y="12700"/>
                    <a:pt x="12700" y="71882"/>
                    <a:pt x="12700" y="144653"/>
                  </a:cubicBezTo>
                  <a:close/>
                </a:path>
              </a:pathLst>
            </a:custGeom>
            <a:solidFill>
              <a:srgbClr val="C3D4CC"/>
            </a:solidFill>
          </p:spPr>
        </p:sp>
      </p:grpSp>
      <p:sp>
        <p:nvSpPr>
          <p:cNvPr id="18" name="Freeform 18"/>
          <p:cNvSpPr/>
          <p:nvPr/>
        </p:nvSpPr>
        <p:spPr>
          <a:xfrm>
            <a:off x="9262765" y="306944"/>
            <a:ext cx="8721669" cy="4409351"/>
          </a:xfrm>
          <a:custGeom>
            <a:avLst/>
            <a:gdLst/>
            <a:ahLst/>
            <a:cxnLst/>
            <a:rect l="l" t="t" r="r" b="b"/>
            <a:pathLst>
              <a:path w="8721669" h="4409351">
                <a:moveTo>
                  <a:pt x="0" y="0"/>
                </a:moveTo>
                <a:lnTo>
                  <a:pt x="8721669" y="0"/>
                </a:lnTo>
                <a:lnTo>
                  <a:pt x="8721669" y="4409350"/>
                </a:lnTo>
                <a:lnTo>
                  <a:pt x="0" y="4409350"/>
                </a:lnTo>
                <a:lnTo>
                  <a:pt x="0" y="0"/>
                </a:lnTo>
                <a:close/>
              </a:path>
            </a:pathLst>
          </a:custGeom>
          <a:blipFill>
            <a:blip r:embed="rId3"/>
            <a:stretch>
              <a:fillRect l="-63216" t="-37983" r="-6421" b="-127400"/>
            </a:stretch>
          </a:blipFill>
        </p:spPr>
      </p:sp>
      <p:sp>
        <p:nvSpPr>
          <p:cNvPr id="19" name="Freeform 19"/>
          <p:cNvSpPr/>
          <p:nvPr/>
        </p:nvSpPr>
        <p:spPr>
          <a:xfrm>
            <a:off x="4797018" y="153472"/>
            <a:ext cx="3242432" cy="4409351"/>
          </a:xfrm>
          <a:custGeom>
            <a:avLst/>
            <a:gdLst/>
            <a:ahLst/>
            <a:cxnLst/>
            <a:rect l="l" t="t" r="r" b="b"/>
            <a:pathLst>
              <a:path w="3242432" h="4409351">
                <a:moveTo>
                  <a:pt x="0" y="0"/>
                </a:moveTo>
                <a:lnTo>
                  <a:pt x="3242431" y="0"/>
                </a:lnTo>
                <a:lnTo>
                  <a:pt x="3242431" y="4409350"/>
                </a:lnTo>
                <a:lnTo>
                  <a:pt x="0" y="4409350"/>
                </a:lnTo>
                <a:lnTo>
                  <a:pt x="0" y="0"/>
                </a:lnTo>
                <a:close/>
              </a:path>
            </a:pathLst>
          </a:custGeom>
          <a:blipFill>
            <a:blip r:embed="rId4"/>
            <a:stretch>
              <a:fillRect/>
            </a:stretch>
          </a:blipFill>
        </p:spPr>
      </p:sp>
      <p:sp>
        <p:nvSpPr>
          <p:cNvPr id="20" name="Freeform 20"/>
          <p:cNvSpPr/>
          <p:nvPr/>
        </p:nvSpPr>
        <p:spPr>
          <a:xfrm>
            <a:off x="1121271" y="698318"/>
            <a:ext cx="3864505" cy="3864505"/>
          </a:xfrm>
          <a:custGeom>
            <a:avLst/>
            <a:gdLst/>
            <a:ahLst/>
            <a:cxnLst/>
            <a:rect l="l" t="t" r="r" b="b"/>
            <a:pathLst>
              <a:path w="3864505" h="3864505">
                <a:moveTo>
                  <a:pt x="0" y="0"/>
                </a:moveTo>
                <a:lnTo>
                  <a:pt x="3864505" y="0"/>
                </a:lnTo>
                <a:lnTo>
                  <a:pt x="3864505" y="3864504"/>
                </a:lnTo>
                <a:lnTo>
                  <a:pt x="0" y="3864504"/>
                </a:lnTo>
                <a:lnTo>
                  <a:pt x="0" y="0"/>
                </a:lnTo>
                <a:close/>
              </a:path>
            </a:pathLst>
          </a:custGeom>
          <a:blipFill>
            <a:blip r:embed="rId5"/>
            <a:stretch>
              <a:fillRect/>
            </a:stretch>
          </a:blipFill>
        </p:spPr>
      </p:sp>
      <p:sp>
        <p:nvSpPr>
          <p:cNvPr id="21" name="TextBox 21"/>
          <p:cNvSpPr txBox="1"/>
          <p:nvPr/>
        </p:nvSpPr>
        <p:spPr>
          <a:xfrm>
            <a:off x="869454" y="4667597"/>
            <a:ext cx="16558617" cy="773112"/>
          </a:xfrm>
          <a:prstGeom prst="rect">
            <a:avLst/>
          </a:prstGeom>
        </p:spPr>
        <p:txBody>
          <a:bodyPr lIns="0" tIns="0" rIns="0" bIns="0" rtlCol="0" anchor="t">
            <a:spAutoFit/>
          </a:bodyPr>
          <a:lstStyle/>
          <a:p>
            <a:pPr algn="l">
              <a:lnSpc>
                <a:spcPts val="6062"/>
              </a:lnSpc>
            </a:pPr>
            <a:r>
              <a:rPr lang="en-US" sz="4812" b="1">
                <a:solidFill>
                  <a:srgbClr val="233939"/>
                </a:solidFill>
                <a:latin typeface="Arimo Bold"/>
                <a:ea typeface="Arimo Bold"/>
                <a:cs typeface="Arimo Bold"/>
                <a:sym typeface="Arimo Bold"/>
              </a:rPr>
              <a:t>Αιτήματα Προσφύγων στην Γ' Εθνοσυνέλευση </a:t>
            </a:r>
          </a:p>
        </p:txBody>
      </p:sp>
      <p:sp>
        <p:nvSpPr>
          <p:cNvPr id="22" name="TextBox 22"/>
          <p:cNvSpPr txBox="1"/>
          <p:nvPr/>
        </p:nvSpPr>
        <p:spPr>
          <a:xfrm>
            <a:off x="1121271" y="5911602"/>
            <a:ext cx="3088481" cy="414486"/>
          </a:xfrm>
          <a:prstGeom prst="rect">
            <a:avLst/>
          </a:prstGeom>
        </p:spPr>
        <p:txBody>
          <a:bodyPr lIns="0" tIns="0" rIns="0" bIns="0" rtlCol="0" anchor="t">
            <a:spAutoFit/>
          </a:bodyPr>
          <a:lstStyle/>
          <a:p>
            <a:pPr algn="l">
              <a:lnSpc>
                <a:spcPts val="3000"/>
              </a:lnSpc>
            </a:pPr>
            <a:r>
              <a:rPr lang="en-US" sz="2375" b="1">
                <a:solidFill>
                  <a:srgbClr val="3B4E4E"/>
                </a:solidFill>
                <a:latin typeface="Arimo Bold"/>
                <a:ea typeface="Arimo Bold"/>
                <a:cs typeface="Arimo Bold"/>
                <a:sym typeface="Arimo Bold"/>
              </a:rPr>
              <a:t>Εκπροσώπηση</a:t>
            </a:r>
          </a:p>
        </p:txBody>
      </p:sp>
      <p:sp>
        <p:nvSpPr>
          <p:cNvPr id="23" name="TextBox 23"/>
          <p:cNvSpPr txBox="1"/>
          <p:nvPr/>
        </p:nvSpPr>
        <p:spPr>
          <a:xfrm>
            <a:off x="1121271" y="6350496"/>
            <a:ext cx="7642623" cy="519113"/>
          </a:xfrm>
          <a:prstGeom prst="rect">
            <a:avLst/>
          </a:prstGeom>
        </p:spPr>
        <p:txBody>
          <a:bodyPr lIns="0" tIns="0" rIns="0" bIns="0" rtlCol="0" anchor="t">
            <a:spAutoFit/>
          </a:bodyPr>
          <a:lstStyle/>
          <a:p>
            <a:pPr algn="l">
              <a:lnSpc>
                <a:spcPts val="3062"/>
              </a:lnSpc>
            </a:pPr>
            <a:r>
              <a:rPr lang="en-US" sz="1937">
                <a:solidFill>
                  <a:srgbClr val="3B4E4E"/>
                </a:solidFill>
                <a:latin typeface="Overpass Light"/>
                <a:ea typeface="Overpass Light"/>
                <a:cs typeface="Overpass Light"/>
                <a:sym typeface="Overpass Light"/>
              </a:rPr>
              <a:t>Οι Σμυρναίοι ζητούσαν να εκπροσωπούνται στη Συνέλευση.</a:t>
            </a:r>
          </a:p>
        </p:txBody>
      </p:sp>
      <p:sp>
        <p:nvSpPr>
          <p:cNvPr id="24" name="TextBox 24"/>
          <p:cNvSpPr txBox="1"/>
          <p:nvPr/>
        </p:nvSpPr>
        <p:spPr>
          <a:xfrm>
            <a:off x="9524108" y="5911602"/>
            <a:ext cx="3088481" cy="414486"/>
          </a:xfrm>
          <a:prstGeom prst="rect">
            <a:avLst/>
          </a:prstGeom>
        </p:spPr>
        <p:txBody>
          <a:bodyPr lIns="0" tIns="0" rIns="0" bIns="0" rtlCol="0" anchor="t">
            <a:spAutoFit/>
          </a:bodyPr>
          <a:lstStyle/>
          <a:p>
            <a:pPr algn="l">
              <a:lnSpc>
                <a:spcPts val="3000"/>
              </a:lnSpc>
            </a:pPr>
            <a:r>
              <a:rPr lang="en-US" sz="2375" b="1">
                <a:solidFill>
                  <a:srgbClr val="3B4E4E"/>
                </a:solidFill>
                <a:latin typeface="Arimo Bold"/>
                <a:ea typeface="Arimo Bold"/>
                <a:cs typeface="Arimo Bold"/>
                <a:sym typeface="Arimo Bold"/>
              </a:rPr>
              <a:t>Συνοικισμός</a:t>
            </a:r>
          </a:p>
        </p:txBody>
      </p:sp>
      <p:sp>
        <p:nvSpPr>
          <p:cNvPr id="25" name="TextBox 25"/>
          <p:cNvSpPr txBox="1"/>
          <p:nvPr/>
        </p:nvSpPr>
        <p:spPr>
          <a:xfrm>
            <a:off x="9524108" y="6350496"/>
            <a:ext cx="7642623" cy="914400"/>
          </a:xfrm>
          <a:prstGeom prst="rect">
            <a:avLst/>
          </a:prstGeom>
        </p:spPr>
        <p:txBody>
          <a:bodyPr lIns="0" tIns="0" rIns="0" bIns="0" rtlCol="0" anchor="t">
            <a:spAutoFit/>
          </a:bodyPr>
          <a:lstStyle/>
          <a:p>
            <a:pPr algn="l">
              <a:lnSpc>
                <a:spcPts val="3062"/>
              </a:lnSpc>
            </a:pPr>
            <a:r>
              <a:rPr lang="en-US" sz="1937">
                <a:solidFill>
                  <a:srgbClr val="3B4E4E"/>
                </a:solidFill>
                <a:latin typeface="Overpass Light"/>
                <a:ea typeface="Overpass Light"/>
                <a:cs typeface="Overpass Light"/>
                <a:sym typeface="Overpass Light"/>
              </a:rPr>
              <a:t>Ζητούσαν να προσδιοριστεί τόπος για τη δημιουργία συνοικισμού των διασκορπισμένων ελεύθερων Σμυρναίων.</a:t>
            </a:r>
          </a:p>
        </p:txBody>
      </p:sp>
      <p:sp>
        <p:nvSpPr>
          <p:cNvPr id="26" name="TextBox 26"/>
          <p:cNvSpPr txBox="1"/>
          <p:nvPr/>
        </p:nvSpPr>
        <p:spPr>
          <a:xfrm>
            <a:off x="1121271" y="7996535"/>
            <a:ext cx="3841105" cy="414486"/>
          </a:xfrm>
          <a:prstGeom prst="rect">
            <a:avLst/>
          </a:prstGeom>
        </p:spPr>
        <p:txBody>
          <a:bodyPr lIns="0" tIns="0" rIns="0" bIns="0" rtlCol="0" anchor="t">
            <a:spAutoFit/>
          </a:bodyPr>
          <a:lstStyle/>
          <a:p>
            <a:pPr algn="l">
              <a:lnSpc>
                <a:spcPts val="3000"/>
              </a:lnSpc>
            </a:pPr>
            <a:r>
              <a:rPr lang="en-US" sz="2375" b="1">
                <a:solidFill>
                  <a:srgbClr val="3B4E4E"/>
                </a:solidFill>
                <a:latin typeface="Arimo Bold"/>
                <a:ea typeface="Arimo Bold"/>
                <a:cs typeface="Arimo Bold"/>
                <a:sym typeface="Arimo Bold"/>
              </a:rPr>
              <a:t>Απόφαση Συνέλευσης</a:t>
            </a:r>
          </a:p>
        </p:txBody>
      </p:sp>
      <p:sp>
        <p:nvSpPr>
          <p:cNvPr id="27" name="TextBox 27"/>
          <p:cNvSpPr txBox="1"/>
          <p:nvPr/>
        </p:nvSpPr>
        <p:spPr>
          <a:xfrm>
            <a:off x="1121271" y="8435429"/>
            <a:ext cx="7642623" cy="914400"/>
          </a:xfrm>
          <a:prstGeom prst="rect">
            <a:avLst/>
          </a:prstGeom>
        </p:spPr>
        <p:txBody>
          <a:bodyPr lIns="0" tIns="0" rIns="0" bIns="0" rtlCol="0" anchor="t">
            <a:spAutoFit/>
          </a:bodyPr>
          <a:lstStyle/>
          <a:p>
            <a:pPr algn="l">
              <a:lnSpc>
                <a:spcPts val="3062"/>
              </a:lnSpc>
            </a:pPr>
            <a:r>
              <a:rPr lang="en-US" sz="1937">
                <a:solidFill>
                  <a:srgbClr val="3B4E4E"/>
                </a:solidFill>
                <a:latin typeface="Overpass Light"/>
                <a:ea typeface="Overpass Light"/>
                <a:cs typeface="Overpass Light"/>
                <a:sym typeface="Overpass Light"/>
              </a:rPr>
              <a:t>Αποφασίστηκε να δοθεί χώρος στην περιοχή του Ισθμού για να δημιουργηθεί πόλη με την επωνυμία «Νέα Σμύρνη».</a:t>
            </a:r>
          </a:p>
        </p:txBody>
      </p:sp>
      <p:sp>
        <p:nvSpPr>
          <p:cNvPr id="28" name="TextBox 28"/>
          <p:cNvSpPr txBox="1"/>
          <p:nvPr/>
        </p:nvSpPr>
        <p:spPr>
          <a:xfrm>
            <a:off x="9524108" y="7996535"/>
            <a:ext cx="3088481" cy="414486"/>
          </a:xfrm>
          <a:prstGeom prst="rect">
            <a:avLst/>
          </a:prstGeom>
        </p:spPr>
        <p:txBody>
          <a:bodyPr lIns="0" tIns="0" rIns="0" bIns="0" rtlCol="0" anchor="t">
            <a:spAutoFit/>
          </a:bodyPr>
          <a:lstStyle/>
          <a:p>
            <a:pPr algn="l">
              <a:lnSpc>
                <a:spcPts val="3000"/>
              </a:lnSpc>
            </a:pPr>
            <a:r>
              <a:rPr lang="en-US" sz="2375" b="1">
                <a:solidFill>
                  <a:srgbClr val="3B4E4E"/>
                </a:solidFill>
                <a:latin typeface="Arimo Bold"/>
                <a:ea typeface="Arimo Bold"/>
                <a:cs typeface="Arimo Bold"/>
                <a:sym typeface="Arimo Bold"/>
              </a:rPr>
              <a:t>Έκβαση</a:t>
            </a:r>
          </a:p>
        </p:txBody>
      </p:sp>
      <p:sp>
        <p:nvSpPr>
          <p:cNvPr id="29" name="TextBox 29"/>
          <p:cNvSpPr txBox="1"/>
          <p:nvPr/>
        </p:nvSpPr>
        <p:spPr>
          <a:xfrm>
            <a:off x="9524108" y="8435429"/>
            <a:ext cx="7642623" cy="914400"/>
          </a:xfrm>
          <a:prstGeom prst="rect">
            <a:avLst/>
          </a:prstGeom>
        </p:spPr>
        <p:txBody>
          <a:bodyPr lIns="0" tIns="0" rIns="0" bIns="0" rtlCol="0" anchor="t">
            <a:spAutoFit/>
          </a:bodyPr>
          <a:lstStyle/>
          <a:p>
            <a:pPr algn="l">
              <a:lnSpc>
                <a:spcPts val="3062"/>
              </a:lnSpc>
            </a:pPr>
            <a:r>
              <a:rPr lang="en-US" sz="1937">
                <a:solidFill>
                  <a:srgbClr val="3B4E4E"/>
                </a:solidFill>
                <a:latin typeface="Overpass Light"/>
                <a:ea typeface="Overpass Light"/>
                <a:cs typeface="Overpass Light"/>
                <a:sym typeface="Overpass Light"/>
              </a:rPr>
              <a:t>Η Συνέλευση παρέπεμψε το θέμα στη Βουλή, η οποία όμως δεν το προώθησε.</a:t>
            </a:r>
          </a:p>
        </p:txBody>
      </p:sp>
      <p:sp>
        <p:nvSpPr>
          <p:cNvPr id="30" name="Freeform 30"/>
          <p:cNvSpPr/>
          <p:nvPr/>
        </p:nvSpPr>
        <p:spPr>
          <a:xfrm>
            <a:off x="12143386" y="153472"/>
            <a:ext cx="2960427" cy="4562822"/>
          </a:xfrm>
          <a:custGeom>
            <a:avLst/>
            <a:gdLst/>
            <a:ahLst/>
            <a:cxnLst/>
            <a:rect l="l" t="t" r="r" b="b"/>
            <a:pathLst>
              <a:path w="2960427" h="4562822">
                <a:moveTo>
                  <a:pt x="0" y="0"/>
                </a:moveTo>
                <a:lnTo>
                  <a:pt x="2960427" y="0"/>
                </a:lnTo>
                <a:lnTo>
                  <a:pt x="2960427" y="4562822"/>
                </a:lnTo>
                <a:lnTo>
                  <a:pt x="0" y="4562822"/>
                </a:lnTo>
                <a:lnTo>
                  <a:pt x="0" y="0"/>
                </a:lnTo>
                <a:close/>
              </a:path>
            </a:pathLst>
          </a:custGeom>
          <a:blipFill>
            <a:blip r:embed="rId3"/>
            <a:stretch>
              <a:fillRect l="-50098" t="-37983" r="-367064" b="-127400"/>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4BE"/>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DE6"/>
            </a:solidFill>
          </p:spPr>
        </p:sp>
      </p:grpSp>
      <p:sp>
        <p:nvSpPr>
          <p:cNvPr id="6" name="TextBox 6"/>
          <p:cNvSpPr txBox="1"/>
          <p:nvPr/>
        </p:nvSpPr>
        <p:spPr>
          <a:xfrm>
            <a:off x="992238" y="998487"/>
            <a:ext cx="15294917" cy="943124"/>
          </a:xfrm>
          <a:prstGeom prst="rect">
            <a:avLst/>
          </a:prstGeom>
        </p:spPr>
        <p:txBody>
          <a:bodyPr lIns="0" tIns="0" rIns="0" bIns="0" rtlCol="0" anchor="t">
            <a:spAutoFit/>
          </a:bodyPr>
          <a:lstStyle/>
          <a:p>
            <a:pPr algn="l">
              <a:lnSpc>
                <a:spcPts val="6937"/>
              </a:lnSpc>
            </a:pPr>
            <a:r>
              <a:rPr lang="en-US" sz="5562" b="1">
                <a:solidFill>
                  <a:srgbClr val="233939"/>
                </a:solidFill>
                <a:latin typeface="Arimo Bold"/>
                <a:ea typeface="Arimo Bold"/>
                <a:cs typeface="Arimo Bold"/>
                <a:sym typeface="Arimo Bold"/>
              </a:rPr>
              <a:t>Προβλήματα Μικρασιατών Προσφύγων</a:t>
            </a:r>
          </a:p>
        </p:txBody>
      </p:sp>
      <p:sp>
        <p:nvSpPr>
          <p:cNvPr id="7" name="Freeform 7" descr="preencoded.png"/>
          <p:cNvSpPr/>
          <p:nvPr/>
        </p:nvSpPr>
        <p:spPr>
          <a:xfrm>
            <a:off x="3722935" y="2508646"/>
            <a:ext cx="2690069" cy="1633686"/>
          </a:xfrm>
          <a:custGeom>
            <a:avLst/>
            <a:gdLst/>
            <a:ahLst/>
            <a:cxnLst/>
            <a:rect l="l" t="t" r="r" b="b"/>
            <a:pathLst>
              <a:path w="2690069" h="1633686">
                <a:moveTo>
                  <a:pt x="0" y="0"/>
                </a:moveTo>
                <a:lnTo>
                  <a:pt x="2690069" y="0"/>
                </a:lnTo>
                <a:lnTo>
                  <a:pt x="2690069" y="1633686"/>
                </a:lnTo>
                <a:lnTo>
                  <a:pt x="0" y="1633686"/>
                </a:lnTo>
                <a:lnTo>
                  <a:pt x="0" y="0"/>
                </a:lnTo>
                <a:close/>
              </a:path>
            </a:pathLst>
          </a:custGeom>
          <a:blipFill>
            <a:blip r:embed="rId3"/>
            <a:stretch>
              <a:fillRect t="-216" b="-216"/>
            </a:stretch>
          </a:blipFill>
        </p:spPr>
      </p:sp>
      <p:sp>
        <p:nvSpPr>
          <p:cNvPr id="8" name="TextBox 8"/>
          <p:cNvSpPr txBox="1"/>
          <p:nvPr/>
        </p:nvSpPr>
        <p:spPr>
          <a:xfrm>
            <a:off x="4998839" y="3111102"/>
            <a:ext cx="138261" cy="700236"/>
          </a:xfrm>
          <a:prstGeom prst="rect">
            <a:avLst/>
          </a:prstGeom>
        </p:spPr>
        <p:txBody>
          <a:bodyPr lIns="0" tIns="0" rIns="0" bIns="0" rtlCol="0" anchor="t">
            <a:spAutoFit/>
          </a:bodyPr>
          <a:lstStyle/>
          <a:p>
            <a:pPr algn="ctr">
              <a:lnSpc>
                <a:spcPts val="4437"/>
              </a:lnSpc>
            </a:pPr>
            <a:r>
              <a:rPr lang="en-US" sz="2750" b="1">
                <a:solidFill>
                  <a:srgbClr val="3B4E4E"/>
                </a:solidFill>
                <a:latin typeface="Arimo Bold"/>
                <a:ea typeface="Arimo Bold"/>
                <a:cs typeface="Arimo Bold"/>
                <a:sym typeface="Arimo Bold"/>
              </a:rPr>
              <a:t>1</a:t>
            </a:r>
          </a:p>
        </p:txBody>
      </p:sp>
      <p:sp>
        <p:nvSpPr>
          <p:cNvPr id="9" name="TextBox 9"/>
          <p:cNvSpPr txBox="1"/>
          <p:nvPr/>
        </p:nvSpPr>
        <p:spPr>
          <a:xfrm>
            <a:off x="6696521" y="2754065"/>
            <a:ext cx="2787849" cy="481012"/>
          </a:xfrm>
          <a:prstGeom prst="rect">
            <a:avLst/>
          </a:prstGeom>
        </p:spPr>
        <p:txBody>
          <a:bodyPr lIns="0" tIns="0" rIns="0" bIns="0" rtlCol="0" anchor="t">
            <a:spAutoFit/>
          </a:bodyPr>
          <a:lstStyle/>
          <a:p>
            <a:pPr algn="l">
              <a:lnSpc>
                <a:spcPts val="3437"/>
              </a:lnSpc>
            </a:pPr>
            <a:r>
              <a:rPr lang="en-US" sz="2750" b="1">
                <a:solidFill>
                  <a:srgbClr val="3B4E4E"/>
                </a:solidFill>
                <a:latin typeface="Arimo Bold"/>
                <a:ea typeface="Arimo Bold"/>
                <a:cs typeface="Arimo Bold"/>
                <a:sym typeface="Arimo Bold"/>
              </a:rPr>
              <a:t>Επιβίωση</a:t>
            </a:r>
          </a:p>
        </p:txBody>
      </p:sp>
      <p:sp>
        <p:nvSpPr>
          <p:cNvPr id="10" name="TextBox 10"/>
          <p:cNvSpPr txBox="1"/>
          <p:nvPr/>
        </p:nvSpPr>
        <p:spPr>
          <a:xfrm>
            <a:off x="6696521" y="3262312"/>
            <a:ext cx="5000104" cy="471487"/>
          </a:xfrm>
          <a:prstGeom prst="rect">
            <a:avLst/>
          </a:prstGeom>
        </p:spPr>
        <p:txBody>
          <a:bodyPr lIns="0" tIns="0" rIns="0" bIns="0" rtlCol="0" anchor="t">
            <a:spAutoFit/>
          </a:bodyPr>
          <a:lstStyle/>
          <a:p>
            <a:pPr algn="l">
              <a:lnSpc>
                <a:spcPts val="3562"/>
              </a:lnSpc>
            </a:pPr>
            <a:r>
              <a:rPr lang="en-US" sz="2187">
                <a:solidFill>
                  <a:srgbClr val="3B4E4E"/>
                </a:solidFill>
                <a:latin typeface="Overpass Light"/>
                <a:ea typeface="Overpass Light"/>
                <a:cs typeface="Overpass Light"/>
                <a:sym typeface="Overpass Light"/>
              </a:rPr>
              <a:t>Βασικές ανάγκες ζωής</a:t>
            </a:r>
          </a:p>
        </p:txBody>
      </p:sp>
      <p:grpSp>
        <p:nvGrpSpPr>
          <p:cNvPr id="11" name="Group 11"/>
          <p:cNvGrpSpPr/>
          <p:nvPr/>
        </p:nvGrpSpPr>
        <p:grpSpPr>
          <a:xfrm>
            <a:off x="6483846" y="4158704"/>
            <a:ext cx="10741075" cy="19050"/>
            <a:chOff x="0" y="0"/>
            <a:chExt cx="14321433" cy="25400"/>
          </a:xfrm>
        </p:grpSpPr>
        <p:sp>
          <p:nvSpPr>
            <p:cNvPr id="12" name="Freeform 12"/>
            <p:cNvSpPr/>
            <p:nvPr/>
          </p:nvSpPr>
          <p:spPr>
            <a:xfrm>
              <a:off x="0" y="0"/>
              <a:ext cx="14321410" cy="25400"/>
            </a:xfrm>
            <a:custGeom>
              <a:avLst/>
              <a:gdLst/>
              <a:ahLst/>
              <a:cxnLst/>
              <a:rect l="l" t="t" r="r" b="b"/>
              <a:pathLst>
                <a:path w="14321410" h="25400">
                  <a:moveTo>
                    <a:pt x="0" y="12700"/>
                  </a:moveTo>
                  <a:cubicBezTo>
                    <a:pt x="0" y="5715"/>
                    <a:pt x="5715" y="0"/>
                    <a:pt x="12700" y="0"/>
                  </a:cubicBezTo>
                  <a:lnTo>
                    <a:pt x="14308710" y="0"/>
                  </a:lnTo>
                  <a:cubicBezTo>
                    <a:pt x="14315695" y="0"/>
                    <a:pt x="14321410" y="5715"/>
                    <a:pt x="14321410" y="12700"/>
                  </a:cubicBezTo>
                  <a:cubicBezTo>
                    <a:pt x="14321410" y="19685"/>
                    <a:pt x="14315695" y="25400"/>
                    <a:pt x="14308710" y="25400"/>
                  </a:cubicBezTo>
                  <a:lnTo>
                    <a:pt x="12700" y="25400"/>
                  </a:lnTo>
                  <a:cubicBezTo>
                    <a:pt x="5715" y="25400"/>
                    <a:pt x="0" y="19685"/>
                    <a:pt x="0" y="12700"/>
                  </a:cubicBezTo>
                  <a:close/>
                </a:path>
              </a:pathLst>
            </a:custGeom>
            <a:solidFill>
              <a:srgbClr val="C3D4CC"/>
            </a:solidFill>
          </p:spPr>
        </p:sp>
      </p:grpSp>
      <p:sp>
        <p:nvSpPr>
          <p:cNvPr id="13" name="Freeform 13" descr="preencoded.png"/>
          <p:cNvSpPr/>
          <p:nvPr/>
        </p:nvSpPr>
        <p:spPr>
          <a:xfrm>
            <a:off x="2377976" y="4213175"/>
            <a:ext cx="5380136" cy="1633686"/>
          </a:xfrm>
          <a:custGeom>
            <a:avLst/>
            <a:gdLst/>
            <a:ahLst/>
            <a:cxnLst/>
            <a:rect l="l" t="t" r="r" b="b"/>
            <a:pathLst>
              <a:path w="5380136" h="1633686">
                <a:moveTo>
                  <a:pt x="0" y="0"/>
                </a:moveTo>
                <a:lnTo>
                  <a:pt x="5380136" y="0"/>
                </a:lnTo>
                <a:lnTo>
                  <a:pt x="5380136" y="1633686"/>
                </a:lnTo>
                <a:lnTo>
                  <a:pt x="0" y="1633686"/>
                </a:lnTo>
                <a:lnTo>
                  <a:pt x="0" y="0"/>
                </a:lnTo>
                <a:close/>
              </a:path>
            </a:pathLst>
          </a:custGeom>
          <a:blipFill>
            <a:blip r:embed="rId4"/>
            <a:stretch>
              <a:fillRect t="-127" b="-127"/>
            </a:stretch>
          </a:blipFill>
        </p:spPr>
      </p:sp>
      <p:sp>
        <p:nvSpPr>
          <p:cNvPr id="14" name="TextBox 14"/>
          <p:cNvSpPr txBox="1"/>
          <p:nvPr/>
        </p:nvSpPr>
        <p:spPr>
          <a:xfrm>
            <a:off x="4957316" y="4613225"/>
            <a:ext cx="221159" cy="700236"/>
          </a:xfrm>
          <a:prstGeom prst="rect">
            <a:avLst/>
          </a:prstGeom>
        </p:spPr>
        <p:txBody>
          <a:bodyPr lIns="0" tIns="0" rIns="0" bIns="0" rtlCol="0" anchor="t">
            <a:spAutoFit/>
          </a:bodyPr>
          <a:lstStyle/>
          <a:p>
            <a:pPr algn="ctr">
              <a:lnSpc>
                <a:spcPts val="4437"/>
              </a:lnSpc>
            </a:pPr>
            <a:r>
              <a:rPr lang="en-US" sz="2750" b="1">
                <a:solidFill>
                  <a:srgbClr val="3B4E4E"/>
                </a:solidFill>
                <a:latin typeface="Arimo Bold"/>
                <a:ea typeface="Arimo Bold"/>
                <a:cs typeface="Arimo Bold"/>
                <a:sym typeface="Arimo Bold"/>
              </a:rPr>
              <a:t>2</a:t>
            </a:r>
          </a:p>
        </p:txBody>
      </p:sp>
      <p:sp>
        <p:nvSpPr>
          <p:cNvPr id="15" name="TextBox 15"/>
          <p:cNvSpPr txBox="1"/>
          <p:nvPr/>
        </p:nvSpPr>
        <p:spPr>
          <a:xfrm>
            <a:off x="8041630" y="4458592"/>
            <a:ext cx="4458592" cy="481012"/>
          </a:xfrm>
          <a:prstGeom prst="rect">
            <a:avLst/>
          </a:prstGeom>
        </p:spPr>
        <p:txBody>
          <a:bodyPr lIns="0" tIns="0" rIns="0" bIns="0" rtlCol="0" anchor="t">
            <a:spAutoFit/>
          </a:bodyPr>
          <a:lstStyle/>
          <a:p>
            <a:pPr algn="l">
              <a:lnSpc>
                <a:spcPts val="3437"/>
              </a:lnSpc>
            </a:pPr>
            <a:r>
              <a:rPr lang="en-US" sz="2750" b="1">
                <a:solidFill>
                  <a:srgbClr val="3B4E4E"/>
                </a:solidFill>
                <a:latin typeface="Arimo Bold"/>
                <a:ea typeface="Arimo Bold"/>
                <a:cs typeface="Arimo Bold"/>
                <a:sym typeface="Arimo Bold"/>
              </a:rPr>
              <a:t>Γεωγραφική Διασπορά</a:t>
            </a:r>
          </a:p>
        </p:txBody>
      </p:sp>
      <p:sp>
        <p:nvSpPr>
          <p:cNvPr id="16" name="TextBox 16"/>
          <p:cNvSpPr txBox="1"/>
          <p:nvPr/>
        </p:nvSpPr>
        <p:spPr>
          <a:xfrm>
            <a:off x="8041630" y="4966841"/>
            <a:ext cx="4458592" cy="596504"/>
          </a:xfrm>
          <a:prstGeom prst="rect">
            <a:avLst/>
          </a:prstGeom>
        </p:spPr>
        <p:txBody>
          <a:bodyPr lIns="0" tIns="0" rIns="0" bIns="0" rtlCol="0" anchor="t">
            <a:spAutoFit/>
          </a:bodyPr>
          <a:lstStyle/>
          <a:p>
            <a:pPr algn="l">
              <a:lnSpc>
                <a:spcPts val="3562"/>
              </a:lnSpc>
            </a:pPr>
            <a:r>
              <a:rPr lang="en-US" sz="2187">
                <a:solidFill>
                  <a:srgbClr val="3B4E4E"/>
                </a:solidFill>
                <a:latin typeface="Overpass Light"/>
                <a:ea typeface="Overpass Light"/>
                <a:cs typeface="Overpass Light"/>
                <a:sym typeface="Overpass Light"/>
              </a:rPr>
              <a:t>Δυσκολία συντονισμού</a:t>
            </a:r>
          </a:p>
        </p:txBody>
      </p:sp>
      <p:grpSp>
        <p:nvGrpSpPr>
          <p:cNvPr id="17" name="Group 17"/>
          <p:cNvGrpSpPr/>
          <p:nvPr/>
        </p:nvGrpSpPr>
        <p:grpSpPr>
          <a:xfrm>
            <a:off x="7828955" y="5863232"/>
            <a:ext cx="9395966" cy="19050"/>
            <a:chOff x="0" y="0"/>
            <a:chExt cx="12527955" cy="25400"/>
          </a:xfrm>
        </p:grpSpPr>
        <p:sp>
          <p:nvSpPr>
            <p:cNvPr id="18" name="Freeform 18"/>
            <p:cNvSpPr/>
            <p:nvPr/>
          </p:nvSpPr>
          <p:spPr>
            <a:xfrm>
              <a:off x="0" y="0"/>
              <a:ext cx="12527915" cy="25400"/>
            </a:xfrm>
            <a:custGeom>
              <a:avLst/>
              <a:gdLst/>
              <a:ahLst/>
              <a:cxnLst/>
              <a:rect l="l" t="t" r="r" b="b"/>
              <a:pathLst>
                <a:path w="12527915" h="25400">
                  <a:moveTo>
                    <a:pt x="0" y="12700"/>
                  </a:moveTo>
                  <a:cubicBezTo>
                    <a:pt x="0" y="5715"/>
                    <a:pt x="5715" y="0"/>
                    <a:pt x="12700" y="0"/>
                  </a:cubicBezTo>
                  <a:lnTo>
                    <a:pt x="12515215" y="0"/>
                  </a:lnTo>
                  <a:cubicBezTo>
                    <a:pt x="12522200" y="0"/>
                    <a:pt x="12527915" y="5715"/>
                    <a:pt x="12527915" y="12700"/>
                  </a:cubicBezTo>
                  <a:cubicBezTo>
                    <a:pt x="12527915" y="19685"/>
                    <a:pt x="12522200" y="25400"/>
                    <a:pt x="12515215" y="25400"/>
                  </a:cubicBezTo>
                  <a:lnTo>
                    <a:pt x="12700" y="25400"/>
                  </a:lnTo>
                  <a:cubicBezTo>
                    <a:pt x="5715" y="25400"/>
                    <a:pt x="0" y="19685"/>
                    <a:pt x="0" y="12700"/>
                  </a:cubicBezTo>
                  <a:close/>
                </a:path>
              </a:pathLst>
            </a:custGeom>
            <a:solidFill>
              <a:srgbClr val="C3D4CC"/>
            </a:solidFill>
          </p:spPr>
        </p:sp>
      </p:grpSp>
      <p:sp>
        <p:nvSpPr>
          <p:cNvPr id="19" name="Freeform 19" descr="preencoded.png"/>
          <p:cNvSpPr/>
          <p:nvPr/>
        </p:nvSpPr>
        <p:spPr>
          <a:xfrm>
            <a:off x="1032868" y="5917704"/>
            <a:ext cx="8070205" cy="1633686"/>
          </a:xfrm>
          <a:custGeom>
            <a:avLst/>
            <a:gdLst/>
            <a:ahLst/>
            <a:cxnLst/>
            <a:rect l="l" t="t" r="r" b="b"/>
            <a:pathLst>
              <a:path w="8070205" h="1633686">
                <a:moveTo>
                  <a:pt x="0" y="0"/>
                </a:moveTo>
                <a:lnTo>
                  <a:pt x="8070204" y="0"/>
                </a:lnTo>
                <a:lnTo>
                  <a:pt x="8070204" y="1633686"/>
                </a:lnTo>
                <a:lnTo>
                  <a:pt x="0" y="1633686"/>
                </a:lnTo>
                <a:lnTo>
                  <a:pt x="0" y="0"/>
                </a:lnTo>
                <a:close/>
              </a:path>
            </a:pathLst>
          </a:custGeom>
          <a:blipFill>
            <a:blip r:embed="rId5"/>
            <a:stretch>
              <a:fillRect t="-156" b="-156"/>
            </a:stretch>
          </a:blipFill>
        </p:spPr>
      </p:sp>
      <p:sp>
        <p:nvSpPr>
          <p:cNvPr id="20" name="TextBox 20"/>
          <p:cNvSpPr txBox="1"/>
          <p:nvPr/>
        </p:nvSpPr>
        <p:spPr>
          <a:xfrm>
            <a:off x="4954340" y="6317754"/>
            <a:ext cx="227111" cy="700236"/>
          </a:xfrm>
          <a:prstGeom prst="rect">
            <a:avLst/>
          </a:prstGeom>
        </p:spPr>
        <p:txBody>
          <a:bodyPr lIns="0" tIns="0" rIns="0" bIns="0" rtlCol="0" anchor="t">
            <a:spAutoFit/>
          </a:bodyPr>
          <a:lstStyle/>
          <a:p>
            <a:pPr algn="ctr">
              <a:lnSpc>
                <a:spcPts val="4437"/>
              </a:lnSpc>
            </a:pPr>
            <a:r>
              <a:rPr lang="en-US" sz="2750" b="1">
                <a:solidFill>
                  <a:srgbClr val="3B4E4E"/>
                </a:solidFill>
                <a:latin typeface="Arimo Bold"/>
                <a:ea typeface="Arimo Bold"/>
                <a:cs typeface="Arimo Bold"/>
                <a:sym typeface="Arimo Bold"/>
              </a:rPr>
              <a:t>3</a:t>
            </a:r>
          </a:p>
        </p:txBody>
      </p:sp>
      <p:sp>
        <p:nvSpPr>
          <p:cNvPr id="21" name="TextBox 21"/>
          <p:cNvSpPr txBox="1"/>
          <p:nvPr/>
        </p:nvSpPr>
        <p:spPr>
          <a:xfrm>
            <a:off x="9386590" y="6163121"/>
            <a:ext cx="4620071" cy="481012"/>
          </a:xfrm>
          <a:prstGeom prst="rect">
            <a:avLst/>
          </a:prstGeom>
        </p:spPr>
        <p:txBody>
          <a:bodyPr lIns="0" tIns="0" rIns="0" bIns="0" rtlCol="0" anchor="t">
            <a:spAutoFit/>
          </a:bodyPr>
          <a:lstStyle/>
          <a:p>
            <a:pPr algn="l">
              <a:lnSpc>
                <a:spcPts val="3437"/>
              </a:lnSpc>
            </a:pPr>
            <a:r>
              <a:rPr lang="en-US" sz="2750" b="1">
                <a:solidFill>
                  <a:srgbClr val="3B4E4E"/>
                </a:solidFill>
                <a:latin typeface="Arimo Bold"/>
                <a:ea typeface="Arimo Bold"/>
                <a:cs typeface="Arimo Bold"/>
                <a:sym typeface="Arimo Bold"/>
              </a:rPr>
              <a:t>Πολιτική Εκπροσώπηση</a:t>
            </a:r>
          </a:p>
        </p:txBody>
      </p:sp>
      <p:sp>
        <p:nvSpPr>
          <p:cNvPr id="22" name="TextBox 22"/>
          <p:cNvSpPr txBox="1"/>
          <p:nvPr/>
        </p:nvSpPr>
        <p:spPr>
          <a:xfrm>
            <a:off x="9386590" y="6671370"/>
            <a:ext cx="4620071" cy="596504"/>
          </a:xfrm>
          <a:prstGeom prst="rect">
            <a:avLst/>
          </a:prstGeom>
        </p:spPr>
        <p:txBody>
          <a:bodyPr lIns="0" tIns="0" rIns="0" bIns="0" rtlCol="0" anchor="t">
            <a:spAutoFit/>
          </a:bodyPr>
          <a:lstStyle/>
          <a:p>
            <a:pPr algn="l">
              <a:lnSpc>
                <a:spcPts val="3562"/>
              </a:lnSpc>
            </a:pPr>
            <a:r>
              <a:rPr lang="en-US" sz="2187">
                <a:solidFill>
                  <a:srgbClr val="3B4E4E"/>
                </a:solidFill>
                <a:latin typeface="Overpass Light"/>
                <a:ea typeface="Overpass Light"/>
                <a:cs typeface="Overpass Light"/>
                <a:sym typeface="Overpass Light"/>
              </a:rPr>
              <a:t>Έλλειψη αντιπροσώπευσης</a:t>
            </a:r>
          </a:p>
        </p:txBody>
      </p:sp>
      <p:sp>
        <p:nvSpPr>
          <p:cNvPr id="23" name="TextBox 23"/>
          <p:cNvSpPr txBox="1"/>
          <p:nvPr/>
        </p:nvSpPr>
        <p:spPr>
          <a:xfrm>
            <a:off x="992238" y="7884765"/>
            <a:ext cx="16303526" cy="1503760"/>
          </a:xfrm>
          <a:prstGeom prst="rect">
            <a:avLst/>
          </a:prstGeom>
        </p:spPr>
        <p:txBody>
          <a:bodyPr lIns="0" tIns="0" rIns="0" bIns="0" rtlCol="0" anchor="t">
            <a:spAutoFit/>
          </a:bodyPr>
          <a:lstStyle/>
          <a:p>
            <a:pPr algn="l">
              <a:lnSpc>
                <a:spcPts val="3562"/>
              </a:lnSpc>
            </a:pPr>
            <a:r>
              <a:rPr lang="en-US" sz="2187">
                <a:solidFill>
                  <a:srgbClr val="3B4E4E"/>
                </a:solidFill>
                <a:latin typeface="Overpass Light"/>
                <a:ea typeface="Overpass Light"/>
                <a:cs typeface="Overpass Light"/>
                <a:sym typeface="Overpass Light"/>
              </a:rPr>
              <a:t>Οι Μικρασιάτες πρόσφυγες των χρόνων της Επανάστασης αντιμετώπισαν σοβαρά προβλήματα επιβίωσης, ιδιαίτερα οι Κυδωνιείς. Η ανάγκη εξασφάλισης των βασικών όρων ζωής και η γεωγραφική διασπορά τους περιόρισαν τις δυνατότητες διεκδίκησης αντιπροσώπευσης στα πολιτικά και διοικητικά όργανα της επαναστατημένης Ελλάδας.</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4BE"/>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DE6"/>
            </a:solidFill>
          </p:spPr>
        </p:sp>
      </p:grpSp>
      <p:grpSp>
        <p:nvGrpSpPr>
          <p:cNvPr id="6" name="Group 6"/>
          <p:cNvGrpSpPr/>
          <p:nvPr/>
        </p:nvGrpSpPr>
        <p:grpSpPr>
          <a:xfrm>
            <a:off x="8256389" y="3281214"/>
            <a:ext cx="38100" cy="5921723"/>
            <a:chOff x="0" y="0"/>
            <a:chExt cx="50800" cy="7895630"/>
          </a:xfrm>
        </p:grpSpPr>
        <p:sp>
          <p:nvSpPr>
            <p:cNvPr id="7" name="Freeform 7"/>
            <p:cNvSpPr/>
            <p:nvPr/>
          </p:nvSpPr>
          <p:spPr>
            <a:xfrm>
              <a:off x="0" y="0"/>
              <a:ext cx="50800" cy="7895590"/>
            </a:xfrm>
            <a:custGeom>
              <a:avLst/>
              <a:gdLst/>
              <a:ahLst/>
              <a:cxnLst/>
              <a:rect l="l" t="t" r="r" b="b"/>
              <a:pathLst>
                <a:path w="50800" h="7895590">
                  <a:moveTo>
                    <a:pt x="0" y="25400"/>
                  </a:moveTo>
                  <a:cubicBezTo>
                    <a:pt x="0" y="11430"/>
                    <a:pt x="11430" y="0"/>
                    <a:pt x="25400" y="0"/>
                  </a:cubicBezTo>
                  <a:cubicBezTo>
                    <a:pt x="39370" y="0"/>
                    <a:pt x="50800" y="11430"/>
                    <a:pt x="50800" y="25400"/>
                  </a:cubicBezTo>
                  <a:lnTo>
                    <a:pt x="50800" y="7870190"/>
                  </a:lnTo>
                  <a:cubicBezTo>
                    <a:pt x="50800" y="7884160"/>
                    <a:pt x="39370" y="7895590"/>
                    <a:pt x="25400" y="7895590"/>
                  </a:cubicBezTo>
                  <a:cubicBezTo>
                    <a:pt x="11430" y="7895590"/>
                    <a:pt x="0" y="7884160"/>
                    <a:pt x="0" y="7870190"/>
                  </a:cubicBezTo>
                  <a:close/>
                </a:path>
              </a:pathLst>
            </a:custGeom>
            <a:solidFill>
              <a:srgbClr val="C3D4CC"/>
            </a:solidFill>
          </p:spPr>
        </p:sp>
      </p:grpSp>
      <p:grpSp>
        <p:nvGrpSpPr>
          <p:cNvPr id="8" name="Group 8"/>
          <p:cNvGrpSpPr/>
          <p:nvPr/>
        </p:nvGrpSpPr>
        <p:grpSpPr>
          <a:xfrm>
            <a:off x="8556277" y="3900041"/>
            <a:ext cx="992237" cy="38100"/>
            <a:chOff x="0" y="0"/>
            <a:chExt cx="1322983" cy="50800"/>
          </a:xfrm>
        </p:grpSpPr>
        <p:sp>
          <p:nvSpPr>
            <p:cNvPr id="9" name="Freeform 9"/>
            <p:cNvSpPr/>
            <p:nvPr/>
          </p:nvSpPr>
          <p:spPr>
            <a:xfrm>
              <a:off x="0" y="0"/>
              <a:ext cx="1322959" cy="50800"/>
            </a:xfrm>
            <a:custGeom>
              <a:avLst/>
              <a:gdLst/>
              <a:ahLst/>
              <a:cxnLst/>
              <a:rect l="l" t="t" r="r" b="b"/>
              <a:pathLst>
                <a:path w="1322959" h="50800">
                  <a:moveTo>
                    <a:pt x="0" y="25400"/>
                  </a:moveTo>
                  <a:cubicBezTo>
                    <a:pt x="0" y="11430"/>
                    <a:pt x="11430" y="0"/>
                    <a:pt x="25400" y="0"/>
                  </a:cubicBezTo>
                  <a:lnTo>
                    <a:pt x="1297559" y="0"/>
                  </a:lnTo>
                  <a:cubicBezTo>
                    <a:pt x="1311529" y="0"/>
                    <a:pt x="1322959" y="11430"/>
                    <a:pt x="1322959" y="25400"/>
                  </a:cubicBezTo>
                  <a:cubicBezTo>
                    <a:pt x="1322959" y="39370"/>
                    <a:pt x="1311529" y="50800"/>
                    <a:pt x="1297559" y="50800"/>
                  </a:cubicBezTo>
                  <a:lnTo>
                    <a:pt x="25400" y="50800"/>
                  </a:lnTo>
                  <a:cubicBezTo>
                    <a:pt x="11430" y="50800"/>
                    <a:pt x="0" y="39370"/>
                    <a:pt x="0" y="25400"/>
                  </a:cubicBezTo>
                  <a:close/>
                </a:path>
              </a:pathLst>
            </a:custGeom>
            <a:solidFill>
              <a:srgbClr val="C3D4CC"/>
            </a:solidFill>
          </p:spPr>
        </p:sp>
      </p:grpSp>
      <p:grpSp>
        <p:nvGrpSpPr>
          <p:cNvPr id="10" name="Group 10"/>
          <p:cNvGrpSpPr/>
          <p:nvPr/>
        </p:nvGrpSpPr>
        <p:grpSpPr>
          <a:xfrm>
            <a:off x="7951737" y="3595390"/>
            <a:ext cx="647402" cy="647402"/>
            <a:chOff x="0" y="0"/>
            <a:chExt cx="863203" cy="863203"/>
          </a:xfrm>
        </p:grpSpPr>
        <p:sp>
          <p:nvSpPr>
            <p:cNvPr id="11" name="Freeform 11"/>
            <p:cNvSpPr/>
            <p:nvPr/>
          </p:nvSpPr>
          <p:spPr>
            <a:xfrm>
              <a:off x="6350" y="6350"/>
              <a:ext cx="850519" cy="850519"/>
            </a:xfrm>
            <a:custGeom>
              <a:avLst/>
              <a:gdLst/>
              <a:ahLst/>
              <a:cxnLst/>
              <a:rect l="l" t="t" r="r" b="b"/>
              <a:pathLst>
                <a:path w="850519" h="850519">
                  <a:moveTo>
                    <a:pt x="0" y="158750"/>
                  </a:moveTo>
                  <a:cubicBezTo>
                    <a:pt x="0" y="71120"/>
                    <a:pt x="71120" y="0"/>
                    <a:pt x="158750" y="0"/>
                  </a:cubicBezTo>
                  <a:lnTo>
                    <a:pt x="691769" y="0"/>
                  </a:lnTo>
                  <a:cubicBezTo>
                    <a:pt x="779399" y="0"/>
                    <a:pt x="850519" y="71120"/>
                    <a:pt x="850519" y="158750"/>
                  </a:cubicBezTo>
                  <a:lnTo>
                    <a:pt x="850519" y="691769"/>
                  </a:lnTo>
                  <a:cubicBezTo>
                    <a:pt x="850519" y="779399"/>
                    <a:pt x="779399" y="850519"/>
                    <a:pt x="691769" y="850519"/>
                  </a:cubicBezTo>
                  <a:lnTo>
                    <a:pt x="158750" y="850519"/>
                  </a:lnTo>
                  <a:cubicBezTo>
                    <a:pt x="71120" y="850519"/>
                    <a:pt x="0" y="779399"/>
                    <a:pt x="0" y="691769"/>
                  </a:cubicBezTo>
                  <a:close/>
                </a:path>
              </a:pathLst>
            </a:custGeom>
            <a:solidFill>
              <a:srgbClr val="DDEEE6"/>
            </a:solidFill>
          </p:spPr>
        </p:sp>
        <p:sp>
          <p:nvSpPr>
            <p:cNvPr id="12" name="Freeform 12"/>
            <p:cNvSpPr/>
            <p:nvPr/>
          </p:nvSpPr>
          <p:spPr>
            <a:xfrm>
              <a:off x="0" y="0"/>
              <a:ext cx="863219" cy="863219"/>
            </a:xfrm>
            <a:custGeom>
              <a:avLst/>
              <a:gdLst/>
              <a:ahLst/>
              <a:cxnLst/>
              <a:rect l="l" t="t" r="r" b="b"/>
              <a:pathLst>
                <a:path w="863219" h="863219">
                  <a:moveTo>
                    <a:pt x="0" y="165100"/>
                  </a:moveTo>
                  <a:cubicBezTo>
                    <a:pt x="0" y="73914"/>
                    <a:pt x="73914" y="0"/>
                    <a:pt x="165100" y="0"/>
                  </a:cubicBezTo>
                  <a:lnTo>
                    <a:pt x="698119" y="0"/>
                  </a:lnTo>
                  <a:lnTo>
                    <a:pt x="698119" y="6350"/>
                  </a:lnTo>
                  <a:lnTo>
                    <a:pt x="698119" y="0"/>
                  </a:lnTo>
                  <a:lnTo>
                    <a:pt x="698119" y="6350"/>
                  </a:lnTo>
                  <a:lnTo>
                    <a:pt x="698119" y="0"/>
                  </a:lnTo>
                  <a:cubicBezTo>
                    <a:pt x="789305" y="0"/>
                    <a:pt x="863219" y="73914"/>
                    <a:pt x="863219" y="165100"/>
                  </a:cubicBezTo>
                  <a:lnTo>
                    <a:pt x="856869" y="165100"/>
                  </a:lnTo>
                  <a:lnTo>
                    <a:pt x="863219" y="165100"/>
                  </a:lnTo>
                  <a:lnTo>
                    <a:pt x="863219" y="698119"/>
                  </a:lnTo>
                  <a:lnTo>
                    <a:pt x="856869" y="698119"/>
                  </a:lnTo>
                  <a:lnTo>
                    <a:pt x="863219" y="698119"/>
                  </a:lnTo>
                  <a:cubicBezTo>
                    <a:pt x="863219" y="789305"/>
                    <a:pt x="789305" y="863219"/>
                    <a:pt x="698119" y="863219"/>
                  </a:cubicBezTo>
                  <a:lnTo>
                    <a:pt x="698119" y="856869"/>
                  </a:lnTo>
                  <a:lnTo>
                    <a:pt x="698119" y="863219"/>
                  </a:lnTo>
                  <a:lnTo>
                    <a:pt x="165100" y="863219"/>
                  </a:lnTo>
                  <a:lnTo>
                    <a:pt x="165100" y="856869"/>
                  </a:lnTo>
                  <a:lnTo>
                    <a:pt x="165100" y="863219"/>
                  </a:lnTo>
                  <a:cubicBezTo>
                    <a:pt x="73914" y="863219"/>
                    <a:pt x="0" y="789305"/>
                    <a:pt x="0" y="698119"/>
                  </a:cubicBezTo>
                  <a:lnTo>
                    <a:pt x="0" y="165100"/>
                  </a:lnTo>
                  <a:lnTo>
                    <a:pt x="6350" y="165100"/>
                  </a:lnTo>
                  <a:lnTo>
                    <a:pt x="0" y="165100"/>
                  </a:lnTo>
                  <a:moveTo>
                    <a:pt x="12700" y="165100"/>
                  </a:moveTo>
                  <a:lnTo>
                    <a:pt x="12700" y="698119"/>
                  </a:lnTo>
                  <a:lnTo>
                    <a:pt x="6350" y="698119"/>
                  </a:lnTo>
                  <a:lnTo>
                    <a:pt x="12700" y="698119"/>
                  </a:lnTo>
                  <a:cubicBezTo>
                    <a:pt x="12700" y="782320"/>
                    <a:pt x="80899" y="850519"/>
                    <a:pt x="165100" y="850519"/>
                  </a:cubicBezTo>
                  <a:lnTo>
                    <a:pt x="698119" y="850519"/>
                  </a:lnTo>
                  <a:cubicBezTo>
                    <a:pt x="782320" y="850519"/>
                    <a:pt x="850519" y="782320"/>
                    <a:pt x="850519" y="698119"/>
                  </a:cubicBezTo>
                  <a:lnTo>
                    <a:pt x="850519" y="165100"/>
                  </a:lnTo>
                  <a:cubicBezTo>
                    <a:pt x="850519" y="80899"/>
                    <a:pt x="782320" y="12700"/>
                    <a:pt x="698119" y="12700"/>
                  </a:cubicBezTo>
                  <a:lnTo>
                    <a:pt x="165100" y="12700"/>
                  </a:lnTo>
                  <a:lnTo>
                    <a:pt x="165100" y="6350"/>
                  </a:lnTo>
                  <a:lnTo>
                    <a:pt x="165100" y="12700"/>
                  </a:lnTo>
                  <a:cubicBezTo>
                    <a:pt x="80899" y="12700"/>
                    <a:pt x="12700" y="80899"/>
                    <a:pt x="12700" y="165100"/>
                  </a:cubicBezTo>
                  <a:close/>
                </a:path>
              </a:pathLst>
            </a:custGeom>
            <a:solidFill>
              <a:srgbClr val="C3D4CC"/>
            </a:solidFill>
          </p:spPr>
        </p:sp>
      </p:grpSp>
      <p:grpSp>
        <p:nvGrpSpPr>
          <p:cNvPr id="13" name="Group 13"/>
          <p:cNvGrpSpPr/>
          <p:nvPr/>
        </p:nvGrpSpPr>
        <p:grpSpPr>
          <a:xfrm>
            <a:off x="8556277" y="6270872"/>
            <a:ext cx="992237" cy="38100"/>
            <a:chOff x="0" y="0"/>
            <a:chExt cx="1322983" cy="50800"/>
          </a:xfrm>
        </p:grpSpPr>
        <p:sp>
          <p:nvSpPr>
            <p:cNvPr id="14" name="Freeform 14"/>
            <p:cNvSpPr/>
            <p:nvPr/>
          </p:nvSpPr>
          <p:spPr>
            <a:xfrm>
              <a:off x="0" y="0"/>
              <a:ext cx="1322959" cy="50800"/>
            </a:xfrm>
            <a:custGeom>
              <a:avLst/>
              <a:gdLst/>
              <a:ahLst/>
              <a:cxnLst/>
              <a:rect l="l" t="t" r="r" b="b"/>
              <a:pathLst>
                <a:path w="1322959" h="50800">
                  <a:moveTo>
                    <a:pt x="0" y="25400"/>
                  </a:moveTo>
                  <a:cubicBezTo>
                    <a:pt x="0" y="11430"/>
                    <a:pt x="11430" y="0"/>
                    <a:pt x="25400" y="0"/>
                  </a:cubicBezTo>
                  <a:lnTo>
                    <a:pt x="1297559" y="0"/>
                  </a:lnTo>
                  <a:cubicBezTo>
                    <a:pt x="1311529" y="0"/>
                    <a:pt x="1322959" y="11430"/>
                    <a:pt x="1322959" y="25400"/>
                  </a:cubicBezTo>
                  <a:cubicBezTo>
                    <a:pt x="1322959" y="39370"/>
                    <a:pt x="1311529" y="50800"/>
                    <a:pt x="1297559" y="50800"/>
                  </a:cubicBezTo>
                  <a:lnTo>
                    <a:pt x="25400" y="50800"/>
                  </a:lnTo>
                  <a:cubicBezTo>
                    <a:pt x="11430" y="50800"/>
                    <a:pt x="0" y="39370"/>
                    <a:pt x="0" y="25400"/>
                  </a:cubicBezTo>
                  <a:close/>
                </a:path>
              </a:pathLst>
            </a:custGeom>
            <a:solidFill>
              <a:srgbClr val="C3D4CC"/>
            </a:solidFill>
          </p:spPr>
        </p:sp>
      </p:grpSp>
      <p:grpSp>
        <p:nvGrpSpPr>
          <p:cNvPr id="15" name="Group 15"/>
          <p:cNvGrpSpPr/>
          <p:nvPr/>
        </p:nvGrpSpPr>
        <p:grpSpPr>
          <a:xfrm>
            <a:off x="7951737" y="5966222"/>
            <a:ext cx="647402" cy="647402"/>
            <a:chOff x="0" y="0"/>
            <a:chExt cx="863203" cy="863203"/>
          </a:xfrm>
        </p:grpSpPr>
        <p:sp>
          <p:nvSpPr>
            <p:cNvPr id="16" name="Freeform 16"/>
            <p:cNvSpPr/>
            <p:nvPr/>
          </p:nvSpPr>
          <p:spPr>
            <a:xfrm>
              <a:off x="6350" y="6350"/>
              <a:ext cx="850519" cy="850519"/>
            </a:xfrm>
            <a:custGeom>
              <a:avLst/>
              <a:gdLst/>
              <a:ahLst/>
              <a:cxnLst/>
              <a:rect l="l" t="t" r="r" b="b"/>
              <a:pathLst>
                <a:path w="850519" h="850519">
                  <a:moveTo>
                    <a:pt x="0" y="158750"/>
                  </a:moveTo>
                  <a:cubicBezTo>
                    <a:pt x="0" y="71120"/>
                    <a:pt x="71120" y="0"/>
                    <a:pt x="158750" y="0"/>
                  </a:cubicBezTo>
                  <a:lnTo>
                    <a:pt x="691769" y="0"/>
                  </a:lnTo>
                  <a:cubicBezTo>
                    <a:pt x="779399" y="0"/>
                    <a:pt x="850519" y="71120"/>
                    <a:pt x="850519" y="158750"/>
                  </a:cubicBezTo>
                  <a:lnTo>
                    <a:pt x="850519" y="691769"/>
                  </a:lnTo>
                  <a:cubicBezTo>
                    <a:pt x="850519" y="779399"/>
                    <a:pt x="779399" y="850519"/>
                    <a:pt x="691769" y="850519"/>
                  </a:cubicBezTo>
                  <a:lnTo>
                    <a:pt x="158750" y="850519"/>
                  </a:lnTo>
                  <a:cubicBezTo>
                    <a:pt x="71120" y="850519"/>
                    <a:pt x="0" y="779399"/>
                    <a:pt x="0" y="691769"/>
                  </a:cubicBezTo>
                  <a:close/>
                </a:path>
              </a:pathLst>
            </a:custGeom>
            <a:solidFill>
              <a:srgbClr val="DDEEE6"/>
            </a:solidFill>
          </p:spPr>
        </p:sp>
        <p:sp>
          <p:nvSpPr>
            <p:cNvPr id="17" name="Freeform 17"/>
            <p:cNvSpPr/>
            <p:nvPr/>
          </p:nvSpPr>
          <p:spPr>
            <a:xfrm>
              <a:off x="0" y="0"/>
              <a:ext cx="863219" cy="863219"/>
            </a:xfrm>
            <a:custGeom>
              <a:avLst/>
              <a:gdLst/>
              <a:ahLst/>
              <a:cxnLst/>
              <a:rect l="l" t="t" r="r" b="b"/>
              <a:pathLst>
                <a:path w="863219" h="863219">
                  <a:moveTo>
                    <a:pt x="0" y="165100"/>
                  </a:moveTo>
                  <a:cubicBezTo>
                    <a:pt x="0" y="73914"/>
                    <a:pt x="73914" y="0"/>
                    <a:pt x="165100" y="0"/>
                  </a:cubicBezTo>
                  <a:lnTo>
                    <a:pt x="698119" y="0"/>
                  </a:lnTo>
                  <a:lnTo>
                    <a:pt x="698119" y="6350"/>
                  </a:lnTo>
                  <a:lnTo>
                    <a:pt x="698119" y="0"/>
                  </a:lnTo>
                  <a:lnTo>
                    <a:pt x="698119" y="6350"/>
                  </a:lnTo>
                  <a:lnTo>
                    <a:pt x="698119" y="0"/>
                  </a:lnTo>
                  <a:cubicBezTo>
                    <a:pt x="789305" y="0"/>
                    <a:pt x="863219" y="73914"/>
                    <a:pt x="863219" y="165100"/>
                  </a:cubicBezTo>
                  <a:lnTo>
                    <a:pt x="856869" y="165100"/>
                  </a:lnTo>
                  <a:lnTo>
                    <a:pt x="863219" y="165100"/>
                  </a:lnTo>
                  <a:lnTo>
                    <a:pt x="863219" y="698119"/>
                  </a:lnTo>
                  <a:lnTo>
                    <a:pt x="856869" y="698119"/>
                  </a:lnTo>
                  <a:lnTo>
                    <a:pt x="863219" y="698119"/>
                  </a:lnTo>
                  <a:cubicBezTo>
                    <a:pt x="863219" y="789305"/>
                    <a:pt x="789305" y="863219"/>
                    <a:pt x="698119" y="863219"/>
                  </a:cubicBezTo>
                  <a:lnTo>
                    <a:pt x="698119" y="856869"/>
                  </a:lnTo>
                  <a:lnTo>
                    <a:pt x="698119" y="863219"/>
                  </a:lnTo>
                  <a:lnTo>
                    <a:pt x="165100" y="863219"/>
                  </a:lnTo>
                  <a:lnTo>
                    <a:pt x="165100" y="856869"/>
                  </a:lnTo>
                  <a:lnTo>
                    <a:pt x="165100" y="863219"/>
                  </a:lnTo>
                  <a:cubicBezTo>
                    <a:pt x="73914" y="863219"/>
                    <a:pt x="0" y="789305"/>
                    <a:pt x="0" y="698119"/>
                  </a:cubicBezTo>
                  <a:lnTo>
                    <a:pt x="0" y="165100"/>
                  </a:lnTo>
                  <a:lnTo>
                    <a:pt x="6350" y="165100"/>
                  </a:lnTo>
                  <a:lnTo>
                    <a:pt x="0" y="165100"/>
                  </a:lnTo>
                  <a:moveTo>
                    <a:pt x="12700" y="165100"/>
                  </a:moveTo>
                  <a:lnTo>
                    <a:pt x="12700" y="698119"/>
                  </a:lnTo>
                  <a:lnTo>
                    <a:pt x="6350" y="698119"/>
                  </a:lnTo>
                  <a:lnTo>
                    <a:pt x="12700" y="698119"/>
                  </a:lnTo>
                  <a:cubicBezTo>
                    <a:pt x="12700" y="782320"/>
                    <a:pt x="80899" y="850519"/>
                    <a:pt x="165100" y="850519"/>
                  </a:cubicBezTo>
                  <a:lnTo>
                    <a:pt x="698119" y="850519"/>
                  </a:lnTo>
                  <a:cubicBezTo>
                    <a:pt x="782320" y="850519"/>
                    <a:pt x="850519" y="782320"/>
                    <a:pt x="850519" y="698119"/>
                  </a:cubicBezTo>
                  <a:lnTo>
                    <a:pt x="850519" y="165100"/>
                  </a:lnTo>
                  <a:cubicBezTo>
                    <a:pt x="850519" y="80899"/>
                    <a:pt x="782320" y="12700"/>
                    <a:pt x="698119" y="12700"/>
                  </a:cubicBezTo>
                  <a:lnTo>
                    <a:pt x="165100" y="12700"/>
                  </a:lnTo>
                  <a:lnTo>
                    <a:pt x="165100" y="6350"/>
                  </a:lnTo>
                  <a:lnTo>
                    <a:pt x="165100" y="12700"/>
                  </a:lnTo>
                  <a:cubicBezTo>
                    <a:pt x="80899" y="12700"/>
                    <a:pt x="12700" y="80899"/>
                    <a:pt x="12700" y="165100"/>
                  </a:cubicBezTo>
                  <a:close/>
                </a:path>
              </a:pathLst>
            </a:custGeom>
            <a:solidFill>
              <a:srgbClr val="C3D4CC"/>
            </a:solidFill>
          </p:spPr>
        </p:sp>
      </p:grpSp>
      <p:grpSp>
        <p:nvGrpSpPr>
          <p:cNvPr id="18" name="Group 18"/>
          <p:cNvGrpSpPr/>
          <p:nvPr/>
        </p:nvGrpSpPr>
        <p:grpSpPr>
          <a:xfrm>
            <a:off x="8556277" y="8188077"/>
            <a:ext cx="992237" cy="38100"/>
            <a:chOff x="0" y="0"/>
            <a:chExt cx="1322983" cy="50800"/>
          </a:xfrm>
        </p:grpSpPr>
        <p:sp>
          <p:nvSpPr>
            <p:cNvPr id="19" name="Freeform 19"/>
            <p:cNvSpPr/>
            <p:nvPr/>
          </p:nvSpPr>
          <p:spPr>
            <a:xfrm>
              <a:off x="0" y="0"/>
              <a:ext cx="1322959" cy="50800"/>
            </a:xfrm>
            <a:custGeom>
              <a:avLst/>
              <a:gdLst/>
              <a:ahLst/>
              <a:cxnLst/>
              <a:rect l="l" t="t" r="r" b="b"/>
              <a:pathLst>
                <a:path w="1322959" h="50800">
                  <a:moveTo>
                    <a:pt x="0" y="25400"/>
                  </a:moveTo>
                  <a:cubicBezTo>
                    <a:pt x="0" y="11430"/>
                    <a:pt x="11430" y="0"/>
                    <a:pt x="25400" y="0"/>
                  </a:cubicBezTo>
                  <a:lnTo>
                    <a:pt x="1297559" y="0"/>
                  </a:lnTo>
                  <a:cubicBezTo>
                    <a:pt x="1311529" y="0"/>
                    <a:pt x="1322959" y="11430"/>
                    <a:pt x="1322959" y="25400"/>
                  </a:cubicBezTo>
                  <a:cubicBezTo>
                    <a:pt x="1322959" y="39370"/>
                    <a:pt x="1311529" y="50800"/>
                    <a:pt x="1297559" y="50800"/>
                  </a:cubicBezTo>
                  <a:lnTo>
                    <a:pt x="25400" y="50800"/>
                  </a:lnTo>
                  <a:cubicBezTo>
                    <a:pt x="11430" y="50800"/>
                    <a:pt x="0" y="39370"/>
                    <a:pt x="0" y="25400"/>
                  </a:cubicBezTo>
                  <a:close/>
                </a:path>
              </a:pathLst>
            </a:custGeom>
            <a:solidFill>
              <a:srgbClr val="C3D4CC"/>
            </a:solidFill>
          </p:spPr>
        </p:sp>
      </p:grpSp>
      <p:grpSp>
        <p:nvGrpSpPr>
          <p:cNvPr id="20" name="Group 20"/>
          <p:cNvGrpSpPr/>
          <p:nvPr/>
        </p:nvGrpSpPr>
        <p:grpSpPr>
          <a:xfrm>
            <a:off x="7951737" y="7883426"/>
            <a:ext cx="647402" cy="647403"/>
            <a:chOff x="0" y="0"/>
            <a:chExt cx="863203" cy="863203"/>
          </a:xfrm>
        </p:grpSpPr>
        <p:sp>
          <p:nvSpPr>
            <p:cNvPr id="21" name="Freeform 21"/>
            <p:cNvSpPr/>
            <p:nvPr/>
          </p:nvSpPr>
          <p:spPr>
            <a:xfrm>
              <a:off x="6350" y="6350"/>
              <a:ext cx="850519" cy="850519"/>
            </a:xfrm>
            <a:custGeom>
              <a:avLst/>
              <a:gdLst/>
              <a:ahLst/>
              <a:cxnLst/>
              <a:rect l="l" t="t" r="r" b="b"/>
              <a:pathLst>
                <a:path w="850519" h="850519">
                  <a:moveTo>
                    <a:pt x="0" y="158750"/>
                  </a:moveTo>
                  <a:cubicBezTo>
                    <a:pt x="0" y="71120"/>
                    <a:pt x="71120" y="0"/>
                    <a:pt x="158750" y="0"/>
                  </a:cubicBezTo>
                  <a:lnTo>
                    <a:pt x="691769" y="0"/>
                  </a:lnTo>
                  <a:cubicBezTo>
                    <a:pt x="779399" y="0"/>
                    <a:pt x="850519" y="71120"/>
                    <a:pt x="850519" y="158750"/>
                  </a:cubicBezTo>
                  <a:lnTo>
                    <a:pt x="850519" y="691769"/>
                  </a:lnTo>
                  <a:cubicBezTo>
                    <a:pt x="850519" y="779399"/>
                    <a:pt x="779399" y="850519"/>
                    <a:pt x="691769" y="850519"/>
                  </a:cubicBezTo>
                  <a:lnTo>
                    <a:pt x="158750" y="850519"/>
                  </a:lnTo>
                  <a:cubicBezTo>
                    <a:pt x="71120" y="850519"/>
                    <a:pt x="0" y="779399"/>
                    <a:pt x="0" y="691769"/>
                  </a:cubicBezTo>
                  <a:close/>
                </a:path>
              </a:pathLst>
            </a:custGeom>
            <a:solidFill>
              <a:srgbClr val="DDEEE6"/>
            </a:solidFill>
          </p:spPr>
        </p:sp>
        <p:sp>
          <p:nvSpPr>
            <p:cNvPr id="22" name="Freeform 22"/>
            <p:cNvSpPr/>
            <p:nvPr/>
          </p:nvSpPr>
          <p:spPr>
            <a:xfrm>
              <a:off x="0" y="0"/>
              <a:ext cx="863219" cy="863219"/>
            </a:xfrm>
            <a:custGeom>
              <a:avLst/>
              <a:gdLst/>
              <a:ahLst/>
              <a:cxnLst/>
              <a:rect l="l" t="t" r="r" b="b"/>
              <a:pathLst>
                <a:path w="863219" h="863219">
                  <a:moveTo>
                    <a:pt x="0" y="165100"/>
                  </a:moveTo>
                  <a:cubicBezTo>
                    <a:pt x="0" y="73914"/>
                    <a:pt x="73914" y="0"/>
                    <a:pt x="165100" y="0"/>
                  </a:cubicBezTo>
                  <a:lnTo>
                    <a:pt x="698119" y="0"/>
                  </a:lnTo>
                  <a:lnTo>
                    <a:pt x="698119" y="6350"/>
                  </a:lnTo>
                  <a:lnTo>
                    <a:pt x="698119" y="0"/>
                  </a:lnTo>
                  <a:lnTo>
                    <a:pt x="698119" y="6350"/>
                  </a:lnTo>
                  <a:lnTo>
                    <a:pt x="698119" y="0"/>
                  </a:lnTo>
                  <a:cubicBezTo>
                    <a:pt x="789305" y="0"/>
                    <a:pt x="863219" y="73914"/>
                    <a:pt x="863219" y="165100"/>
                  </a:cubicBezTo>
                  <a:lnTo>
                    <a:pt x="856869" y="165100"/>
                  </a:lnTo>
                  <a:lnTo>
                    <a:pt x="863219" y="165100"/>
                  </a:lnTo>
                  <a:lnTo>
                    <a:pt x="863219" y="698119"/>
                  </a:lnTo>
                  <a:lnTo>
                    <a:pt x="856869" y="698119"/>
                  </a:lnTo>
                  <a:lnTo>
                    <a:pt x="863219" y="698119"/>
                  </a:lnTo>
                  <a:cubicBezTo>
                    <a:pt x="863219" y="789305"/>
                    <a:pt x="789305" y="863219"/>
                    <a:pt x="698119" y="863219"/>
                  </a:cubicBezTo>
                  <a:lnTo>
                    <a:pt x="698119" y="856869"/>
                  </a:lnTo>
                  <a:lnTo>
                    <a:pt x="698119" y="863219"/>
                  </a:lnTo>
                  <a:lnTo>
                    <a:pt x="165100" y="863219"/>
                  </a:lnTo>
                  <a:lnTo>
                    <a:pt x="165100" y="856869"/>
                  </a:lnTo>
                  <a:lnTo>
                    <a:pt x="165100" y="863219"/>
                  </a:lnTo>
                  <a:cubicBezTo>
                    <a:pt x="73914" y="863219"/>
                    <a:pt x="0" y="789305"/>
                    <a:pt x="0" y="698119"/>
                  </a:cubicBezTo>
                  <a:lnTo>
                    <a:pt x="0" y="165100"/>
                  </a:lnTo>
                  <a:lnTo>
                    <a:pt x="6350" y="165100"/>
                  </a:lnTo>
                  <a:lnTo>
                    <a:pt x="0" y="165100"/>
                  </a:lnTo>
                  <a:moveTo>
                    <a:pt x="12700" y="165100"/>
                  </a:moveTo>
                  <a:lnTo>
                    <a:pt x="12700" y="698119"/>
                  </a:lnTo>
                  <a:lnTo>
                    <a:pt x="6350" y="698119"/>
                  </a:lnTo>
                  <a:lnTo>
                    <a:pt x="12700" y="698119"/>
                  </a:lnTo>
                  <a:cubicBezTo>
                    <a:pt x="12700" y="782320"/>
                    <a:pt x="80899" y="850519"/>
                    <a:pt x="165100" y="850519"/>
                  </a:cubicBezTo>
                  <a:lnTo>
                    <a:pt x="698119" y="850519"/>
                  </a:lnTo>
                  <a:cubicBezTo>
                    <a:pt x="782320" y="850519"/>
                    <a:pt x="850519" y="782320"/>
                    <a:pt x="850519" y="698119"/>
                  </a:cubicBezTo>
                  <a:lnTo>
                    <a:pt x="850519" y="165100"/>
                  </a:lnTo>
                  <a:cubicBezTo>
                    <a:pt x="850519" y="80899"/>
                    <a:pt x="782320" y="12700"/>
                    <a:pt x="698119" y="12700"/>
                  </a:cubicBezTo>
                  <a:lnTo>
                    <a:pt x="165100" y="12700"/>
                  </a:lnTo>
                  <a:lnTo>
                    <a:pt x="165100" y="6350"/>
                  </a:lnTo>
                  <a:lnTo>
                    <a:pt x="165100" y="12700"/>
                  </a:lnTo>
                  <a:cubicBezTo>
                    <a:pt x="80899" y="12700"/>
                    <a:pt x="12700" y="80899"/>
                    <a:pt x="12700" y="165100"/>
                  </a:cubicBezTo>
                  <a:close/>
                </a:path>
              </a:pathLst>
            </a:custGeom>
            <a:solidFill>
              <a:srgbClr val="C3D4CC"/>
            </a:solidFill>
          </p:spPr>
        </p:sp>
      </p:grpSp>
      <p:sp>
        <p:nvSpPr>
          <p:cNvPr id="23" name="Freeform 23"/>
          <p:cNvSpPr/>
          <p:nvPr/>
        </p:nvSpPr>
        <p:spPr>
          <a:xfrm>
            <a:off x="0" y="0"/>
            <a:ext cx="7398105" cy="10287000"/>
          </a:xfrm>
          <a:custGeom>
            <a:avLst/>
            <a:gdLst/>
            <a:ahLst/>
            <a:cxnLst/>
            <a:rect l="l" t="t" r="r" b="b"/>
            <a:pathLst>
              <a:path w="7398105" h="10287000">
                <a:moveTo>
                  <a:pt x="0" y="0"/>
                </a:moveTo>
                <a:lnTo>
                  <a:pt x="7398105" y="0"/>
                </a:lnTo>
                <a:lnTo>
                  <a:pt x="7398105" y="10287000"/>
                </a:lnTo>
                <a:lnTo>
                  <a:pt x="0" y="10287000"/>
                </a:lnTo>
                <a:lnTo>
                  <a:pt x="0" y="0"/>
                </a:lnTo>
                <a:close/>
              </a:path>
            </a:pathLst>
          </a:custGeom>
          <a:blipFill>
            <a:blip r:embed="rId3"/>
            <a:stretch>
              <a:fillRect l="-48020" r="-52917"/>
            </a:stretch>
          </a:blipFill>
        </p:spPr>
      </p:sp>
      <p:sp>
        <p:nvSpPr>
          <p:cNvPr id="24" name="TextBox 24"/>
          <p:cNvSpPr txBox="1"/>
          <p:nvPr/>
        </p:nvSpPr>
        <p:spPr>
          <a:xfrm>
            <a:off x="7850237" y="1026914"/>
            <a:ext cx="9445526" cy="1829097"/>
          </a:xfrm>
          <a:prstGeom prst="rect">
            <a:avLst/>
          </a:prstGeom>
        </p:spPr>
        <p:txBody>
          <a:bodyPr lIns="0" tIns="0" rIns="0" bIns="0" rtlCol="0" anchor="t">
            <a:spAutoFit/>
          </a:bodyPr>
          <a:lstStyle/>
          <a:p>
            <a:pPr algn="l">
              <a:lnSpc>
                <a:spcPts val="6937"/>
              </a:lnSpc>
            </a:pPr>
            <a:r>
              <a:rPr lang="en-US" sz="5562" b="1">
                <a:solidFill>
                  <a:srgbClr val="233939"/>
                </a:solidFill>
                <a:latin typeface="Arimo Bold"/>
                <a:ea typeface="Arimo Bold"/>
                <a:cs typeface="Arimo Bold"/>
                <a:sym typeface="Arimo Bold"/>
              </a:rPr>
              <a:t>Προσφυγικό Ρεύμα από τον Ελλαδικό Χώρο</a:t>
            </a:r>
          </a:p>
        </p:txBody>
      </p:sp>
      <p:sp>
        <p:nvSpPr>
          <p:cNvPr id="25" name="TextBox 25"/>
          <p:cNvSpPr txBox="1"/>
          <p:nvPr/>
        </p:nvSpPr>
        <p:spPr>
          <a:xfrm>
            <a:off x="8192392" y="3744516"/>
            <a:ext cx="165944" cy="387251"/>
          </a:xfrm>
          <a:prstGeom prst="rect">
            <a:avLst/>
          </a:prstGeom>
        </p:spPr>
        <p:txBody>
          <a:bodyPr lIns="0" tIns="0" rIns="0" bIns="0" rtlCol="0" anchor="t">
            <a:spAutoFit/>
          </a:bodyPr>
          <a:lstStyle/>
          <a:p>
            <a:pPr algn="ctr">
              <a:lnSpc>
                <a:spcPts val="3312"/>
              </a:lnSpc>
            </a:pPr>
            <a:r>
              <a:rPr lang="en-US" sz="3312" b="1">
                <a:solidFill>
                  <a:srgbClr val="3B4E4E"/>
                </a:solidFill>
                <a:latin typeface="Arimo Bold"/>
                <a:ea typeface="Arimo Bold"/>
                <a:cs typeface="Arimo Bold"/>
                <a:sym typeface="Arimo Bold"/>
              </a:rPr>
              <a:t>1</a:t>
            </a:r>
          </a:p>
        </p:txBody>
      </p:sp>
      <p:sp>
        <p:nvSpPr>
          <p:cNvPr id="26" name="TextBox 26"/>
          <p:cNvSpPr txBox="1"/>
          <p:nvPr/>
        </p:nvSpPr>
        <p:spPr>
          <a:xfrm>
            <a:off x="9834860" y="3526631"/>
            <a:ext cx="3544044" cy="481012"/>
          </a:xfrm>
          <a:prstGeom prst="rect">
            <a:avLst/>
          </a:prstGeom>
        </p:spPr>
        <p:txBody>
          <a:bodyPr lIns="0" tIns="0" rIns="0" bIns="0" rtlCol="0" anchor="t">
            <a:spAutoFit/>
          </a:bodyPr>
          <a:lstStyle/>
          <a:p>
            <a:pPr algn="l">
              <a:lnSpc>
                <a:spcPts val="3437"/>
              </a:lnSpc>
            </a:pPr>
            <a:r>
              <a:rPr lang="en-US" sz="2750" b="1">
                <a:solidFill>
                  <a:srgbClr val="3B4E4E"/>
                </a:solidFill>
                <a:latin typeface="Arimo Bold"/>
                <a:ea typeface="Arimo Bold"/>
                <a:cs typeface="Arimo Bold"/>
                <a:sym typeface="Arimo Bold"/>
              </a:rPr>
              <a:t>Έναρξη</a:t>
            </a:r>
          </a:p>
        </p:txBody>
      </p:sp>
      <p:sp>
        <p:nvSpPr>
          <p:cNvPr id="27" name="TextBox 27"/>
          <p:cNvSpPr txBox="1"/>
          <p:nvPr/>
        </p:nvSpPr>
        <p:spPr>
          <a:xfrm>
            <a:off x="9834860" y="4034879"/>
            <a:ext cx="7460902" cy="1050131"/>
          </a:xfrm>
          <a:prstGeom prst="rect">
            <a:avLst/>
          </a:prstGeom>
        </p:spPr>
        <p:txBody>
          <a:bodyPr lIns="0" tIns="0" rIns="0" bIns="0" rtlCol="0" anchor="t">
            <a:spAutoFit/>
          </a:bodyPr>
          <a:lstStyle/>
          <a:p>
            <a:pPr algn="l">
              <a:lnSpc>
                <a:spcPts val="3562"/>
              </a:lnSpc>
            </a:pPr>
            <a:r>
              <a:rPr lang="en-US" sz="2187">
                <a:solidFill>
                  <a:srgbClr val="3B4E4E"/>
                </a:solidFill>
                <a:latin typeface="Overpass Light"/>
                <a:ea typeface="Overpass Light"/>
                <a:cs typeface="Overpass Light"/>
                <a:sym typeface="Overpass Light"/>
              </a:rPr>
              <a:t>Ξεκίνησε σχεδόν ταυτόχρονα με το μεταναστευτικό ρεύμα από τη Μικρά Ασία.</a:t>
            </a:r>
          </a:p>
        </p:txBody>
      </p:sp>
      <p:sp>
        <p:nvSpPr>
          <p:cNvPr id="28" name="TextBox 28"/>
          <p:cNvSpPr txBox="1"/>
          <p:nvPr/>
        </p:nvSpPr>
        <p:spPr>
          <a:xfrm>
            <a:off x="8142685" y="6115347"/>
            <a:ext cx="265360" cy="387251"/>
          </a:xfrm>
          <a:prstGeom prst="rect">
            <a:avLst/>
          </a:prstGeom>
        </p:spPr>
        <p:txBody>
          <a:bodyPr lIns="0" tIns="0" rIns="0" bIns="0" rtlCol="0" anchor="t">
            <a:spAutoFit/>
          </a:bodyPr>
          <a:lstStyle/>
          <a:p>
            <a:pPr algn="ctr">
              <a:lnSpc>
                <a:spcPts val="3312"/>
              </a:lnSpc>
            </a:pPr>
            <a:r>
              <a:rPr lang="en-US" sz="3312" b="1">
                <a:solidFill>
                  <a:srgbClr val="3B4E4E"/>
                </a:solidFill>
                <a:latin typeface="Arimo Bold"/>
                <a:ea typeface="Arimo Bold"/>
                <a:cs typeface="Arimo Bold"/>
                <a:sym typeface="Arimo Bold"/>
              </a:rPr>
              <a:t>2</a:t>
            </a:r>
          </a:p>
        </p:txBody>
      </p:sp>
      <p:sp>
        <p:nvSpPr>
          <p:cNvPr id="29" name="TextBox 29"/>
          <p:cNvSpPr txBox="1"/>
          <p:nvPr/>
        </p:nvSpPr>
        <p:spPr>
          <a:xfrm>
            <a:off x="9834860" y="5897464"/>
            <a:ext cx="3544044" cy="481012"/>
          </a:xfrm>
          <a:prstGeom prst="rect">
            <a:avLst/>
          </a:prstGeom>
        </p:spPr>
        <p:txBody>
          <a:bodyPr lIns="0" tIns="0" rIns="0" bIns="0" rtlCol="0" anchor="t">
            <a:spAutoFit/>
          </a:bodyPr>
          <a:lstStyle/>
          <a:p>
            <a:pPr algn="l">
              <a:lnSpc>
                <a:spcPts val="3437"/>
              </a:lnSpc>
            </a:pPr>
            <a:r>
              <a:rPr lang="en-US" sz="2750" b="1">
                <a:solidFill>
                  <a:srgbClr val="3B4E4E"/>
                </a:solidFill>
                <a:latin typeface="Arimo Bold"/>
                <a:ea typeface="Arimo Bold"/>
                <a:cs typeface="Arimo Bold"/>
                <a:sym typeface="Arimo Bold"/>
              </a:rPr>
              <a:t>Διάρκεια</a:t>
            </a:r>
          </a:p>
        </p:txBody>
      </p:sp>
      <p:sp>
        <p:nvSpPr>
          <p:cNvPr id="30" name="TextBox 30"/>
          <p:cNvSpPr txBox="1"/>
          <p:nvPr/>
        </p:nvSpPr>
        <p:spPr>
          <a:xfrm>
            <a:off x="9834860" y="6405711"/>
            <a:ext cx="7460902" cy="596504"/>
          </a:xfrm>
          <a:prstGeom prst="rect">
            <a:avLst/>
          </a:prstGeom>
        </p:spPr>
        <p:txBody>
          <a:bodyPr lIns="0" tIns="0" rIns="0" bIns="0" rtlCol="0" anchor="t">
            <a:spAutoFit/>
          </a:bodyPr>
          <a:lstStyle/>
          <a:p>
            <a:pPr algn="l">
              <a:lnSpc>
                <a:spcPts val="3562"/>
              </a:lnSpc>
            </a:pPr>
            <a:r>
              <a:rPr lang="en-US" sz="2187">
                <a:solidFill>
                  <a:srgbClr val="3B4E4E"/>
                </a:solidFill>
                <a:latin typeface="Overpass Light"/>
                <a:ea typeface="Overpass Light"/>
                <a:cs typeface="Overpass Light"/>
                <a:sym typeface="Overpass Light"/>
              </a:rPr>
              <a:t>Συνεχίστηκε και κατά το δεύτερο έτος της Επανάστασης.</a:t>
            </a:r>
          </a:p>
        </p:txBody>
      </p:sp>
      <p:sp>
        <p:nvSpPr>
          <p:cNvPr id="31" name="TextBox 31"/>
          <p:cNvSpPr txBox="1"/>
          <p:nvPr/>
        </p:nvSpPr>
        <p:spPr>
          <a:xfrm>
            <a:off x="8139112" y="8032551"/>
            <a:ext cx="272654" cy="387251"/>
          </a:xfrm>
          <a:prstGeom prst="rect">
            <a:avLst/>
          </a:prstGeom>
        </p:spPr>
        <p:txBody>
          <a:bodyPr lIns="0" tIns="0" rIns="0" bIns="0" rtlCol="0" anchor="t">
            <a:spAutoFit/>
          </a:bodyPr>
          <a:lstStyle/>
          <a:p>
            <a:pPr algn="ctr">
              <a:lnSpc>
                <a:spcPts val="3312"/>
              </a:lnSpc>
            </a:pPr>
            <a:r>
              <a:rPr lang="en-US" sz="3312" b="1">
                <a:solidFill>
                  <a:srgbClr val="3B4E4E"/>
                </a:solidFill>
                <a:latin typeface="Arimo Bold"/>
                <a:ea typeface="Arimo Bold"/>
                <a:cs typeface="Arimo Bold"/>
                <a:sym typeface="Arimo Bold"/>
              </a:rPr>
              <a:t>3</a:t>
            </a:r>
          </a:p>
        </p:txBody>
      </p:sp>
      <p:sp>
        <p:nvSpPr>
          <p:cNvPr id="32" name="TextBox 32"/>
          <p:cNvSpPr txBox="1"/>
          <p:nvPr/>
        </p:nvSpPr>
        <p:spPr>
          <a:xfrm>
            <a:off x="9834860" y="7814667"/>
            <a:ext cx="3544044" cy="481012"/>
          </a:xfrm>
          <a:prstGeom prst="rect">
            <a:avLst/>
          </a:prstGeom>
        </p:spPr>
        <p:txBody>
          <a:bodyPr lIns="0" tIns="0" rIns="0" bIns="0" rtlCol="0" anchor="t">
            <a:spAutoFit/>
          </a:bodyPr>
          <a:lstStyle/>
          <a:p>
            <a:pPr algn="l">
              <a:lnSpc>
                <a:spcPts val="3437"/>
              </a:lnSpc>
            </a:pPr>
            <a:r>
              <a:rPr lang="en-US" sz="2750" b="1">
                <a:solidFill>
                  <a:srgbClr val="3B4E4E"/>
                </a:solidFill>
                <a:latin typeface="Arimo Bold"/>
                <a:ea typeface="Arimo Bold"/>
                <a:cs typeface="Arimo Bold"/>
                <a:sym typeface="Arimo Bold"/>
              </a:rPr>
              <a:t>Κατευθύνσεις</a:t>
            </a:r>
          </a:p>
        </p:txBody>
      </p:sp>
      <p:sp>
        <p:nvSpPr>
          <p:cNvPr id="33" name="TextBox 33"/>
          <p:cNvSpPr txBox="1"/>
          <p:nvPr/>
        </p:nvSpPr>
        <p:spPr>
          <a:xfrm>
            <a:off x="9834860" y="8322915"/>
            <a:ext cx="7460902" cy="596504"/>
          </a:xfrm>
          <a:prstGeom prst="rect">
            <a:avLst/>
          </a:prstGeom>
        </p:spPr>
        <p:txBody>
          <a:bodyPr lIns="0" tIns="0" rIns="0" bIns="0" rtlCol="0" anchor="t">
            <a:spAutoFit/>
          </a:bodyPr>
          <a:lstStyle/>
          <a:p>
            <a:pPr algn="l">
              <a:lnSpc>
                <a:spcPts val="3562"/>
              </a:lnSpc>
            </a:pPr>
            <a:r>
              <a:rPr lang="en-US" sz="2187">
                <a:solidFill>
                  <a:srgbClr val="3B4E4E"/>
                </a:solidFill>
                <a:latin typeface="Overpass Light"/>
                <a:ea typeface="Overpass Light"/>
                <a:cs typeface="Overpass Light"/>
                <a:sym typeface="Overpass Light"/>
              </a:rPr>
              <a:t>Προς τις Βόρειες Σποράδες και τη Δυτική Στερεά.</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785</Words>
  <Application>Microsoft Office PowerPoint</Application>
  <PresentationFormat>Προσαρμογή</PresentationFormat>
  <Paragraphs>156</Paragraphs>
  <Slides>14</Slides>
  <Notes>14</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14</vt:i4>
      </vt:variant>
    </vt:vector>
  </HeadingPairs>
  <TitlesOfParts>
    <vt:vector size="19" baseType="lpstr">
      <vt:lpstr>Arial</vt:lpstr>
      <vt:lpstr>Overpass Light</vt:lpstr>
      <vt:lpstr>Arimo Bold</vt:lpstr>
      <vt:lpstr>Calibri</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Το Προσφυγικό Ζήτημα κατά την Ελληνική Επανάσταση του 1821</dc:title>
  <cp:lastModifiedBy>Vasilis Varsamopoulos</cp:lastModifiedBy>
  <cp:revision>1</cp:revision>
  <dcterms:created xsi:type="dcterms:W3CDTF">2006-08-16T00:00:00Z</dcterms:created>
  <dcterms:modified xsi:type="dcterms:W3CDTF">2025-01-22T16:30:47Z</dcterms:modified>
  <dc:identifier>DAGc7_X8OCQ</dc:identifier>
</cp:coreProperties>
</file>