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4630400" cy="8229600"/>
  <p:notesSz cx="8229600" cy="146304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Libre Baskerville" charset="0"/>
      <p:regular r:id="rId22"/>
    </p:embeddedFont>
    <p:embeddedFont>
      <p:font typeface="Open Sans" charset="0"/>
      <p:regular r:id="rId23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70" d="100"/>
          <a:sy n="70" d="100"/>
        </p:scale>
        <p:origin x="-523" y="-91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45C7F-9F6E-4C48-90AF-EF9DAFB7DA82}" type="datetimeFigureOut">
              <a:rPr lang="el-GR" smtClean="0"/>
              <a:t>15/1/2025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B1CDA-47A4-46F6-A672-88F1AAFEA5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4500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4F0FF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A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ΔΙΑΚΡΙΣΗ ΠΑΡΑΔΟΣΙΑΚΗΣ – ΜΟΝΤΕΡΝΑΣ ΠΟΙΗΣΗΣ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παρουσίαση αυτή εξετάζει τα χαρακτηριστικά και τις διαφορές μεταξύ της παραδοσιακής και της μοντέρνας ποίησης, παρέχοντας παραδείγματα και αναλύσεις.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71" y="6656411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156693" y="6656411"/>
            <a:ext cx="357770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6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 </a:t>
            </a:r>
            <a:r>
              <a:rPr lang="en-US" sz="1600" b="1" dirty="0" err="1" smtClean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Vasilis</a:t>
            </a:r>
            <a:r>
              <a:rPr lang="en-US" sz="1600" b="1" dirty="0" smtClean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 </a:t>
            </a:r>
            <a:r>
              <a:rPr lang="en-US" sz="1600" b="1" dirty="0">
                <a:solidFill>
                  <a:srgbClr val="49495A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Varsamopoulos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591566"/>
            <a:ext cx="7216259" cy="58383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Βέροια, Ελασσόνα, Δράμα – πόλεις που αγάπησα, κλειστές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ανάμεσα σε υψώματα ή σε μικρούς καταυλισμούς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σπίτια που ανοίγονται κρυφά στον κάμπο.</a:t>
            </a:r>
          </a:p>
          <a:p>
            <a:pPr>
              <a:lnSpc>
                <a:spcPts val="2850"/>
              </a:lnSpc>
            </a:pPr>
            <a:endParaRPr lang="el-GR" sz="17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Σας γνώρισα τα δειλινά μέσα σ’ αυλές μοναστηριών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ή σε κρεβάτια παμπάλαια όπου έζησα πρόσκαιρα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με ανθρώπους που άφησαν κάποια σημάδια, λίγα κόκαλα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θητεία παράξενη, όλο αθωότητα, γεμάτη πίστη.</a:t>
            </a:r>
          </a:p>
          <a:p>
            <a:pPr>
              <a:lnSpc>
                <a:spcPts val="2850"/>
              </a:lnSpc>
            </a:pPr>
            <a:endParaRPr lang="el-GR" sz="17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Πίστη σε τι, ούτε ο ανθυπολοχαγός δεν έμεινε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ούτε όσοι φόρεσαν το ράσο κι αποκλείστηκαν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ένα παιδί αγαπήθηκε για να ξενιτευτεί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άνθρωποι που αγκάλιασα μες στους σταθμούς, άνθρωποι μόνοι.</a:t>
            </a:r>
          </a:p>
          <a:p>
            <a:pPr>
              <a:lnSpc>
                <a:spcPts val="2850"/>
              </a:lnSpc>
            </a:pPr>
            <a:endParaRPr lang="el-GR" sz="17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Πόλεις κλειστές σαν περιβόλια, που με ζήσατε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εκκοκκιστήρια μιας σοδειάς, βλέπω τι έχετε δώσει.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 flipH="1">
            <a:off x="6028509" y="591566"/>
            <a:ext cx="45719" cy="5838315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6" name="Text 3"/>
          <p:cNvSpPr/>
          <p:nvPr/>
        </p:nvSpPr>
        <p:spPr>
          <a:xfrm>
            <a:off x="6280190" y="688589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Ποίημα: "ΕΚΚΟΚΙΣΤΗΡΙΑ Α'" του Νίκου – Αλέξη Ασλάνογλου, από τη συλλογή "Νοσοκομείο εκστρατείας", 1972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09298"/>
            <a:ext cx="743081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Ανάλυση "ΕΚΚΟΚΙΣΤΗΡΙΑ Α'"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2133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Ελεύθερος Στίχος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570380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Το ποίημα δεν ακολουθεί συγκεκριμένο μέτρο ή ομοιοκαταληξία.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16962" y="52133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840611" y="521339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Συνειρμικός Λόγος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840611" y="5703808"/>
            <a:ext cx="3572708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ποιητής συνδέει εικόνες και αναμνήσεις με έναν τρόπο που δεν ακολουθεί αυστηρή λογική σειρά.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640133" y="521339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0263783" y="5213390"/>
            <a:ext cx="2969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Καθημερινό Λεξιλόγιο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63783" y="5703808"/>
            <a:ext cx="357270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Χρησιμοποιούνται λέξεις και εκφράσεις της καθημερινής ομιλίας.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88" y="202202"/>
            <a:ext cx="7216259" cy="69874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Σα να μην ήρθαμε ποτέ σ’ αυτή τη γη,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σα να μένουμε ακόμη στην ανυπαρξία.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Σκοτάδι γύρω δίχως μια μαρμαρυγή.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Άνθρωποι στων άλλων μόνο τη φαντασία.</a:t>
            </a:r>
          </a:p>
          <a:p>
            <a:pPr>
              <a:lnSpc>
                <a:spcPts val="2850"/>
              </a:lnSpc>
            </a:pPr>
            <a:endParaRPr lang="el-GR" sz="17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Από χαρτί πλασμένα κι από δισταγμό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ανδρείκελα, στης Μοίρας τα δυο τυφλά χέρια,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χορεύουμε, δεχόμαστε τον εμπαιγμό,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άτονα κοιτώντας, παθητικά, τ’ αστέρια.</a:t>
            </a:r>
          </a:p>
          <a:p>
            <a:pPr>
              <a:lnSpc>
                <a:spcPts val="2850"/>
              </a:lnSpc>
            </a:pPr>
            <a:endParaRPr lang="el-GR" sz="17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Μακρινή χώρα είναι για μας κάθε χαρά,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ελπίδα κι η νεότης έννοια αφηρημένη.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Άλλος δεν ξέρει ότι βρισκόμαστε, παρά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όποιος πατάει επάνω μας καθώς διαβαίνει.</a:t>
            </a:r>
          </a:p>
          <a:p>
            <a:pPr>
              <a:lnSpc>
                <a:spcPts val="2850"/>
              </a:lnSpc>
            </a:pPr>
            <a:endParaRPr lang="el-GR" sz="1050" dirty="0" smtClean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Πέρασαν τόσα χρόνια, πέρασε ο καιρός.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Ω! κι αν δεν ήταν η βαθιά λύπη στο σώμα,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ω! κι αν δεν ήταν στην ψυχή ο πραγματικός</a:t>
            </a:r>
          </a:p>
          <a:p>
            <a:pPr>
              <a:lnSpc>
                <a:spcPts val="2850"/>
              </a:lnSpc>
            </a:pPr>
            <a:r>
              <a:rPr lang="el-GR" sz="1750" dirty="0" smtClean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πόνος μας, για να λέει ότι υπάρχουμε ακόμα…</a:t>
            </a:r>
            <a:endParaRPr lang="el-GR" sz="1750" dirty="0">
              <a:solidFill>
                <a:srgbClr val="49495A"/>
              </a:solidFill>
              <a:latin typeface="Open Sans" pitchFamily="34" charset="0"/>
              <a:ea typeface="Open Sans" pitchFamily="34" charset="-122"/>
              <a:cs typeface="Open Sans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 flipH="1">
            <a:off x="6042879" y="202202"/>
            <a:ext cx="45719" cy="6987438"/>
          </a:xfrm>
          <a:prstGeom prst="rect">
            <a:avLst/>
          </a:prstGeom>
          <a:solidFill>
            <a:srgbClr val="403CCF"/>
          </a:solidFill>
          <a:ln/>
        </p:spPr>
      </p:sp>
      <p:sp>
        <p:nvSpPr>
          <p:cNvPr id="6" name="Text 3"/>
          <p:cNvSpPr/>
          <p:nvPr/>
        </p:nvSpPr>
        <p:spPr>
          <a:xfrm>
            <a:off x="6280188" y="729955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Ποίημα: "ΑΝΔΡΕΙΚΕΛΑ" του Κώστα Καρυωτάκη, από τη συλλογή "Ελεγεία και Σάτιρες", 1927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05489"/>
            <a:ext cx="62132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Ανάλυση "ΑΝΔΡΕΙΚΕΛΑ"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3095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903839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Ομοιοκαταληξία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03839" y="3799999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Το ποίημα ακολουθεί συγκεκριμένο σχήμα ομοιοκαταληξίας (αβαβ).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330958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10795516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Δομημένες Στροφές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795516" y="3799999"/>
            <a:ext cx="304121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Οι στροφές έχουν σταθερό αριθμό στίχων (τετράστιχες).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370671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6903839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Λυρικός Τόνος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3839" y="5861090"/>
            <a:ext cx="69327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ποιητής χρησιμοποιεί υψηλό, λυρικό ύφος στην έκφρασή του.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47505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Σύγκριση Παραδοσιακής και Μοντέρνας Ποίησης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932039"/>
            <a:ext cx="29038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Παραδοσιακή Ποίηση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51318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Σταθερή δομή και μέτρο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553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Ομοιοκαταληξία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3975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Σαφής ανάπτυξη νοημάτων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8397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Κανονική στίξη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599521" y="393203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Μοντέρνα Ποίηση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599521" y="451318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Ελεύθερος στίχος</a:t>
            </a:r>
            <a:endParaRPr lang="en-US" sz="1750" dirty="0"/>
          </a:p>
        </p:txBody>
      </p:sp>
      <p:sp>
        <p:nvSpPr>
          <p:cNvPr id="10" name="Text 8"/>
          <p:cNvSpPr/>
          <p:nvPr/>
        </p:nvSpPr>
        <p:spPr>
          <a:xfrm>
            <a:off x="7599521" y="49553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Απουσία ομοιοκαταληξίας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53975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Συνειρμικός λόγος</a:t>
            </a:r>
            <a:endParaRPr lang="en-US" sz="1750" dirty="0"/>
          </a:p>
        </p:txBody>
      </p:sp>
      <p:sp>
        <p:nvSpPr>
          <p:cNvPr id="12" name="Text 10"/>
          <p:cNvSpPr/>
          <p:nvPr/>
        </p:nvSpPr>
        <p:spPr>
          <a:xfrm>
            <a:off x="7599521" y="583977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Ευέλικτη ή απούσα στίξη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99157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Άσκηση Εφαρμογής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040511"/>
            <a:ext cx="6408063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526732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Οδηγίες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5757743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Να εντοπίσετε τα στοιχεία εκείνα που δικαιολογούν την ένταξη των ποιημάτων στη μοντέρνα και την παραδοσιακή ποίηση αντίστοιχα.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7428667" y="5040511"/>
            <a:ext cx="6408063" cy="2032754"/>
          </a:xfrm>
          <a:prstGeom prst="roundRect">
            <a:avLst>
              <a:gd name="adj" fmla="val 167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7655481" y="5267325"/>
            <a:ext cx="333315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Ποιήματα προς Ανάλυση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55481" y="5757743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"ΕΚΚΟΚΙΣΤΗΡΙΑ Α'" του Νίκου – Αλέξη Ασλάνογλου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655481" y="6199942"/>
            <a:ext cx="59544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"ΑΝΔΡΕΙΚΕΛΑ" του Κώστα Καρυωτάκη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6847" y="1055608"/>
            <a:ext cx="7703106" cy="12865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Παραδοσιακή Ποίηση: Βασικά Χαρακτηριστικά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6206847" y="2882503"/>
            <a:ext cx="360164" cy="360164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772870" y="2882503"/>
            <a:ext cx="2873335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Καθαρότητα Νοημάτων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6772870" y="3327559"/>
            <a:ext cx="3182660" cy="2634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Τα ποιήματα που εντάσσονται στην παραδοσιακή ποίηση διακρίνονται για την καθαρότητα των νοημάτων τους, εφόσον η ανάπτυξη του βασικού του θέματος ακολουθεί λογική σειρά και ο λόγος είναι σαφής και κυριολεκτικός.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10161389" y="2882503"/>
            <a:ext cx="360164" cy="360164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10727412" y="2882503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Δομημένη Μορφή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727412" y="3327559"/>
            <a:ext cx="3182660" cy="1317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στίχος έχει προσδιορισμένο αριθμό συλλαβών και ο χωρισμός σε στροφές γίνεται με ορισμένο κάθε φορά κανόνα.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6206847" y="6399609"/>
            <a:ext cx="360164" cy="360164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6772870" y="6399609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Ομοιοκαταληξία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772870" y="6844665"/>
            <a:ext cx="7137083" cy="3293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Υπάρχει ομοιοκαταληξία μεταξύ των στίχων.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995607"/>
            <a:ext cx="130244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Παραδοσιακή Ποίηση: Επιπλέον Χαρακτηριστικά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Στίξη και Τίτλος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852505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Υπάρχει κανονικότητα στη στίξη. Ο τίτλος του ποιήματος έχει άμεση σύνδεση με το περιεχόμενο του ποιήματος.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271361"/>
            <a:ext cx="30304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Λυρικότητα και Λογική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3852505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Υπάρχει μέριμνα για τη λυρικότητα του λόγου. Τα νοήματα αναπτύσσονται με εμφανή λογική αλληλουχία.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27136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Γλώσσα και Κανόνες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3852505"/>
            <a:ext cx="3978116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Οι λέξεις, που είναι κυρίως ποιητικές, διατηρούν το σύνηθες νόημά τους. Δεν παραβιάζονται οι συντακτικοί και γραμματικοί κανόνες, στοιχείο που διευκολύνει τη σαφήνεια στη διατύπωση.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39428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Ομοιοκαταληξία στην Παραδοσιακή Ποίηση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897148"/>
            <a:ext cx="3664863" cy="4193024"/>
          </a:xfrm>
          <a:prstGeom prst="roundRect">
            <a:avLst>
              <a:gd name="adj" fmla="val 928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3123962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Ορισμός Ομοιοκαταληξίας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968710"/>
            <a:ext cx="3211235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ηχητική ομοιότητα στις τελευταίες συλλαβές δύο ή περισσότερων στίχων ονομάζεται ομοιοκαταληξία ή ρίμα.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897148"/>
            <a:ext cx="3664863" cy="4193024"/>
          </a:xfrm>
          <a:prstGeom prst="roundRect">
            <a:avLst>
              <a:gd name="adj" fmla="val 928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3123962"/>
            <a:ext cx="32112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Χαρακτηριστικά Εύστοχης Ομοιοκαταληξίας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4323040"/>
            <a:ext cx="3211235" cy="2540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Για να είναι εύστοχη η ομοιοκαταληξία δεν πρέπει να επαναλαμβάνεται η ίδια λέξη και η ομοιότητα να εκτείνεται και πριν από τα τελευταία τονισμένα φωνήεντα.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323805"/>
            <a:ext cx="60736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Είδη Ομοιοκαταληξίας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019" y="303049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38242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Ζευγαρωτή (ααββ)</a:t>
            </a:r>
            <a:endParaRPr lang="en-US" sz="22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527" y="5213390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503399" y="5912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Πλεχτή (αβαβ)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849" y="303049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449788" y="38242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Σταυρωτή (αββα)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0997" y="3030498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9720535" y="3824288"/>
            <a:ext cx="3005614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Ζευγαροπλεχτή (ααβγγβ)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7047" y="5213390"/>
            <a:ext cx="566976" cy="56697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8562738" y="591220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Ελεύθερη ή μεικτή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32862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Μοντέρνα Ποίηση: Εισαγωγή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086344"/>
            <a:ext cx="7556421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Στη μοντέρνα ποίηση εντάσσεται η λογοτεχνική παραγωγή από το 1930 και μετά. Η λογοτεχνική γενιά του '30 ανανεώνει ριζικά τους ποιητικούς εκφραστικούς τρόπους, με τον υπερρεαλισμό να αποτελεί το λογοτεχνικό εκείνο κίνημα που οδηγεί τον ποιητικό λόγο σε μια τελείως νέα εποχή.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82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Μοντέρνα Ποίηση: Βασικά Χαρακτηριστικά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301127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33011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Ελεύθερος Στίχος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17439" y="3791545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ελεύθερος στίχος είναι ένα από τα βασικά χαρακτηριστικά της μοντέρνας ποίησης.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3301127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3301127"/>
            <a:ext cx="29694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Καθημερινό Λεξιλόγιο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791545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χρήση του λεξιλογίου της καθημερινής ομιλίας είναι συχνή στη μοντέρνα ποίηση.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725120"/>
            <a:ext cx="396835" cy="396835"/>
          </a:xfrm>
          <a:prstGeom prst="roundRect">
            <a:avLst>
              <a:gd name="adj" fmla="val 8574"/>
            </a:avLst>
          </a:prstGeom>
          <a:solidFill>
            <a:srgbClr val="EAE8F3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725120"/>
            <a:ext cx="52062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Απουσία Ομοιοκαταληξίας και Μέτρου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215539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Δεν υπάρχει ομοιοκαταληξία και απουσιάζει το μέτρο στη μοντέρνα ποίηση.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0551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7458" y="2692360"/>
            <a:ext cx="9059823" cy="551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300"/>
              </a:lnSpc>
              <a:buNone/>
            </a:pPr>
            <a:r>
              <a:rPr lang="en-US" sz="3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Μοντέρνα Ποίηση: Βασικά Χαρακτηριστικά </a:t>
            </a:r>
            <a:endParaRPr lang="en-US" sz="3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58" y="3508296"/>
            <a:ext cx="882134" cy="141148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64149" y="3684627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Ελεύθερη Δομή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1764149" y="4066103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Δεν υπάρχει ομοιομορφία ως προς τον αριθμό στίχων κάθε στροφής. Το ποίημα δεν χωρίζεται κατ' ανάγκη σε στροφές.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458" y="4919782"/>
            <a:ext cx="882134" cy="141148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764149" y="5096113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Ευέλικτη Στίξη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1764149" y="5477589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Η πλήρης απουσία στίξης ή η απρόσμενη χρήση της είναι χαρακτηριστικό της μοντέρνας ποίησης.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458" y="6331268"/>
            <a:ext cx="882134" cy="141148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764149" y="6507599"/>
            <a:ext cx="2205514" cy="2756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00" dirty="0">
                <a:solidFill>
                  <a:srgbClr val="49495A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Συνειρμικός Λόγος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1764149" y="6889075"/>
            <a:ext cx="12248793" cy="2822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λόγος είναι συνειρμικός και συχνά κρυπτικός στη μοντέρνα ποίηση.</a:t>
            </a:r>
            <a:endParaRPr lang="en-US" sz="13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164764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Μοντέρνα Ποίηση: Βασικά Χαρακτηριστικά 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Πολυσημία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Οι λέξεις και τα νοήματα είναι πολύσημα, γεγονός που δυσχεραίνει την κατανόηση του ποιήματος.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Θεματικό Κέντρο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εντοπισμός του θεματικού κέντρου δε είναι πάντοτε δεδομένος, καθώς είτε αποκρύπτεται είτε δηλώνεται με έμμεσο τρόπο.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403CCF"/>
                </a:solidFill>
                <a:latin typeface="Libre Baskerville" pitchFamily="34" charset="0"/>
                <a:ea typeface="Libre Baskerville" pitchFamily="34" charset="-122"/>
                <a:cs typeface="Libre Baskerville" pitchFamily="34" charset="-120"/>
              </a:rPr>
              <a:t>Τίτλος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9495A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Ο τίτλος δεν σχετίζεται πάντοτε με το περιεχόμενο του ποιήματος στη μοντέρνα ποίηση.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905</Words>
  <Application>Microsoft Office PowerPoint</Application>
  <PresentationFormat>Προσαρμογή</PresentationFormat>
  <Paragraphs>135</Paragraphs>
  <Slides>15</Slides>
  <Notes>15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Arial</vt:lpstr>
      <vt:lpstr>Open Sans Bold</vt:lpstr>
      <vt:lpstr>Calibri</vt:lpstr>
      <vt:lpstr>Libre Baskerville</vt:lpstr>
      <vt:lpstr>Open Sans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Vasilis Varsamopoulos</cp:lastModifiedBy>
  <cp:revision>2</cp:revision>
  <dcterms:created xsi:type="dcterms:W3CDTF">2025-01-15T16:55:38Z</dcterms:created>
  <dcterms:modified xsi:type="dcterms:W3CDTF">2025-01-15T17:36:39Z</dcterms:modified>
</cp:coreProperties>
</file>