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Red Hat Text" charset="0"/>
      <p:regular r:id="rId22"/>
    </p:embeddedFont>
    <p:embeddedFont>
      <p:font typeface="Roboto Light" charset="0"/>
      <p:regular r:id="rId2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7" d="100"/>
          <a:sy n="77" d="100"/>
        </p:scale>
        <p:origin x="-216" y="21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D5091-778F-4AB8-97C5-CAF5721AA674}" type="datetimeFigureOut">
              <a:rPr lang="el-GR" smtClean="0"/>
              <a:t>19/2/2025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6990-3816-4966-9B13-E7EFE31C16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7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4662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ΕΠIPPHMATIKOI ΠPOΣΔIOPIΣMOI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313628"/>
            <a:ext cx="746855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Οι επιρρηματικοί προσδιορισμοί προσδιορίζουν κυρίως ρήματα και δευτερευόντως άλλα μέρη του λόγου, όπως επιρρήματα, ονόματα και αντωνυμίες. Είναι μονολεκτικοί ή περιφραστικοί ως προς τη μορφή τους και εκφράζουν ποικίλες επιρρηματικές σχέσεις, όπως τόπο, χρόνο, ποσό, τρόπο, μέσο ή όργανο, συνοδεία, αιτία, σκοπό, αναφορά, αποτέλεσμα, εναντίωση ή παραχώρηση, προϋπόθεση ή όρο κ.ά.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281857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44" y="6289477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26687" y="6263997"/>
            <a:ext cx="346543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2350" b="1" dirty="0" err="1" smtClean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Vasilis</a:t>
            </a:r>
            <a:r>
              <a:rPr lang="en-US" sz="2350" b="1" dirty="0" smtClean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</a:t>
            </a:r>
            <a:r>
              <a:rPr lang="en-US" sz="2350" b="1" dirty="0">
                <a:solidFill>
                  <a:srgbClr val="3B353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Varsamopoulos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5789" y="468154"/>
            <a:ext cx="7952423" cy="1001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00"/>
              </a:lnSpc>
              <a:buNone/>
            </a:pPr>
            <a:r>
              <a:rPr lang="en-US" sz="315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Η Αιτιατική ως Επιρρηματικός </a:t>
            </a:r>
            <a:r>
              <a:rPr lang="en-US" sz="315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Προσδιορισμός</a:t>
            </a:r>
            <a:endParaRPr lang="en-US" sz="3150" dirty="0"/>
          </a:p>
        </p:txBody>
      </p:sp>
      <p:sp>
        <p:nvSpPr>
          <p:cNvPr id="4" name="Shape 1"/>
          <p:cNvSpPr/>
          <p:nvPr/>
        </p:nvSpPr>
        <p:spPr>
          <a:xfrm>
            <a:off x="595789" y="1724978"/>
            <a:ext cx="7952423" cy="1339453"/>
          </a:xfrm>
          <a:prstGeom prst="roundRect">
            <a:avLst>
              <a:gd name="adj" fmla="val 1907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765929" y="1895118"/>
            <a:ext cx="2008465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τρόπου</a:t>
            </a:r>
            <a:endParaRPr lang="en-US" sz="1550" b="1" dirty="0"/>
          </a:p>
        </p:txBody>
      </p:sp>
      <p:sp>
        <p:nvSpPr>
          <p:cNvPr id="6" name="Text 3"/>
          <p:cNvSpPr/>
          <p:nvPr/>
        </p:nvSpPr>
        <p:spPr>
          <a:xfrm>
            <a:off x="765929" y="2247424"/>
            <a:ext cx="761214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Συνήθεις αιτιατικές του τρόπου είναι: δίκην, δωρεὰν, κύκλον, προῖκα: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65929" y="2621875"/>
            <a:ext cx="761214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Καὶ τρόπον τινὰ αἴτιος ἐγένετο τῆς συμφορᾶς. | N.E.: Πήρε γραμμή τα μαγαζιά.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95789" y="3234571"/>
            <a:ext cx="7952423" cy="1611868"/>
          </a:xfrm>
          <a:prstGeom prst="roundRect">
            <a:avLst>
              <a:gd name="adj" fmla="val 1584"/>
            </a:avLst>
          </a:prstGeom>
          <a:solidFill>
            <a:srgbClr val="F3E8E8"/>
          </a:solidFill>
          <a:ln/>
        </p:spPr>
      </p:sp>
      <p:sp>
        <p:nvSpPr>
          <p:cNvPr id="9" name="Text 6"/>
          <p:cNvSpPr/>
          <p:nvPr/>
        </p:nvSpPr>
        <p:spPr>
          <a:xfrm>
            <a:off x="765929" y="3404711"/>
            <a:ext cx="2002988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της αιτίας</a:t>
            </a:r>
            <a:endParaRPr lang="en-US" sz="1550" b="1" dirty="0"/>
          </a:p>
        </p:txBody>
      </p:sp>
      <p:sp>
        <p:nvSpPr>
          <p:cNvPr id="10" name="Text 7"/>
          <p:cNvSpPr/>
          <p:nvPr/>
        </p:nvSpPr>
        <p:spPr>
          <a:xfrm>
            <a:off x="765929" y="3757017"/>
            <a:ext cx="7612142" cy="54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Προσδιορίζει ρήματα δικανικής σημασίας, ψυχικού πάθους ή άλλα των οποίων η έννοια χρειάζεται αιτιολόγηση: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765929" y="4403884"/>
            <a:ext cx="761214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Ἐπὶ τελευτῇ τοῦ βίου τοῦ Περικλέους, κλοπὴν αὐτοῦ κατεψηφίσαντο. | N.E.: Τι γελάς;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95789" y="5016579"/>
            <a:ext cx="7952423" cy="1237417"/>
          </a:xfrm>
          <a:prstGeom prst="roundRect">
            <a:avLst>
              <a:gd name="adj" fmla="val 2064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765929" y="5186720"/>
            <a:ext cx="2021086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σκοπού</a:t>
            </a:r>
            <a:endParaRPr lang="en-US" sz="1550" b="1" dirty="0"/>
          </a:p>
        </p:txBody>
      </p:sp>
      <p:sp>
        <p:nvSpPr>
          <p:cNvPr id="14" name="Text 11"/>
          <p:cNvSpPr/>
          <p:nvPr/>
        </p:nvSpPr>
        <p:spPr>
          <a:xfrm>
            <a:off x="765929" y="5539026"/>
            <a:ext cx="7612142" cy="544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Εκφέρεται με το ουδέτερο δεικτικής, αναφορικής, ερωτηματικής αντωνυμίας και κυρίως συντάσσεται με ρήματα κίνησης.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95789" y="6424136"/>
            <a:ext cx="7952423" cy="1339453"/>
          </a:xfrm>
          <a:prstGeom prst="roundRect">
            <a:avLst>
              <a:gd name="adj" fmla="val 1907"/>
            </a:avLst>
          </a:prstGeom>
          <a:solidFill>
            <a:srgbClr val="F3E8E8"/>
          </a:solidFill>
          <a:ln/>
        </p:spPr>
      </p:sp>
      <p:sp>
        <p:nvSpPr>
          <p:cNvPr id="16" name="Text 13"/>
          <p:cNvSpPr/>
          <p:nvPr/>
        </p:nvSpPr>
        <p:spPr>
          <a:xfrm>
            <a:off x="765929" y="6594277"/>
            <a:ext cx="2002988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της ποινής</a:t>
            </a:r>
            <a:endParaRPr lang="en-US" sz="1550" b="1" dirty="0"/>
          </a:p>
        </p:txBody>
      </p:sp>
      <p:sp>
        <p:nvSpPr>
          <p:cNvPr id="17" name="Text 14"/>
          <p:cNvSpPr/>
          <p:nvPr/>
        </p:nvSpPr>
        <p:spPr>
          <a:xfrm>
            <a:off x="765929" y="6946583"/>
            <a:ext cx="761214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Συντάσσεται με ρήματα που έχουν τη σημασία του «καταδικάζω»: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65929" y="7321034"/>
            <a:ext cx="7612142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Θάνατον μὲν γὰρ ἡ φύσις πάντων κατεψηφίσατο τῶν θνητῶν.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27785"/>
            <a:ext cx="802886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Παραδείγματα Χρήσης Γενικής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90775"/>
            <a:ext cx="12954952" cy="4510921"/>
          </a:xfrm>
          <a:prstGeom prst="roundRect">
            <a:avLst>
              <a:gd name="adj" fmla="val 79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5344" y="2398395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84659" y="2549604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Είδος Γενικής</a:t>
            </a:r>
            <a:endParaRPr lang="en-US" sz="1850" b="1" dirty="0"/>
          </a:p>
        </p:txBody>
      </p:sp>
      <p:sp>
        <p:nvSpPr>
          <p:cNvPr id="6" name="Text 4"/>
          <p:cNvSpPr/>
          <p:nvPr/>
        </p:nvSpPr>
        <p:spPr>
          <a:xfrm>
            <a:off x="7558326" y="2549604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Παράδειγμα</a:t>
            </a:r>
            <a:endParaRPr lang="en-US" sz="1850" b="1" dirty="0"/>
          </a:p>
        </p:txBody>
      </p:sp>
      <p:sp>
        <p:nvSpPr>
          <p:cNvPr id="7" name="Shape 5"/>
          <p:cNvSpPr/>
          <p:nvPr/>
        </p:nvSpPr>
        <p:spPr>
          <a:xfrm>
            <a:off x="845344" y="3083838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84659" y="3235047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Γενική του χρόνου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558326" y="3235047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Ἐπιγίγνεται τῆς νυκτὸς χιὼν παμπληθής.</a:t>
            </a:r>
            <a:endParaRPr lang="en-US" sz="1850" dirty="0"/>
          </a:p>
        </p:txBody>
      </p:sp>
      <p:sp>
        <p:nvSpPr>
          <p:cNvPr id="10" name="Shape 8"/>
          <p:cNvSpPr/>
          <p:nvPr/>
        </p:nvSpPr>
        <p:spPr>
          <a:xfrm>
            <a:off x="845344" y="3769281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84659" y="392049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Γενική της αιτίας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558326" y="392049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Νῦν δὲ ζηλῶ σε καὶ μακαρίζω τῆς εὐδαιμονίας.</a:t>
            </a:r>
            <a:endParaRPr lang="en-US" sz="1850" dirty="0"/>
          </a:p>
        </p:txBody>
      </p:sp>
      <p:sp>
        <p:nvSpPr>
          <p:cNvPr id="13" name="Shape 11"/>
          <p:cNvSpPr/>
          <p:nvPr/>
        </p:nvSpPr>
        <p:spPr>
          <a:xfrm>
            <a:off x="845344" y="4454723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84659" y="4605933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Γενική της αξίας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558326" y="4605933"/>
            <a:ext cx="598741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Θεασάμενος ἄγαλμα Διὸς ἠρώτα, πόσου τις αὐτὸ πρίασθαι δύναται.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845344" y="5523190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84659" y="567440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Γενική της ποινής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7558326" y="567440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Οἱ δ' ἔφοροι τὸν Σφοδρίαν ὑπῆγον θανάτου.</a:t>
            </a:r>
            <a:endParaRPr lang="en-US" sz="1850" dirty="0"/>
          </a:p>
        </p:txBody>
      </p:sp>
      <p:sp>
        <p:nvSpPr>
          <p:cNvPr id="19" name="Shape 17"/>
          <p:cNvSpPr/>
          <p:nvPr/>
        </p:nvSpPr>
        <p:spPr>
          <a:xfrm>
            <a:off x="845344" y="6208633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84659" y="6359843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Γενική του τόπου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7558326" y="6359843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Καὶ ὁ μὲν Πολύτροπος μαχόμενος αὐτοῦ ἀποθνῄσκει.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42078"/>
            <a:ext cx="809375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Παραδείγματα Χρήσης Δοτικής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405068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2427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της αιτίας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4738330"/>
            <a:ext cx="296941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Καλλίξενος λιμῷ ἀπέθανεν.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116" y="3405068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66116" y="42427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τόπου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66116" y="4738330"/>
            <a:ext cx="296953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Οἰκίαν ᾠκοδόμηκεν Ἐλευσῖνι.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627" y="3405068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4627" y="424279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χρόνου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94627" y="4738330"/>
            <a:ext cx="296953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Ἀνήλωσα Παναθηναίοις τοῖς μικροῖς τριακοσίας δραχμάς.</a:t>
            </a:r>
            <a:endParaRPr lang="en-US" sz="1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3138" y="3405068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23138" y="4242792"/>
            <a:ext cx="28263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της συνοδείας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23138" y="4738330"/>
            <a:ext cx="296953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Στρατεύουσιν ἐπ' αὐτοῖς οἱ Κερκυραῖοι τεσσαράκοντα ναυσί.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9023" y="596384"/>
            <a:ext cx="7953732" cy="637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Παραδείγματα Χρήσης Αιτιατικής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43" y="1807845"/>
            <a:ext cx="3144083" cy="314408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01" y="1807845"/>
            <a:ext cx="3144203" cy="314420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877" y="1807845"/>
            <a:ext cx="3144203" cy="314420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9554" y="1807845"/>
            <a:ext cx="3144203" cy="3144203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759023" y="5579864"/>
            <a:ext cx="487918" cy="487918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8" name="Text 2"/>
          <p:cNvSpPr/>
          <p:nvPr/>
        </p:nvSpPr>
        <p:spPr>
          <a:xfrm>
            <a:off x="955953" y="5670709"/>
            <a:ext cx="94059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400" dirty="0"/>
          </a:p>
        </p:txBody>
      </p:sp>
      <p:sp>
        <p:nvSpPr>
          <p:cNvPr id="9" name="Text 3"/>
          <p:cNvSpPr/>
          <p:nvPr/>
        </p:nvSpPr>
        <p:spPr>
          <a:xfrm>
            <a:off x="1463754" y="5579864"/>
            <a:ext cx="2845356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της αναφοράς</a:t>
            </a:r>
            <a:endParaRPr lang="en-US" sz="2000" dirty="0"/>
          </a:p>
        </p:txBody>
      </p:sp>
      <p:sp>
        <p:nvSpPr>
          <p:cNvPr id="10" name="Text 4"/>
          <p:cNvSpPr/>
          <p:nvPr/>
        </p:nvSpPr>
        <p:spPr>
          <a:xfrm>
            <a:off x="1463754" y="6028730"/>
            <a:ext cx="574309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Διαφέρει γυνὴ ἀνδρὸς τὴν φύσιν.</a:t>
            </a:r>
            <a:endParaRPr lang="en-US" sz="1700" dirty="0"/>
          </a:p>
        </p:txBody>
      </p:sp>
      <p:sp>
        <p:nvSpPr>
          <p:cNvPr id="11" name="Shape 5"/>
          <p:cNvSpPr/>
          <p:nvPr/>
        </p:nvSpPr>
        <p:spPr>
          <a:xfrm>
            <a:off x="7423666" y="5579864"/>
            <a:ext cx="487918" cy="487918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2" name="Text 6"/>
          <p:cNvSpPr/>
          <p:nvPr/>
        </p:nvSpPr>
        <p:spPr>
          <a:xfrm>
            <a:off x="7575709" y="5670709"/>
            <a:ext cx="183713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7"/>
          <p:cNvSpPr/>
          <p:nvPr/>
        </p:nvSpPr>
        <p:spPr>
          <a:xfrm>
            <a:off x="8128397" y="5579864"/>
            <a:ext cx="255162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χρόνου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8128397" y="6028730"/>
            <a:ext cx="574309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Ἐνταῦθα ἔμειναν ἡμέρας τὰς πάσας μίαν καὶ εἴκοσι.</a:t>
            </a:r>
            <a:endParaRPr lang="en-US" sz="1700" dirty="0"/>
          </a:p>
        </p:txBody>
      </p:sp>
      <p:sp>
        <p:nvSpPr>
          <p:cNvPr id="15" name="Shape 9"/>
          <p:cNvSpPr/>
          <p:nvPr/>
        </p:nvSpPr>
        <p:spPr>
          <a:xfrm>
            <a:off x="759023" y="6836569"/>
            <a:ext cx="487918" cy="487918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6" name="Text 10"/>
          <p:cNvSpPr/>
          <p:nvPr/>
        </p:nvSpPr>
        <p:spPr>
          <a:xfrm>
            <a:off x="911066" y="6927413"/>
            <a:ext cx="183713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1"/>
          <p:cNvSpPr/>
          <p:nvPr/>
        </p:nvSpPr>
        <p:spPr>
          <a:xfrm>
            <a:off x="1463754" y="6836569"/>
            <a:ext cx="255162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τόπου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1463754" y="7285434"/>
            <a:ext cx="574309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Ἀπέχει ἡ Γάζα τῆς θαλάσσης εἴκοσι μάλιστα σταδίους.</a:t>
            </a:r>
            <a:endParaRPr lang="en-US" sz="1700" dirty="0"/>
          </a:p>
        </p:txBody>
      </p:sp>
      <p:sp>
        <p:nvSpPr>
          <p:cNvPr id="19" name="Shape 13"/>
          <p:cNvSpPr/>
          <p:nvPr/>
        </p:nvSpPr>
        <p:spPr>
          <a:xfrm>
            <a:off x="7423666" y="6836569"/>
            <a:ext cx="487918" cy="487918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0" name="Text 14"/>
          <p:cNvSpPr/>
          <p:nvPr/>
        </p:nvSpPr>
        <p:spPr>
          <a:xfrm>
            <a:off x="7572970" y="6927413"/>
            <a:ext cx="189190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400" dirty="0"/>
          </a:p>
        </p:txBody>
      </p:sp>
      <p:sp>
        <p:nvSpPr>
          <p:cNvPr id="21" name="Text 15"/>
          <p:cNvSpPr/>
          <p:nvPr/>
        </p:nvSpPr>
        <p:spPr>
          <a:xfrm>
            <a:off x="8128397" y="6836569"/>
            <a:ext cx="255162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της ποινής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8128397" y="7285434"/>
            <a:ext cx="5743099" cy="694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Θάνατον μὲν γὰρ ἡ φύσις πάντων κατεψηφίσατο τῶν θνητῶν.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1115"/>
            <a:ext cx="755784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Σύγκριση Χρήσεων Πτώσεων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603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946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Χρόνου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6614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Αιτίας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412813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Αξίας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45948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Ποινής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50615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Τόπου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837724" y="55283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Σκοπού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5357813" y="2603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57813" y="31946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Αιτίας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5357813" y="36614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Τόπου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5357813" y="412813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Χρόνου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5357813" y="45948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Συνοδείας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5357813" y="50615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Αναφοράς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5357813" y="55283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Οργάνου/Μέσου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5357813" y="599503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Ποσού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5357813" y="64617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Τρόπου</a:t>
            </a:r>
            <a:endParaRPr lang="en-US" sz="1850" dirty="0"/>
          </a:p>
        </p:txBody>
      </p:sp>
      <p:sp>
        <p:nvSpPr>
          <p:cNvPr id="19" name="Text 17"/>
          <p:cNvSpPr/>
          <p:nvPr/>
        </p:nvSpPr>
        <p:spPr>
          <a:xfrm>
            <a:off x="9877901" y="2603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9877901" y="31946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Αναφοράς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9877901" y="36614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Χρόνου</a:t>
            </a:r>
            <a:endParaRPr lang="en-US" sz="1850" dirty="0"/>
          </a:p>
        </p:txBody>
      </p:sp>
      <p:sp>
        <p:nvSpPr>
          <p:cNvPr id="22" name="Text 20"/>
          <p:cNvSpPr/>
          <p:nvPr/>
        </p:nvSpPr>
        <p:spPr>
          <a:xfrm>
            <a:off x="9877901" y="412813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Τόπου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9877901" y="459486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Τρόπου</a:t>
            </a:r>
            <a:endParaRPr lang="en-US" sz="1850" dirty="0"/>
          </a:p>
        </p:txBody>
      </p:sp>
      <p:sp>
        <p:nvSpPr>
          <p:cNvPr id="24" name="Text 22"/>
          <p:cNvSpPr/>
          <p:nvPr/>
        </p:nvSpPr>
        <p:spPr>
          <a:xfrm>
            <a:off x="9877901" y="506158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Αιτίας</a:t>
            </a:r>
            <a:endParaRPr lang="en-US" sz="1850" dirty="0"/>
          </a:p>
        </p:txBody>
      </p:sp>
      <p:sp>
        <p:nvSpPr>
          <p:cNvPr id="25" name="Text 23"/>
          <p:cNvSpPr/>
          <p:nvPr/>
        </p:nvSpPr>
        <p:spPr>
          <a:xfrm>
            <a:off x="9877901" y="5528310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Σκοπού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9877901" y="5995035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Ποινής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866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Συμπέρασμα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1901428"/>
            <a:ext cx="2137529" cy="1357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30385" y="2508290"/>
            <a:ext cx="9191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140744"/>
            <a:ext cx="54178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Σημασία Επιρρηματικών Προσδιορισμών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636282"/>
            <a:ext cx="541782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Εμπλουτίζουν το νόημα των προτάσεων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273266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318391"/>
            <a:ext cx="4275058" cy="135719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6570" y="3757613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35577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Ποικιλία Χρήσεων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053245"/>
            <a:ext cx="44703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Κάθε πτώση έχει πολλαπλές λειτουργίες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4690229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D9CEC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4735354"/>
            <a:ext cx="6412587" cy="135719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6570" y="5174575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497466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Διαχρονική Αξία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5470208"/>
            <a:ext cx="448151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Από την αρχαία στη νέα ελληνική γλώσσα</a:t>
            </a:r>
            <a:endParaRPr lang="en-US" sz="1850" dirty="0"/>
          </a:p>
        </p:txBody>
      </p:sp>
      <p:sp>
        <p:nvSpPr>
          <p:cNvPr id="17" name="Text 12"/>
          <p:cNvSpPr/>
          <p:nvPr/>
        </p:nvSpPr>
        <p:spPr>
          <a:xfrm>
            <a:off x="837724" y="6361748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Οι επιρρηματικοί προσδιορισμοί αποτελούν ένα σημαντικό στοιχείο της ελληνικής γλώσσας, τόσο στην αρχαία όσο και στη νέα μορφή της. Η κατανόηση των διαφόρων χρήσεων της γενικής, δοτικής και αιτιατικής πτώσης ως επιρρηματικών προσδιορισμών είναι απαραίτητη για την ορθή χρήση και ερμηνεία της γλώσσας.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2827"/>
            <a:ext cx="1151393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Λειτουργία Επιρρηματικών Προσδιορισμών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1647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4" name="Text 2"/>
          <p:cNvSpPr/>
          <p:nvPr/>
        </p:nvSpPr>
        <p:spPr>
          <a:xfrm>
            <a:off x="1055013" y="2265045"/>
            <a:ext cx="10382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615559" y="21647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Επιρρήματα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615559" y="2508786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Καθαρώς επιρρηματικοί προσδιορισμοί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7434858" y="21647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8" name="Text 6"/>
          <p:cNvSpPr/>
          <p:nvPr/>
        </p:nvSpPr>
        <p:spPr>
          <a:xfrm>
            <a:off x="7602736" y="2265045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212693" y="21647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Πλάγιες πτώσεις</a:t>
            </a:r>
            <a:endParaRPr lang="en-US" sz="2200" b="1" dirty="0"/>
          </a:p>
        </p:txBody>
      </p:sp>
      <p:sp>
        <p:nvSpPr>
          <p:cNvPr id="10" name="Shape 8"/>
          <p:cNvSpPr/>
          <p:nvPr/>
        </p:nvSpPr>
        <p:spPr>
          <a:xfrm>
            <a:off x="837724" y="35518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1" name="Text 9"/>
          <p:cNvSpPr/>
          <p:nvPr/>
        </p:nvSpPr>
        <p:spPr>
          <a:xfrm>
            <a:off x="1005602" y="3652123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1615559" y="3551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Προθετικά σύνολα</a:t>
            </a:r>
            <a:endParaRPr lang="en-US" sz="2200" b="1" dirty="0"/>
          </a:p>
        </p:txBody>
      </p:sp>
      <p:sp>
        <p:nvSpPr>
          <p:cNvPr id="13" name="Text 11"/>
          <p:cNvSpPr/>
          <p:nvPr/>
        </p:nvSpPr>
        <p:spPr>
          <a:xfrm>
            <a:off x="1615558" y="3855899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Εμπρόθετοι επιρρηματικοί προσδιορισμοί</a:t>
            </a:r>
            <a:endParaRPr lang="en-US" sz="1850" dirty="0"/>
          </a:p>
        </p:txBody>
      </p:sp>
      <p:sp>
        <p:nvSpPr>
          <p:cNvPr id="14" name="Shape 12"/>
          <p:cNvSpPr/>
          <p:nvPr/>
        </p:nvSpPr>
        <p:spPr>
          <a:xfrm>
            <a:off x="7434858" y="355187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5" name="Text 13"/>
          <p:cNvSpPr/>
          <p:nvPr/>
        </p:nvSpPr>
        <p:spPr>
          <a:xfrm>
            <a:off x="7599640" y="3652123"/>
            <a:ext cx="208836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650" dirty="0"/>
          </a:p>
        </p:txBody>
      </p:sp>
      <p:sp>
        <p:nvSpPr>
          <p:cNvPr id="16" name="Text 14"/>
          <p:cNvSpPr/>
          <p:nvPr/>
        </p:nvSpPr>
        <p:spPr>
          <a:xfrm>
            <a:off x="8212693" y="3551872"/>
            <a:ext cx="55799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Επιρρηματικό και προληπτικό κατηγορούμενο</a:t>
            </a:r>
            <a:endParaRPr lang="en-US" sz="2200" b="1" dirty="0"/>
          </a:p>
        </p:txBody>
      </p:sp>
      <p:sp>
        <p:nvSpPr>
          <p:cNvPr id="17" name="Shape 15"/>
          <p:cNvSpPr/>
          <p:nvPr/>
        </p:nvSpPr>
        <p:spPr>
          <a:xfrm>
            <a:off x="837724" y="49389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8" name="Text 16"/>
          <p:cNvSpPr/>
          <p:nvPr/>
        </p:nvSpPr>
        <p:spPr>
          <a:xfrm>
            <a:off x="1005602" y="5039201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5</a:t>
            </a:r>
            <a:endParaRPr lang="en-US" sz="2650" dirty="0"/>
          </a:p>
        </p:txBody>
      </p:sp>
      <p:sp>
        <p:nvSpPr>
          <p:cNvPr id="19" name="Text 17"/>
          <p:cNvSpPr/>
          <p:nvPr/>
        </p:nvSpPr>
        <p:spPr>
          <a:xfrm>
            <a:off x="1615559" y="49389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Απαρέμφατο</a:t>
            </a:r>
            <a:endParaRPr lang="en-US" sz="2200" b="1" dirty="0"/>
          </a:p>
        </p:txBody>
      </p:sp>
      <p:sp>
        <p:nvSpPr>
          <p:cNvPr id="20" name="Text 18"/>
          <p:cNvSpPr/>
          <p:nvPr/>
        </p:nvSpPr>
        <p:spPr>
          <a:xfrm>
            <a:off x="1615559" y="5208211"/>
            <a:ext cx="55799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Της αναφοράς και του σκοπού ή του αποτελέσματος</a:t>
            </a:r>
            <a:endParaRPr lang="en-US" sz="1850" dirty="0"/>
          </a:p>
        </p:txBody>
      </p:sp>
      <p:sp>
        <p:nvSpPr>
          <p:cNvPr id="21" name="Shape 19"/>
          <p:cNvSpPr/>
          <p:nvPr/>
        </p:nvSpPr>
        <p:spPr>
          <a:xfrm>
            <a:off x="7434858" y="49389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2" name="Text 20"/>
          <p:cNvSpPr/>
          <p:nvPr/>
        </p:nvSpPr>
        <p:spPr>
          <a:xfrm>
            <a:off x="7602736" y="5039201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6</a:t>
            </a:r>
            <a:endParaRPr lang="en-US" sz="2650" dirty="0"/>
          </a:p>
        </p:txBody>
      </p:sp>
      <p:sp>
        <p:nvSpPr>
          <p:cNvPr id="23" name="Text 21"/>
          <p:cNvSpPr/>
          <p:nvPr/>
        </p:nvSpPr>
        <p:spPr>
          <a:xfrm>
            <a:off x="8212693" y="4938951"/>
            <a:ext cx="303871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Επιρρηματικές μετοχές</a:t>
            </a:r>
            <a:endParaRPr lang="en-US" sz="2200" b="1" dirty="0"/>
          </a:p>
        </p:txBody>
      </p:sp>
      <p:sp>
        <p:nvSpPr>
          <p:cNvPr id="24" name="Shape 22"/>
          <p:cNvSpPr/>
          <p:nvPr/>
        </p:nvSpPr>
        <p:spPr>
          <a:xfrm>
            <a:off x="837724" y="67090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5" name="Text 23"/>
          <p:cNvSpPr/>
          <p:nvPr/>
        </p:nvSpPr>
        <p:spPr>
          <a:xfrm>
            <a:off x="1005602" y="6809303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7</a:t>
            </a:r>
            <a:endParaRPr lang="en-US" sz="2650" dirty="0"/>
          </a:p>
        </p:txBody>
      </p:sp>
      <p:sp>
        <p:nvSpPr>
          <p:cNvPr id="26" name="Text 24"/>
          <p:cNvSpPr/>
          <p:nvPr/>
        </p:nvSpPr>
        <p:spPr>
          <a:xfrm>
            <a:off x="1615559" y="6709053"/>
            <a:ext cx="33691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Επιρρηματικές προτάσεις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11987"/>
            <a:ext cx="1142797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Η Γενική ως Επιρρηματικός Προσδιορισμός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142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του χρόνου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837724" y="3505557"/>
            <a:ext cx="6185535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το χρονικό διάστημα κατά το οποίο συμβαίνει ένα γεγονός και κυρίως ως τέτοια χρησιμοποιείται η γενική ονομάτων που φανερώνουν φυσική υποδιαίρεση χρόνου, όπως: δείλη, ἡμέρας, νυκτὸς, ἔαρος, θέρους, ὀπώρας, μεσημβρίας, ὄρθρου, ἑσπέρας, μηνὸς.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63606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Ἐπιγίγνεται τῆς νυκτὸς χιὼν παμπληθής. | N.E.: Θα ξανάρθουμε του χρόνου.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29142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της αιτίας</a:t>
            </a:r>
            <a:endParaRPr lang="en-US" sz="2200" b="1" dirty="0"/>
          </a:p>
        </p:txBody>
      </p:sp>
      <p:sp>
        <p:nvSpPr>
          <p:cNvPr id="7" name="Text 5"/>
          <p:cNvSpPr/>
          <p:nvPr/>
        </p:nvSpPr>
        <p:spPr>
          <a:xfrm>
            <a:off x="7614761" y="350555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Προσδιορίζει ρήματα ψυχικού πάθους, όπως ἀγανακτῶ, εὐδαιμονίζω, μακαρίζω, ζηλῶ, ἥδομαι, θαυμάζω, οἰκτίρω: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486989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Νῦν δὲ ζηλῶ σε καὶ μακαρίζω τῆς εὐδαιμονίας. | N.E.: Πεθαίνω της πείνας.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31858"/>
            <a:ext cx="742045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</a:t>
            </a:r>
            <a:r>
              <a:rPr lang="en-US" sz="4400" dirty="0" err="1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της</a:t>
            </a: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 </a:t>
            </a:r>
            <a:r>
              <a:rPr lang="en-US" sz="4400" dirty="0" err="1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Αιτί</a:t>
            </a:r>
            <a:r>
              <a:rPr lang="en-US" sz="44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ας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94848"/>
            <a:ext cx="7468553" cy="2506266"/>
          </a:xfrm>
          <a:prstGeom prst="roundRect">
            <a:avLst>
              <a:gd name="adj" fmla="val 1433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2834164"/>
            <a:ext cx="367867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Ρήματα δικανικής σημασίας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329702"/>
            <a:ext cx="698992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Η γενική της αιτίας προσδιορίζει ρήματα όπως αἰτιῶμαι (κατηγορώ), ἁλίσκομαι, καταψηφίζομαι, διώκω, με τα οποία η γενική της αιτίας δηλώνει το έγκλημα για το οποίο κάποιος κατηγορείται ή δικάζεται: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7724" y="5340429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1077039" y="55797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Παράδειγμα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7039" y="6075283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Οἱ τῶν ἀδικούντων κολασταὶ δώρων ἐκρίθησαν.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335" y="609243"/>
            <a:ext cx="6322814" cy="651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Άλλες Χρήσεις της Γενικής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1092279" y="1592937"/>
            <a:ext cx="30480" cy="6027301"/>
          </a:xfrm>
          <a:prstGeom prst="roundRect">
            <a:avLst>
              <a:gd name="adj" fmla="val 109023"/>
            </a:avLst>
          </a:prstGeom>
          <a:solidFill>
            <a:srgbClr val="D9CECE"/>
          </a:solidFill>
          <a:ln/>
        </p:spPr>
      </p:sp>
      <p:sp>
        <p:nvSpPr>
          <p:cNvPr id="4" name="Shape 2"/>
          <p:cNvSpPr/>
          <p:nvPr/>
        </p:nvSpPr>
        <p:spPr>
          <a:xfrm>
            <a:off x="1326237" y="2076093"/>
            <a:ext cx="775335" cy="30480"/>
          </a:xfrm>
          <a:prstGeom prst="roundRect">
            <a:avLst>
              <a:gd name="adj" fmla="val 109023"/>
            </a:avLst>
          </a:prstGeom>
          <a:solidFill>
            <a:srgbClr val="D9CECE"/>
          </a:solidFill>
          <a:ln/>
        </p:spPr>
      </p:sp>
      <p:sp>
        <p:nvSpPr>
          <p:cNvPr id="5" name="Shape 3"/>
          <p:cNvSpPr/>
          <p:nvPr/>
        </p:nvSpPr>
        <p:spPr>
          <a:xfrm>
            <a:off x="858322" y="1842135"/>
            <a:ext cx="498396" cy="498396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6" name="Text 4"/>
          <p:cNvSpPr/>
          <p:nvPr/>
        </p:nvSpPr>
        <p:spPr>
          <a:xfrm>
            <a:off x="1059418" y="1934885"/>
            <a:ext cx="96083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2325886" y="1814393"/>
            <a:ext cx="35537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της αξίας ή του ποσού</a:t>
            </a:r>
            <a:endParaRPr lang="en-US" sz="2050" b="1" dirty="0"/>
          </a:p>
        </p:txBody>
      </p:sp>
      <p:sp>
        <p:nvSpPr>
          <p:cNvPr id="8" name="Text 6"/>
          <p:cNvSpPr/>
          <p:nvPr/>
        </p:nvSpPr>
        <p:spPr>
          <a:xfrm>
            <a:off x="2325886" y="2273022"/>
            <a:ext cx="11529179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Προσδιορίζει ρήματα όπως ἀγοράζω, ἀνταλλάσσω, ἀξιῶ, πωλῶ, τιμῶ, ὠνοῦμαι: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2325886" y="2760345"/>
            <a:ext cx="11529179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Θεασάμενος ἄγαλμα Διὸς ἠρώτα, πόσου τις αὐτὸ πρίασθαι δύναται.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1326237" y="4040862"/>
            <a:ext cx="775335" cy="30480"/>
          </a:xfrm>
          <a:prstGeom prst="roundRect">
            <a:avLst>
              <a:gd name="adj" fmla="val 109023"/>
            </a:avLst>
          </a:prstGeom>
          <a:solidFill>
            <a:srgbClr val="D9CECE"/>
          </a:solidFill>
          <a:ln/>
        </p:spPr>
      </p:sp>
      <p:sp>
        <p:nvSpPr>
          <p:cNvPr id="11" name="Shape 9"/>
          <p:cNvSpPr/>
          <p:nvPr/>
        </p:nvSpPr>
        <p:spPr>
          <a:xfrm>
            <a:off x="858322" y="3806904"/>
            <a:ext cx="498396" cy="498396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2" name="Text 10"/>
          <p:cNvSpPr/>
          <p:nvPr/>
        </p:nvSpPr>
        <p:spPr>
          <a:xfrm>
            <a:off x="1013698" y="3899654"/>
            <a:ext cx="187643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1"/>
          <p:cNvSpPr/>
          <p:nvPr/>
        </p:nvSpPr>
        <p:spPr>
          <a:xfrm>
            <a:off x="2325886" y="3779163"/>
            <a:ext cx="4196001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της ποινής ή του τιμήματος</a:t>
            </a:r>
            <a:endParaRPr lang="en-US" sz="2050" b="1" dirty="0"/>
          </a:p>
        </p:txBody>
      </p:sp>
      <p:sp>
        <p:nvSpPr>
          <p:cNvPr id="14" name="Text 12"/>
          <p:cNvSpPr/>
          <p:nvPr/>
        </p:nvSpPr>
        <p:spPr>
          <a:xfrm>
            <a:off x="2325886" y="4237792"/>
            <a:ext cx="11529179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Προσδιορίζει ρήματα δικανικής σημασίας που δηλώνουν την ποινή που προτείνεται ή επιβάλλεται: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2325886" y="4725114"/>
            <a:ext cx="11529179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Οἱ δ' ἔφοροι τὸν Σφοδρίαν ὑπῆγον θανάτου.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1326237" y="6005632"/>
            <a:ext cx="775335" cy="30480"/>
          </a:xfrm>
          <a:prstGeom prst="roundRect">
            <a:avLst>
              <a:gd name="adj" fmla="val 109023"/>
            </a:avLst>
          </a:prstGeom>
          <a:solidFill>
            <a:srgbClr val="D9CECE"/>
          </a:solidFill>
          <a:ln/>
        </p:spPr>
      </p:sp>
      <p:sp>
        <p:nvSpPr>
          <p:cNvPr id="17" name="Shape 15"/>
          <p:cNvSpPr/>
          <p:nvPr/>
        </p:nvSpPr>
        <p:spPr>
          <a:xfrm>
            <a:off x="858322" y="5771674"/>
            <a:ext cx="498396" cy="498396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8" name="Text 16"/>
          <p:cNvSpPr/>
          <p:nvPr/>
        </p:nvSpPr>
        <p:spPr>
          <a:xfrm>
            <a:off x="1013698" y="5864423"/>
            <a:ext cx="187643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450" dirty="0"/>
          </a:p>
        </p:txBody>
      </p:sp>
      <p:sp>
        <p:nvSpPr>
          <p:cNvPr id="19" name="Text 17"/>
          <p:cNvSpPr/>
          <p:nvPr/>
        </p:nvSpPr>
        <p:spPr>
          <a:xfrm>
            <a:off x="2325886" y="5743932"/>
            <a:ext cx="26062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του τόπου</a:t>
            </a:r>
            <a:endParaRPr lang="en-US" sz="2050" b="1" dirty="0"/>
          </a:p>
        </p:txBody>
      </p:sp>
      <p:sp>
        <p:nvSpPr>
          <p:cNvPr id="20" name="Text 18"/>
          <p:cNvSpPr/>
          <p:nvPr/>
        </p:nvSpPr>
        <p:spPr>
          <a:xfrm>
            <a:off x="2325886" y="6202561"/>
            <a:ext cx="11529179" cy="708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Η χρήση της είναι περιορισμένη, καθώς ως προσδιορισμοί τόπου χρησιμοποιούνται κυρίως τοπικά επιρρήματα ή δοτική πτώση: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2325886" y="7044333"/>
            <a:ext cx="11529179" cy="3544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Καὶ ὁ μὲν Πολύτροπος μαχόμενος αὐτοῦ ἀποθνῄσκει.| N.E.: Μείνε αυτού που είσαι.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42886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Γενική του Σκοπού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491859"/>
            <a:ext cx="1196816" cy="14362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7311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393513" y="3226713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Είναι γενική έναρθρου απαρεμφάτου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928110"/>
            <a:ext cx="1196816" cy="14362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4167426"/>
            <a:ext cx="41012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Παράδειγμα (Αρχαία Ελληνικά)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393513" y="4662964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Ἐτειχίσθη Ἀταλάντη τοῦ μὴ λῃστὰς κακουργεῖν τὴν Εὔβοιαν.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364361"/>
            <a:ext cx="1196816" cy="14362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5603677"/>
            <a:ext cx="367962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Παράδειγμα (Νέα Ελληνικά)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393513" y="6099215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Έπεσε του θανατά.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89040"/>
            <a:ext cx="114928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Η Δοτική ως Επιρρηματικός Προσδιορισμός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5727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της αιτίας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837724" y="2920603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Προσδιορίζει κυρίως ρήματα ψυχικού πάθους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164818" y="3327202"/>
            <a:ext cx="9191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9426236" y="22631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τόπου</a:t>
            </a:r>
            <a:endParaRPr lang="en-US" sz="2200" b="1" dirty="0"/>
          </a:p>
        </p:txBody>
      </p:sp>
      <p:sp>
        <p:nvSpPr>
          <p:cNvPr id="8" name="Text 5"/>
          <p:cNvSpPr/>
          <p:nvPr/>
        </p:nvSpPr>
        <p:spPr>
          <a:xfrm>
            <a:off x="9423618" y="2573578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Εκφέρεται με δοτική τοπωνυμίων ή δοτικοφανή επιρρήματα τόπου</a:t>
            </a:r>
            <a:endParaRPr lang="en-US" sz="18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67901" y="3064312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7"/>
          <p:cNvSpPr/>
          <p:nvPr/>
        </p:nvSpPr>
        <p:spPr>
          <a:xfrm>
            <a:off x="10061018" y="412918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χρόνου</a:t>
            </a:r>
            <a:endParaRPr lang="en-US" sz="2200" b="1" dirty="0"/>
          </a:p>
        </p:txBody>
      </p:sp>
      <p:sp>
        <p:nvSpPr>
          <p:cNvPr id="12" name="Text 8"/>
          <p:cNvSpPr/>
          <p:nvPr/>
        </p:nvSpPr>
        <p:spPr>
          <a:xfrm>
            <a:off x="10061019" y="4481134"/>
            <a:ext cx="37316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το χρονικό πλαίσιο μέσα στο οποίο συμβαίνει αυτό που εκφράζει το ρήμα</a:t>
            </a:r>
            <a:endParaRPr lang="en-US" sz="18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88718" y="4739640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9146112" y="6348972"/>
            <a:ext cx="28263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της συνοδείας</a:t>
            </a:r>
            <a:endParaRPr lang="en-US" sz="2200" b="1" dirty="0"/>
          </a:p>
        </p:txBody>
      </p:sp>
      <p:sp>
        <p:nvSpPr>
          <p:cNvPr id="16" name="Text 11"/>
          <p:cNvSpPr/>
          <p:nvPr/>
        </p:nvSpPr>
        <p:spPr>
          <a:xfrm>
            <a:off x="9146112" y="667173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το πρόσωπο, το πράγμα ή τις συνθήκες που συνοδεύουν το υποκείμενο του ρήματος</a:t>
            </a:r>
            <a:endParaRPr lang="en-US" sz="18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46288" y="6037898"/>
            <a:ext cx="184904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4</a:t>
            </a:r>
            <a:endParaRPr lang="en-US" sz="2350" dirty="0"/>
          </a:p>
        </p:txBody>
      </p:sp>
      <p:sp>
        <p:nvSpPr>
          <p:cNvPr id="19" name="Text 13"/>
          <p:cNvSpPr/>
          <p:nvPr/>
        </p:nvSpPr>
        <p:spPr>
          <a:xfrm>
            <a:off x="1872972" y="51950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της αναφοράς</a:t>
            </a:r>
            <a:endParaRPr lang="en-US" sz="2200" b="1" dirty="0"/>
          </a:p>
        </p:txBody>
      </p:sp>
      <p:sp>
        <p:nvSpPr>
          <p:cNvPr id="20" name="Text 14"/>
          <p:cNvSpPr/>
          <p:nvPr/>
        </p:nvSpPr>
        <p:spPr>
          <a:xfrm>
            <a:off x="837724" y="5547003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Συντάσσεται με ρήματα που δηλώνουν σύγκριση, διαφορά, υπεροχή</a:t>
            </a:r>
            <a:endParaRPr lang="en-US" sz="18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00249" y="5164931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5</a:t>
            </a:r>
            <a:endParaRPr lang="en-US" sz="2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45939"/>
            <a:ext cx="689764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Άλλες Χρήσεις της Δοτικής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148245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οργάνου ή του μέσου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837724" y="3091458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το εργαλείο (κάτι υλικό) ή το μέσο (κάτι αφηρημένο) με το οποίο γίνεται αυτό που σημαίνει το ρήμα: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838938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Ὡπλισμένοι δὲ πάντες ἦσαν θώραξι χαλκοῖς, κράνεσι χαλκοῖς, μαχαίραις.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2148245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ποσού (του μέτρου ή της διαφοράς)</a:t>
            </a:r>
            <a:endParaRPr lang="en-US" sz="2200" b="1" dirty="0"/>
          </a:p>
        </p:txBody>
      </p:sp>
      <p:sp>
        <p:nvSpPr>
          <p:cNvPr id="7" name="Text 5"/>
          <p:cNvSpPr/>
          <p:nvPr/>
        </p:nvSpPr>
        <p:spPr>
          <a:xfrm>
            <a:off x="5357813" y="3091458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Συντάσσεται με ρήματα που έχουν συγκριτική σημασία: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4072890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Δερκυλίδας τοσούτῳ διέφερεν εἰς τὸ ἄρχειν τοῦ Θίβρωνος.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9877901" y="21482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Δοτική του τρόπου</a:t>
            </a:r>
            <a:endParaRPr lang="en-US" sz="2200" b="1" dirty="0"/>
          </a:p>
        </p:txBody>
      </p:sp>
      <p:sp>
        <p:nvSpPr>
          <p:cNvPr id="10" name="Text 8"/>
          <p:cNvSpPr/>
          <p:nvPr/>
        </p:nvSpPr>
        <p:spPr>
          <a:xfrm>
            <a:off x="9877901" y="2739509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Μπορεί να είναι η δοτική κάθε ονόματος και συνηθέστερα η δοτική τρόπῳ. Τρόπο δηλώνει και η δοτική ονομάτων που λαμβάνονται ως επιρρήματα και ονομάζονται δοτικοφανή επιρρήματα τρόπου, όπως: ἀκοῇ, λόγῳ, βίᾳ, δημοσίᾳ, πεζῇ, ἔργῳ, φύσει: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877901" y="601908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Τούτῳ τῷ τρόπῳ οἱ Ἀθηναῖοι τὴν πόλιν ἐτείχισαν. | N.E.: O άνθρωπος είναι φύσει κοινωνικό ον.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62013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Η Αιτιατική ως Επιρρηματικός </a:t>
            </a:r>
            <a:r>
              <a:rPr lang="en-US" sz="44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Προσδιορισμός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89821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4" name="Text 2"/>
          <p:cNvSpPr/>
          <p:nvPr/>
        </p:nvSpPr>
        <p:spPr>
          <a:xfrm>
            <a:off x="1055013" y="2998470"/>
            <a:ext cx="10382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615559" y="2898219"/>
            <a:ext cx="314015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της αναφοράς</a:t>
            </a:r>
            <a:endParaRPr lang="en-US" sz="2200" b="1" dirty="0"/>
          </a:p>
        </p:txBody>
      </p:sp>
      <p:sp>
        <p:nvSpPr>
          <p:cNvPr id="6" name="Text 4"/>
          <p:cNvSpPr/>
          <p:nvPr/>
        </p:nvSpPr>
        <p:spPr>
          <a:xfrm>
            <a:off x="1615559" y="3393758"/>
            <a:ext cx="3380899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Μπορεί να προσδιορίζει κάθε ρήμα και κυρίως όσα σημαίνουν ομοιότητα ή διαφορά. Ως αιτιατικές της αναφοράς χρησιμοποιούνται οι παρακάτω λέξεις και μεταφράζονται με τα «ως προς», «σε»: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1615559" y="6218515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Διαφέρει γυνὴ ἀνδρὸς τὴν φύσιν.</a:t>
            </a:r>
            <a:endParaRPr lang="en-US" sz="1850" dirty="0"/>
          </a:p>
        </p:txBody>
      </p:sp>
      <p:sp>
        <p:nvSpPr>
          <p:cNvPr id="8" name="Shape 6"/>
          <p:cNvSpPr/>
          <p:nvPr/>
        </p:nvSpPr>
        <p:spPr>
          <a:xfrm>
            <a:off x="5235773" y="289821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9" name="Text 7"/>
          <p:cNvSpPr/>
          <p:nvPr/>
        </p:nvSpPr>
        <p:spPr>
          <a:xfrm>
            <a:off x="5403652" y="2998470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6013609" y="28982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χρόνου</a:t>
            </a:r>
            <a:endParaRPr lang="en-US" sz="2200" b="1" dirty="0"/>
          </a:p>
        </p:txBody>
      </p:sp>
      <p:sp>
        <p:nvSpPr>
          <p:cNvPr id="11" name="Text 9"/>
          <p:cNvSpPr/>
          <p:nvPr/>
        </p:nvSpPr>
        <p:spPr>
          <a:xfrm>
            <a:off x="6013609" y="3393758"/>
            <a:ext cx="3380899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χρονική διαίρεση ή χρονική διάρκεια. Συνήθεις αιτιατικές του χρόνου είναι οι παρακάτω: ἔτος, τὸ κατ' ἀρχὰς, τὸ πάλαι, ἡμέραν, νύκτα, τὸ πρῶτον: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6013608" y="6218515"/>
            <a:ext cx="3380899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Ἐνταῦθα ἔμειναν ἡμέρας τὰς πάσας μίαν καὶ εἴκοσι. | N.E.: Έλα το βράδυ για φαγητό.</a:t>
            </a:r>
            <a:endParaRPr lang="en-US" sz="1850" dirty="0"/>
          </a:p>
        </p:txBody>
      </p:sp>
      <p:sp>
        <p:nvSpPr>
          <p:cNvPr id="13" name="Shape 11"/>
          <p:cNvSpPr/>
          <p:nvPr/>
        </p:nvSpPr>
        <p:spPr>
          <a:xfrm>
            <a:off x="9633823" y="289821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4" name="Text 12"/>
          <p:cNvSpPr/>
          <p:nvPr/>
        </p:nvSpPr>
        <p:spPr>
          <a:xfrm>
            <a:off x="9801701" y="2998470"/>
            <a:ext cx="20276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10411658" y="28982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Αιτιατική του τόπου</a:t>
            </a:r>
            <a:endParaRPr lang="en-US" sz="2200" b="1" dirty="0"/>
          </a:p>
        </p:txBody>
      </p:sp>
      <p:sp>
        <p:nvSpPr>
          <p:cNvPr id="16" name="Text 14"/>
          <p:cNvSpPr/>
          <p:nvPr/>
        </p:nvSpPr>
        <p:spPr>
          <a:xfrm>
            <a:off x="10411658" y="3393758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Δηλώνει τοπική απόσταση ή τοπική έκταση: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0411658" y="6218515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Ἀπέχει ἡ Γάζα τῆς θαλάσσης εἴκοσι μάλιστα σταδίους.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1128</Words>
  <Application>Microsoft Office PowerPoint</Application>
  <PresentationFormat>Προσαρμογή</PresentationFormat>
  <Paragraphs>190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Red Hat Text</vt:lpstr>
      <vt:lpstr>Roboto Bold</vt:lpstr>
      <vt:lpstr>Roboto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Vasilis Varsamopoulos</cp:lastModifiedBy>
  <cp:revision>2</cp:revision>
  <dcterms:created xsi:type="dcterms:W3CDTF">2025-02-19T16:20:40Z</dcterms:created>
  <dcterms:modified xsi:type="dcterms:W3CDTF">2025-02-19T16:26:21Z</dcterms:modified>
</cp:coreProperties>
</file>