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4630400" cy="8229600"/>
  <p:notesSz cx="8229600" cy="14630400"/>
  <p:embeddedFontLst>
    <p:embeddedFont>
      <p:font typeface="Fraunces Extra Bold"/>
      <p:regular r:id="rId22"/>
    </p:embeddedFont>
    <p:embeddedFont>
      <p:font typeface="Fraunces Extra Bold"/>
      <p:regular r:id="rId23"/>
    </p:embeddedFont>
    <p:embeddedFont>
      <p:font typeface="Nobile"/>
      <p:regular r:id="rId24"/>
    </p:embeddedFont>
    <p:embeddedFont>
      <p:font typeface="Nobile"/>
      <p:regular r:id="rId25"/>
    </p:embeddedFont>
    <p:embeddedFont>
      <p:font typeface="Nobile"/>
      <p:regular r:id="rId26"/>
    </p:embeddedFont>
    <p:embeddedFont>
      <p:font typeface="Nobile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01434"/>
            <a:ext cx="70800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Δημοσιογραφία και ΜΜΕ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Μια παρουσίαση για το ρόλο της δημοσιογραφίας, τα μέσα μαζικής ενημέρωσης και τον Τύπο στη σύγχρονη κοινωνία.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495585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4931331"/>
            <a:ext cx="375630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Vasilis Varsamopoulos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392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Προϋποθέσεις Ορθής Λειτουργίας ΜΜΕ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67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450449" y="3031808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46797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Δημοκρατικοί Θεσμοί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Διασφάλιση απρόσκοπτης λειτουργίας δημοκρατικών θεσμών.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467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10315813" y="3031808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46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Ανεξαρτησία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43721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Ανεξαρτησία από πολιτικά και οικονομικά συμφέροντα.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6432590" y="5447228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Θεσμικός Έλεγχος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Θεσμοθέτηση οργάνων ελέγχου για τη διασφάλιση αντικειμενικότητας.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536221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10311408" y="5447228"/>
            <a:ext cx="23121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5362218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Επαγγελματική Συνείδηση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620696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Συνειδητοποίηση της ευθύνης από τους επαγγελματίες των ΜΜΕ.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61093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 Ρόλος των Πολιτών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Κριτική Σκέψη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Καλλιέργεια κριτικής σκέψης και επιφυλακτικότητα απέναντι στις πληροφορίες.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Ενεργός Συμμετοχή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Απαίτηση για ποιοτική ενημέρωση και απόρριψη μεροληπτικών μέσων.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Εκπαίδευση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Διαπαιδαγώγηση των νέων για κριτική στάση απέναντι στα ΜΜΕ.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2085" y="1043107"/>
            <a:ext cx="7271980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 Τύπος ως Τέταρτη Εξουσία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02085" y="2090976"/>
            <a:ext cx="3702963" cy="674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6231255" y="3021211"/>
            <a:ext cx="364462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Διαμόρφωση Κοινής Γνώμης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2085" y="3463290"/>
            <a:ext cx="3702963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Επηρεάζει τη στάση των ατόμων για τα κοινωνικά γεγονότα.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1752" y="2090976"/>
            <a:ext cx="3702963" cy="674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10785158" y="3021211"/>
            <a:ext cx="2556034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Έλεγχος Εξουσίας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1752" y="3463290"/>
            <a:ext cx="3702963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Ασκεί έλεγχο στην κυβέρνηση και τους φορείς εξουσίας.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202085" y="4832985"/>
            <a:ext cx="3702963" cy="674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6750606" y="5763220"/>
            <a:ext cx="260580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Πολιτική Συνείδηση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202085" y="6205299"/>
            <a:ext cx="3702963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Διαμορφώνει πολιτική συνείδηση και προτρέπει σε ενεργό συμμετοχή.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211752" y="4832985"/>
            <a:ext cx="3702963" cy="674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5300" dirty="0"/>
          </a:p>
        </p:txBody>
      </p:sp>
      <p:sp>
        <p:nvSpPr>
          <p:cNvPr id="14" name="Text 11"/>
          <p:cNvSpPr/>
          <p:nvPr/>
        </p:nvSpPr>
        <p:spPr>
          <a:xfrm>
            <a:off x="10532983" y="5763220"/>
            <a:ext cx="306050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Δημοκρατικός Πυλώνας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211752" y="6205299"/>
            <a:ext cx="3702963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Συμβάλλει στη διαμόρφωση και διατήρηση του δημοκρατικού πολιτεύματος.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47079"/>
            <a:ext cx="77585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Η Σπουδαιότητα του Τύπου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50948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3032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Ενημέρωση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793694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Παρέχει καθημερινή ενημέρωση για παγκόσμια γεγονότα.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50948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3032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Γνώση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793694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Προσφέρει ευρύτερες γνώσεις και καλλιέργεια.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50948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3032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Φωνή του Λαού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793694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Γίνεται μέσο διαμαρτυρίας και υπεράσπισης δικαιωμάτων.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509486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3032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Ιστορική Πηγή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793694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Αποτελεί μαρτυρία για το παρελθόν.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311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Προκλήσεις για το Μέλλον των ΜΜΕ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Ψηφιακός Μετασχηματισμός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Προσαρμογή στις νέες τεχνολογίες και τα ψηφιακά μέσα.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Αξιοπιστία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Αντιμετώπιση της κρίσης εμπιστοσύνης και των ψευδών ειδήσεων.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6470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Οικονομική Βιωσιμότητα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Εύρεση νέων μοντέλων χρηματοδότησης στην ψηφιακή εποχή.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11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65227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2765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Ζωτικός Ρόλος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255645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 ΜΜΕ παραμένουν ζωτικής σημασίας για τη δημοκρατία και την κοινωνία.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765227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2765227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Ανάγκη για Υπευθυνότητα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609975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Απαιτείται υπευθυνότητα από δημοσιογράφους και ιδιοκτήτες ΜΜΕ.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89220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Ενεργοί Πολίτες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67963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πολίτες πρέπει να είναι κριτικοί και ενεργοί καταναλωτές πληροφοριών.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189220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4" name="Text 11"/>
          <p:cNvSpPr/>
          <p:nvPr/>
        </p:nvSpPr>
        <p:spPr>
          <a:xfrm>
            <a:off x="530911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Συνεχής Εξέλιξη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309116" y="567963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 ΜΜΕ πρέπει να προσαρμόζονται στις νέες προκλήσεις και τεχνολογίες.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2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 Ρόλος του Δημοσιογράφου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5413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305413"/>
            <a:ext cx="29323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Μετάδοση Ειδήσεων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795832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δημοσιογράφος μεταδίδει ειδήσεις σε διαφορετικά κοινά.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05413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305413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Εξειδικευμένη Γνώση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4150162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Απαιτείται ειδική εκπαίδευση για την κάλυψη εξειδικευμένων θεμάτων.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20834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720834"/>
            <a:ext cx="35965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Σχολιασμός και Ερμηνεία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211253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δημοσιογράφοι συχνά σχολιάζουν και ερμηνεύουν τα γεγονότα.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8832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7209" y="2297549"/>
            <a:ext cx="7436168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Κατευθύνσεις Δημοσιογραφικού Ρόλου</a:t>
            </a:r>
            <a:endParaRPr lang="en-US" sz="29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9" y="2994184"/>
            <a:ext cx="753189" cy="1205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6379" y="3144798"/>
            <a:ext cx="1883212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Αντικειμενικότητα</a:t>
            </a:r>
            <a:endParaRPr lang="en-US" sz="1450" dirty="0"/>
          </a:p>
        </p:txBody>
      </p:sp>
      <p:sp>
        <p:nvSpPr>
          <p:cNvPr id="6" name="Text 2"/>
          <p:cNvSpPr/>
          <p:nvPr/>
        </p:nvSpPr>
        <p:spPr>
          <a:xfrm>
            <a:off x="1506379" y="3470553"/>
            <a:ext cx="12596813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Παρουσίαση της είδησης με αντικειμενικότητα.</a:t>
            </a:r>
            <a:endParaRPr lang="en-US" sz="11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9" y="4199453"/>
            <a:ext cx="753189" cy="12052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06379" y="4350068"/>
            <a:ext cx="1883212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Διαφάνεια</a:t>
            </a:r>
            <a:endParaRPr lang="en-US" sz="1450" dirty="0"/>
          </a:p>
        </p:txBody>
      </p:sp>
      <p:sp>
        <p:nvSpPr>
          <p:cNvPr id="9" name="Text 4"/>
          <p:cNvSpPr/>
          <p:nvPr/>
        </p:nvSpPr>
        <p:spPr>
          <a:xfrm>
            <a:off x="1506379" y="4675823"/>
            <a:ext cx="12596813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Ειλικρινής παραδοχή προσωπικών απόψεων.</a:t>
            </a:r>
            <a:endParaRPr lang="en-US" sz="11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9" y="5404723"/>
            <a:ext cx="753189" cy="12052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06379" y="5555337"/>
            <a:ext cx="1883212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Έρευνα</a:t>
            </a:r>
            <a:endParaRPr lang="en-US" sz="1450" dirty="0"/>
          </a:p>
        </p:txBody>
      </p:sp>
      <p:sp>
        <p:nvSpPr>
          <p:cNvPr id="12" name="Text 6"/>
          <p:cNvSpPr/>
          <p:nvPr/>
        </p:nvSpPr>
        <p:spPr>
          <a:xfrm>
            <a:off x="1506379" y="5881092"/>
            <a:ext cx="12596813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Ενδελεχής έρευνα και διασταύρωση πληροφοριών.</a:t>
            </a:r>
            <a:endParaRPr lang="en-US" sz="11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09" y="6609993"/>
            <a:ext cx="753189" cy="120527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06379" y="6760607"/>
            <a:ext cx="1883212" cy="235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Αποκαλύψεις</a:t>
            </a:r>
            <a:endParaRPr lang="en-US" sz="1450" dirty="0"/>
          </a:p>
        </p:txBody>
      </p:sp>
      <p:sp>
        <p:nvSpPr>
          <p:cNvPr id="15" name="Text 8"/>
          <p:cNvSpPr/>
          <p:nvPr/>
        </p:nvSpPr>
        <p:spPr>
          <a:xfrm>
            <a:off x="1506379" y="7086362"/>
            <a:ext cx="12596813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Αποκάλυψη ενεργειών που βλάπτουν το δημόσιο συμφέρον.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9863852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Αρχές Δημοσιογραφικής Δεοντολογίας</a:t>
            </a:r>
            <a:endParaRPr lang="en-US" sz="4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0137" y="2131338"/>
            <a:ext cx="126921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Κοινωνική Ευθύνη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870728" y="2246828"/>
            <a:ext cx="341435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Συνείδηση της κοινωνικής ευθύνης.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1602576"/>
            </a:avLst>
          </a:prstGeom>
          <a:solidFill>
            <a:srgbClr val="CED9CE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0491" y="3209330"/>
            <a:ext cx="166211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Αντικειμενικότητα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524500" y="3470196"/>
            <a:ext cx="448067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Αρχή της αντικειμενικότητας και αμεροληψίας.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1602576"/>
            </a:avLst>
          </a:prstGeom>
          <a:solidFill>
            <a:srgbClr val="CED9CE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6682" y="4432697"/>
            <a:ext cx="153710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178153" y="4253508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Διασταύρωση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6178153" y="4693563"/>
            <a:ext cx="2734866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Διασταύρωση των ειδήσεων.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1602576"/>
            </a:avLst>
          </a:prstGeom>
          <a:solidFill>
            <a:srgbClr val="CED9CE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7158" y="5656064"/>
            <a:ext cx="172879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Ευσυνειδησία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6831806" y="5916930"/>
            <a:ext cx="285023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Επαγγελματική ευσυνειδησία.</a:t>
            </a: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1602576"/>
            </a:avLst>
          </a:prstGeom>
          <a:solidFill>
            <a:srgbClr val="CED9CE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34658" y="6879431"/>
            <a:ext cx="157877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Δημοκρατία</a:t>
            </a:r>
            <a:endParaRPr lang="en-US" sz="2000" dirty="0"/>
          </a:p>
        </p:txBody>
      </p:sp>
      <p:sp>
        <p:nvSpPr>
          <p:cNvPr id="26" name="Text 19"/>
          <p:cNvSpPr/>
          <p:nvPr/>
        </p:nvSpPr>
        <p:spPr>
          <a:xfrm>
            <a:off x="7485578" y="7140297"/>
            <a:ext cx="3704511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Πίστη στη δημοκρατία και δικαιοσύνη.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69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Λόγοι Παρέκκλισης από το Ρόλο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74620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9014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Ανταγωνισμός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9185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Οξύς ανταγωνισμός οδηγεί σε αθέμιτα μέσα διάκρισης.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74620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901434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Πίεση για Αποκλειστικότητα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Άγχος για αποκλειστικότητα οδηγεί σε ανεξακρίβωτες πληροφορίες.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3664863" cy="2024182"/>
          </a:xfrm>
          <a:prstGeom prst="roundRect">
            <a:avLst>
              <a:gd name="adj" fmla="val 10085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515332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Οικονομικά Συμφέροντα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008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Εξυπηρέτηση οικονομικών και πολιτικών σκοπιμοτήτων.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288518"/>
            <a:ext cx="3664863" cy="2024182"/>
          </a:xfrm>
          <a:prstGeom prst="roundRect">
            <a:avLst>
              <a:gd name="adj" fmla="val 10085"/>
            </a:avLst>
          </a:prstGeom>
          <a:solidFill>
            <a:srgbClr val="E8F3E8"/>
          </a:solidFill>
          <a:ln/>
        </p:spPr>
      </p:sp>
      <p:sp>
        <p:nvSpPr>
          <p:cNvPr id="14" name="Text 11"/>
          <p:cNvSpPr/>
          <p:nvPr/>
        </p:nvSpPr>
        <p:spPr>
          <a:xfrm>
            <a:off x="4912281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Πιέσεις Ιδιοκτητών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2281" y="600575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Υποκύπτουν στις πιέσεις των ιδιοκτητών των μέσων.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38112"/>
            <a:ext cx="97707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Μέσα Μαζικής Ενημέρωσης (ΜΜΕ)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0051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Εφημερίδες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484727"/>
            <a:ext cx="3005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Έντυπος ημερήσιος τύπος.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20051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Ραδιόφωνο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484727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Ηχητική μετάδοση πληροφοριών.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20051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Τηλεόραση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48472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Οπτικοακουστική μετάδοση ειδήσεων και προγραμμάτων.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200519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Διαδίκτυο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48472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Ψηφιακή πλατφόρμα ενημέρωσης και επικοινωνίας.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793790" y="582858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 ΜΜΕ αποτελούν τα κύρια μέσα διακίνησης ιδεών και πληροφόρησης σε ευρύτατο κοινό.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3692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Θετική Συνεισφορά των ΜΜΕ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Ενημέρωση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Συνεχής ειδησεογραφική κάλυψη τοπικών και διεθνών εξελίξεων.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9289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Πολιτική Συμμετοχή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Ενίσχυση της ενεργού συμμετοχής των πολιτών στα κοινά.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0177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Επιστημονική Γνώση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Διάδοση επιστημονικών επιτευγμάτων σε απλουστευμένη μορφή.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258" y="897255"/>
            <a:ext cx="7245787" cy="655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Αρνητικές Πτυχές των ΜΜΕ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37511" y="1867495"/>
            <a:ext cx="22860" cy="5464731"/>
          </a:xfrm>
          <a:prstGeom prst="roundRect">
            <a:avLst>
              <a:gd name="adj" fmla="val 826004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1262063" y="2328029"/>
            <a:ext cx="734258" cy="22860"/>
          </a:xfrm>
          <a:prstGeom prst="roundRect">
            <a:avLst>
              <a:gd name="adj" fmla="val 826004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812959" y="2103477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970359" y="2182058"/>
            <a:ext cx="157043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02775" y="2077283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Παραπληροφόρηση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02775" y="2530912"/>
            <a:ext cx="620696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Παραποίηση της αλήθειας και κατασκευή ειδήσεων.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62063" y="3746659"/>
            <a:ext cx="734258" cy="22860"/>
          </a:xfrm>
          <a:prstGeom prst="roundRect">
            <a:avLst>
              <a:gd name="adj" fmla="val 826004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812959" y="3522107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946071" y="3600688"/>
            <a:ext cx="205740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02775" y="3495913"/>
            <a:ext cx="3685818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Εξυπηρέτηση Συμφερόντων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02775" y="3949541"/>
            <a:ext cx="620696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Υποταγή σε πολιτικά και οικονομικά συμφέροντα.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62063" y="5165288"/>
            <a:ext cx="734258" cy="22860"/>
          </a:xfrm>
          <a:prstGeom prst="roundRect">
            <a:avLst>
              <a:gd name="adj" fmla="val 826004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812959" y="4940737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953810" y="5019318"/>
            <a:ext cx="190143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02775" y="4914543"/>
            <a:ext cx="3675936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Κατευθυνόμενη Ενημέρωση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02775" y="5368171"/>
            <a:ext cx="620696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Σκόπιμη καθοδήγηση της κοινής γνώμης.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1262063" y="6583918"/>
            <a:ext cx="734258" cy="22860"/>
          </a:xfrm>
          <a:prstGeom prst="roundRect">
            <a:avLst>
              <a:gd name="adj" fmla="val 826004"/>
            </a:avLst>
          </a:prstGeom>
          <a:solidFill>
            <a:srgbClr val="CED9CE"/>
          </a:solidFill>
          <a:ln/>
        </p:spPr>
      </p:sp>
      <p:sp>
        <p:nvSpPr>
          <p:cNvPr id="21" name="Shape 18"/>
          <p:cNvSpPr/>
          <p:nvPr/>
        </p:nvSpPr>
        <p:spPr>
          <a:xfrm>
            <a:off x="812959" y="6359366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22" name="Text 19"/>
          <p:cNvSpPr/>
          <p:nvPr/>
        </p:nvSpPr>
        <p:spPr>
          <a:xfrm>
            <a:off x="942023" y="6437948"/>
            <a:ext cx="213836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202775" y="6333173"/>
            <a:ext cx="308348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Υποβάθμιση Ποιότητας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202775" y="6786801"/>
            <a:ext cx="620696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Προώθηση ευτελών προγραμμάτων για εμπορική επιτυχία.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6625"/>
            <a:ext cx="7612023" cy="699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Επιπτώσεις στην Κοινωνία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82955" y="1763197"/>
            <a:ext cx="1633061" cy="1289090"/>
          </a:xfrm>
          <a:prstGeom prst="roundRect">
            <a:avLst>
              <a:gd name="adj" fmla="val 15619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1006673" y="2183963"/>
            <a:ext cx="139541" cy="447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639735" y="1986915"/>
            <a:ext cx="3511868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Πνευματική Υποβάθμιση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39735" y="2470666"/>
            <a:ext cx="5832277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Μείωση κριτικής σκέψης και πνευματικής καλλιέργειας.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527816" y="3037046"/>
            <a:ext cx="11207829" cy="15240"/>
          </a:xfrm>
          <a:prstGeom prst="roundRect">
            <a:avLst>
              <a:gd name="adj" fmla="val 1321188"/>
            </a:avLst>
          </a:prstGeom>
          <a:solidFill>
            <a:srgbClr val="CED9CE"/>
          </a:solidFill>
          <a:ln/>
        </p:spPr>
      </p:sp>
      <p:sp>
        <p:nvSpPr>
          <p:cNvPr id="8" name="Shape 6"/>
          <p:cNvSpPr/>
          <p:nvPr/>
        </p:nvSpPr>
        <p:spPr>
          <a:xfrm>
            <a:off x="782955" y="3164086"/>
            <a:ext cx="3266123" cy="1289090"/>
          </a:xfrm>
          <a:prstGeom prst="roundRect">
            <a:avLst>
              <a:gd name="adj" fmla="val 15619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1006673" y="3584853"/>
            <a:ext cx="182761" cy="447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272796" y="3387804"/>
            <a:ext cx="3216235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Κοινωνική Αποξένωση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272796" y="3871555"/>
            <a:ext cx="7511415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Υποκατάσταση ανθρώπινης επαφής με ψευδαίσθηση συντροφικότητας.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4160877" y="4437936"/>
            <a:ext cx="9574768" cy="15240"/>
          </a:xfrm>
          <a:prstGeom prst="roundRect">
            <a:avLst>
              <a:gd name="adj" fmla="val 1321188"/>
            </a:avLst>
          </a:prstGeom>
          <a:solidFill>
            <a:srgbClr val="CED9CE"/>
          </a:solidFill>
          <a:ln/>
        </p:spPr>
      </p:sp>
      <p:sp>
        <p:nvSpPr>
          <p:cNvPr id="13" name="Shape 11"/>
          <p:cNvSpPr/>
          <p:nvPr/>
        </p:nvSpPr>
        <p:spPr>
          <a:xfrm>
            <a:off x="782955" y="4564975"/>
            <a:ext cx="4899184" cy="1289090"/>
          </a:xfrm>
          <a:prstGeom prst="roundRect">
            <a:avLst>
              <a:gd name="adj" fmla="val 15619"/>
            </a:avLst>
          </a:prstGeom>
          <a:solidFill>
            <a:srgbClr val="E8F3E8"/>
          </a:solidFill>
          <a:ln/>
        </p:spPr>
      </p:sp>
      <p:sp>
        <p:nvSpPr>
          <p:cNvPr id="14" name="Text 12"/>
          <p:cNvSpPr/>
          <p:nvPr/>
        </p:nvSpPr>
        <p:spPr>
          <a:xfrm>
            <a:off x="1006673" y="4985742"/>
            <a:ext cx="168950" cy="447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905857" y="4788694"/>
            <a:ext cx="3493413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Προώθηση Στερεοτύπων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05857" y="5272445"/>
            <a:ext cx="5044083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Ενίσχυση κοινωνικού και φυλετικού ρατσισμού.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5793938" y="5838825"/>
            <a:ext cx="7941707" cy="15240"/>
          </a:xfrm>
          <a:prstGeom prst="roundRect">
            <a:avLst>
              <a:gd name="adj" fmla="val 1321188"/>
            </a:avLst>
          </a:prstGeom>
          <a:solidFill>
            <a:srgbClr val="CED9CE"/>
          </a:solidFill>
          <a:ln/>
        </p:spPr>
      </p:sp>
      <p:sp>
        <p:nvSpPr>
          <p:cNvPr id="18" name="Shape 16"/>
          <p:cNvSpPr/>
          <p:nvPr/>
        </p:nvSpPr>
        <p:spPr>
          <a:xfrm>
            <a:off x="782955" y="5965865"/>
            <a:ext cx="6532245" cy="164699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9" name="Text 17"/>
          <p:cNvSpPr/>
          <p:nvPr/>
        </p:nvSpPr>
        <p:spPr>
          <a:xfrm>
            <a:off x="1006673" y="6565583"/>
            <a:ext cx="190024" cy="447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538918" y="6189583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Καταναλωτισμός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38918" y="6673334"/>
            <a:ext cx="6084808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Προώθηση άκρατου καταναλωτισμού και επιφανειακού τρόπου ζωής.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2025-01-28T18:29:42Z</dcterms:created>
  <dcterms:modified xsi:type="dcterms:W3CDTF">2025-01-28T18:29:42Z</dcterms:modified>
</cp:coreProperties>
</file>