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7/11/2020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7/11/2020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l-GR" b="1" dirty="0" smtClean="0"/>
              <a:t>ΜΠΕΡΤΟΛΤ ΜΠΡΕΧΤ</a:t>
            </a:r>
            <a:r>
              <a:rPr lang="el-GR" dirty="0" smtClean="0"/>
              <a:t/>
            </a:r>
            <a:br>
              <a:rPr lang="el-GR" dirty="0" smtClean="0"/>
            </a:br>
            <a:endParaRPr lang="el-GR" dirty="0"/>
          </a:p>
        </p:txBody>
      </p:sp>
      <p:sp>
        <p:nvSpPr>
          <p:cNvPr id="3" name="2 - Υπότιτλος"/>
          <p:cNvSpPr>
            <a:spLocks noGrp="1"/>
          </p:cNvSpPr>
          <p:nvPr>
            <p:ph type="subTitle" idx="1"/>
          </p:nvPr>
        </p:nvSpPr>
        <p:spPr/>
        <p:txBody>
          <a:bodyPr/>
          <a:lstStyle/>
          <a:p>
            <a:r>
              <a:rPr lang="el-GR" b="1" dirty="0" smtClean="0">
                <a:solidFill>
                  <a:schemeClr val="tx1"/>
                </a:solidFill>
              </a:rPr>
              <a:t>Για τον όρο «μετανάστες»</a:t>
            </a:r>
            <a:r>
              <a:rPr lang="el-GR" dirty="0" smtClean="0">
                <a:solidFill>
                  <a:schemeClr val="tx1"/>
                </a:solidFill>
              </a:rPr>
              <a:t/>
            </a:r>
            <a:br>
              <a:rPr lang="el-GR" dirty="0" smtClean="0">
                <a:solidFill>
                  <a:schemeClr val="tx1"/>
                </a:solidFill>
              </a:rPr>
            </a:br>
            <a:endParaRPr lang="el-GR" dirty="0" smtClean="0">
              <a:solidFill>
                <a:schemeClr val="tx1"/>
              </a:solidFill>
            </a:endParaRP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fontScale="90000"/>
          </a:bodyPr>
          <a:lstStyle/>
          <a:p>
            <a:r>
              <a:rPr lang="el-GR" b="1" dirty="0" smtClean="0"/>
              <a:t>ΜΠΕΡΤΟΛΤ ΜΠΡΕΧΤ</a:t>
            </a:r>
            <a:r>
              <a:rPr lang="el-GR" dirty="0" smtClean="0"/>
              <a:t/>
            </a:r>
            <a:br>
              <a:rPr lang="el-GR" dirty="0" smtClean="0"/>
            </a:br>
            <a:endParaRPr lang="el-GR" dirty="0"/>
          </a:p>
        </p:txBody>
      </p:sp>
      <p:sp>
        <p:nvSpPr>
          <p:cNvPr id="6" name="5 - Θέση περιεχομένου"/>
          <p:cNvSpPr>
            <a:spLocks noGrp="1"/>
          </p:cNvSpPr>
          <p:nvPr>
            <p:ph sz="half" idx="2"/>
          </p:nvPr>
        </p:nvSpPr>
        <p:spPr>
          <a:xfrm>
            <a:off x="4648200" y="1196752"/>
            <a:ext cx="4100264" cy="5040560"/>
          </a:xfrm>
        </p:spPr>
        <p:txBody>
          <a:bodyPr>
            <a:normAutofit fontScale="70000" lnSpcReduction="20000"/>
          </a:bodyPr>
          <a:lstStyle/>
          <a:p>
            <a:r>
              <a:rPr lang="el-GR" dirty="0" smtClean="0"/>
              <a:t>Γερμανός ποιητής και σημαντικός θεατρικός συγγραφέας. Από το 1933 ως το 1947 έζησε αυτοεξόριστος στη Σκανδιναβία και στις ΗΠΑ, εξαιτίας του ναζιστικού καθεστώτος που επικρατούσε στην πατρίδα του. Το καθεστώς αυτό έριξε στην πυρά τα βιβλία του και του αφαίρεσε την ιθαγένεια, κηρύσσοντάς τον ανεπιθύμητο στην πατρίδα του. Τα πιο πολλά ποιήματά του συγκεντρώθηκαν στον τόμο </a:t>
            </a:r>
            <a:r>
              <a:rPr lang="el-GR" i="1" dirty="0" smtClean="0"/>
              <a:t>Ποιήματα του </a:t>
            </a:r>
            <a:r>
              <a:rPr lang="el-GR" i="1" dirty="0" err="1" smtClean="0"/>
              <a:t>Σβένμπορ</a:t>
            </a:r>
            <a:r>
              <a:rPr lang="el-GR" dirty="0" smtClean="0"/>
              <a:t> (1939) και διακρίνονται για την ανθρώπινη ευαισθησία και τον κοινωνικό τους προβληματισμό.</a:t>
            </a:r>
          </a:p>
          <a:p>
            <a:pPr>
              <a:buNone/>
            </a:pPr>
            <a:r>
              <a:rPr lang="el-GR" dirty="0" smtClean="0"/>
              <a:t>                       Πηγή</a:t>
            </a:r>
            <a:r>
              <a:rPr lang="el-GR" dirty="0" smtClean="0"/>
              <a:t>: ΒΙΒΛΙΟΝΕΤ</a:t>
            </a:r>
          </a:p>
          <a:p>
            <a:endParaRPr lang="el-GR" dirty="0"/>
          </a:p>
        </p:txBody>
      </p:sp>
      <p:pic>
        <p:nvPicPr>
          <p:cNvPr id="1026" name="Picture 2" descr="C:\Users\Click\Desktop\ΕΞ ΑΠΟΣΤΑΣΕΩΣ\Λογοτεχνικό περιβόλι!  Μπρεχτ  10-2  ποιητες.JPG"/>
          <p:cNvPicPr>
            <a:picLocks noGrp="1" noChangeAspect="1" noChangeArrowheads="1"/>
          </p:cNvPicPr>
          <p:nvPr>
            <p:ph sz="half" idx="1"/>
          </p:nvPr>
        </p:nvPicPr>
        <p:blipFill>
          <a:blip r:embed="rId2" cstate="print"/>
          <a:srcRect/>
          <a:stretch>
            <a:fillRect/>
          </a:stretch>
        </p:blipFill>
        <p:spPr bwMode="auto">
          <a:xfrm>
            <a:off x="179512" y="1196752"/>
            <a:ext cx="4316288" cy="504056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endParaRPr lang="el-GR"/>
          </a:p>
        </p:txBody>
      </p:sp>
      <p:sp>
        <p:nvSpPr>
          <p:cNvPr id="6" name="5 - Θέση περιεχομένου"/>
          <p:cNvSpPr>
            <a:spLocks noGrp="1"/>
          </p:cNvSpPr>
          <p:nvPr>
            <p:ph idx="1"/>
          </p:nvPr>
        </p:nvSpPr>
        <p:spPr/>
        <p:txBody>
          <a:bodyPr>
            <a:normAutofit/>
          </a:bodyPr>
          <a:lstStyle/>
          <a:p>
            <a:endParaRPr lang="el-GR" dirty="0" smtClean="0"/>
          </a:p>
          <a:p>
            <a:endParaRPr lang="el-GR" dirty="0" smtClean="0"/>
          </a:p>
        </p:txBody>
      </p:sp>
      <p:graphicFrame>
        <p:nvGraphicFramePr>
          <p:cNvPr id="7" name="6 - Πίνακας"/>
          <p:cNvGraphicFramePr>
            <a:graphicFrameLocks noGrp="1"/>
          </p:cNvGraphicFramePr>
          <p:nvPr/>
        </p:nvGraphicFramePr>
        <p:xfrm>
          <a:off x="395536" y="260648"/>
          <a:ext cx="8424936" cy="6264696"/>
        </p:xfrm>
        <a:graphic>
          <a:graphicData uri="http://schemas.openxmlformats.org/drawingml/2006/table">
            <a:tbl>
              <a:tblPr firstRow="1" bandRow="1">
                <a:tableStyleId>{5C22544A-7EE6-4342-B048-85BDC9FD1C3A}</a:tableStyleId>
              </a:tblPr>
              <a:tblGrid>
                <a:gridCol w="4212468"/>
                <a:gridCol w="4212468"/>
              </a:tblGrid>
              <a:tr h="385520">
                <a:tc>
                  <a:txBody>
                    <a:bodyPr/>
                    <a:lstStyle/>
                    <a:p>
                      <a:r>
                        <a:rPr lang="el-GR" b="1" dirty="0" smtClean="0"/>
                        <a:t>ΠΑΡΑΔΟΣΙΑΚΗ ΠΟΙΗΣΗ </a:t>
                      </a:r>
                      <a:endParaRPr lang="el-GR" dirty="0"/>
                    </a:p>
                  </a:txBody>
                  <a:tcPr/>
                </a:tc>
                <a:tc>
                  <a:txBody>
                    <a:bodyPr/>
                    <a:lstStyle/>
                    <a:p>
                      <a:r>
                        <a:rPr lang="el-GR" b="1" dirty="0" smtClean="0"/>
                        <a:t>ΜΟΝΤΕΡΝΑ ΠΟΙΗΣΗ </a:t>
                      </a:r>
                      <a:endParaRPr lang="el-GR" dirty="0"/>
                    </a:p>
                  </a:txBody>
                  <a:tcPr/>
                </a:tc>
              </a:tr>
              <a:tr h="5879176">
                <a:tc>
                  <a:txBody>
                    <a:bodyPr/>
                    <a:lstStyle/>
                    <a:p>
                      <a:pPr>
                        <a:buFont typeface="Wingdings" pitchFamily="2" charset="2"/>
                        <a:buChar char="§"/>
                      </a:pPr>
                      <a:r>
                        <a:rPr lang="el-GR" sz="2000" dirty="0" smtClean="0"/>
                        <a:t>Έμμετρος στίχος. Ομοιοκαταληξία.</a:t>
                      </a:r>
                    </a:p>
                    <a:p>
                      <a:pPr>
                        <a:buFont typeface="Wingdings" pitchFamily="2" charset="2"/>
                        <a:buNone/>
                      </a:pPr>
                      <a:endParaRPr lang="el-GR" sz="2000" dirty="0" smtClean="0"/>
                    </a:p>
                    <a:p>
                      <a:pPr>
                        <a:buFont typeface="Wingdings" pitchFamily="2" charset="2"/>
                        <a:buChar char="§"/>
                      </a:pPr>
                      <a:r>
                        <a:rPr lang="el-GR" sz="2000" dirty="0" smtClean="0"/>
                        <a:t>Χωρισμός σε στροφές, με ίσο αριθμό στίχων &amp; συλλαβών.</a:t>
                      </a:r>
                    </a:p>
                    <a:p>
                      <a:pPr>
                        <a:buFont typeface="Wingdings" pitchFamily="2" charset="2"/>
                        <a:buNone/>
                      </a:pPr>
                      <a:endParaRPr lang="el-GR" sz="2000" dirty="0" smtClean="0"/>
                    </a:p>
                    <a:p>
                      <a:pPr>
                        <a:buFont typeface="Wingdings" pitchFamily="2" charset="2"/>
                        <a:buChar char="§"/>
                      </a:pPr>
                      <a:r>
                        <a:rPr lang="el-GR" sz="2000" dirty="0" smtClean="0"/>
                        <a:t>Στίχος προσεγμένος &amp; στολισμένος, «ποιητικές» λέξεις.</a:t>
                      </a:r>
                    </a:p>
                    <a:p>
                      <a:pPr>
                        <a:buFont typeface="Wingdings" pitchFamily="2" charset="2"/>
                        <a:buNone/>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Στίξη κανονική.</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Διατήρηση νοήματος των λέξεων.</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Λογική ανάπτυξη του θέματος/ αλληλουχία νοημάτων .</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endParaRPr lang="el-GR" sz="2000" dirty="0"/>
                    </a:p>
                  </a:txBody>
                  <a:tcPr/>
                </a:tc>
                <a:tc>
                  <a:txBody>
                    <a:bodyPr/>
                    <a:lstStyle/>
                    <a:p>
                      <a:pPr>
                        <a:buFont typeface="Wingdings" pitchFamily="2" charset="2"/>
                        <a:buChar char="§"/>
                      </a:pPr>
                      <a:r>
                        <a:rPr lang="el-GR" sz="2000" dirty="0" smtClean="0"/>
                        <a:t>Ελεύθερος στίχος .</a:t>
                      </a:r>
                    </a:p>
                    <a:p>
                      <a:pPr>
                        <a:buFont typeface="Wingdings" pitchFamily="2" charset="2"/>
                        <a:buNone/>
                      </a:pPr>
                      <a:endParaRPr lang="el-GR" sz="2000" dirty="0" smtClean="0"/>
                    </a:p>
                    <a:p>
                      <a:pPr>
                        <a:buFont typeface="Wingdings" pitchFamily="2" charset="2"/>
                        <a:buChar char="§"/>
                      </a:pPr>
                      <a:r>
                        <a:rPr lang="el-GR" sz="2000" dirty="0" smtClean="0"/>
                        <a:t>Απουσία ομοιοκαταληξίας.</a:t>
                      </a:r>
                    </a:p>
                    <a:p>
                      <a:pPr>
                        <a:buFont typeface="Wingdings" pitchFamily="2" charset="2"/>
                        <a:buNone/>
                      </a:pPr>
                      <a:endParaRPr lang="el-GR" sz="2000" dirty="0" smtClean="0"/>
                    </a:p>
                    <a:p>
                      <a:pPr>
                        <a:buFont typeface="Wingdings" pitchFamily="2" charset="2"/>
                        <a:buChar char="§"/>
                      </a:pPr>
                      <a:r>
                        <a:rPr lang="el-GR" sz="2000" dirty="0" smtClean="0"/>
                        <a:t>Ανομοιομορφία στροφών, στίχων &amp; συλλαβών.</a:t>
                      </a:r>
                    </a:p>
                    <a:p>
                      <a:pPr>
                        <a:buFont typeface="Wingdings" pitchFamily="2" charset="2"/>
                        <a:buNone/>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Στίχος λιτός, «καθημερινές/ αντιποιητικές» λέξεις .</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Απουσία στίξης ή ακανόνιστη στίξη.</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Πολυσημία των λέξεων .</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sz="20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l-GR" sz="2000" dirty="0" smtClean="0"/>
                        <a:t>Υποδήλωση ή απόκρυψη του θεματικού κέντρου/ υπαινικτικός λόγος.</a:t>
                      </a:r>
                    </a:p>
                    <a:p>
                      <a:pPr>
                        <a:buFont typeface="Wingdings" pitchFamily="2" charset="2"/>
                        <a:buChar char="§"/>
                      </a:pPr>
                      <a:endParaRPr lang="el-GR" sz="2000" dirty="0"/>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800" dirty="0" smtClean="0"/>
              <a:t>1η ενότητα: Λαθεμένο… εξορία</a:t>
            </a:r>
            <a:r>
              <a:rPr lang="el-GR" sz="2800" dirty="0" smtClean="0"/>
              <a:t>.</a:t>
            </a:r>
            <a:br>
              <a:rPr lang="el-GR" sz="2800" dirty="0" smtClean="0"/>
            </a:br>
            <a:r>
              <a:rPr lang="el-GR" sz="2800" dirty="0" smtClean="0"/>
              <a:t>Αναίρεση </a:t>
            </a:r>
            <a:r>
              <a:rPr lang="el-GR" sz="2800" dirty="0" smtClean="0"/>
              <a:t>από το συγγραφέα του χαρακτηρισμού «μετανάστη»</a:t>
            </a:r>
            <a:endParaRPr lang="el-GR" sz="2800" dirty="0"/>
          </a:p>
        </p:txBody>
      </p:sp>
      <p:pic>
        <p:nvPicPr>
          <p:cNvPr id="2050" name="Picture 2"/>
          <p:cNvPicPr>
            <a:picLocks noGrp="1" noChangeAspect="1" noChangeArrowheads="1"/>
          </p:cNvPicPr>
          <p:nvPr>
            <p:ph idx="1"/>
          </p:nvPr>
        </p:nvPicPr>
        <p:blipFill>
          <a:blip r:embed="rId2" cstate="print"/>
          <a:srcRect l="23750" t="32517" r="29577" b="41418"/>
          <a:stretch>
            <a:fillRect/>
          </a:stretch>
        </p:blipFill>
        <p:spPr bwMode="auto">
          <a:xfrm>
            <a:off x="827584" y="1772817"/>
            <a:ext cx="7704856" cy="3024335"/>
          </a:xfrm>
          <a:prstGeom prst="rect">
            <a:avLst/>
          </a:prstGeom>
          <a:noFill/>
          <a:ln w="9525">
            <a:noFill/>
            <a:miter lim="800000"/>
            <a:headEnd/>
            <a:tailEnd/>
          </a:ln>
        </p:spPr>
      </p:pic>
      <p:sp>
        <p:nvSpPr>
          <p:cNvPr id="5" name="4 - TextBox"/>
          <p:cNvSpPr txBox="1"/>
          <p:nvPr/>
        </p:nvSpPr>
        <p:spPr>
          <a:xfrm>
            <a:off x="899592" y="5229200"/>
            <a:ext cx="6840760" cy="1477328"/>
          </a:xfrm>
          <a:prstGeom prst="rect">
            <a:avLst/>
          </a:prstGeom>
          <a:noFill/>
          <a:ln>
            <a:solidFill>
              <a:srgbClr val="0070C0"/>
            </a:solidFill>
          </a:ln>
        </p:spPr>
        <p:txBody>
          <a:bodyPr wrap="square" rtlCol="0">
            <a:spAutoFit/>
          </a:bodyPr>
          <a:lstStyle/>
          <a:p>
            <a:r>
              <a:rPr lang="el-GR" dirty="0" smtClean="0"/>
              <a:t>ΕΡΩΤΗΣΕΙΣ:</a:t>
            </a:r>
          </a:p>
          <a:p>
            <a:pPr marL="342900" indent="-342900">
              <a:buAutoNum type="arabicPeriod"/>
            </a:pPr>
            <a:r>
              <a:rPr lang="el-GR" dirty="0" smtClean="0"/>
              <a:t>Γιατί </a:t>
            </a:r>
            <a:r>
              <a:rPr lang="el-GR" dirty="0" smtClean="0"/>
              <a:t>ο ποιητής θεωρεί λαθεμένο τον όρο «μετανάστες</a:t>
            </a:r>
            <a:r>
              <a:rPr lang="el-GR" dirty="0" smtClean="0"/>
              <a:t>»;</a:t>
            </a:r>
          </a:p>
          <a:p>
            <a:pPr marL="342900" indent="-342900">
              <a:buAutoNum type="arabicPeriod"/>
            </a:pPr>
            <a:r>
              <a:rPr lang="el-GR" dirty="0" smtClean="0"/>
              <a:t>Εντοπίστε κάποιες φράσεις που περιγράφουν τα χαρακτηριστικά ενός πρόσφυγα και ενός μετανάστη.</a:t>
            </a:r>
          </a:p>
          <a:p>
            <a:r>
              <a:rPr lang="el-GR" dirty="0" smtClean="0"/>
              <a:t> </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400" dirty="0" smtClean="0"/>
              <a:t>2η ενότητα: Έτσι … δε </a:t>
            </a:r>
            <a:r>
              <a:rPr lang="el-GR" sz="2400" dirty="0" err="1" smtClean="0"/>
              <a:t>συχωράμε</a:t>
            </a:r>
            <a:r>
              <a:rPr lang="el-GR" sz="2400" dirty="0" smtClean="0"/>
              <a:t>.</a:t>
            </a:r>
            <a:br>
              <a:rPr lang="el-GR" sz="2400" dirty="0" smtClean="0"/>
            </a:br>
            <a:r>
              <a:rPr lang="el-GR" sz="2400" dirty="0" smtClean="0"/>
              <a:t> </a:t>
            </a:r>
            <a:r>
              <a:rPr lang="el-GR" sz="2400" dirty="0" smtClean="0"/>
              <a:t>Οι αυτοεξόριστοι δεν βολεύονται, δεν χάνουν την αγωνιστική τους διάθεση και περιμένουν του γυρισμού τη μέρα. </a:t>
            </a:r>
            <a:endParaRPr lang="el-GR" sz="2400" dirty="0"/>
          </a:p>
        </p:txBody>
      </p:sp>
      <p:pic>
        <p:nvPicPr>
          <p:cNvPr id="3074" name="Picture 2"/>
          <p:cNvPicPr>
            <a:picLocks noGrp="1" noChangeAspect="1" noChangeArrowheads="1"/>
          </p:cNvPicPr>
          <p:nvPr>
            <p:ph idx="1"/>
          </p:nvPr>
        </p:nvPicPr>
        <p:blipFill>
          <a:blip r:embed="rId2" cstate="print"/>
          <a:srcRect l="24625" t="31071" r="29438" b="50048"/>
          <a:stretch>
            <a:fillRect/>
          </a:stretch>
        </p:blipFill>
        <p:spPr bwMode="auto">
          <a:xfrm>
            <a:off x="971600" y="1772816"/>
            <a:ext cx="7560840" cy="2808312"/>
          </a:xfrm>
          <a:prstGeom prst="rect">
            <a:avLst/>
          </a:prstGeom>
          <a:noFill/>
          <a:ln w="9525">
            <a:noFill/>
            <a:miter lim="800000"/>
            <a:headEnd/>
            <a:tailEnd/>
          </a:ln>
        </p:spPr>
      </p:pic>
      <p:sp>
        <p:nvSpPr>
          <p:cNvPr id="6" name="5 - TextBox"/>
          <p:cNvSpPr txBox="1"/>
          <p:nvPr/>
        </p:nvSpPr>
        <p:spPr>
          <a:xfrm>
            <a:off x="611560" y="4725144"/>
            <a:ext cx="7848872" cy="1477328"/>
          </a:xfrm>
          <a:prstGeom prst="rect">
            <a:avLst/>
          </a:prstGeom>
          <a:noFill/>
        </p:spPr>
        <p:txBody>
          <a:bodyPr wrap="square" rtlCol="0">
            <a:spAutoFit/>
          </a:bodyPr>
          <a:lstStyle/>
          <a:p>
            <a:r>
              <a:rPr lang="el-GR" dirty="0" smtClean="0"/>
              <a:t>ΕΡΩΤΗΣΕΙΣ</a:t>
            </a:r>
            <a:r>
              <a:rPr lang="el-GR" dirty="0" smtClean="0"/>
              <a:t>: </a:t>
            </a:r>
          </a:p>
          <a:p>
            <a:pPr marL="342900" indent="-342900">
              <a:buAutoNum type="arabicPeriod"/>
            </a:pPr>
            <a:r>
              <a:rPr lang="el-GR" dirty="0" smtClean="0"/>
              <a:t>Ποιο σχήμα λόγου κυριαρχεί στο απόσπασμα, ποια είναι η λειτουργία του και τι πετυχαίνει ο ποιητής με τη χρήση του;</a:t>
            </a:r>
          </a:p>
          <a:p>
            <a:pPr marL="342900" indent="-342900">
              <a:buAutoNum type="arabicPeriod"/>
            </a:pPr>
            <a:r>
              <a:rPr lang="el-GR" dirty="0" smtClean="0"/>
              <a:t>Γιατί ο ποιητής χρησιμοποιεί το </a:t>
            </a:r>
            <a:r>
              <a:rPr lang="el-GR" dirty="0" err="1" smtClean="0"/>
              <a:t>α΄</a:t>
            </a:r>
            <a:r>
              <a:rPr lang="el-GR" dirty="0" smtClean="0"/>
              <a:t> πληθ. πρόσωπο, ποιους εννοεί και γιατί παραμένουν κοντά στα σύνορα;</a:t>
            </a:r>
            <a:endParaRPr lang="el-GR"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400" dirty="0" smtClean="0"/>
              <a:t>3η ενότητα: Α δε μας … ακόμα. </a:t>
            </a:r>
            <a:r>
              <a:rPr lang="el-GR" sz="2400" dirty="0" smtClean="0"/>
              <a:t/>
            </a:r>
            <a:br>
              <a:rPr lang="el-GR" sz="2400" dirty="0" smtClean="0"/>
            </a:br>
            <a:r>
              <a:rPr lang="el-GR" sz="2400" dirty="0" smtClean="0"/>
              <a:t>Η </a:t>
            </a:r>
            <a:r>
              <a:rPr lang="el-GR" sz="2400" dirty="0" smtClean="0"/>
              <a:t>συνειδητοποίηση της κατάστασης από τους </a:t>
            </a:r>
            <a:r>
              <a:rPr lang="el-GR" sz="2400" dirty="0" err="1" smtClean="0"/>
              <a:t>εξορίστους</a:t>
            </a:r>
            <a:endParaRPr lang="el-GR" sz="2400" dirty="0"/>
          </a:p>
        </p:txBody>
      </p:sp>
      <p:sp>
        <p:nvSpPr>
          <p:cNvPr id="6" name="5 - TextBox"/>
          <p:cNvSpPr txBox="1"/>
          <p:nvPr/>
        </p:nvSpPr>
        <p:spPr>
          <a:xfrm>
            <a:off x="611560" y="4725144"/>
            <a:ext cx="7848872" cy="1200329"/>
          </a:xfrm>
          <a:prstGeom prst="rect">
            <a:avLst/>
          </a:prstGeom>
          <a:noFill/>
        </p:spPr>
        <p:txBody>
          <a:bodyPr wrap="square" rtlCol="0">
            <a:spAutoFit/>
          </a:bodyPr>
          <a:lstStyle/>
          <a:p>
            <a:r>
              <a:rPr lang="el-GR" dirty="0" smtClean="0"/>
              <a:t>ΕΡΩΤΗΣΕΙΣ</a:t>
            </a:r>
            <a:r>
              <a:rPr lang="el-GR" dirty="0" smtClean="0"/>
              <a:t>: </a:t>
            </a:r>
          </a:p>
          <a:p>
            <a:pPr marL="342900" indent="-342900">
              <a:buAutoNum type="arabicPeriod"/>
            </a:pPr>
            <a:r>
              <a:rPr lang="el-GR" dirty="0" smtClean="0"/>
              <a:t>Ποια αντίθεση υπάρχει στο απόσπασμα, ποια είναι η λειτουργία της και τι πετυχαίνει ο ποιητής με τη χρήση της;</a:t>
            </a:r>
          </a:p>
          <a:p>
            <a:pPr marL="342900" indent="-342900">
              <a:buAutoNum type="arabicPeriod"/>
            </a:pPr>
            <a:r>
              <a:rPr lang="el-GR" dirty="0" smtClean="0"/>
              <a:t>Τι εννοεί ο ποιητής λέγοντας πως η τελευταία λέξη δεν ειπώθηκε ακόμα;</a:t>
            </a:r>
            <a:endParaRPr lang="el-GR" dirty="0" smtClean="0"/>
          </a:p>
        </p:txBody>
      </p:sp>
      <p:pic>
        <p:nvPicPr>
          <p:cNvPr id="4098" name="Picture 2"/>
          <p:cNvPicPr>
            <a:picLocks noGrp="1" noChangeAspect="1" noChangeArrowheads="1"/>
          </p:cNvPicPr>
          <p:nvPr>
            <p:ph idx="1"/>
          </p:nvPr>
        </p:nvPicPr>
        <p:blipFill>
          <a:blip r:embed="rId2" cstate="print"/>
          <a:srcRect l="24716" t="49985" r="26089" b="12835"/>
          <a:stretch>
            <a:fillRect/>
          </a:stretch>
        </p:blipFill>
        <p:spPr bwMode="auto">
          <a:xfrm>
            <a:off x="395536" y="1412776"/>
            <a:ext cx="8352928" cy="324036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435280" cy="1143000"/>
          </a:xfrm>
        </p:spPr>
        <p:txBody>
          <a:bodyPr>
            <a:noAutofit/>
          </a:bodyPr>
          <a:lstStyle/>
          <a:p>
            <a:pPr algn="just"/>
            <a:r>
              <a:rPr lang="el-GR" sz="2000" dirty="0" smtClean="0"/>
              <a:t>Με </a:t>
            </a:r>
            <a:r>
              <a:rPr lang="el-GR" sz="2000" dirty="0" smtClean="0"/>
              <a:t>το βλέμμα στο σήμερα </a:t>
            </a:r>
            <a:r>
              <a:rPr lang="el-GR" sz="2000" dirty="0" smtClean="0"/>
              <a:t>Παρατηρώντας </a:t>
            </a:r>
            <a:r>
              <a:rPr lang="el-GR" sz="2000" dirty="0" smtClean="0"/>
              <a:t>τις παρακάτω εικόνες από Σύριους πρόσφυγες που καταφθάνουν στη χώρα μας, να καταγράψετε τις σκέψεις και τα συναισθήματα που σας γεννούν. Στη συνέχεια προσπαθήστε να εντοπίσετε τα κοινά σημεία ανάμεσα σε αυτές και στους πρόσφυγες του </a:t>
            </a:r>
            <a:r>
              <a:rPr lang="el-GR" sz="2000" dirty="0" smtClean="0"/>
              <a:t>Μπρεχτ.</a:t>
            </a:r>
            <a:endParaRPr lang="el-GR" sz="2000" dirty="0"/>
          </a:p>
        </p:txBody>
      </p:sp>
      <p:sp>
        <p:nvSpPr>
          <p:cNvPr id="11" name="10 - Θέση κειμένου"/>
          <p:cNvSpPr>
            <a:spLocks noGrp="1"/>
          </p:cNvSpPr>
          <p:nvPr>
            <p:ph type="body" idx="1"/>
          </p:nvPr>
        </p:nvSpPr>
        <p:spPr>
          <a:xfrm>
            <a:off x="251520" y="5301208"/>
            <a:ext cx="4245868" cy="1224136"/>
          </a:xfrm>
        </p:spPr>
        <p:txBody>
          <a:bodyPr>
            <a:normAutofit fontScale="62500" lnSpcReduction="20000"/>
          </a:bodyPr>
          <a:lstStyle/>
          <a:p>
            <a:endParaRPr lang="el-GR" b="0" dirty="0" smtClean="0"/>
          </a:p>
          <a:p>
            <a:r>
              <a:rPr lang="el-GR" b="0" dirty="0" smtClean="0"/>
              <a:t>Ένας </a:t>
            </a:r>
            <a:r>
              <a:rPr lang="el-GR" b="0" dirty="0" smtClean="0"/>
              <a:t>Σύριος πρόσφυγας φιλάει την κόρη του καθώς προχωράει στη βροχή στην Ειδομένη στα σύνορα Ελλάδας Σκοπίων, 10 Σεπτεμβρίου 2015</a:t>
            </a:r>
          </a:p>
          <a:p>
            <a:r>
              <a:rPr lang="el-GR" b="0" dirty="0" err="1" smtClean="0"/>
              <a:t>Reuters</a:t>
            </a:r>
            <a:r>
              <a:rPr lang="el-GR" b="0" dirty="0" smtClean="0"/>
              <a:t>, φωτογράφος Γιάννης </a:t>
            </a:r>
            <a:r>
              <a:rPr lang="el-GR" b="0" dirty="0" err="1" smtClean="0"/>
              <a:t>Μπεχράκης</a:t>
            </a:r>
            <a:endParaRPr lang="el-GR" b="0" dirty="0" smtClean="0"/>
          </a:p>
          <a:p>
            <a:endParaRPr lang="el-GR" dirty="0"/>
          </a:p>
        </p:txBody>
      </p:sp>
      <p:pic>
        <p:nvPicPr>
          <p:cNvPr id="5122" name="Picture 2" descr="C:\Users\Click\Desktop\ΕΞ ΑΠΟΣΤΑΣΕΩΣ\αρχείο λήψης.jpg"/>
          <p:cNvPicPr>
            <a:picLocks noGrp="1" noChangeAspect="1" noChangeArrowheads="1"/>
          </p:cNvPicPr>
          <p:nvPr>
            <p:ph sz="half" idx="2"/>
          </p:nvPr>
        </p:nvPicPr>
        <p:blipFill>
          <a:blip r:embed="rId2" cstate="print"/>
          <a:stretch>
            <a:fillRect/>
          </a:stretch>
        </p:blipFill>
        <p:spPr bwMode="auto">
          <a:xfrm>
            <a:off x="179512" y="1484784"/>
            <a:ext cx="4184204" cy="3960440"/>
          </a:xfrm>
          <a:prstGeom prst="rect">
            <a:avLst/>
          </a:prstGeom>
          <a:noFill/>
        </p:spPr>
      </p:pic>
      <p:sp>
        <p:nvSpPr>
          <p:cNvPr id="12" name="11 - Θέση κειμένου"/>
          <p:cNvSpPr>
            <a:spLocks noGrp="1"/>
          </p:cNvSpPr>
          <p:nvPr>
            <p:ph type="body" sz="quarter" idx="3"/>
          </p:nvPr>
        </p:nvSpPr>
        <p:spPr>
          <a:xfrm>
            <a:off x="4355976" y="5661248"/>
            <a:ext cx="4608512" cy="855786"/>
          </a:xfrm>
        </p:spPr>
        <p:txBody>
          <a:bodyPr>
            <a:normAutofit fontScale="55000" lnSpcReduction="20000"/>
          </a:bodyPr>
          <a:lstStyle/>
          <a:p>
            <a:r>
              <a:rPr lang="el-GR" b="0" dirty="0" err="1" smtClean="0"/>
              <a:t>Ενας</a:t>
            </a:r>
            <a:r>
              <a:rPr lang="el-GR" b="0" dirty="0" smtClean="0"/>
              <a:t> αστυνομικός προσπαθεί να σταματήσει έναν πρόσφυγα να ανέβει στο τρένο και να μπει από το παράθυρο στην ΠΓΔΜ, 15 Αυγούστου 2015</a:t>
            </a:r>
          </a:p>
          <a:p>
            <a:r>
              <a:rPr lang="el-GR" b="0" dirty="0" err="1" smtClean="0"/>
              <a:t>Reuters</a:t>
            </a:r>
            <a:r>
              <a:rPr lang="el-GR" b="0" dirty="0" smtClean="0"/>
              <a:t>, φωτογράφος </a:t>
            </a:r>
            <a:r>
              <a:rPr lang="el-GR" b="0" dirty="0" err="1" smtClean="0"/>
              <a:t>Stoyan</a:t>
            </a:r>
            <a:r>
              <a:rPr lang="el-GR" b="0" dirty="0" smtClean="0"/>
              <a:t> </a:t>
            </a:r>
            <a:r>
              <a:rPr lang="el-GR" b="0" dirty="0" err="1" smtClean="0"/>
              <a:t>Nenov</a:t>
            </a:r>
            <a:endParaRPr lang="el-GR" b="0" dirty="0" smtClean="0"/>
          </a:p>
          <a:p>
            <a:endParaRPr lang="el-GR" dirty="0"/>
          </a:p>
        </p:txBody>
      </p:sp>
      <p:pic>
        <p:nvPicPr>
          <p:cNvPr id="5123" name="Picture 3" descr="C:\Users\Click\Desktop\ΕΞ ΑΠΟΣΤΑΣΕΩΣ\αρχείο λήψης (1).jpg"/>
          <p:cNvPicPr>
            <a:picLocks noGrp="1" noChangeAspect="1" noChangeArrowheads="1"/>
          </p:cNvPicPr>
          <p:nvPr>
            <p:ph sz="quarter" idx="4"/>
          </p:nvPr>
        </p:nvPicPr>
        <p:blipFill>
          <a:blip r:embed="rId3" cstate="print"/>
          <a:srcRect/>
          <a:stretch>
            <a:fillRect/>
          </a:stretch>
        </p:blipFill>
        <p:spPr bwMode="auto">
          <a:xfrm>
            <a:off x="4499992" y="1484784"/>
            <a:ext cx="4041775" cy="3960440"/>
          </a:xfrm>
          <a:prstGeom prst="rect">
            <a:avLst/>
          </a:prstGeom>
          <a:noFill/>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TotalTime>
  <Words>389</Words>
  <Application>Microsoft Office PowerPoint</Application>
  <PresentationFormat>Προβολή στην οθόνη (4:3)</PresentationFormat>
  <Paragraphs>50</Paragraphs>
  <Slides>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7</vt:i4>
      </vt:variant>
    </vt:vector>
  </HeadingPairs>
  <TitlesOfParts>
    <vt:vector size="8" baseType="lpstr">
      <vt:lpstr>Θέμα του Office</vt:lpstr>
      <vt:lpstr>ΜΠΕΡΤΟΛΤ ΜΠΡΕΧΤ </vt:lpstr>
      <vt:lpstr>ΜΠΕΡΤΟΛΤ ΜΠΡΕΧΤ </vt:lpstr>
      <vt:lpstr>Διαφάνεια 3</vt:lpstr>
      <vt:lpstr>1η ενότητα: Λαθεμένο… εξορία. Αναίρεση από το συγγραφέα του χαρακτηρισμού «μετανάστη»</vt:lpstr>
      <vt:lpstr>2η ενότητα: Έτσι … δε συχωράμε.  Οι αυτοεξόριστοι δεν βολεύονται, δεν χάνουν την αγωνιστική τους διάθεση και περιμένουν του γυρισμού τη μέρα. </vt:lpstr>
      <vt:lpstr>3η ενότητα: Α δε μας … ακόμα.  Η συνειδητοποίηση της κατάστασης από τους εξορίστους</vt:lpstr>
      <vt:lpstr>Με το βλέμμα στο σήμερα Παρατηρώντας τις παρακάτω εικόνες από Σύριους πρόσφυγες που καταφθάνουν στη χώρα μας, να καταγράψετε τις σκέψεις και τα συναισθήματα που σας γεννούν. Στη συνέχεια προσπαθήστε να εντοπίσετε τα κοινά σημεία ανάμεσα σε αυτές και στους πρόσφυγες του Μπρεχτ.</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Click</dc:creator>
  <cp:lastModifiedBy>Click</cp:lastModifiedBy>
  <cp:revision>26</cp:revision>
  <dcterms:created xsi:type="dcterms:W3CDTF">2020-11-07T16:34:20Z</dcterms:created>
  <dcterms:modified xsi:type="dcterms:W3CDTF">2020-11-07T20:51:56Z</dcterms:modified>
</cp:coreProperties>
</file>