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8" r:id="rId5"/>
    <p:sldId id="281" r:id="rId6"/>
    <p:sldId id="280" r:id="rId7"/>
    <p:sldId id="283" r:id="rId8"/>
    <p:sldId id="259" r:id="rId9"/>
    <p:sldId id="260" r:id="rId10"/>
    <p:sldId id="261" r:id="rId11"/>
    <p:sldId id="262" r:id="rId12"/>
    <p:sldId id="263" r:id="rId13"/>
    <p:sldId id="266" r:id="rId14"/>
    <p:sldId id="264" r:id="rId15"/>
    <p:sldId id="265" r:id="rId16"/>
    <p:sldId id="282" r:id="rId17"/>
    <p:sldId id="269" r:id="rId18"/>
    <p:sldId id="279" r:id="rId19"/>
    <p:sldId id="273" r:id="rId20"/>
    <p:sldId id="271" r:id="rId21"/>
    <p:sldId id="272" r:id="rId22"/>
    <p:sldId id="274"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0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9/4/2020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9/4/2020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www.amiship.gr/" TargetMode="Externa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hyperlink" Target="https://www.iatronet.gr/author/101/iatronetgr.html"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hyperlink" Target="https://runnfun.gr/h-kathistiki-zoh-se-skotonei-somatika-kai-psixika-mera-me-tin-hmera/"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http://www.amiship.gr/"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enallaktikidrasi.com/" TargetMode="External"/><Relationship Id="rId2" Type="http://schemas.openxmlformats.org/officeDocument/2006/relationships/hyperlink" Target="https://www.onmed.gr/tags/tag/34/mnhmh"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enallaktikidrasi.com/"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hyperlink" Target="https://el.wikipedia.org/wiki/%CE%91%CE%BA%CF%81%CF%89%CF%84%CE%B7%CF%81%CE%B9%CE%B1%CF%83%CE%BC%CF%8C%CF%82" TargetMode="External"/><Relationship Id="rId3" Type="http://schemas.openxmlformats.org/officeDocument/2006/relationships/hyperlink" Target="https://el.wikipedia.org/wiki/%CE%95%CE%B3%CE%BA%CE%B5%CF%86%CE%B1%CE%BB%CE%B9%CE%BA%CF%8C_%CE%B5%CF%80%CE%B5%CE%B9%CF%83%CF%8C%CE%B4%CE%B9%CE%BF" TargetMode="External"/><Relationship Id="rId7" Type="http://schemas.openxmlformats.org/officeDocument/2006/relationships/hyperlink" Target="https://el.wikipedia.org/wiki/%CE%91%CE%B9%CE%BC%CE%BF%CE%BA%CE%AC%CE%B8%CE%B1%CF%81%CF%83%CE%B7" TargetMode="External"/><Relationship Id="rId2" Type="http://schemas.openxmlformats.org/officeDocument/2006/relationships/hyperlink" Target="https://el.wikipedia.org/w/index.php?title=%CE%9A%CE%B1%CF%81%CE%B4%CE%B9%CE%BF%CF%80%CE%AC%CE%B8%CE%B5%CE%B9%CE%B1&amp;action=edit&amp;redlink=1" TargetMode="External"/><Relationship Id="rId1" Type="http://schemas.openxmlformats.org/officeDocument/2006/relationships/slideLayout" Target="../slideLayouts/slideLayout4.xml"/><Relationship Id="rId6" Type="http://schemas.openxmlformats.org/officeDocument/2006/relationships/hyperlink" Target="https://el.wikipedia.org/wiki/%CE%9D%CE%B5%CF%86%CF%81%CE%B9%CE%BA%CE%AE_%CE%B1%CE%BD%CE%B5%CF%80%CE%AC%CF%81%CE%BA%CE%B5%CE%B9%CE%B1" TargetMode="External"/><Relationship Id="rId5" Type="http://schemas.openxmlformats.org/officeDocument/2006/relationships/hyperlink" Target="https://el.wikipedia.org/wiki/%CE%8C%CF%81%CE%B1%CF%83%CE%B7" TargetMode="External"/><Relationship Id="rId4" Type="http://schemas.openxmlformats.org/officeDocument/2006/relationships/hyperlink" Target="https://el.wikipedia.org/w/index.php?title=%CE%94%CE%B9%CE%B1%CE%B2%CE%B7%CF%84%CE%B9%CE%BA%CE%AE_%CE%B1%CE%BC%CF%86%CE%B9%CE%B2%CE%BB%CE%B7%CF%83%CF%84%CF%81%CE%BF%CE%B5%CE%B9%CE%B4%CE%BF%CF%80%CE%AC%CE%B8%CE%B5%CE%B9%CE%B1&amp;action=edit&amp;redlink=1"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runnfun.gr/h-kathistiki-zoh-se-skotonei-somatika-kai-psixika-mera-me-tin-hmera/"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85852" y="785794"/>
            <a:ext cx="6305550" cy="476250"/>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1371600" y="1814513"/>
            <a:ext cx="6400800" cy="3228975"/>
          </a:xfrm>
          <a:prstGeom prst="rect">
            <a:avLst/>
          </a:prstGeom>
          <a:noFill/>
          <a:ln w="9525">
            <a:noFill/>
            <a:miter lim="800000"/>
            <a:headEnd/>
            <a:tailEnd/>
          </a:ln>
          <a:effectLst/>
        </p:spPr>
      </p:pic>
      <p:sp>
        <p:nvSpPr>
          <p:cNvPr id="5" name="4 - Ορθογώνιο"/>
          <p:cNvSpPr/>
          <p:nvPr/>
        </p:nvSpPr>
        <p:spPr>
          <a:xfrm>
            <a:off x="6643702" y="6143644"/>
            <a:ext cx="2714612" cy="530915"/>
          </a:xfrm>
          <a:prstGeom prst="rect">
            <a:avLst/>
          </a:prstGeom>
        </p:spPr>
        <p:txBody>
          <a:bodyPr wrap="square">
            <a:spAutoFit/>
          </a:bodyPr>
          <a:lstStyle/>
          <a:p>
            <a:r>
              <a:rPr lang="el-GR" sz="1050" dirty="0" smtClean="0"/>
              <a:t>του Νικόλα Γεωργιακώδη</a:t>
            </a:r>
            <a:r>
              <a:rPr lang="el-GR" dirty="0" smtClean="0"/>
              <a:t/>
            </a:r>
            <a:br>
              <a:rPr lang="el-GR" dirty="0" smtClean="0"/>
            </a:b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28604"/>
            <a:ext cx="8229600" cy="785818"/>
          </a:xfrm>
        </p:spPr>
        <p:txBody>
          <a:bodyPr>
            <a:normAutofit fontScale="90000"/>
          </a:bodyPr>
          <a:lstStyle/>
          <a:p>
            <a:r>
              <a:rPr lang="el-GR" b="1" dirty="0" smtClean="0"/>
              <a:t> </a:t>
            </a:r>
            <a:r>
              <a:rPr lang="el-GR" dirty="0" smtClean="0"/>
              <a:t>Μείωση του μεταβολισμού.</a:t>
            </a:r>
            <a:br>
              <a:rPr lang="el-GR" dirty="0" smtClean="0"/>
            </a:br>
            <a:endParaRPr lang="el-GR" dirty="0"/>
          </a:p>
        </p:txBody>
      </p:sp>
      <p:sp>
        <p:nvSpPr>
          <p:cNvPr id="3" name="2 - Θέση περιεχομένου"/>
          <p:cNvSpPr>
            <a:spLocks noGrp="1"/>
          </p:cNvSpPr>
          <p:nvPr>
            <p:ph sz="half" idx="1"/>
          </p:nvPr>
        </p:nvSpPr>
        <p:spPr>
          <a:xfrm>
            <a:off x="642910" y="2143116"/>
            <a:ext cx="7972452" cy="3757626"/>
          </a:xfrm>
        </p:spPr>
        <p:txBody>
          <a:bodyPr>
            <a:normAutofit fontScale="55000" lnSpcReduction="20000"/>
          </a:bodyPr>
          <a:lstStyle/>
          <a:p>
            <a:r>
              <a:rPr lang="el-GR" sz="4400" dirty="0" smtClean="0"/>
              <a:t>Ο καθιστικός τρόπος ζωής συνδέεται επιπλέον και με την παχυσαρκία, καθώς και με την επιβράδυνση του μεταβολικού ρυθμού. </a:t>
            </a:r>
            <a:r>
              <a:rPr lang="el-GR" sz="4400" dirty="0" smtClean="0">
                <a:solidFill>
                  <a:srgbClr val="0070C0"/>
                </a:solidFill>
              </a:rPr>
              <a:t>Οι</a:t>
            </a:r>
            <a:r>
              <a:rPr lang="el-GR" sz="4400" dirty="0" smtClean="0"/>
              <a:t> </a:t>
            </a:r>
            <a:r>
              <a:rPr lang="el-GR" sz="4400" dirty="0" smtClean="0">
                <a:solidFill>
                  <a:srgbClr val="0070C0"/>
                </a:solidFill>
              </a:rPr>
              <a:t>μύες εξασθενούν</a:t>
            </a:r>
            <a:r>
              <a:rPr lang="el-GR" sz="4400" dirty="0" smtClean="0"/>
              <a:t>, αλλάζει η </a:t>
            </a:r>
            <a:r>
              <a:rPr lang="el-GR" sz="4400" dirty="0" smtClean="0">
                <a:solidFill>
                  <a:srgbClr val="0070C0"/>
                </a:solidFill>
              </a:rPr>
              <a:t>αναλογία μυϊκού ιστού/λιπώδους ιστο</a:t>
            </a:r>
            <a:r>
              <a:rPr lang="el-GR" sz="4400" dirty="0" smtClean="0"/>
              <a:t>ύ και, έτσι, </a:t>
            </a:r>
            <a:r>
              <a:rPr lang="el-GR" sz="4400" dirty="0" smtClean="0">
                <a:solidFill>
                  <a:srgbClr val="C00000"/>
                </a:solidFill>
              </a:rPr>
              <a:t>μειώνεται ο μεταβολικός ρυθμός</a:t>
            </a:r>
            <a:r>
              <a:rPr lang="el-GR" sz="4400" dirty="0" smtClean="0"/>
              <a:t> του ατόμου</a:t>
            </a:r>
          </a:p>
          <a:p>
            <a:endParaRPr lang="el-GR" dirty="0"/>
          </a:p>
        </p:txBody>
      </p:sp>
      <p:sp>
        <p:nvSpPr>
          <p:cNvPr id="4" name="3 - Θέση περιεχομένου"/>
          <p:cNvSpPr>
            <a:spLocks noGrp="1"/>
          </p:cNvSpPr>
          <p:nvPr>
            <p:ph sz="half" idx="2"/>
          </p:nvPr>
        </p:nvSpPr>
        <p:spPr>
          <a:xfrm>
            <a:off x="5000628" y="5786454"/>
            <a:ext cx="3929090" cy="500066"/>
          </a:xfrm>
        </p:spPr>
        <p:txBody>
          <a:bodyPr>
            <a:normAutofit fontScale="55000" lnSpcReduction="20000"/>
          </a:bodyPr>
          <a:lstStyle/>
          <a:p>
            <a:r>
              <a:rPr lang="el-GR" dirty="0" smtClean="0"/>
              <a:t>Δρ. Παναγιώτης Τριανταφυλλάκης, οικογενειακός ιατρός,</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500042"/>
            <a:ext cx="8229600" cy="796908"/>
          </a:xfrm>
        </p:spPr>
        <p:txBody>
          <a:bodyPr>
            <a:normAutofit fontScale="90000"/>
          </a:bodyPr>
          <a:lstStyle/>
          <a:p>
            <a:r>
              <a:rPr lang="el-GR" dirty="0" smtClean="0"/>
              <a:t>Παχυσαρκία.</a:t>
            </a:r>
            <a:br>
              <a:rPr lang="el-GR" dirty="0" smtClean="0"/>
            </a:br>
            <a:endParaRPr lang="el-GR" dirty="0"/>
          </a:p>
        </p:txBody>
      </p:sp>
      <p:sp>
        <p:nvSpPr>
          <p:cNvPr id="3" name="2 - Θέση περιεχομένου"/>
          <p:cNvSpPr>
            <a:spLocks noGrp="1"/>
          </p:cNvSpPr>
          <p:nvPr>
            <p:ph sz="half" idx="1"/>
          </p:nvPr>
        </p:nvSpPr>
        <p:spPr>
          <a:xfrm>
            <a:off x="714348" y="1142984"/>
            <a:ext cx="7500990" cy="4143404"/>
          </a:xfrm>
        </p:spPr>
        <p:txBody>
          <a:bodyPr>
            <a:normAutofit fontScale="25000" lnSpcReduction="20000"/>
          </a:bodyPr>
          <a:lstStyle/>
          <a:p>
            <a:endParaRPr lang="el-GR" sz="5900" dirty="0" smtClean="0"/>
          </a:p>
          <a:p>
            <a:endParaRPr lang="el-GR" dirty="0" smtClean="0"/>
          </a:p>
          <a:p>
            <a:endParaRPr lang="el-GR" dirty="0" smtClean="0"/>
          </a:p>
          <a:p>
            <a:pPr>
              <a:buNone/>
            </a:pPr>
            <a:r>
              <a:rPr lang="el-GR" dirty="0" smtClean="0"/>
              <a:t>             </a:t>
            </a:r>
            <a:r>
              <a:rPr lang="el-GR" sz="11200" dirty="0" smtClean="0"/>
              <a:t> </a:t>
            </a:r>
            <a:r>
              <a:rPr lang="el-GR" sz="9600" dirty="0" smtClean="0"/>
              <a:t>Σύμφωνα με μελέτες καίγονται 30% περισσότερες θερμίδες όταν είμαστε όρθιοι, ενώ όταν είμαστε καθιστοί, η κυκλοφορία της </a:t>
            </a:r>
            <a:r>
              <a:rPr lang="el-GR" sz="9600" dirty="0" smtClean="0">
                <a:solidFill>
                  <a:srgbClr val="C00000"/>
                </a:solidFill>
              </a:rPr>
              <a:t>λιπάσης</a:t>
            </a:r>
            <a:r>
              <a:rPr lang="el-GR" sz="9600" dirty="0" smtClean="0"/>
              <a:t> στο σώμα (ένα ένζυμο που απορροφά το λίπος) παρεμποδίζεται, γεγονός που μπορεί να οδηγήσει σε αύξηση του όγκου του σώματός μας. Υπάρχουν στοιχεία που αποδεικνύουν ότι η μακρόχρονη καθιστική συμπεριφορά </a:t>
            </a:r>
            <a:r>
              <a:rPr lang="el-GR" sz="9600" dirty="0" smtClean="0">
                <a:solidFill>
                  <a:srgbClr val="002060"/>
                </a:solidFill>
              </a:rPr>
              <a:t>παράγει κύτταρα λιπώδους ιστού.</a:t>
            </a:r>
          </a:p>
          <a:p>
            <a:endParaRPr lang="el-GR" dirty="0" smtClean="0"/>
          </a:p>
          <a:p>
            <a:endParaRPr lang="el-GR" dirty="0" smtClean="0"/>
          </a:p>
          <a:p>
            <a:endParaRPr lang="el-GR" dirty="0" smtClean="0"/>
          </a:p>
          <a:p>
            <a:endParaRPr lang="el-GR" dirty="0"/>
          </a:p>
        </p:txBody>
      </p:sp>
      <p:sp>
        <p:nvSpPr>
          <p:cNvPr id="4" name="3 - Θέση περιεχομένου"/>
          <p:cNvSpPr>
            <a:spLocks noGrp="1"/>
          </p:cNvSpPr>
          <p:nvPr>
            <p:ph sz="half" idx="2"/>
          </p:nvPr>
        </p:nvSpPr>
        <p:spPr>
          <a:xfrm>
            <a:off x="6286512" y="6215082"/>
            <a:ext cx="2857488" cy="571504"/>
          </a:xfrm>
        </p:spPr>
        <p:txBody>
          <a:bodyPr>
            <a:normAutofit fontScale="25000" lnSpcReduction="20000"/>
          </a:bodyPr>
          <a:lstStyle/>
          <a:p>
            <a:r>
              <a:rPr lang="en-US" sz="4000" dirty="0" smtClean="0"/>
              <a:t>https://enallaktikidrasi.com</a:t>
            </a:r>
            <a:r>
              <a:rPr lang="en-US" dirty="0" smtClean="0"/>
              <a:t>/</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357166"/>
            <a:ext cx="7615262" cy="1082660"/>
          </a:xfrm>
        </p:spPr>
        <p:txBody>
          <a:bodyPr>
            <a:normAutofit fontScale="90000"/>
          </a:bodyPr>
          <a:lstStyle/>
          <a:p>
            <a:r>
              <a:rPr lang="el-GR" dirty="0" smtClean="0"/>
              <a:t>Αυξημένος κίνδυνος εγκεφαλικού</a:t>
            </a:r>
            <a:endParaRPr lang="el-GR" dirty="0"/>
          </a:p>
        </p:txBody>
      </p:sp>
      <p:sp>
        <p:nvSpPr>
          <p:cNvPr id="3" name="2 - Θέση περιεχομένου"/>
          <p:cNvSpPr>
            <a:spLocks noGrp="1"/>
          </p:cNvSpPr>
          <p:nvPr>
            <p:ph sz="half" idx="1"/>
          </p:nvPr>
        </p:nvSpPr>
        <p:spPr>
          <a:xfrm>
            <a:off x="571472" y="1643050"/>
            <a:ext cx="7858180" cy="3643337"/>
          </a:xfrm>
        </p:spPr>
        <p:txBody>
          <a:bodyPr>
            <a:normAutofit fontScale="47500" lnSpcReduction="20000"/>
          </a:bodyPr>
          <a:lstStyle/>
          <a:p>
            <a:r>
              <a:rPr lang="el-GR" sz="5100" dirty="0" smtClean="0"/>
              <a:t>Επίσης, όπως διαπιστώθηκε σε πρόσφατη μελέτη σε καλλιέργεια κυττάρων, όταν καθόμαστε  για μεγάλες χρονικές περιόδους, το βάρος που ασκεί το σώμα μας στα λιποκύτταρά μας ουσιαστικά τα ενθαρρύνει να παράγουν το διπλάσιο λίπος –με πιο γρήγορο ρυθμό– απ’ ό,τι όταν είμαστε όρθιοι. Επιπλέον, παίρνουμε το χειρότερο είδος λίπους:</a:t>
            </a:r>
            <a:br>
              <a:rPr lang="el-GR" sz="5100" dirty="0" smtClean="0"/>
            </a:br>
            <a:r>
              <a:rPr lang="el-GR" sz="5100" dirty="0" smtClean="0"/>
              <a:t> Όταν καθόμαστε ή ξαπλώνουμε πάνω στα λιποκύτταρα, αυτά παράγουν περισσότερα </a:t>
            </a:r>
            <a:r>
              <a:rPr lang="el-GR" sz="5100" dirty="0" smtClean="0">
                <a:solidFill>
                  <a:srgbClr val="C00000"/>
                </a:solidFill>
              </a:rPr>
              <a:t>τριγλυκερίδια</a:t>
            </a:r>
            <a:r>
              <a:rPr lang="el-GR" sz="5100" dirty="0" smtClean="0"/>
              <a:t>, το είδος του λίπους που αυξάνει τον κίνδυνο πρόκλησης εγκεφαλικού.</a:t>
            </a:r>
          </a:p>
          <a:p>
            <a:endParaRPr lang="el-GR" dirty="0"/>
          </a:p>
        </p:txBody>
      </p:sp>
      <p:sp>
        <p:nvSpPr>
          <p:cNvPr id="4" name="3 - Θέση περιεχομένου"/>
          <p:cNvSpPr>
            <a:spLocks noGrp="1"/>
          </p:cNvSpPr>
          <p:nvPr>
            <p:ph sz="half" idx="2"/>
          </p:nvPr>
        </p:nvSpPr>
        <p:spPr>
          <a:xfrm>
            <a:off x="4357686" y="5929330"/>
            <a:ext cx="4471990" cy="785818"/>
          </a:xfrm>
        </p:spPr>
        <p:txBody>
          <a:bodyPr>
            <a:normAutofit fontScale="47500" lnSpcReduction="20000"/>
          </a:bodyPr>
          <a:lstStyle/>
          <a:p>
            <a:r>
              <a:rPr lang="el-GR" dirty="0" smtClean="0"/>
              <a:t> Δημήτρης </a:t>
            </a:r>
            <a:r>
              <a:rPr lang="el-GR" dirty="0" err="1" smtClean="0"/>
              <a:t>Μαντζιάρας</a:t>
            </a:r>
            <a:r>
              <a:rPr lang="el-GR" dirty="0" smtClean="0"/>
              <a:t>, </a:t>
            </a:r>
            <a:r>
              <a:rPr lang="el-GR" dirty="0" err="1" smtClean="0"/>
              <a:t>ορθοπαιδικός</a:t>
            </a:r>
            <a:r>
              <a:rPr lang="el-GR" dirty="0" smtClean="0"/>
              <a:t> χειρουργός (</a:t>
            </a:r>
            <a:r>
              <a:rPr lang="el-GR" dirty="0" err="1" smtClean="0">
                <a:hlinkClick r:id="rId2"/>
              </a:rPr>
              <a:t>www.amiship.gr</a:t>
            </a:r>
            <a:r>
              <a:rPr lang="el-GR" dirty="0" smtClean="0"/>
              <a:t>) και Χάρης </a:t>
            </a:r>
            <a:r>
              <a:rPr lang="el-GR" dirty="0" err="1" smtClean="0"/>
              <a:t>Μανουσάκης</a:t>
            </a:r>
            <a:r>
              <a:rPr lang="el-GR" dirty="0" smtClean="0"/>
              <a:t>, καθηγητής Φυσικής Αγωγής (</a:t>
            </a:r>
            <a:r>
              <a:rPr lang="el-GR" dirty="0" err="1" smtClean="0"/>
              <a:t>University</a:t>
            </a:r>
            <a:r>
              <a:rPr lang="el-GR" dirty="0" smtClean="0"/>
              <a:t> </a:t>
            </a:r>
            <a:r>
              <a:rPr lang="el-GR" dirty="0" err="1" smtClean="0"/>
              <a:t>of</a:t>
            </a:r>
            <a:r>
              <a:rPr lang="el-GR" dirty="0" smtClean="0"/>
              <a:t> </a:t>
            </a:r>
            <a:r>
              <a:rPr lang="el-GR" dirty="0" err="1" smtClean="0"/>
              <a:t>Nortumbria</a:t>
            </a:r>
            <a:r>
              <a:rPr lang="el-GR" dirty="0" smtClean="0"/>
              <a:t> </a:t>
            </a:r>
            <a:r>
              <a:rPr lang="el-GR" dirty="0" err="1" smtClean="0"/>
              <a:t>at</a:t>
            </a:r>
            <a:r>
              <a:rPr lang="el-GR" dirty="0" smtClean="0"/>
              <a:t> </a:t>
            </a:r>
            <a:r>
              <a:rPr lang="el-GR" dirty="0" err="1" smtClean="0"/>
              <a:t>Newcastle</a:t>
            </a:r>
            <a:r>
              <a:rPr lang="el-GR" dirty="0" smtClean="0"/>
              <a:t>)</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Πρόκληση κιρσών</a:t>
            </a:r>
            <a:endParaRPr lang="el-GR" dirty="0"/>
          </a:p>
        </p:txBody>
      </p:sp>
      <p:sp>
        <p:nvSpPr>
          <p:cNvPr id="3" name="2 - Θέση περιεχομένου"/>
          <p:cNvSpPr>
            <a:spLocks noGrp="1"/>
          </p:cNvSpPr>
          <p:nvPr>
            <p:ph sz="half" idx="1"/>
          </p:nvPr>
        </p:nvSpPr>
        <p:spPr>
          <a:xfrm>
            <a:off x="1357290" y="1714488"/>
            <a:ext cx="6758006" cy="3829064"/>
          </a:xfrm>
        </p:spPr>
        <p:txBody>
          <a:bodyPr>
            <a:noAutofit/>
          </a:bodyPr>
          <a:lstStyle/>
          <a:p>
            <a:r>
              <a:rPr lang="el-GR" sz="2400" dirty="0" smtClean="0"/>
              <a:t>Είναι γνωστό ότι η πολύωρη ορθοστασία προκαλεί κιρσούς. Όμως και η πολύωρη καθιστή στάση.</a:t>
            </a:r>
            <a:br>
              <a:rPr lang="el-GR" sz="2400" dirty="0" smtClean="0"/>
            </a:br>
            <a:r>
              <a:rPr lang="el-GR" sz="2400" dirty="0" smtClean="0"/>
              <a:t>Όταν καθόμαστε για πολλές ώρες, το αίμα κινείται προς τα πόδια. Αυτό μπορεί να προκαλέσει κιρσούς, πρησμένες, ορατές φλέβες, οι οποίες είναι δυνατόν να δημιουργήσουν θρόμβους.</a:t>
            </a:r>
            <a:endParaRPr lang="el-GR" sz="2400" dirty="0"/>
          </a:p>
        </p:txBody>
      </p:sp>
      <p:sp>
        <p:nvSpPr>
          <p:cNvPr id="4" name="3 - Θέση περιεχομένου"/>
          <p:cNvSpPr>
            <a:spLocks noGrp="1"/>
          </p:cNvSpPr>
          <p:nvPr>
            <p:ph sz="half" idx="2"/>
          </p:nvPr>
        </p:nvSpPr>
        <p:spPr>
          <a:xfrm>
            <a:off x="5429256" y="6357958"/>
            <a:ext cx="3543296" cy="411147"/>
          </a:xfrm>
        </p:spPr>
        <p:txBody>
          <a:bodyPr>
            <a:normAutofit fontScale="70000" lnSpcReduction="20000"/>
          </a:bodyPr>
          <a:lstStyle/>
          <a:p>
            <a:r>
              <a:rPr lang="en-US" dirty="0" smtClean="0"/>
              <a:t>https://enallaktikidrasi.com/</a:t>
            </a:r>
            <a:endParaRPr lang="el-GR"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14414" y="571480"/>
            <a:ext cx="6786610" cy="714380"/>
          </a:xfrm>
        </p:spPr>
        <p:txBody>
          <a:bodyPr>
            <a:normAutofit fontScale="90000"/>
          </a:bodyPr>
          <a:lstStyle/>
          <a:p>
            <a:r>
              <a:rPr lang="el-GR" dirty="0" smtClean="0"/>
              <a:t>Κίνδυνος πνευμονικής εμβολής</a:t>
            </a:r>
            <a:endParaRPr lang="el-GR" dirty="0"/>
          </a:p>
        </p:txBody>
      </p:sp>
      <p:sp>
        <p:nvSpPr>
          <p:cNvPr id="3" name="2 - Θέση περιεχομένου"/>
          <p:cNvSpPr>
            <a:spLocks noGrp="1"/>
          </p:cNvSpPr>
          <p:nvPr>
            <p:ph sz="half" idx="1"/>
          </p:nvPr>
        </p:nvSpPr>
        <p:spPr>
          <a:xfrm>
            <a:off x="1000100" y="2000240"/>
            <a:ext cx="7143800" cy="3543311"/>
          </a:xfrm>
        </p:spPr>
        <p:txBody>
          <a:bodyPr>
            <a:noAutofit/>
          </a:bodyPr>
          <a:lstStyle/>
          <a:p>
            <a:r>
              <a:rPr lang="el-GR" sz="2400" dirty="0" smtClean="0"/>
              <a:t>Η </a:t>
            </a:r>
            <a:r>
              <a:rPr lang="el-GR" sz="2400" dirty="0" smtClean="0">
                <a:solidFill>
                  <a:srgbClr val="C00000"/>
                </a:solidFill>
              </a:rPr>
              <a:t>πνευμονική εμβολή </a:t>
            </a:r>
            <a:r>
              <a:rPr lang="el-GR" sz="2400" dirty="0" smtClean="0"/>
              <a:t>εκδηλώνεται όταν δημιουργηθεί ένας θρόμβος αίματος σε φλέβα των ποδιών (η κατάσταση λέγεται </a:t>
            </a:r>
            <a:r>
              <a:rPr lang="el-GR" sz="2400" dirty="0" smtClean="0">
                <a:solidFill>
                  <a:srgbClr val="C00000"/>
                </a:solidFill>
              </a:rPr>
              <a:t>εν τω βάθει φλεβική θρόμβωση</a:t>
            </a:r>
            <a:r>
              <a:rPr lang="el-GR" sz="2400" dirty="0" smtClean="0"/>
              <a:t>) και εν συνεχεία ο θρόμβος αποκολληθεί και μέσω της φλεβικής κυκλοφορίας φτάσει στους πνεύμονες. Εάν η κατάσταση δεν αντιμετωπισθεί εγκαίρως, μπορεί να κοστίσει τη ζωή.</a:t>
            </a:r>
            <a:endParaRPr lang="el-GR" sz="2400" dirty="0"/>
          </a:p>
        </p:txBody>
      </p:sp>
      <p:sp>
        <p:nvSpPr>
          <p:cNvPr id="4" name="3 - Θέση περιεχομένου"/>
          <p:cNvSpPr>
            <a:spLocks noGrp="1"/>
          </p:cNvSpPr>
          <p:nvPr>
            <p:ph sz="half" idx="2"/>
          </p:nvPr>
        </p:nvSpPr>
        <p:spPr>
          <a:xfrm>
            <a:off x="6643702" y="5857892"/>
            <a:ext cx="2071702" cy="268271"/>
          </a:xfrm>
        </p:spPr>
        <p:txBody>
          <a:bodyPr>
            <a:normAutofit fontScale="47500" lnSpcReduction="20000"/>
          </a:bodyPr>
          <a:lstStyle/>
          <a:p>
            <a:r>
              <a:rPr lang="el-GR" dirty="0" smtClean="0"/>
              <a:t>Πηγή: </a:t>
            </a:r>
            <a:r>
              <a:rPr lang="en-US" b="1" dirty="0" smtClean="0">
                <a:hlinkClick r:id="rId2"/>
              </a:rPr>
              <a:t>iatronet.gr</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Αυξάνει τον κίνδυνο εμφάνισης καρκίνου</a:t>
            </a:r>
            <a:endParaRPr lang="el-GR" sz="3600" dirty="0"/>
          </a:p>
        </p:txBody>
      </p:sp>
      <p:sp>
        <p:nvSpPr>
          <p:cNvPr id="3" name="2 - Θέση περιεχομένου"/>
          <p:cNvSpPr>
            <a:spLocks noGrp="1"/>
          </p:cNvSpPr>
          <p:nvPr>
            <p:ph sz="half" idx="1"/>
          </p:nvPr>
        </p:nvSpPr>
        <p:spPr>
          <a:xfrm>
            <a:off x="357158" y="2071679"/>
            <a:ext cx="8286808" cy="3500461"/>
          </a:xfrm>
        </p:spPr>
        <p:txBody>
          <a:bodyPr>
            <a:normAutofit fontScale="55000" lnSpcReduction="20000"/>
          </a:bodyPr>
          <a:lstStyle/>
          <a:p>
            <a:r>
              <a:rPr lang="el-GR" sz="5100" dirty="0" smtClean="0"/>
              <a:t>Η καθιστική ζωή μπορεί να προκαλέσει καρκίνο</a:t>
            </a:r>
            <a:br>
              <a:rPr lang="el-GR" sz="5100" dirty="0" smtClean="0"/>
            </a:br>
            <a:r>
              <a:rPr lang="el-GR" sz="5100" dirty="0" smtClean="0"/>
              <a:t>Πρόσφατες μελέτες δείχνουν ότι η παρατεταμένη καθιστική ζωή αυξάνει τον κίνδυνο εμφάνισης ορισμένων τύπων καρκίνου, συμπεριλαμβανομένης της μήτρας, του εντέρου και των πνευμόνων. </a:t>
            </a:r>
          </a:p>
          <a:p>
            <a:endParaRPr lang="el-GR" dirty="0" smtClean="0"/>
          </a:p>
          <a:p>
            <a:endParaRPr lang="el-GR" dirty="0" smtClean="0"/>
          </a:p>
          <a:p>
            <a:endParaRPr lang="el-GR" dirty="0" smtClean="0"/>
          </a:p>
          <a:p>
            <a:endParaRPr lang="el-GR" dirty="0" smtClean="0"/>
          </a:p>
          <a:p>
            <a:endParaRPr lang="el-GR" dirty="0"/>
          </a:p>
        </p:txBody>
      </p:sp>
      <p:sp>
        <p:nvSpPr>
          <p:cNvPr id="4" name="3 - Θέση περιεχομένου"/>
          <p:cNvSpPr>
            <a:spLocks noGrp="1"/>
          </p:cNvSpPr>
          <p:nvPr>
            <p:ph sz="half" idx="2"/>
          </p:nvPr>
        </p:nvSpPr>
        <p:spPr>
          <a:xfrm>
            <a:off x="5357818" y="6286520"/>
            <a:ext cx="3543296" cy="285752"/>
          </a:xfrm>
        </p:spPr>
        <p:txBody>
          <a:bodyPr>
            <a:normAutofit fontScale="55000" lnSpcReduction="20000"/>
          </a:bodyPr>
          <a:lstStyle/>
          <a:p>
            <a:r>
              <a:rPr lang="en-US" dirty="0" smtClean="0"/>
              <a:t>https://enallaktikidrasi.com/</a:t>
            </a:r>
            <a:endParaRPr lang="el-GR" dirty="0" smtClean="0"/>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1538" y="274638"/>
            <a:ext cx="7615262" cy="1154098"/>
          </a:xfrm>
        </p:spPr>
        <p:txBody>
          <a:bodyPr>
            <a:normAutofit/>
          </a:bodyPr>
          <a:lstStyle/>
          <a:p>
            <a:r>
              <a:rPr lang="el-GR" sz="3600" dirty="0" smtClean="0"/>
              <a:t>Αυξημένος κίνδυνος νεφρικής νόσου</a:t>
            </a:r>
            <a:endParaRPr lang="el-GR" sz="3600" dirty="0"/>
          </a:p>
        </p:txBody>
      </p:sp>
      <p:sp>
        <p:nvSpPr>
          <p:cNvPr id="3" name="2 - Θέση περιεχομένου"/>
          <p:cNvSpPr>
            <a:spLocks noGrp="1"/>
          </p:cNvSpPr>
          <p:nvPr>
            <p:ph sz="half" idx="1"/>
          </p:nvPr>
        </p:nvSpPr>
        <p:spPr>
          <a:xfrm>
            <a:off x="1000100" y="1785926"/>
            <a:ext cx="7186634" cy="3686188"/>
          </a:xfrm>
        </p:spPr>
        <p:txBody>
          <a:bodyPr>
            <a:normAutofit fontScale="47500" lnSpcReduction="20000"/>
          </a:bodyPr>
          <a:lstStyle/>
          <a:p>
            <a:r>
              <a:rPr lang="el-GR" sz="5100" dirty="0" smtClean="0"/>
              <a:t>Έρευνα ανακαλύπτει ότι οι γυναίκες που περνούσαν λιγότερες από 3 ώρες την ημέρα καθισμένες είχαν 30% λιγότερες πιθανότητες να εμφανίσουν τη </a:t>
            </a:r>
            <a:r>
              <a:rPr lang="el-GR" sz="5100" dirty="0" smtClean="0">
                <a:solidFill>
                  <a:srgbClr val="FF0000"/>
                </a:solidFill>
              </a:rPr>
              <a:t>χρόνια νεφρική νόσο (νεφρική ανεπάρκεια)</a:t>
            </a:r>
            <a:r>
              <a:rPr lang="el-GR" sz="5100" dirty="0" smtClean="0"/>
              <a:t>σε σύγκριση με τις γυναίκες που περνούσαν περισσότερες από 8 ώρες την ημέρα στην καρέκλα τους. Η παρατεταμένη καθιστική ζωή φάνηκε επίσης να συνδέεται με αυξημένο κίνδυνο νεφρικής νόσου και στους άνδρες</a:t>
            </a:r>
            <a:r>
              <a:rPr lang="el-GR" dirty="0" smtClean="0"/>
              <a:t>.</a:t>
            </a:r>
            <a:endParaRPr lang="el-GR" dirty="0"/>
          </a:p>
        </p:txBody>
      </p:sp>
      <p:sp>
        <p:nvSpPr>
          <p:cNvPr id="4" name="3 - Θέση περιεχομένου"/>
          <p:cNvSpPr>
            <a:spLocks noGrp="1"/>
          </p:cNvSpPr>
          <p:nvPr>
            <p:ph sz="half" idx="2"/>
          </p:nvPr>
        </p:nvSpPr>
        <p:spPr>
          <a:xfrm>
            <a:off x="5643570" y="6429396"/>
            <a:ext cx="3357586" cy="268271"/>
          </a:xfrm>
        </p:spPr>
        <p:txBody>
          <a:bodyPr>
            <a:normAutofit fontScale="47500" lnSpcReduction="20000"/>
          </a:bodyPr>
          <a:lstStyle/>
          <a:p>
            <a:r>
              <a:rPr lang="en-US" dirty="0" smtClean="0"/>
              <a:t>A</a:t>
            </a:r>
            <a:r>
              <a:rPr lang="el-GR" dirty="0" smtClean="0"/>
              <a:t>ΠΟ ΤΗ ΜΑΡΙΑ ΠΑΠΑΔΟΔΗΜΗΤΡΑΚΗ</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642918"/>
            <a:ext cx="8229600" cy="989034"/>
          </a:xfrm>
        </p:spPr>
        <p:txBody>
          <a:bodyPr>
            <a:normAutofit fontScale="90000"/>
          </a:bodyPr>
          <a:lstStyle/>
          <a:p>
            <a:r>
              <a:rPr lang="el-GR" dirty="0" smtClean="0"/>
              <a:t>Ψυχικά νοσήματα</a:t>
            </a:r>
            <a:br>
              <a:rPr lang="el-GR" dirty="0" smtClean="0"/>
            </a:br>
            <a:endParaRPr lang="el-GR" dirty="0"/>
          </a:p>
        </p:txBody>
      </p:sp>
      <p:sp>
        <p:nvSpPr>
          <p:cNvPr id="3" name="2 - Θέση περιεχομένου"/>
          <p:cNvSpPr>
            <a:spLocks noGrp="1"/>
          </p:cNvSpPr>
          <p:nvPr>
            <p:ph sz="half" idx="1"/>
          </p:nvPr>
        </p:nvSpPr>
        <p:spPr>
          <a:xfrm>
            <a:off x="457200" y="1600201"/>
            <a:ext cx="7829576" cy="3757625"/>
          </a:xfrm>
        </p:spPr>
        <p:txBody>
          <a:bodyPr>
            <a:noAutofit/>
          </a:bodyPr>
          <a:lstStyle/>
          <a:p>
            <a:r>
              <a:rPr lang="el-GR" sz="2000" dirty="0" smtClean="0">
                <a:solidFill>
                  <a:srgbClr val="C00000"/>
                </a:solidFill>
              </a:rPr>
              <a:t>Κατάθλιψη</a:t>
            </a:r>
            <a:r>
              <a:rPr lang="el-GR" sz="2000" dirty="0" smtClean="0"/>
              <a:t>:  Oταν είστε δραστήριοι, παραμένουν ενεργά διαφορετικά τμήματα του εγκεφάλου. Περισσότερο οξυγόνο και αίμα μεταφέρονται στα κύτταρα και τους ιστούς του εγκεφάλου και τα καθιστά πιο υγιή. Παράλληλα με την άσκηση απελευθερώνονται χημικές ενώσεις που συμβάλουν στην βελτιωμένη διάθεση, ενώ γίνεται αντιληπτό πως για όσους κάθονται αρκετές ώρες δεν ισχύει τίποτε από τα παραπάνω με αποτέλεσμα να έχουν μια κακή ψυχολογία. Τα άτομα αυτά έχουν έντονο άγχος και συχνά εμφανίζουν κατάθλιψη.</a:t>
            </a:r>
            <a:endParaRPr lang="el-GR" sz="2000" dirty="0">
              <a:solidFill>
                <a:srgbClr val="C00000"/>
              </a:solidFill>
              <a:latin typeface="+mj-lt"/>
            </a:endParaRPr>
          </a:p>
        </p:txBody>
      </p:sp>
      <p:sp>
        <p:nvSpPr>
          <p:cNvPr id="4" name="3 - Θέση περιεχομένου"/>
          <p:cNvSpPr>
            <a:spLocks noGrp="1"/>
          </p:cNvSpPr>
          <p:nvPr>
            <p:ph sz="half" idx="2"/>
          </p:nvPr>
        </p:nvSpPr>
        <p:spPr>
          <a:xfrm>
            <a:off x="5857884" y="6215082"/>
            <a:ext cx="3071834" cy="285752"/>
          </a:xfrm>
        </p:spPr>
        <p:txBody>
          <a:bodyPr>
            <a:normAutofit fontScale="55000" lnSpcReduction="20000"/>
          </a:bodyPr>
          <a:lstStyle/>
          <a:p>
            <a:r>
              <a:rPr lang="el-GR" b="1" dirty="0" smtClean="0"/>
              <a:t>Πηγή: </a:t>
            </a:r>
            <a:r>
              <a:rPr lang="en-US" b="1" u="sng" dirty="0" smtClean="0">
                <a:hlinkClick r:id="rId2"/>
              </a:rPr>
              <a:t>runnfun.gr</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Δημιουργεί υπνική άπνοια</a:t>
            </a:r>
            <a:endParaRPr lang="el-GR" dirty="0"/>
          </a:p>
        </p:txBody>
      </p:sp>
      <p:sp>
        <p:nvSpPr>
          <p:cNvPr id="3" name="2 - Ορθογώνιο"/>
          <p:cNvSpPr/>
          <p:nvPr/>
        </p:nvSpPr>
        <p:spPr>
          <a:xfrm>
            <a:off x="1071538" y="1443840"/>
            <a:ext cx="6572296" cy="3170099"/>
          </a:xfrm>
          <a:prstGeom prst="rect">
            <a:avLst/>
          </a:prstGeom>
        </p:spPr>
        <p:txBody>
          <a:bodyPr wrap="square">
            <a:spAutoFit/>
          </a:bodyPr>
          <a:lstStyle/>
          <a:p>
            <a:r>
              <a:rPr lang="el-GR" sz="2000" dirty="0" smtClean="0"/>
              <a:t>Όταν είσαι καρφωμένος/η στην καρέκλα για ώρες, η βαρύτητα και η μείωση της κυκλοφορίας του αίματος μπορεί να προκαλέσει κατακράτηση υγρών στα κάτω άκρα.</a:t>
            </a:r>
          </a:p>
          <a:p>
            <a:r>
              <a:rPr lang="el-GR" sz="2000" dirty="0" smtClean="0"/>
              <a:t>Όταν αργότερα ξαπλώνεις για ύπνο, αυτό το υγρό μεταφέρεται στους μυς και τους ιστούς του αυχένα και μπορεί να προκαλέσει πρήξιμο. Έτσι, δυσκολεύεσαι να εισπνεύσεις τον αέρα και ίσως, μάλιστα, να σταματάς να αναπνέεις για σύντομα διαστήματα στη διάρκεια της νύχτας προκαλώντας υπνική άπνοια, μια σοβαρή πάθηση η οποία σε αφήνει κατάκοπο/η στη διάρκεια της ημέρας.</a:t>
            </a:r>
          </a:p>
        </p:txBody>
      </p:sp>
      <p:sp>
        <p:nvSpPr>
          <p:cNvPr id="4" name="3 - Ορθογώνιο"/>
          <p:cNvSpPr/>
          <p:nvPr/>
        </p:nvSpPr>
        <p:spPr>
          <a:xfrm>
            <a:off x="4071934" y="6215082"/>
            <a:ext cx="4929222" cy="400110"/>
          </a:xfrm>
          <a:prstGeom prst="rect">
            <a:avLst/>
          </a:prstGeom>
        </p:spPr>
        <p:txBody>
          <a:bodyPr wrap="square">
            <a:spAutoFit/>
          </a:bodyPr>
          <a:lstStyle/>
          <a:p>
            <a:r>
              <a:rPr lang="el-GR" sz="1000" dirty="0" smtClean="0"/>
              <a:t>Δημήτρης </a:t>
            </a:r>
            <a:r>
              <a:rPr lang="el-GR" sz="1000" dirty="0" err="1" smtClean="0"/>
              <a:t>Μαντζιάρας</a:t>
            </a:r>
            <a:r>
              <a:rPr lang="el-GR" sz="1000" dirty="0" smtClean="0"/>
              <a:t>, </a:t>
            </a:r>
            <a:r>
              <a:rPr lang="el-GR" sz="1000" dirty="0" err="1" smtClean="0"/>
              <a:t>ορθοπαιδικός</a:t>
            </a:r>
            <a:r>
              <a:rPr lang="el-GR" sz="1000" dirty="0" smtClean="0"/>
              <a:t> χειρουργός (</a:t>
            </a:r>
            <a:r>
              <a:rPr lang="el-GR" sz="1000" u="sng" dirty="0" err="1" smtClean="0">
                <a:hlinkClick r:id="rId2"/>
              </a:rPr>
              <a:t>www.amiship.gr</a:t>
            </a:r>
            <a:r>
              <a:rPr lang="el-GR" sz="1000" dirty="0" smtClean="0"/>
              <a:t>) και Χάρης </a:t>
            </a:r>
            <a:r>
              <a:rPr lang="el-GR" sz="1000" dirty="0" err="1" smtClean="0"/>
              <a:t>Μανουσάκης</a:t>
            </a:r>
            <a:r>
              <a:rPr lang="el-GR" sz="1000" dirty="0" smtClean="0"/>
              <a:t>, καθηγητής Φυσικής Αγωγής (</a:t>
            </a:r>
            <a:r>
              <a:rPr lang="el-GR" sz="1000" dirty="0" err="1" smtClean="0"/>
              <a:t>University</a:t>
            </a:r>
            <a:r>
              <a:rPr lang="el-GR" sz="1000" dirty="0" smtClean="0"/>
              <a:t> </a:t>
            </a:r>
            <a:r>
              <a:rPr lang="el-GR" sz="1000" dirty="0" err="1" smtClean="0"/>
              <a:t>of</a:t>
            </a:r>
            <a:r>
              <a:rPr lang="el-GR" sz="1000" dirty="0" smtClean="0"/>
              <a:t> </a:t>
            </a:r>
            <a:r>
              <a:rPr lang="el-GR" sz="1000" dirty="0" err="1" smtClean="0"/>
              <a:t>Nortumbria</a:t>
            </a:r>
            <a:r>
              <a:rPr lang="el-GR" sz="1000" dirty="0" smtClean="0"/>
              <a:t> </a:t>
            </a:r>
            <a:r>
              <a:rPr lang="el-GR" sz="1000" dirty="0" err="1" smtClean="0"/>
              <a:t>at</a:t>
            </a:r>
            <a:r>
              <a:rPr lang="el-GR" sz="1000" dirty="0" smtClean="0"/>
              <a:t> </a:t>
            </a:r>
            <a:r>
              <a:rPr lang="el-GR" sz="1000" dirty="0" err="1" smtClean="0"/>
              <a:t>Newcastle</a:t>
            </a:r>
            <a:r>
              <a:rPr lang="el-GR" sz="1000" dirty="0" smtClean="0"/>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Επίδραση στις νοητικές λειτουργίες</a:t>
            </a:r>
            <a:endParaRPr lang="el-GR" dirty="0"/>
          </a:p>
        </p:txBody>
      </p:sp>
      <p:sp>
        <p:nvSpPr>
          <p:cNvPr id="3" name="2 - Θέση περιεχομένου"/>
          <p:cNvSpPr>
            <a:spLocks noGrp="1"/>
          </p:cNvSpPr>
          <p:nvPr>
            <p:ph sz="half" idx="1"/>
          </p:nvPr>
        </p:nvSpPr>
        <p:spPr>
          <a:xfrm>
            <a:off x="457200" y="1600201"/>
            <a:ext cx="7472386" cy="4043378"/>
          </a:xfrm>
        </p:spPr>
        <p:txBody>
          <a:bodyPr>
            <a:normAutofit fontScale="62500" lnSpcReduction="20000"/>
          </a:bodyPr>
          <a:lstStyle/>
          <a:p>
            <a:r>
              <a:rPr lang="el-GR" sz="3200" dirty="0" smtClean="0"/>
              <a:t>Η πολύωρη καθιστική στάση εμποδίζει την επαρκή οξυγόνωση του οργανισμού και την ομαλή κυκλοφορία του αίματος. Ο εγκέφαλος χρειάζεται το αίμα και το οξυγόνο για να παραμείνει σε εγρήγορση.</a:t>
            </a:r>
            <a:br>
              <a:rPr lang="el-GR" sz="3200" dirty="0" smtClean="0"/>
            </a:br>
            <a:r>
              <a:rPr lang="el-GR" sz="3200" dirty="0" smtClean="0"/>
              <a:t>Επιβραδύνονται συνεπώς οι νοητικές λειτουργίες.</a:t>
            </a:r>
          </a:p>
          <a:p>
            <a:pPr>
              <a:buNone/>
            </a:pPr>
            <a:endParaRPr lang="el-GR" sz="3200" dirty="0" smtClean="0"/>
          </a:p>
          <a:p>
            <a:r>
              <a:rPr lang="el-GR" sz="3200" dirty="0" smtClean="0"/>
              <a:t>Μια νέα μελέτη διαπίστωσε ότι όταν περνάμε πολύ χρόνο στην καρέκλα ή τον καναπέ, προκαλείται λέπτυνση του ιστού του μέσου κροταφικού λοβού, μιας βασικής περιοχής του εγκεφάλου που συνδέεται με τη </a:t>
            </a:r>
            <a:r>
              <a:rPr lang="el-GR" sz="3200" b="1" dirty="0" smtClean="0">
                <a:solidFill>
                  <a:srgbClr val="0070C0"/>
                </a:solidFill>
                <a:hlinkClick r:id="rId2"/>
              </a:rPr>
              <a:t>μνήμη</a:t>
            </a:r>
            <a:r>
              <a:rPr lang="el-GR" sz="3200" dirty="0" smtClean="0">
                <a:solidFill>
                  <a:srgbClr val="0070C0"/>
                </a:solidFill>
              </a:rPr>
              <a:t>.</a:t>
            </a:r>
          </a:p>
          <a:p>
            <a:endParaRPr lang="el-GR" dirty="0"/>
          </a:p>
        </p:txBody>
      </p:sp>
      <p:sp>
        <p:nvSpPr>
          <p:cNvPr id="4" name="3 - Θέση περιεχομένου"/>
          <p:cNvSpPr>
            <a:spLocks noGrp="1"/>
          </p:cNvSpPr>
          <p:nvPr>
            <p:ph sz="half" idx="2"/>
          </p:nvPr>
        </p:nvSpPr>
        <p:spPr>
          <a:xfrm>
            <a:off x="5572132" y="6215082"/>
            <a:ext cx="3257544" cy="411147"/>
          </a:xfrm>
        </p:spPr>
        <p:txBody>
          <a:bodyPr>
            <a:normAutofit fontScale="62500" lnSpcReduction="20000"/>
          </a:bodyPr>
          <a:lstStyle/>
          <a:p>
            <a:r>
              <a:rPr lang="en-US" dirty="0" smtClean="0">
                <a:hlinkClick r:id="rId3"/>
              </a:rPr>
              <a:t>https://enallaktikidrasi.com/</a:t>
            </a:r>
            <a:endParaRPr lang="el-GR" dirty="0" smtClean="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785786" y="2071678"/>
            <a:ext cx="6715172" cy="1200329"/>
          </a:xfrm>
          <a:prstGeom prst="rect">
            <a:avLst/>
          </a:prstGeom>
        </p:spPr>
        <p:txBody>
          <a:bodyPr wrap="square">
            <a:spAutoFit/>
          </a:bodyPr>
          <a:lstStyle/>
          <a:p>
            <a:r>
              <a:rPr lang="el-GR" sz="3600" dirty="0" smtClean="0">
                <a:solidFill>
                  <a:srgbClr val="C00000"/>
                </a:solidFill>
              </a:rPr>
              <a:t>Οι επιπτώσεις της καθιστικής ζωής στην υγεία του ανθρώπου:</a:t>
            </a:r>
            <a:endParaRPr lang="el-GR" sz="3600" dirty="0">
              <a:solidFill>
                <a:srgbClr val="C00000"/>
              </a:solidFill>
            </a:endParaRPr>
          </a:p>
        </p:txBody>
      </p:sp>
      <p:sp>
        <p:nvSpPr>
          <p:cNvPr id="4" name="3 - Ορθογώνιο"/>
          <p:cNvSpPr/>
          <p:nvPr/>
        </p:nvSpPr>
        <p:spPr>
          <a:xfrm>
            <a:off x="785786" y="428604"/>
            <a:ext cx="5786446" cy="646331"/>
          </a:xfrm>
          <a:prstGeom prst="rect">
            <a:avLst/>
          </a:prstGeom>
        </p:spPr>
        <p:txBody>
          <a:bodyPr wrap="square">
            <a:spAutoFit/>
          </a:bodyPr>
          <a:lstStyle/>
          <a:p>
            <a:pPr lvl="0" fontAlgn="base">
              <a:spcBef>
                <a:spcPct val="0"/>
              </a:spcBef>
              <a:spcAft>
                <a:spcPct val="0"/>
              </a:spcAft>
            </a:pPr>
            <a:r>
              <a:rPr lang="el-GR" dirty="0" smtClean="0">
                <a:solidFill>
                  <a:srgbClr val="262626"/>
                </a:solidFill>
                <a:latin typeface="Arial" pitchFamily="34" charset="0"/>
                <a:ea typeface="Times New Roman" pitchFamily="18" charset="0"/>
                <a:cs typeface="Arial" pitchFamily="34" charset="0"/>
              </a:rPr>
              <a:t>Το ανθρώπινο σώμα εξελίχθηκε με τέτοιον τρόπο, ώστε να περπατάει, να τρέχει </a:t>
            </a:r>
            <a:r>
              <a:rPr lang="el-GR" dirty="0" smtClean="0">
                <a:solidFill>
                  <a:srgbClr val="262626"/>
                </a:solidFill>
                <a:ea typeface="Times New Roman" pitchFamily="18" charset="0"/>
                <a:cs typeface="Arial" pitchFamily="34" charset="0"/>
              </a:rPr>
              <a:t>–</a:t>
            </a:r>
            <a:r>
              <a:rPr lang="el-GR" dirty="0" smtClean="0">
                <a:solidFill>
                  <a:srgbClr val="262626"/>
                </a:solidFill>
                <a:latin typeface="Arial" pitchFamily="34" charset="0"/>
                <a:ea typeface="Times New Roman" pitchFamily="18" charset="0"/>
                <a:cs typeface="Arial" pitchFamily="34" charset="0"/>
              </a:rPr>
              <a:t> γενικώς, δηλαδή, να κινείται.</a:t>
            </a:r>
            <a:endParaRPr lang="el-GR" sz="3200" dirty="0" smtClean="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 Βλάπτει τον εγκέφαλο</a:t>
            </a:r>
            <a:endParaRPr lang="el-GR" dirty="0"/>
          </a:p>
        </p:txBody>
      </p:sp>
      <p:sp>
        <p:nvSpPr>
          <p:cNvPr id="3" name="2 - Θέση περιεχομένου"/>
          <p:cNvSpPr>
            <a:spLocks noGrp="1"/>
          </p:cNvSpPr>
          <p:nvPr>
            <p:ph sz="half" idx="1"/>
          </p:nvPr>
        </p:nvSpPr>
        <p:spPr>
          <a:xfrm>
            <a:off x="642910" y="1357298"/>
            <a:ext cx="7472386" cy="4186254"/>
          </a:xfrm>
        </p:spPr>
        <p:txBody>
          <a:bodyPr>
            <a:noAutofit/>
          </a:bodyPr>
          <a:lstStyle/>
          <a:p>
            <a:r>
              <a:rPr lang="el-GR" sz="2400" dirty="0" smtClean="0"/>
              <a:t>Οι πολλές ώρες καθιστικής στάσης </a:t>
            </a:r>
            <a:r>
              <a:rPr lang="el-GR" sz="2400" dirty="0" smtClean="0">
                <a:solidFill>
                  <a:srgbClr val="C00000"/>
                </a:solidFill>
              </a:rPr>
              <a:t>μειώνουν τη γνωστική επίδοση </a:t>
            </a:r>
            <a:r>
              <a:rPr lang="el-GR" sz="2400" dirty="0" smtClean="0"/>
              <a:t>και αυξάνουν τα επίπεδα </a:t>
            </a:r>
            <a:r>
              <a:rPr lang="el-GR" sz="2400" dirty="0" smtClean="0">
                <a:solidFill>
                  <a:srgbClr val="C00000"/>
                </a:solidFill>
              </a:rPr>
              <a:t>άνοιας</a:t>
            </a:r>
            <a:r>
              <a:rPr lang="el-GR" sz="2400" dirty="0" smtClean="0"/>
              <a:t>. Επιπλέον, μία έρευνα απέδειξε ότι μία δομή του εγκεφάλου, η οποία είναι υπεύθυνη για τη </a:t>
            </a:r>
            <a:r>
              <a:rPr lang="el-GR" sz="2400" dirty="0" smtClean="0">
                <a:solidFill>
                  <a:srgbClr val="C00000"/>
                </a:solidFill>
              </a:rPr>
              <a:t>μνήμη, αποδυναμώνεται</a:t>
            </a:r>
            <a:r>
              <a:rPr lang="el-GR" sz="2400" dirty="0" smtClean="0"/>
              <a:t>. </a:t>
            </a:r>
            <a:br>
              <a:rPr lang="el-GR" sz="2400" dirty="0" smtClean="0"/>
            </a:br>
            <a:r>
              <a:rPr lang="el-GR" sz="2400" dirty="0" smtClean="0"/>
              <a:t>Ο ιππόκαμπος (το κέντρο μνήμης) εκφυλίζεται καθώς μεγαλώνεις, αλλά οι παρενέργειες που συνοδεύουν την καθιστική ζωή (παχυσαρκία, διαβήτης) μπορεί να επιταχύνουν αυτή τη διαδικασία.</a:t>
            </a:r>
          </a:p>
          <a:p>
            <a:r>
              <a:rPr lang="el-GR" sz="2400" dirty="0" smtClean="0"/>
              <a:t>Το λυπηρό σε αυτή την υπόθεση είναι και πάλι ότι η άσκηση δεν αντιστρέφει τις βλαβερές αυτές συνέπειες.</a:t>
            </a:r>
          </a:p>
          <a:p>
            <a:endParaRPr lang="el-GR" dirty="0"/>
          </a:p>
        </p:txBody>
      </p:sp>
      <p:sp>
        <p:nvSpPr>
          <p:cNvPr id="4" name="3 - Θέση περιεχομένου"/>
          <p:cNvSpPr>
            <a:spLocks noGrp="1"/>
          </p:cNvSpPr>
          <p:nvPr>
            <p:ph sz="half" idx="2"/>
          </p:nvPr>
        </p:nvSpPr>
        <p:spPr>
          <a:xfrm>
            <a:off x="5072066" y="6429396"/>
            <a:ext cx="3829048" cy="268271"/>
          </a:xfrm>
        </p:spPr>
        <p:txBody>
          <a:bodyPr>
            <a:normAutofit fontScale="47500" lnSpcReduction="20000"/>
          </a:bodyPr>
          <a:lstStyle/>
          <a:p>
            <a:r>
              <a:rPr lang="en-US" dirty="0" smtClean="0">
                <a:hlinkClick r:id="rId2"/>
              </a:rPr>
              <a:t>https://enallaktikidrasi.com/</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Αυξάνει τον κίνδυνο εμφάνισης διαβήτη</a:t>
            </a:r>
            <a:endParaRPr lang="el-GR" sz="3600" dirty="0"/>
          </a:p>
        </p:txBody>
      </p:sp>
      <p:sp>
        <p:nvSpPr>
          <p:cNvPr id="3" name="2 - Θέση περιεχομένου"/>
          <p:cNvSpPr>
            <a:spLocks noGrp="1"/>
          </p:cNvSpPr>
          <p:nvPr>
            <p:ph sz="half" idx="1"/>
          </p:nvPr>
        </p:nvSpPr>
        <p:spPr>
          <a:xfrm>
            <a:off x="642910" y="1428736"/>
            <a:ext cx="8072494" cy="4429156"/>
          </a:xfrm>
        </p:spPr>
        <p:txBody>
          <a:bodyPr>
            <a:noAutofit/>
          </a:bodyPr>
          <a:lstStyle/>
          <a:p>
            <a:r>
              <a:rPr lang="el-GR" sz="2000" dirty="0" smtClean="0"/>
              <a:t>Η καθιστική ζωή αλλάζει τον τρόπο που ο οργανισμός σας επεξεργάζεται την ινσουλίνη. Μια έρευνα μάλιστα διαπίστωσε ότι όσοι έκαναν καθιστική ζωή είχαν περισσότερες πιθανότητες εμφάνισης διαβήτη τύπου 2 και μεταβολικού συνδρόμου. Όταν καθόμαστε, οι μύες κινούνται ελάχιστα και υπάρχει λιγότερη καύση ενέργειας. Τα μεταβολικά μονοπάτια που διαχειρίζονται τα αποθέματα σακχάρου στο αίμα είναι λιγότερο ενεργά και αναποτελεσματικά.</a:t>
            </a:r>
          </a:p>
          <a:p>
            <a:r>
              <a:rPr lang="el-GR" sz="2000" dirty="0" smtClean="0"/>
              <a:t> Οι μακροχρόνιες επιπλοκές λόγω του υψηλού σακχάρου στο αίμα μπορεί να περιλαμβάνουν τις εξής παθήσεις: </a:t>
            </a:r>
            <a:r>
              <a:rPr lang="el-GR" sz="2000" dirty="0" smtClean="0">
                <a:hlinkClick r:id="rId2" tooltip="Καρδιοπάθεια (δεν έχει γραφτεί ακόμα)"/>
              </a:rPr>
              <a:t>καρδιοπάθεια</a:t>
            </a:r>
            <a:r>
              <a:rPr lang="el-GR" sz="2000" dirty="0" smtClean="0"/>
              <a:t>, </a:t>
            </a:r>
            <a:r>
              <a:rPr lang="el-GR" sz="2000" dirty="0" smtClean="0">
                <a:hlinkClick r:id="rId3" tooltip="Εγκεφαλικό επεισόδιο"/>
              </a:rPr>
              <a:t>εγκεφαλικά επεισόδια</a:t>
            </a:r>
            <a:r>
              <a:rPr lang="el-GR" sz="2000" dirty="0" smtClean="0"/>
              <a:t>, </a:t>
            </a:r>
            <a:r>
              <a:rPr lang="el-GR" sz="2000" dirty="0" smtClean="0">
                <a:hlinkClick r:id="rId4" tooltip="Διαβητική αμφιβληστροειδοπάθεια (δεν έχει γραφτεί ακόμα)"/>
              </a:rPr>
              <a:t>διαβητική </a:t>
            </a:r>
            <a:r>
              <a:rPr lang="el-GR" sz="2000" dirty="0" err="1" smtClean="0">
                <a:hlinkClick r:id="rId4" tooltip="Διαβητική αμφιβληστροειδοπάθεια (δεν έχει γραφτεί ακόμα)"/>
              </a:rPr>
              <a:t>αμφιβληστροειδοπάθεια</a:t>
            </a:r>
            <a:r>
              <a:rPr lang="el-GR" sz="2000" dirty="0" smtClean="0"/>
              <a:t>, μια πάθηση που επηρεάζει την </a:t>
            </a:r>
            <a:r>
              <a:rPr lang="el-GR" sz="2000" dirty="0" smtClean="0">
                <a:hlinkClick r:id="rId5" tooltip="Όραση"/>
              </a:rPr>
              <a:t>όραση</a:t>
            </a:r>
            <a:r>
              <a:rPr lang="el-GR" sz="2000" dirty="0" smtClean="0"/>
              <a:t>, </a:t>
            </a:r>
            <a:r>
              <a:rPr lang="el-GR" sz="2000" dirty="0" smtClean="0">
                <a:hlinkClick r:id="rId6" tooltip="Νεφρική ανεπάρκεια"/>
              </a:rPr>
              <a:t>νεφρική ανεπάρκεια</a:t>
            </a:r>
            <a:r>
              <a:rPr lang="el-GR" sz="2000" dirty="0" smtClean="0"/>
              <a:t> για την αντιμετώπιση της οποίας μπορεί να χρειαστεί </a:t>
            </a:r>
            <a:r>
              <a:rPr lang="el-GR" sz="2000" dirty="0" smtClean="0">
                <a:hlinkClick r:id="rId7" tooltip="Αιμοκάθαρση"/>
              </a:rPr>
              <a:t>αιμοκάθαρση</a:t>
            </a:r>
            <a:r>
              <a:rPr lang="el-GR" sz="2000" dirty="0" smtClean="0"/>
              <a:t> και κακή κυκλοφορία του αίματος στα άκρα που μπορεί να οδηγήσει σε </a:t>
            </a:r>
            <a:r>
              <a:rPr lang="el-GR" sz="2000" dirty="0" smtClean="0">
                <a:hlinkClick r:id="rId8" tooltip="Ακρωτηριασμός"/>
              </a:rPr>
              <a:t>ακρωτηριασμό</a:t>
            </a:r>
            <a:r>
              <a:rPr lang="el-GR" sz="2000" dirty="0" smtClean="0"/>
              <a:t>. </a:t>
            </a:r>
            <a:endParaRPr lang="el-GR" sz="2000" dirty="0"/>
          </a:p>
        </p:txBody>
      </p:sp>
      <p:sp>
        <p:nvSpPr>
          <p:cNvPr id="4" name="3 - Θέση περιεχομένου"/>
          <p:cNvSpPr>
            <a:spLocks noGrp="1"/>
          </p:cNvSpPr>
          <p:nvPr>
            <p:ph sz="half" idx="2"/>
          </p:nvPr>
        </p:nvSpPr>
        <p:spPr>
          <a:xfrm>
            <a:off x="5357818" y="6429396"/>
            <a:ext cx="3543296" cy="285752"/>
          </a:xfrm>
        </p:spPr>
        <p:txBody>
          <a:bodyPr>
            <a:normAutofit fontScale="55000" lnSpcReduction="20000"/>
          </a:bodyPr>
          <a:lstStyle/>
          <a:p>
            <a:r>
              <a:rPr lang="en-US" dirty="0" smtClean="0"/>
              <a:t>https://enallaktikidrasi.com/</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285728"/>
            <a:ext cx="8229600" cy="1143000"/>
          </a:xfrm>
        </p:spPr>
        <p:txBody>
          <a:bodyPr>
            <a:normAutofit fontScale="90000"/>
          </a:bodyPr>
          <a:lstStyle/>
          <a:p>
            <a:r>
              <a:rPr lang="el-GR" dirty="0" smtClean="0"/>
              <a:t>Ακυρώνει όλα τα οφέλη από τη γυμναστική</a:t>
            </a:r>
            <a:endParaRPr lang="el-GR" dirty="0"/>
          </a:p>
        </p:txBody>
      </p:sp>
      <p:sp>
        <p:nvSpPr>
          <p:cNvPr id="3" name="2 - Θέση περιεχομένου"/>
          <p:cNvSpPr>
            <a:spLocks noGrp="1"/>
          </p:cNvSpPr>
          <p:nvPr>
            <p:ph sz="half" idx="1"/>
          </p:nvPr>
        </p:nvSpPr>
        <p:spPr>
          <a:xfrm>
            <a:off x="1071538" y="2571744"/>
            <a:ext cx="7358114" cy="2757494"/>
          </a:xfrm>
        </p:spPr>
        <p:txBody>
          <a:bodyPr>
            <a:normAutofit/>
          </a:bodyPr>
          <a:lstStyle/>
          <a:p>
            <a:r>
              <a:rPr lang="el-GR" sz="3600" dirty="0" smtClean="0"/>
              <a:t>ακόμα και 7 ώρες γυμναστικής την εβδομάδα «ακυρώνονται» από τις πολλές ώρες καθιστικής στάσης.</a:t>
            </a:r>
            <a:endParaRPr lang="el-GR" sz="3600" dirty="0"/>
          </a:p>
        </p:txBody>
      </p:sp>
      <p:sp>
        <p:nvSpPr>
          <p:cNvPr id="4" name="3 - Θέση περιεχομένου"/>
          <p:cNvSpPr>
            <a:spLocks noGrp="1"/>
          </p:cNvSpPr>
          <p:nvPr>
            <p:ph sz="half" idx="2"/>
          </p:nvPr>
        </p:nvSpPr>
        <p:spPr>
          <a:xfrm>
            <a:off x="5929322" y="5786454"/>
            <a:ext cx="2757478" cy="339709"/>
          </a:xfrm>
        </p:spPr>
        <p:txBody>
          <a:bodyPr>
            <a:normAutofit/>
          </a:bodyPr>
          <a:lstStyle/>
          <a:p>
            <a:r>
              <a:rPr lang="en-US" sz="1000" dirty="0" smtClean="0"/>
              <a:t>https://enallaktikidrasi.com/</a:t>
            </a:r>
            <a:endParaRPr lang="el-GR"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85794"/>
            <a:ext cx="8186766" cy="785818"/>
          </a:xfrm>
        </p:spPr>
        <p:txBody>
          <a:bodyPr>
            <a:normAutofit fontScale="90000"/>
          </a:bodyPr>
          <a:lstStyle/>
          <a:p>
            <a:r>
              <a:rPr lang="el-GR" b="1" dirty="0" smtClean="0"/>
              <a:t> </a:t>
            </a:r>
            <a:r>
              <a:rPr lang="el-GR" dirty="0" smtClean="0"/>
              <a:t>Ορθοπεδικές παθήσεις: </a:t>
            </a:r>
            <a:br>
              <a:rPr lang="el-GR" dirty="0" smtClean="0"/>
            </a:br>
            <a:endParaRPr lang="el-GR" dirty="0"/>
          </a:p>
        </p:txBody>
      </p:sp>
      <p:sp>
        <p:nvSpPr>
          <p:cNvPr id="3" name="2 - Θέση περιεχομένου"/>
          <p:cNvSpPr>
            <a:spLocks noGrp="1"/>
          </p:cNvSpPr>
          <p:nvPr>
            <p:ph sz="half" idx="1"/>
          </p:nvPr>
        </p:nvSpPr>
        <p:spPr>
          <a:xfrm>
            <a:off x="1357290" y="1500174"/>
            <a:ext cx="6786610" cy="4286280"/>
          </a:xfrm>
        </p:spPr>
        <p:txBody>
          <a:bodyPr>
            <a:noAutofit/>
          </a:bodyPr>
          <a:lstStyle/>
          <a:p>
            <a:r>
              <a:rPr lang="el-GR" sz="2400" dirty="0" smtClean="0"/>
              <a:t>Τα προβλήματα αφορούν μυς, τένοντες, νεύρα, συνδέσμους και αρθρώσεις. Ως αποτέλεσμα, αναπτύσσονται τενοντίτιδες, μυϊκές κράμπες και θλάσεις, σύνδρομα πίεσης νεύρων και χονδροπάθειες των αρθρώσεων. </a:t>
            </a:r>
            <a:br>
              <a:rPr lang="el-GR" sz="2400" dirty="0" smtClean="0"/>
            </a:br>
            <a:r>
              <a:rPr lang="el-GR" sz="2400" dirty="0" smtClean="0"/>
              <a:t>Αξίζει, δε, να αναφερθεί και η ανάπτυξη μιας σειράς από παθήσεις, όπως είναι το </a:t>
            </a:r>
            <a:r>
              <a:rPr lang="el-GR" sz="2400" dirty="0" smtClean="0">
                <a:solidFill>
                  <a:srgbClr val="FF0000"/>
                </a:solidFill>
              </a:rPr>
              <a:t>αυχενικό σύνδρομο</a:t>
            </a:r>
            <a:r>
              <a:rPr lang="el-GR" sz="2400" dirty="0" smtClean="0"/>
              <a:t>, η </a:t>
            </a:r>
            <a:r>
              <a:rPr lang="el-GR" sz="2400" dirty="0" smtClean="0">
                <a:solidFill>
                  <a:srgbClr val="FF0000"/>
                </a:solidFill>
              </a:rPr>
              <a:t>οσφυαλγία (πόνος στη μέση)</a:t>
            </a:r>
            <a:r>
              <a:rPr lang="el-GR" sz="2400" dirty="0" smtClean="0"/>
              <a:t> –</a:t>
            </a:r>
            <a:r>
              <a:rPr lang="el-GR" sz="2400" dirty="0" smtClean="0">
                <a:solidFill>
                  <a:srgbClr val="FF0000"/>
                </a:solidFill>
              </a:rPr>
              <a:t>ισχιαλγία (πόνος στις αρθρώσεις του ισχίου)</a:t>
            </a:r>
            <a:r>
              <a:rPr lang="el-GR" sz="2400" dirty="0" smtClean="0"/>
              <a:t>, αλλά και το </a:t>
            </a:r>
            <a:r>
              <a:rPr lang="el-GR" sz="2400" dirty="0" smtClean="0">
                <a:solidFill>
                  <a:srgbClr val="FF0000"/>
                </a:solidFill>
              </a:rPr>
              <a:t>σύνδρομο καρπιαίου σωλήνα.</a:t>
            </a:r>
          </a:p>
          <a:p>
            <a:endParaRPr lang="el-GR" sz="2400" dirty="0"/>
          </a:p>
        </p:txBody>
      </p:sp>
      <p:sp>
        <p:nvSpPr>
          <p:cNvPr id="4" name="3 - Θέση περιεχομένου"/>
          <p:cNvSpPr>
            <a:spLocks noGrp="1"/>
          </p:cNvSpPr>
          <p:nvPr>
            <p:ph sz="half" idx="2"/>
          </p:nvPr>
        </p:nvSpPr>
        <p:spPr>
          <a:xfrm>
            <a:off x="5429256" y="5857892"/>
            <a:ext cx="3500462" cy="571504"/>
          </a:xfrm>
        </p:spPr>
        <p:txBody>
          <a:bodyPr>
            <a:normAutofit fontScale="55000" lnSpcReduction="20000"/>
          </a:bodyPr>
          <a:lstStyle/>
          <a:p>
            <a:r>
              <a:rPr lang="el-GR" dirty="0" smtClean="0"/>
              <a:t>Δρ. Παναγιώτης Τριανταφυλλάκης, οικογενειακός ιατρός,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Μυϊκός εκφυλισμός:</a:t>
            </a:r>
            <a:endParaRPr lang="el-GR" dirty="0"/>
          </a:p>
        </p:txBody>
      </p:sp>
      <p:sp>
        <p:nvSpPr>
          <p:cNvPr id="3" name="2 - Θέση περιεχομένου"/>
          <p:cNvSpPr>
            <a:spLocks noGrp="1"/>
          </p:cNvSpPr>
          <p:nvPr>
            <p:ph sz="half" idx="1"/>
          </p:nvPr>
        </p:nvSpPr>
        <p:spPr>
          <a:xfrm>
            <a:off x="857224" y="1571612"/>
            <a:ext cx="7686700" cy="3571900"/>
          </a:xfrm>
        </p:spPr>
        <p:txBody>
          <a:bodyPr>
            <a:noAutofit/>
          </a:bodyPr>
          <a:lstStyle/>
          <a:p>
            <a:r>
              <a:rPr lang="el-GR" sz="2000" dirty="0" smtClean="0"/>
              <a:t>Όταν καθόμαστε για μεγάλες περιόδους οι μύες στην κοιλιά και στα ισχία γίνονται αδύναμοι. Αυτό οδηγεί σε πόνο και μια σειρά άλλων επιπλοκών της υγείας.</a:t>
            </a:r>
          </a:p>
          <a:p>
            <a:r>
              <a:rPr lang="el-GR" sz="2000" dirty="0" smtClean="0"/>
              <a:t>Προβλήματα σε πόδια και γοφούς: Oι αποδυναμωμένοι μύες στα κάτω άκρα λόγω καθιστικής ζωής σε συνδυασμό με την κακή κυκλοφορά του αίματος στα σημεία αυτά, οδηγούν σε </a:t>
            </a:r>
            <a:r>
              <a:rPr lang="el-GR" sz="2000" dirty="0" smtClean="0">
                <a:solidFill>
                  <a:srgbClr val="C00000"/>
                </a:solidFill>
              </a:rPr>
              <a:t>προβλήματα στα ισχία</a:t>
            </a:r>
            <a:r>
              <a:rPr lang="el-GR" sz="2000" dirty="0" smtClean="0"/>
              <a:t>, σε </a:t>
            </a:r>
            <a:r>
              <a:rPr lang="el-GR" sz="2000" dirty="0" smtClean="0">
                <a:solidFill>
                  <a:srgbClr val="C00000"/>
                </a:solidFill>
              </a:rPr>
              <a:t>πρησμένους αστραγάλους </a:t>
            </a:r>
            <a:r>
              <a:rPr lang="el-GR" sz="2000" dirty="0" smtClean="0"/>
              <a:t>κα σε </a:t>
            </a:r>
            <a:r>
              <a:rPr lang="el-GR" sz="2000" dirty="0" smtClean="0">
                <a:solidFill>
                  <a:srgbClr val="C00000"/>
                </a:solidFill>
              </a:rPr>
              <a:t>φλεβικές θρομβώσεις.</a:t>
            </a:r>
          </a:p>
          <a:p>
            <a:r>
              <a:rPr lang="el-GR" sz="2000" dirty="0" smtClean="0"/>
              <a:t>Οι γλουτιαίοι μύες μας είναι από τους πιο σημαντικούς </a:t>
            </a:r>
            <a:r>
              <a:rPr lang="el-GR" sz="2000" dirty="0" smtClean="0"/>
              <a:t>μύες, </a:t>
            </a:r>
            <a:r>
              <a:rPr lang="el-GR" sz="2000" dirty="0" smtClean="0"/>
              <a:t>αφού μας βοηθούν να διατηρήσουμε την ισορροπία μας. Όταν καθόμαστε για μεγάλα χρονικά διαστήματα, οι μύες αυτοί ατονούν και αυτό επηρεάζει την ικανότητα ισορροπίας.</a:t>
            </a:r>
            <a:endParaRPr lang="el-GR" sz="2000" dirty="0">
              <a:solidFill>
                <a:srgbClr val="C00000"/>
              </a:solidFill>
            </a:endParaRPr>
          </a:p>
        </p:txBody>
      </p:sp>
      <p:sp>
        <p:nvSpPr>
          <p:cNvPr id="4" name="3 - Θέση περιεχομένου"/>
          <p:cNvSpPr>
            <a:spLocks noGrp="1"/>
          </p:cNvSpPr>
          <p:nvPr>
            <p:ph sz="half" idx="2"/>
          </p:nvPr>
        </p:nvSpPr>
        <p:spPr>
          <a:xfrm>
            <a:off x="6215074" y="6357958"/>
            <a:ext cx="2928926" cy="125395"/>
          </a:xfrm>
        </p:spPr>
        <p:txBody>
          <a:bodyPr>
            <a:normAutofit fontScale="25000" lnSpcReduction="20000"/>
          </a:bodyPr>
          <a:lstStyle/>
          <a:p>
            <a:r>
              <a:rPr lang="en-US" dirty="0" smtClean="0"/>
              <a:t>https://enallaktikidrasi.com/</a:t>
            </a:r>
            <a:endParaRPr lang="el-GR" dirty="0" smtClean="0"/>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Οστεοπόρωση</a:t>
            </a:r>
            <a:endParaRPr lang="el-GR" dirty="0"/>
          </a:p>
        </p:txBody>
      </p:sp>
      <p:sp>
        <p:nvSpPr>
          <p:cNvPr id="3" name="2 - Ορθογώνιο"/>
          <p:cNvSpPr/>
          <p:nvPr/>
        </p:nvSpPr>
        <p:spPr>
          <a:xfrm>
            <a:off x="1285852" y="1285861"/>
            <a:ext cx="6715172" cy="4401205"/>
          </a:xfrm>
          <a:prstGeom prst="rect">
            <a:avLst/>
          </a:prstGeom>
        </p:spPr>
        <p:txBody>
          <a:bodyPr wrap="square">
            <a:spAutoFit/>
          </a:bodyPr>
          <a:lstStyle/>
          <a:p>
            <a:r>
              <a:rPr lang="el-GR" sz="2800" dirty="0" smtClean="0"/>
              <a:t> Όταν καθόμαστε παραπάνω απ’ ό,τι πρέπει, το σώμα αντικαθιστά σε πολύ μικρότερη ένταση οστικό ιστό με νέο, ειδικά με την πάροδο των χρόνων. Αυτό οδηγεί σε μείωση της οστικής πυκνότητας δηλαδή σε </a:t>
            </a:r>
            <a:r>
              <a:rPr lang="el-GR" sz="2800" dirty="0" smtClean="0">
                <a:solidFill>
                  <a:srgbClr val="C00000"/>
                </a:solidFill>
              </a:rPr>
              <a:t>οστοπενία</a:t>
            </a:r>
            <a:r>
              <a:rPr lang="el-GR" sz="2800" dirty="0" smtClean="0"/>
              <a:t> ή ακόμα και </a:t>
            </a:r>
            <a:r>
              <a:rPr lang="el-GR" sz="2800" dirty="0" smtClean="0">
                <a:solidFill>
                  <a:srgbClr val="C00000"/>
                </a:solidFill>
              </a:rPr>
              <a:t>οστεοπόρωση</a:t>
            </a:r>
            <a:r>
              <a:rPr lang="el-GR" sz="2800" dirty="0" smtClean="0"/>
              <a:t>. Αυτό έχει σαν αποτέλεσμα να είμαστε πιο επιρεπείς σε τραυματισμό των οστών από πτώσεις ή ακόμα και στην δημιουργία </a:t>
            </a:r>
            <a:r>
              <a:rPr lang="el-GR" sz="2800" dirty="0" smtClean="0">
                <a:solidFill>
                  <a:srgbClr val="C00000"/>
                </a:solidFill>
              </a:rPr>
              <a:t>κύφωσης</a:t>
            </a:r>
            <a:r>
              <a:rPr lang="el-GR" sz="2800" dirty="0" smtClean="0"/>
              <a:t>.</a:t>
            </a:r>
            <a:endParaRPr lang="el-GR" sz="2800" dirty="0"/>
          </a:p>
        </p:txBody>
      </p:sp>
      <p:sp>
        <p:nvSpPr>
          <p:cNvPr id="4" name="3 - Ορθογώνιο"/>
          <p:cNvSpPr/>
          <p:nvPr/>
        </p:nvSpPr>
        <p:spPr>
          <a:xfrm>
            <a:off x="6617218" y="6357958"/>
            <a:ext cx="2526782" cy="369332"/>
          </a:xfrm>
          <a:prstGeom prst="rect">
            <a:avLst/>
          </a:prstGeom>
        </p:spPr>
        <p:txBody>
          <a:bodyPr wrap="square">
            <a:spAutoFit/>
          </a:bodyPr>
          <a:lstStyle/>
          <a:p>
            <a:r>
              <a:rPr lang="el-GR" dirty="0" smtClean="0"/>
              <a:t>ΜΠΑΡΓΙΩΤΑΣ ΑΠΟΛΛΩΝ</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Κακή στάση του σώματος:</a:t>
            </a:r>
            <a:endParaRPr lang="el-GR" dirty="0"/>
          </a:p>
        </p:txBody>
      </p:sp>
      <p:sp>
        <p:nvSpPr>
          <p:cNvPr id="3" name="2 - Θέση περιεχομένου"/>
          <p:cNvSpPr>
            <a:spLocks noGrp="1"/>
          </p:cNvSpPr>
          <p:nvPr>
            <p:ph sz="half" idx="1"/>
          </p:nvPr>
        </p:nvSpPr>
        <p:spPr>
          <a:xfrm>
            <a:off x="928662" y="1643050"/>
            <a:ext cx="7472386" cy="3786214"/>
          </a:xfrm>
        </p:spPr>
        <p:txBody>
          <a:bodyPr>
            <a:noAutofit/>
          </a:bodyPr>
          <a:lstStyle/>
          <a:p>
            <a:r>
              <a:rPr lang="el-GR" sz="2400" dirty="0" smtClean="0"/>
              <a:t>Oταν κάθεστε σε ένα γραφείο για πολύ ώρα είναι δύσκολο να διατηρήσετε μια καλή στάση στο σώμα σας. Αν συνηθίζετε να καμπουριάζετε στον εργασιακό χώρο, σιγά σιγά αυτό θα επηρεάσει τον τρόπο που περπατάτε έξω. Η κακή στάση του σώματος δεν έχει μόνο να κάνει με την εικόνα σας αλλά επηρεάζει παράλληλα την σπονδυλική στήλη.</a:t>
            </a:r>
            <a:endParaRPr lang="el-GR" sz="2400" dirty="0"/>
          </a:p>
        </p:txBody>
      </p:sp>
      <p:sp>
        <p:nvSpPr>
          <p:cNvPr id="4" name="3 - Θέση περιεχομένου"/>
          <p:cNvSpPr>
            <a:spLocks noGrp="1"/>
          </p:cNvSpPr>
          <p:nvPr>
            <p:ph sz="half" idx="2"/>
          </p:nvPr>
        </p:nvSpPr>
        <p:spPr>
          <a:xfrm>
            <a:off x="5857884" y="6357958"/>
            <a:ext cx="3071834" cy="285752"/>
          </a:xfrm>
        </p:spPr>
        <p:txBody>
          <a:bodyPr>
            <a:normAutofit fontScale="55000" lnSpcReduction="20000"/>
          </a:bodyPr>
          <a:lstStyle/>
          <a:p>
            <a:r>
              <a:rPr lang="el-GR" b="1" dirty="0" smtClean="0"/>
              <a:t>Πηγή: </a:t>
            </a:r>
            <a:r>
              <a:rPr lang="en-US" b="1" u="sng" dirty="0" smtClean="0">
                <a:hlinkClick r:id="rId2"/>
              </a:rPr>
              <a:t>runnfun.gr</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Χρόνιοι πόνοι</a:t>
            </a:r>
            <a:endParaRPr lang="el-GR" dirty="0"/>
          </a:p>
        </p:txBody>
      </p:sp>
      <p:sp>
        <p:nvSpPr>
          <p:cNvPr id="3" name="2 - Ορθογώνιο"/>
          <p:cNvSpPr/>
          <p:nvPr/>
        </p:nvSpPr>
        <p:spPr>
          <a:xfrm>
            <a:off x="5786446" y="6072206"/>
            <a:ext cx="2857577" cy="369332"/>
          </a:xfrm>
          <a:prstGeom prst="rect">
            <a:avLst/>
          </a:prstGeom>
        </p:spPr>
        <p:txBody>
          <a:bodyPr wrap="none">
            <a:spAutoFit/>
          </a:bodyPr>
          <a:lstStyle/>
          <a:p>
            <a:r>
              <a:rPr lang="en-US" dirty="0" smtClean="0"/>
              <a:t>https://enallaktikidrasi.com/</a:t>
            </a:r>
            <a:endParaRPr lang="el-GR" dirty="0"/>
          </a:p>
        </p:txBody>
      </p:sp>
      <p:sp>
        <p:nvSpPr>
          <p:cNvPr id="4" name="3 - Ορθογώνιο"/>
          <p:cNvSpPr/>
          <p:nvPr/>
        </p:nvSpPr>
        <p:spPr>
          <a:xfrm>
            <a:off x="1142976" y="1714488"/>
            <a:ext cx="7215238" cy="2554545"/>
          </a:xfrm>
          <a:prstGeom prst="rect">
            <a:avLst/>
          </a:prstGeom>
        </p:spPr>
        <p:txBody>
          <a:bodyPr wrap="square">
            <a:spAutoFit/>
          </a:bodyPr>
          <a:lstStyle/>
          <a:p>
            <a:r>
              <a:rPr lang="el-GR" sz="3200" dirty="0" smtClean="0"/>
              <a:t>Η παρατεταμένη καθιστική στάση βλάπτει τους προσαγωγούς και προκαλεί ακαμψία και πόνο στην πλάτη σας. Οι μεσοσπονδύλιοι δίσκοι πιέζονται και προκαλούν χρόνιο πόνο.</a:t>
            </a:r>
            <a:endParaRPr lang="el-G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71480"/>
            <a:ext cx="8229600" cy="582594"/>
          </a:xfrm>
        </p:spPr>
        <p:txBody>
          <a:bodyPr>
            <a:normAutofit fontScale="90000"/>
          </a:bodyPr>
          <a:lstStyle/>
          <a:p>
            <a:r>
              <a:rPr lang="el-GR" dirty="0" smtClean="0"/>
              <a:t>Ποιότητα ζωής</a:t>
            </a:r>
            <a:endParaRPr lang="el-GR" dirty="0"/>
          </a:p>
        </p:txBody>
      </p:sp>
      <p:sp>
        <p:nvSpPr>
          <p:cNvPr id="3" name="2 - Θέση περιεχομένου"/>
          <p:cNvSpPr>
            <a:spLocks noGrp="1"/>
          </p:cNvSpPr>
          <p:nvPr>
            <p:ph sz="half" idx="1"/>
          </p:nvPr>
        </p:nvSpPr>
        <p:spPr>
          <a:xfrm>
            <a:off x="457200" y="1600201"/>
            <a:ext cx="7972452" cy="3686188"/>
          </a:xfrm>
        </p:spPr>
        <p:txBody>
          <a:bodyPr>
            <a:normAutofit fontScale="55000" lnSpcReduction="20000"/>
          </a:bodyPr>
          <a:lstStyle/>
          <a:p>
            <a:r>
              <a:rPr lang="el-GR" sz="5100" dirty="0" smtClean="0"/>
              <a:t>Έρευνες έχουν δείξει ότι άτομα που ζουν με χρόνιο πόνο, έχουν τέσσερις φορές περισσότερες πιθανότητες να υποφέρουν από </a:t>
            </a:r>
            <a:r>
              <a:rPr lang="el-GR" sz="5100" dirty="0" smtClean="0">
                <a:solidFill>
                  <a:srgbClr val="0070C0"/>
                </a:solidFill>
              </a:rPr>
              <a:t>άγχος</a:t>
            </a:r>
            <a:r>
              <a:rPr lang="el-GR" sz="5100" dirty="0" smtClean="0"/>
              <a:t> και </a:t>
            </a:r>
            <a:r>
              <a:rPr lang="el-GR" sz="5100" dirty="0" smtClean="0">
                <a:solidFill>
                  <a:srgbClr val="0070C0"/>
                </a:solidFill>
              </a:rPr>
              <a:t>κατάθλιψη</a:t>
            </a:r>
            <a:r>
              <a:rPr lang="el-GR" sz="5100" dirty="0" smtClean="0"/>
              <a:t>.</a:t>
            </a:r>
          </a:p>
          <a:p>
            <a:r>
              <a:rPr lang="el-GR" sz="5100" dirty="0" smtClean="0"/>
              <a:t> Παράλληλα, φαίνεται να επηρεάζεται ο κοινωνικός ρόλος του ατόμου, η ενέργειά του, η αντοχή του, η αυτοπεποίθησή του και οι συναισθηματικές του λειτουργίες.</a:t>
            </a:r>
          </a:p>
          <a:p>
            <a:endParaRPr lang="el-GR" dirty="0"/>
          </a:p>
        </p:txBody>
      </p:sp>
      <p:sp>
        <p:nvSpPr>
          <p:cNvPr id="4" name="3 - Θέση περιεχομένου"/>
          <p:cNvSpPr>
            <a:spLocks noGrp="1"/>
          </p:cNvSpPr>
          <p:nvPr>
            <p:ph sz="half" idx="2"/>
          </p:nvPr>
        </p:nvSpPr>
        <p:spPr>
          <a:xfrm>
            <a:off x="5286380" y="5572140"/>
            <a:ext cx="3400420" cy="554023"/>
          </a:xfrm>
        </p:spPr>
        <p:txBody>
          <a:bodyPr>
            <a:normAutofit fontScale="55000" lnSpcReduction="20000"/>
          </a:bodyPr>
          <a:lstStyle/>
          <a:p>
            <a:r>
              <a:rPr lang="el-GR" dirty="0" smtClean="0"/>
              <a:t>Δρ. Παναγιώτης Τριανταφυλλάκης, οικογενειακός ιατρός,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71472" y="571480"/>
            <a:ext cx="8229600" cy="571504"/>
          </a:xfrm>
        </p:spPr>
        <p:txBody>
          <a:bodyPr>
            <a:normAutofit fontScale="90000"/>
          </a:bodyPr>
          <a:lstStyle/>
          <a:p>
            <a:r>
              <a:rPr lang="el-GR" dirty="0" smtClean="0"/>
              <a:t>Καρδιαγγειακές </a:t>
            </a:r>
            <a:r>
              <a:rPr lang="el-GR" dirty="0" smtClean="0"/>
              <a:t>παθήσεις</a:t>
            </a:r>
            <a:br>
              <a:rPr lang="el-GR" dirty="0" smtClean="0"/>
            </a:br>
            <a:endParaRPr lang="el-GR" dirty="0"/>
          </a:p>
        </p:txBody>
      </p:sp>
      <p:sp>
        <p:nvSpPr>
          <p:cNvPr id="3" name="2 - Θέση περιεχομένου"/>
          <p:cNvSpPr>
            <a:spLocks noGrp="1"/>
          </p:cNvSpPr>
          <p:nvPr>
            <p:ph sz="half" idx="1"/>
          </p:nvPr>
        </p:nvSpPr>
        <p:spPr>
          <a:xfrm>
            <a:off x="571472" y="1142984"/>
            <a:ext cx="7472386" cy="3900502"/>
          </a:xfrm>
        </p:spPr>
        <p:txBody>
          <a:bodyPr>
            <a:normAutofit fontScale="47500" lnSpcReduction="20000"/>
          </a:bodyPr>
          <a:lstStyle/>
          <a:p>
            <a:r>
              <a:rPr lang="el-GR" sz="5100" dirty="0" smtClean="0"/>
              <a:t>Επίσης, η καθιστική ζωή έχει συσχετιστεί με </a:t>
            </a:r>
            <a:r>
              <a:rPr lang="el-GR" sz="5100" dirty="0" smtClean="0">
                <a:solidFill>
                  <a:srgbClr val="C00000"/>
                </a:solidFill>
              </a:rPr>
              <a:t>αυξημένα επίπεδα χοληστερίνης,</a:t>
            </a:r>
            <a:r>
              <a:rPr lang="el-GR" sz="5100" dirty="0" smtClean="0"/>
              <a:t> με </a:t>
            </a:r>
            <a:r>
              <a:rPr lang="el-GR" sz="5100" dirty="0" smtClean="0">
                <a:solidFill>
                  <a:srgbClr val="C00000"/>
                </a:solidFill>
              </a:rPr>
              <a:t>μείωση της “καλής” χοληστερίνης (HDL)</a:t>
            </a:r>
            <a:r>
              <a:rPr lang="el-GR" sz="5100" dirty="0" smtClean="0"/>
              <a:t>, η οποία δρα προστατευτικά προς την καρδιά, αλλά και με </a:t>
            </a:r>
            <a:r>
              <a:rPr lang="el-GR" sz="5100" dirty="0" smtClean="0">
                <a:solidFill>
                  <a:srgbClr val="C00000"/>
                </a:solidFill>
              </a:rPr>
              <a:t>αύξηση της αρτηριακής πίεσης</a:t>
            </a:r>
            <a:r>
              <a:rPr lang="el-GR" sz="5100" dirty="0" smtClean="0"/>
              <a:t>, επιβαρύνοντας το καρδιαγγειακό σύστημα.</a:t>
            </a:r>
          </a:p>
          <a:p>
            <a:r>
              <a:rPr lang="el-GR" sz="5100" dirty="0" smtClean="0"/>
              <a:t/>
            </a:r>
            <a:br>
              <a:rPr lang="el-GR" sz="5100" dirty="0" smtClean="0"/>
            </a:br>
            <a:r>
              <a:rPr lang="el-GR" sz="5100" dirty="0" smtClean="0"/>
              <a:t>Αυξάνεται η </a:t>
            </a:r>
            <a:r>
              <a:rPr lang="el-GR" sz="5100" dirty="0" smtClean="0">
                <a:solidFill>
                  <a:srgbClr val="0070C0"/>
                </a:solidFill>
              </a:rPr>
              <a:t>εναπόθεση ασβεστίου</a:t>
            </a:r>
            <a:r>
              <a:rPr lang="el-GR" sz="5100" dirty="0" smtClean="0"/>
              <a:t> στις αρτηρίες της καρδιάς (</a:t>
            </a:r>
            <a:r>
              <a:rPr lang="el-GR" sz="5100" dirty="0" smtClean="0">
                <a:solidFill>
                  <a:srgbClr val="C00000"/>
                </a:solidFill>
              </a:rPr>
              <a:t>ασβεστοποίηση των στεφανιαίων αγγείων</a:t>
            </a:r>
            <a:r>
              <a:rPr lang="el-GR" sz="5100" dirty="0" smtClean="0"/>
              <a:t>), όπως επίσης και των </a:t>
            </a:r>
            <a:r>
              <a:rPr lang="el-GR" sz="5100" dirty="0" smtClean="0">
                <a:solidFill>
                  <a:srgbClr val="0070C0"/>
                </a:solidFill>
              </a:rPr>
              <a:t>λιπαρών οξέων</a:t>
            </a:r>
            <a:r>
              <a:rPr lang="el-GR" sz="5100" dirty="0" smtClean="0"/>
              <a:t>, με αποτέλεσμα να </a:t>
            </a:r>
            <a:r>
              <a:rPr lang="el-GR" sz="5100" dirty="0" smtClean="0">
                <a:solidFill>
                  <a:srgbClr val="C00000"/>
                </a:solidFill>
              </a:rPr>
              <a:t>θρομβώνονται σταδιακά τα αγγεία της καρδιάς.</a:t>
            </a:r>
          </a:p>
          <a:p>
            <a:endParaRPr lang="el-GR" sz="5100" dirty="0" smtClean="0"/>
          </a:p>
          <a:p>
            <a:endParaRPr lang="el-GR" dirty="0"/>
          </a:p>
        </p:txBody>
      </p:sp>
      <p:sp>
        <p:nvSpPr>
          <p:cNvPr id="4" name="3 - Θέση περιεχομένου"/>
          <p:cNvSpPr>
            <a:spLocks noGrp="1"/>
          </p:cNvSpPr>
          <p:nvPr>
            <p:ph sz="half" idx="2"/>
          </p:nvPr>
        </p:nvSpPr>
        <p:spPr>
          <a:xfrm>
            <a:off x="5286380" y="5857892"/>
            <a:ext cx="3429024" cy="428628"/>
          </a:xfrm>
        </p:spPr>
        <p:txBody>
          <a:bodyPr>
            <a:normAutofit fontScale="47500" lnSpcReduction="20000"/>
          </a:bodyPr>
          <a:lstStyle/>
          <a:p>
            <a:r>
              <a:rPr lang="el-GR" dirty="0" smtClean="0"/>
              <a:t>Δρ. Παναγιώτης Τριανταφυλλάκης, οικογενειακός ιατρός,</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TotalTime>
  <Words>1026</Words>
  <PresentationFormat>Προβολή στην οθόνη (4:3)</PresentationFormat>
  <Paragraphs>80</Paragraphs>
  <Slides>22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Θέμα του Office</vt:lpstr>
      <vt:lpstr>Διαφάνεια 1</vt:lpstr>
      <vt:lpstr>Διαφάνεια 2</vt:lpstr>
      <vt:lpstr> Ορθοπεδικές παθήσεις:  </vt:lpstr>
      <vt:lpstr>Μυϊκός εκφυλισμός:</vt:lpstr>
      <vt:lpstr>Οστεοπόρωση</vt:lpstr>
      <vt:lpstr>Κακή στάση του σώματος:</vt:lpstr>
      <vt:lpstr>Χρόνιοι πόνοι</vt:lpstr>
      <vt:lpstr>Ποιότητα ζωής</vt:lpstr>
      <vt:lpstr>Καρδιαγγειακές παθήσεις </vt:lpstr>
      <vt:lpstr> Μείωση του μεταβολισμού. </vt:lpstr>
      <vt:lpstr>Παχυσαρκία. </vt:lpstr>
      <vt:lpstr>Αυξημένος κίνδυνος εγκεφαλικού</vt:lpstr>
      <vt:lpstr>Πρόκληση κιρσών</vt:lpstr>
      <vt:lpstr>Κίνδυνος πνευμονικής εμβολής</vt:lpstr>
      <vt:lpstr>Αυξάνει τον κίνδυνο εμφάνισης καρκίνου</vt:lpstr>
      <vt:lpstr>Αυξημένος κίνδυνος νεφρικής νόσου</vt:lpstr>
      <vt:lpstr>Ψυχικά νοσήματα </vt:lpstr>
      <vt:lpstr>Δημιουργεί υπνική άπνοια</vt:lpstr>
      <vt:lpstr>Επίδραση στις νοητικές λειτουργίες</vt:lpstr>
      <vt:lpstr> Βλάπτει τον εγκέφαλο</vt:lpstr>
      <vt:lpstr>Αυξάνει τον κίνδυνο εμφάνισης διαβήτη</vt:lpstr>
      <vt:lpstr>Ακυρώνει όλα τα οφέλη από τη γυμναστική</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oem</dc:creator>
  <cp:lastModifiedBy>oem</cp:lastModifiedBy>
  <cp:revision>89</cp:revision>
  <dcterms:created xsi:type="dcterms:W3CDTF">2020-04-04T21:19:48Z</dcterms:created>
  <dcterms:modified xsi:type="dcterms:W3CDTF">2020-04-09T09:24:31Z</dcterms:modified>
</cp:coreProperties>
</file>