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embeddedFontLst>
    <p:embeddedFont>
      <p:font typeface="Alexandria"/>
      <p:regular r:id="rId22"/>
    </p:embeddedFont>
    <p:embeddedFont>
      <p:font typeface="Alexandria"/>
      <p:regular r:id="rId23"/>
    </p:embeddedFont>
    <p:embeddedFont>
      <p:font typeface="Nobile"/>
      <p:regular r:id="rId24"/>
    </p:embeddedFont>
    <p:embeddedFont>
      <p:font typeface="Nobile"/>
      <p:regular r:id="rId25"/>
    </p:embeddedFont>
    <p:embeddedFont>
      <p:font typeface="Nobile"/>
      <p:regular r:id="rId26"/>
    </p:embeddedFont>
    <p:embeddedFont>
      <p:font typeface="Nobile"/>
      <p:regular r:id="rId27"/>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5.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7.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0.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566148"/>
            <a:ext cx="7556421" cy="1133951"/>
          </a:xfrm>
          <a:prstGeom prst="rect">
            <a:avLst/>
          </a:prstGeom>
          <a:noFill/>
          <a:ln/>
        </p:spPr>
        <p:txBody>
          <a:bodyPr wrap="square" lIns="0" tIns="0" rIns="0" bIns="0" rtlCol="0" anchor="t"/>
          <a:lstStyle/>
          <a:p>
            <a:pPr indent="0" marL="0">
              <a:lnSpc>
                <a:spcPts val="4450"/>
              </a:lnSpc>
              <a:buNone/>
            </a:pPr>
            <a:r>
              <a:rPr lang="en-US" sz="3550" dirty="0">
                <a:solidFill>
                  <a:srgbClr val="1B1B27"/>
                </a:solidFill>
                <a:latin typeface="Alexandria" pitchFamily="34" charset="0"/>
                <a:ea typeface="Alexandria" pitchFamily="34" charset="-122"/>
                <a:cs typeface="Alexandria" pitchFamily="34" charset="-120"/>
              </a:rPr>
              <a:t>ΔΗΜΙΟΥΡΓΙΑ ΚΑΙ ΣΧΟΛΙΑΣΜΟΣ ΤΙΤΛΟΥ</a:t>
            </a:r>
            <a:endParaRPr lang="en-US" sz="3550" dirty="0"/>
          </a:p>
        </p:txBody>
      </p:sp>
      <p:sp>
        <p:nvSpPr>
          <p:cNvPr id="4" name="Text 1"/>
          <p:cNvSpPr/>
          <p:nvPr/>
        </p:nvSpPr>
        <p:spPr>
          <a:xfrm>
            <a:off x="793790" y="2926913"/>
            <a:ext cx="5871686" cy="566976"/>
          </a:xfrm>
          <a:prstGeom prst="rect">
            <a:avLst/>
          </a:prstGeom>
          <a:noFill/>
          <a:ln/>
        </p:spPr>
        <p:txBody>
          <a:bodyPr wrap="none" lIns="0" tIns="0" rIns="0" bIns="0" rtlCol="0" anchor="t"/>
          <a:lstStyle/>
          <a:p>
            <a:pPr indent="0" marL="0">
              <a:lnSpc>
                <a:spcPts val="4450"/>
              </a:lnSpc>
              <a:buNone/>
            </a:pPr>
            <a:r>
              <a:rPr lang="en-US" sz="3550" dirty="0">
                <a:solidFill>
                  <a:srgbClr val="1B1B27"/>
                </a:solidFill>
                <a:latin typeface="Alexandria" pitchFamily="34" charset="0"/>
                <a:ea typeface="Alexandria" pitchFamily="34" charset="-122"/>
                <a:cs typeface="Alexandria" pitchFamily="34" charset="-120"/>
              </a:rPr>
              <a:t>ΤΡΟΠΟΙ ΚΑΙ ΜΕΣΑ ΠΕΙΘΟΥΣ</a:t>
            </a:r>
            <a:endParaRPr lang="en-US" sz="3550" dirty="0"/>
          </a:p>
        </p:txBody>
      </p:sp>
      <p:sp>
        <p:nvSpPr>
          <p:cNvPr id="5" name="Text 2"/>
          <p:cNvSpPr/>
          <p:nvPr/>
        </p:nvSpPr>
        <p:spPr>
          <a:xfrm>
            <a:off x="793790" y="3834051"/>
            <a:ext cx="7556421" cy="217741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Ο τίτλος ενός κειμένου τις περισσότερες φορές συνοψίζει το περιεχόμενο του κειμένου, ενώ άλλοτε αποκαλύπτει και την οπτική γωνία του συντάκτη σχετικά με το θέμα. Φυσικά, ανάλογα με το στόχο του γράφοντος στον τίτλο μπορεί να αξιοποιούνται στοιχεία που εγείρουν το ενδιαφέρον του αναγνώστη, χωρίς να δηλώνεται με σαφήνεια το θέμα η θέση του συγγραφέα.</a:t>
            </a:r>
            <a:endParaRPr lang="en-US" sz="1750" dirty="0"/>
          </a:p>
        </p:txBody>
      </p:sp>
      <p:sp>
        <p:nvSpPr>
          <p:cNvPr id="6" name="Shape 3"/>
          <p:cNvSpPr/>
          <p:nvPr/>
        </p:nvSpPr>
        <p:spPr>
          <a:xfrm>
            <a:off x="793790" y="6283523"/>
            <a:ext cx="362903" cy="362903"/>
          </a:xfrm>
          <a:prstGeom prst="roundRect">
            <a:avLst>
              <a:gd name="adj" fmla="val 25194296"/>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01410" y="6291143"/>
            <a:ext cx="347663" cy="347663"/>
          </a:xfrm>
          <a:prstGeom prst="rect">
            <a:avLst/>
          </a:prstGeom>
        </p:spPr>
      </p:pic>
      <p:sp>
        <p:nvSpPr>
          <p:cNvPr id="8" name="Text 4"/>
          <p:cNvSpPr/>
          <p:nvPr/>
        </p:nvSpPr>
        <p:spPr>
          <a:xfrm>
            <a:off x="1270040" y="6266617"/>
            <a:ext cx="3756303" cy="396835"/>
          </a:xfrm>
          <a:prstGeom prst="rect">
            <a:avLst/>
          </a:prstGeom>
          <a:noFill/>
          <a:ln/>
        </p:spPr>
        <p:txBody>
          <a:bodyPr wrap="none" lIns="0" tIns="0" rIns="0" bIns="0" rtlCol="0" anchor="t"/>
          <a:lstStyle/>
          <a:p>
            <a:pPr algn="l" indent="0" marL="0">
              <a:lnSpc>
                <a:spcPts val="3100"/>
              </a:lnSpc>
              <a:buNone/>
            </a:pPr>
            <a:r>
              <a:rPr lang="en-US" sz="2200" b="1" dirty="0">
                <a:solidFill>
                  <a:srgbClr val="404155"/>
                </a:solidFill>
                <a:latin typeface="Nobile Bold" pitchFamily="34" charset="0"/>
                <a:ea typeface="Nobile Bold" pitchFamily="34" charset="-122"/>
                <a:cs typeface="Nobile Bold" pitchFamily="34" charset="-120"/>
              </a:rPr>
              <a:t>by Vasilis Varsamopoulos</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4644985"/>
            <a:ext cx="11791474"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Η ΠΕΙΘΩ ΣΤΗΝ ΚΑΤΑΝΟΗΣΗ ΤΟΥ ΚΕΙΜΕΝΟΥ</a:t>
            </a:r>
            <a:endParaRPr lang="en-US" sz="4450" dirty="0"/>
          </a:p>
        </p:txBody>
      </p:sp>
      <p:sp>
        <p:nvSpPr>
          <p:cNvPr id="4" name="Text 1"/>
          <p:cNvSpPr/>
          <p:nvPr/>
        </p:nvSpPr>
        <p:spPr>
          <a:xfrm>
            <a:off x="793790" y="5693926"/>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Είναι πιθανό να ζητηθεί από τους μαθητές να εντοπίσουν τους τρόπους, αλλά και τα διάφορα μέσα πειθούς που χρησιμοποιούνται από τον συγγραφέα στην προσπάθειά του να μεταδώσει το βασικό μήνυμα που υποστηρίζει.</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331720"/>
          </a:xfrm>
          <a:prstGeom prst="rect">
            <a:avLst/>
          </a:prstGeom>
        </p:spPr>
      </p:pic>
      <p:sp>
        <p:nvSpPr>
          <p:cNvPr id="3" name="Text 0"/>
          <p:cNvSpPr/>
          <p:nvPr/>
        </p:nvSpPr>
        <p:spPr>
          <a:xfrm>
            <a:off x="652820" y="2844641"/>
            <a:ext cx="5657612" cy="582930"/>
          </a:xfrm>
          <a:prstGeom prst="rect">
            <a:avLst/>
          </a:prstGeom>
          <a:noFill/>
          <a:ln/>
        </p:spPr>
        <p:txBody>
          <a:bodyPr wrap="none" lIns="0" tIns="0" rIns="0" bIns="0" rtlCol="0" anchor="t"/>
          <a:lstStyle/>
          <a:p>
            <a:pPr indent="0" marL="0">
              <a:lnSpc>
                <a:spcPts val="4550"/>
              </a:lnSpc>
              <a:buNone/>
            </a:pPr>
            <a:r>
              <a:rPr lang="en-US" sz="3650" dirty="0">
                <a:solidFill>
                  <a:srgbClr val="1B1B27"/>
                </a:solidFill>
                <a:latin typeface="Alexandria" pitchFamily="34" charset="0"/>
                <a:ea typeface="Alexandria" pitchFamily="34" charset="-122"/>
                <a:cs typeface="Alexandria" pitchFamily="34" charset="-120"/>
              </a:rPr>
              <a:t>Τρόποι και Μέσα Πειθούς</a:t>
            </a:r>
            <a:endParaRPr lang="en-US" sz="3650" dirty="0"/>
          </a:p>
        </p:txBody>
      </p:sp>
      <p:sp>
        <p:nvSpPr>
          <p:cNvPr id="4" name="Shape 1"/>
          <p:cNvSpPr/>
          <p:nvPr/>
        </p:nvSpPr>
        <p:spPr>
          <a:xfrm>
            <a:off x="652820" y="3707368"/>
            <a:ext cx="13324761" cy="4015859"/>
          </a:xfrm>
          <a:prstGeom prst="roundRect">
            <a:avLst>
              <a:gd name="adj" fmla="val 1951"/>
            </a:avLst>
          </a:prstGeom>
          <a:noFill/>
          <a:ln w="7620">
            <a:solidFill>
              <a:srgbClr val="000000">
                <a:alpha val="8000"/>
              </a:srgbClr>
            </a:solidFill>
            <a:prstDash val="solid"/>
          </a:ln>
        </p:spPr>
      </p:sp>
      <p:sp>
        <p:nvSpPr>
          <p:cNvPr id="5" name="Shape 2"/>
          <p:cNvSpPr/>
          <p:nvPr/>
        </p:nvSpPr>
        <p:spPr>
          <a:xfrm>
            <a:off x="660440" y="3714988"/>
            <a:ext cx="13309521" cy="537567"/>
          </a:xfrm>
          <a:prstGeom prst="rect">
            <a:avLst/>
          </a:prstGeom>
          <a:solidFill>
            <a:srgbClr val="FFFFFF">
              <a:alpha val="4000"/>
            </a:srgbClr>
          </a:solidFill>
          <a:ln/>
        </p:spPr>
      </p:sp>
      <p:sp>
        <p:nvSpPr>
          <p:cNvPr id="6" name="Text 3"/>
          <p:cNvSpPr/>
          <p:nvPr/>
        </p:nvSpPr>
        <p:spPr>
          <a:xfrm>
            <a:off x="846892" y="3834527"/>
            <a:ext cx="6278047" cy="298490"/>
          </a:xfrm>
          <a:prstGeom prst="rect">
            <a:avLst/>
          </a:prstGeom>
          <a:noFill/>
          <a:ln/>
        </p:spPr>
        <p:txBody>
          <a:bodyPr wrap="none" lIns="0" tIns="0" rIns="0" bIns="0" rtlCol="0" anchor="t"/>
          <a:lstStyle/>
          <a:p>
            <a:pPr algn="ctr" indent="0" marL="0">
              <a:lnSpc>
                <a:spcPts val="2350"/>
              </a:lnSpc>
              <a:buNone/>
            </a:pPr>
            <a:r>
              <a:rPr lang="en-US" sz="1450" dirty="0">
                <a:solidFill>
                  <a:srgbClr val="404155"/>
                </a:solidFill>
                <a:latin typeface="Nobile" pitchFamily="34" charset="0"/>
                <a:ea typeface="Nobile" pitchFamily="34" charset="-122"/>
                <a:cs typeface="Nobile" pitchFamily="34" charset="-120"/>
              </a:rPr>
              <a:t>Τρόποι πειθούς</a:t>
            </a:r>
            <a:endParaRPr lang="en-US" sz="1450" dirty="0"/>
          </a:p>
        </p:txBody>
      </p:sp>
      <p:sp>
        <p:nvSpPr>
          <p:cNvPr id="7" name="Text 4"/>
          <p:cNvSpPr/>
          <p:nvPr/>
        </p:nvSpPr>
        <p:spPr>
          <a:xfrm>
            <a:off x="7505462" y="3834527"/>
            <a:ext cx="6278047" cy="298490"/>
          </a:xfrm>
          <a:prstGeom prst="rect">
            <a:avLst/>
          </a:prstGeom>
          <a:noFill/>
          <a:ln/>
        </p:spPr>
        <p:txBody>
          <a:bodyPr wrap="none" lIns="0" tIns="0" rIns="0" bIns="0" rtlCol="0" anchor="t"/>
          <a:lstStyle/>
          <a:p>
            <a:pPr algn="ctr" indent="0" marL="0">
              <a:lnSpc>
                <a:spcPts val="2350"/>
              </a:lnSpc>
              <a:buNone/>
            </a:pPr>
            <a:r>
              <a:rPr lang="en-US" sz="1450" dirty="0">
                <a:solidFill>
                  <a:srgbClr val="404155"/>
                </a:solidFill>
                <a:latin typeface="Nobile" pitchFamily="34" charset="0"/>
                <a:ea typeface="Nobile" pitchFamily="34" charset="-122"/>
                <a:cs typeface="Nobile" pitchFamily="34" charset="-120"/>
              </a:rPr>
              <a:t>Μέσα πειθούς</a:t>
            </a:r>
            <a:endParaRPr lang="en-US" sz="1450" dirty="0"/>
          </a:p>
        </p:txBody>
      </p:sp>
      <p:sp>
        <p:nvSpPr>
          <p:cNvPr id="8" name="Shape 5"/>
          <p:cNvSpPr/>
          <p:nvPr/>
        </p:nvSpPr>
        <p:spPr>
          <a:xfrm>
            <a:off x="660440" y="4252555"/>
            <a:ext cx="13309521" cy="1078587"/>
          </a:xfrm>
          <a:prstGeom prst="rect">
            <a:avLst/>
          </a:prstGeom>
          <a:solidFill>
            <a:srgbClr val="000000">
              <a:alpha val="4000"/>
            </a:srgbClr>
          </a:solidFill>
          <a:ln/>
        </p:spPr>
      </p:sp>
      <p:sp>
        <p:nvSpPr>
          <p:cNvPr id="9" name="Text 6"/>
          <p:cNvSpPr/>
          <p:nvPr/>
        </p:nvSpPr>
        <p:spPr>
          <a:xfrm>
            <a:off x="846892" y="4372094"/>
            <a:ext cx="6278047" cy="298490"/>
          </a:xfrm>
          <a:prstGeom prst="rect">
            <a:avLst/>
          </a:prstGeom>
          <a:noFill/>
          <a:ln/>
        </p:spPr>
        <p:txBody>
          <a:bodyPr wrap="none" lIns="0" tIns="0" rIns="0" bIns="0" rtlCol="0" anchor="t"/>
          <a:lstStyle/>
          <a:p>
            <a:pPr indent="0" marL="0">
              <a:lnSpc>
                <a:spcPts val="2350"/>
              </a:lnSpc>
              <a:buNone/>
            </a:pPr>
            <a:r>
              <a:rPr lang="en-US" sz="1450" dirty="0">
                <a:solidFill>
                  <a:srgbClr val="404155"/>
                </a:solidFill>
                <a:latin typeface="Nobile" pitchFamily="34" charset="0"/>
                <a:ea typeface="Nobile" pitchFamily="34" charset="-122"/>
                <a:cs typeface="Nobile" pitchFamily="34" charset="-120"/>
              </a:rPr>
              <a:t>Επίκληση στη λογική</a:t>
            </a:r>
            <a:endParaRPr lang="en-US" sz="1450" dirty="0"/>
          </a:p>
        </p:txBody>
      </p:sp>
      <p:sp>
        <p:nvSpPr>
          <p:cNvPr id="10" name="Text 7"/>
          <p:cNvSpPr/>
          <p:nvPr/>
        </p:nvSpPr>
        <p:spPr>
          <a:xfrm>
            <a:off x="7505462" y="4316135"/>
            <a:ext cx="6278047" cy="298490"/>
          </a:xfrm>
          <a:prstGeom prst="rect">
            <a:avLst/>
          </a:prstGeom>
          <a:noFill/>
          <a:ln/>
        </p:spPr>
        <p:txBody>
          <a:bodyPr wrap="none" lIns="0" tIns="0" rIns="0" bIns="0" rtlCol="0" anchor="t"/>
          <a:lstStyle/>
          <a:p>
            <a:pPr marL="342900" indent="-342900">
              <a:lnSpc>
                <a:spcPts val="2350"/>
              </a:lnSpc>
              <a:buSzPct val="100000"/>
              <a:buChar char="•"/>
            </a:pPr>
            <a:r>
              <a:rPr lang="en-US" sz="1450" dirty="0">
                <a:solidFill>
                  <a:srgbClr val="404155"/>
                </a:solidFill>
                <a:latin typeface="Nobile" pitchFamily="34" charset="0"/>
                <a:ea typeface="Nobile" pitchFamily="34" charset="-122"/>
                <a:cs typeface="Nobile" pitchFamily="34" charset="-120"/>
              </a:rPr>
              <a:t>επιχειρήματα. </a:t>
            </a:r>
            <a:endParaRPr lang="en-US" sz="1450" dirty="0"/>
          </a:p>
        </p:txBody>
      </p:sp>
      <p:sp>
        <p:nvSpPr>
          <p:cNvPr id="11" name="Text 8"/>
          <p:cNvSpPr/>
          <p:nvPr/>
        </p:nvSpPr>
        <p:spPr>
          <a:xfrm>
            <a:off x="7505462" y="4670584"/>
            <a:ext cx="6278047" cy="596979"/>
          </a:xfrm>
          <a:prstGeom prst="rect">
            <a:avLst/>
          </a:prstGeom>
          <a:noFill/>
          <a:ln/>
        </p:spPr>
        <p:txBody>
          <a:bodyPr wrap="square" lIns="0" tIns="0" rIns="0" bIns="0" rtlCol="0" anchor="t"/>
          <a:lstStyle/>
          <a:p>
            <a:pPr marL="342900" indent="-342900">
              <a:lnSpc>
                <a:spcPts val="2350"/>
              </a:lnSpc>
              <a:buSzPct val="100000"/>
              <a:buChar char="•"/>
            </a:pPr>
            <a:r>
              <a:rPr lang="en-US" sz="1450" dirty="0">
                <a:solidFill>
                  <a:srgbClr val="404155"/>
                </a:solidFill>
                <a:latin typeface="Nobile" pitchFamily="34" charset="0"/>
                <a:ea typeface="Nobile" pitchFamily="34" charset="-122"/>
                <a:cs typeface="Nobile" pitchFamily="34" charset="-120"/>
              </a:rPr>
              <a:t>τεκμήρια, όπως γεγονότα, δεδομένα, επιστημονικά πορίσματα, γνωματεύσεις, επιστημονικά στοιχεία, αριθμητικά δεδομένα.</a:t>
            </a:r>
            <a:endParaRPr lang="en-US" sz="1450" dirty="0"/>
          </a:p>
        </p:txBody>
      </p:sp>
      <p:sp>
        <p:nvSpPr>
          <p:cNvPr id="12" name="Shape 9"/>
          <p:cNvSpPr/>
          <p:nvPr/>
        </p:nvSpPr>
        <p:spPr>
          <a:xfrm>
            <a:off x="660440" y="5331143"/>
            <a:ext cx="13309521" cy="2384465"/>
          </a:xfrm>
          <a:prstGeom prst="rect">
            <a:avLst/>
          </a:prstGeom>
          <a:solidFill>
            <a:srgbClr val="FFFFFF">
              <a:alpha val="4000"/>
            </a:srgbClr>
          </a:solidFill>
          <a:ln/>
        </p:spPr>
      </p:sp>
      <p:sp>
        <p:nvSpPr>
          <p:cNvPr id="13" name="Text 10"/>
          <p:cNvSpPr/>
          <p:nvPr/>
        </p:nvSpPr>
        <p:spPr>
          <a:xfrm>
            <a:off x="846892" y="5450681"/>
            <a:ext cx="6278047" cy="298490"/>
          </a:xfrm>
          <a:prstGeom prst="rect">
            <a:avLst/>
          </a:prstGeom>
          <a:noFill/>
          <a:ln/>
        </p:spPr>
        <p:txBody>
          <a:bodyPr wrap="none" lIns="0" tIns="0" rIns="0" bIns="0" rtlCol="0" anchor="t"/>
          <a:lstStyle/>
          <a:p>
            <a:pPr indent="0" marL="0">
              <a:lnSpc>
                <a:spcPts val="2350"/>
              </a:lnSpc>
              <a:buNone/>
            </a:pPr>
            <a:r>
              <a:rPr lang="en-US" sz="1450" dirty="0">
                <a:solidFill>
                  <a:srgbClr val="404155"/>
                </a:solidFill>
                <a:latin typeface="Nobile" pitchFamily="34" charset="0"/>
                <a:ea typeface="Nobile" pitchFamily="34" charset="-122"/>
                <a:cs typeface="Nobile" pitchFamily="34" charset="-120"/>
              </a:rPr>
              <a:t>Επίκληση στο συναίσθημα</a:t>
            </a:r>
            <a:endParaRPr lang="en-US" sz="1450" dirty="0"/>
          </a:p>
        </p:txBody>
      </p:sp>
      <p:sp>
        <p:nvSpPr>
          <p:cNvPr id="14" name="Text 11"/>
          <p:cNvSpPr/>
          <p:nvPr/>
        </p:nvSpPr>
        <p:spPr>
          <a:xfrm>
            <a:off x="7505462" y="5394722"/>
            <a:ext cx="6278047" cy="1193959"/>
          </a:xfrm>
          <a:prstGeom prst="rect">
            <a:avLst/>
          </a:prstGeom>
          <a:noFill/>
          <a:ln/>
        </p:spPr>
        <p:txBody>
          <a:bodyPr wrap="square" lIns="0" tIns="0" rIns="0" bIns="0" rtlCol="0" anchor="t"/>
          <a:lstStyle/>
          <a:p>
            <a:pPr marL="342900" indent="-342900">
              <a:lnSpc>
                <a:spcPts val="2350"/>
              </a:lnSpc>
              <a:buSzPct val="100000"/>
              <a:buChar char="•"/>
            </a:pPr>
            <a:r>
              <a:rPr lang="en-US" sz="1450" dirty="0">
                <a:solidFill>
                  <a:srgbClr val="404155"/>
                </a:solidFill>
                <a:latin typeface="Nobile" pitchFamily="34" charset="0"/>
                <a:ea typeface="Nobile" pitchFamily="34" charset="-122"/>
                <a:cs typeface="Nobile" pitchFamily="34" charset="-120"/>
              </a:rPr>
              <a:t>περιγραφή, αφήγηση (η περιγραφή είναι στατική αναπαράσταση, απεικόνιση μιας σκηνής σε μορφή φωτογραφίας, ενώ η αφήγηση είναι η δυναμική εξέλιξη μιας ιστορίας με διαδραματιζόμενα σκηνές) </a:t>
            </a:r>
            <a:endParaRPr lang="en-US" sz="1450" dirty="0"/>
          </a:p>
        </p:txBody>
      </p:sp>
      <p:sp>
        <p:nvSpPr>
          <p:cNvPr id="15" name="Text 12"/>
          <p:cNvSpPr/>
          <p:nvPr/>
        </p:nvSpPr>
        <p:spPr>
          <a:xfrm>
            <a:off x="7505462" y="6644640"/>
            <a:ext cx="6278047" cy="298490"/>
          </a:xfrm>
          <a:prstGeom prst="rect">
            <a:avLst/>
          </a:prstGeom>
          <a:noFill/>
          <a:ln/>
        </p:spPr>
        <p:txBody>
          <a:bodyPr wrap="none" lIns="0" tIns="0" rIns="0" bIns="0" rtlCol="0" anchor="t"/>
          <a:lstStyle/>
          <a:p>
            <a:pPr marL="342900" indent="-342900">
              <a:lnSpc>
                <a:spcPts val="2350"/>
              </a:lnSpc>
              <a:buSzPct val="100000"/>
              <a:buChar char="•"/>
            </a:pPr>
            <a:r>
              <a:rPr lang="en-US" sz="1450" dirty="0">
                <a:solidFill>
                  <a:srgbClr val="404155"/>
                </a:solidFill>
                <a:latin typeface="Nobile" pitchFamily="34" charset="0"/>
                <a:ea typeface="Nobile" pitchFamily="34" charset="-122"/>
                <a:cs typeface="Nobile" pitchFamily="34" charset="-120"/>
              </a:rPr>
              <a:t>χιούμορ, ειρωνεία. </a:t>
            </a:r>
            <a:endParaRPr lang="en-US" sz="1450" dirty="0"/>
          </a:p>
        </p:txBody>
      </p:sp>
      <p:sp>
        <p:nvSpPr>
          <p:cNvPr id="16" name="Text 13"/>
          <p:cNvSpPr/>
          <p:nvPr/>
        </p:nvSpPr>
        <p:spPr>
          <a:xfrm>
            <a:off x="7505462" y="6999089"/>
            <a:ext cx="6278047" cy="298490"/>
          </a:xfrm>
          <a:prstGeom prst="rect">
            <a:avLst/>
          </a:prstGeom>
          <a:noFill/>
          <a:ln/>
        </p:spPr>
        <p:txBody>
          <a:bodyPr wrap="none" lIns="0" tIns="0" rIns="0" bIns="0" rtlCol="0" anchor="t"/>
          <a:lstStyle/>
          <a:p>
            <a:pPr marL="342900" indent="-342900">
              <a:lnSpc>
                <a:spcPts val="2350"/>
              </a:lnSpc>
              <a:buSzPct val="100000"/>
              <a:buChar char="•"/>
            </a:pPr>
            <a:r>
              <a:rPr lang="en-US" sz="1450" dirty="0">
                <a:solidFill>
                  <a:srgbClr val="404155"/>
                </a:solidFill>
                <a:latin typeface="Nobile" pitchFamily="34" charset="0"/>
                <a:ea typeface="Nobile" pitchFamily="34" charset="-122"/>
                <a:cs typeface="Nobile" pitchFamily="34" charset="-120"/>
              </a:rPr>
              <a:t>συγκινησιακά φορτισμένη γλώσσα. </a:t>
            </a:r>
            <a:endParaRPr lang="en-US" sz="1450" dirty="0"/>
          </a:p>
        </p:txBody>
      </p:sp>
      <p:sp>
        <p:nvSpPr>
          <p:cNvPr id="17" name="Text 14"/>
          <p:cNvSpPr/>
          <p:nvPr/>
        </p:nvSpPr>
        <p:spPr>
          <a:xfrm>
            <a:off x="7505462" y="7353538"/>
            <a:ext cx="6278047" cy="298490"/>
          </a:xfrm>
          <a:prstGeom prst="rect">
            <a:avLst/>
          </a:prstGeom>
          <a:noFill/>
          <a:ln/>
        </p:spPr>
        <p:txBody>
          <a:bodyPr wrap="none" lIns="0" tIns="0" rIns="0" bIns="0" rtlCol="0" anchor="t"/>
          <a:lstStyle/>
          <a:p>
            <a:pPr marL="342900" indent="-342900">
              <a:lnSpc>
                <a:spcPts val="2350"/>
              </a:lnSpc>
              <a:buSzPct val="100000"/>
              <a:buChar char="•"/>
            </a:pPr>
            <a:r>
              <a:rPr lang="en-US" sz="1450" dirty="0">
                <a:solidFill>
                  <a:srgbClr val="404155"/>
                </a:solidFill>
                <a:latin typeface="Nobile" pitchFamily="34" charset="0"/>
                <a:ea typeface="Nobile" pitchFamily="34" charset="-122"/>
                <a:cs typeface="Nobile" pitchFamily="34" charset="-120"/>
              </a:rPr>
              <a:t>συναισθηματικά φορτισμένες έννοιες.</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516499"/>
            <a:ext cx="8081010"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Περισσότεροι Τρόποι Πειθούς</a:t>
            </a:r>
            <a:endParaRPr lang="en-US" sz="4450" dirty="0"/>
          </a:p>
        </p:txBody>
      </p:sp>
      <p:pic>
        <p:nvPicPr>
          <p:cNvPr id="3" name="Image 0" descr="preencoded.png">    </p:cNvPr>
          <p:cNvPicPr>
            <a:picLocks noChangeAspect="1"/>
          </p:cNvPicPr>
          <p:nvPr/>
        </p:nvPicPr>
        <p:blipFill>
          <a:blip r:embed="rId1"/>
          <a:stretch>
            <a:fillRect/>
          </a:stretch>
        </p:blipFill>
        <p:spPr>
          <a:xfrm>
            <a:off x="2978348" y="2678906"/>
            <a:ext cx="2152055" cy="1306949"/>
          </a:xfrm>
          <a:prstGeom prst="rect">
            <a:avLst/>
          </a:prstGeom>
        </p:spPr>
      </p:pic>
      <p:sp>
        <p:nvSpPr>
          <p:cNvPr id="4" name="Text 1"/>
          <p:cNvSpPr/>
          <p:nvPr/>
        </p:nvSpPr>
        <p:spPr>
          <a:xfrm>
            <a:off x="3894892" y="3294936"/>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04155"/>
                </a:solidFill>
                <a:latin typeface="Alexandria" pitchFamily="34" charset="0"/>
                <a:ea typeface="Alexandria" pitchFamily="34" charset="-122"/>
                <a:cs typeface="Alexandria" pitchFamily="34" charset="-120"/>
              </a:rPr>
              <a:t>1</a:t>
            </a:r>
            <a:endParaRPr lang="en-US" sz="2500" dirty="0"/>
          </a:p>
        </p:txBody>
      </p:sp>
      <p:sp>
        <p:nvSpPr>
          <p:cNvPr id="5" name="Text 2"/>
          <p:cNvSpPr/>
          <p:nvPr/>
        </p:nvSpPr>
        <p:spPr>
          <a:xfrm>
            <a:off x="5357217" y="2905720"/>
            <a:ext cx="327338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Επίκληση στην αυθεντία</a:t>
            </a:r>
            <a:endParaRPr lang="en-US" sz="2200" dirty="0"/>
          </a:p>
        </p:txBody>
      </p:sp>
      <p:sp>
        <p:nvSpPr>
          <p:cNvPr id="6" name="Text 3"/>
          <p:cNvSpPr/>
          <p:nvPr/>
        </p:nvSpPr>
        <p:spPr>
          <a:xfrm>
            <a:off x="5357217" y="3396139"/>
            <a:ext cx="5612011"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Αυτούσια παράθεση απόψεων ή νοηματική απόδοση</a:t>
            </a:r>
            <a:endParaRPr lang="en-US" sz="1750" dirty="0"/>
          </a:p>
        </p:txBody>
      </p:sp>
      <p:sp>
        <p:nvSpPr>
          <p:cNvPr id="7" name="Shape 4"/>
          <p:cNvSpPr/>
          <p:nvPr/>
        </p:nvSpPr>
        <p:spPr>
          <a:xfrm>
            <a:off x="5187077" y="3998952"/>
            <a:ext cx="8592860" cy="15240"/>
          </a:xfrm>
          <a:prstGeom prst="roundRect">
            <a:avLst>
              <a:gd name="adj" fmla="val 625116"/>
            </a:avLst>
          </a:prstGeom>
          <a:solidFill>
            <a:srgbClr val="B8C3DF"/>
          </a:solidFill>
          <a:ln/>
        </p:spPr>
      </p:sp>
      <p:pic>
        <p:nvPicPr>
          <p:cNvPr id="8" name="Image 1" descr="preencoded.png">    </p:cNvPr>
          <p:cNvPicPr>
            <a:picLocks noChangeAspect="1"/>
          </p:cNvPicPr>
          <p:nvPr/>
        </p:nvPicPr>
        <p:blipFill>
          <a:blip r:embed="rId2"/>
          <a:stretch>
            <a:fillRect/>
          </a:stretch>
        </p:blipFill>
        <p:spPr>
          <a:xfrm>
            <a:off x="1902381" y="4042529"/>
            <a:ext cx="4304109" cy="1306949"/>
          </a:xfrm>
          <a:prstGeom prst="rect">
            <a:avLst/>
          </a:prstGeom>
        </p:spPr>
      </p:pic>
      <p:sp>
        <p:nvSpPr>
          <p:cNvPr id="9" name="Text 5"/>
          <p:cNvSpPr/>
          <p:nvPr/>
        </p:nvSpPr>
        <p:spPr>
          <a:xfrm>
            <a:off x="3894892" y="4496633"/>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04155"/>
                </a:solidFill>
                <a:latin typeface="Alexandria" pitchFamily="34" charset="0"/>
                <a:ea typeface="Alexandria" pitchFamily="34" charset="-122"/>
                <a:cs typeface="Alexandria" pitchFamily="34" charset="-120"/>
              </a:rPr>
              <a:t>2</a:t>
            </a:r>
            <a:endParaRPr lang="en-US" sz="2500" dirty="0"/>
          </a:p>
        </p:txBody>
      </p:sp>
      <p:sp>
        <p:nvSpPr>
          <p:cNvPr id="10" name="Text 6"/>
          <p:cNvSpPr/>
          <p:nvPr/>
        </p:nvSpPr>
        <p:spPr>
          <a:xfrm>
            <a:off x="6433304" y="4269343"/>
            <a:ext cx="4306133"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Επίκληση στο ήθος του πομπού</a:t>
            </a:r>
            <a:endParaRPr lang="en-US" sz="2200" dirty="0"/>
          </a:p>
        </p:txBody>
      </p:sp>
      <p:sp>
        <p:nvSpPr>
          <p:cNvPr id="11" name="Text 7"/>
          <p:cNvSpPr/>
          <p:nvPr/>
        </p:nvSpPr>
        <p:spPr>
          <a:xfrm>
            <a:off x="6433304" y="4759762"/>
            <a:ext cx="4432697"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Α' πρόσωπο, πομπώδεις φράσεις, έπαινοι</a:t>
            </a:r>
            <a:endParaRPr lang="en-US" sz="1750" dirty="0"/>
          </a:p>
        </p:txBody>
      </p:sp>
      <p:sp>
        <p:nvSpPr>
          <p:cNvPr id="12" name="Shape 8"/>
          <p:cNvSpPr/>
          <p:nvPr/>
        </p:nvSpPr>
        <p:spPr>
          <a:xfrm>
            <a:off x="6263164" y="5362575"/>
            <a:ext cx="7516773" cy="15240"/>
          </a:xfrm>
          <a:prstGeom prst="roundRect">
            <a:avLst>
              <a:gd name="adj" fmla="val 625116"/>
            </a:avLst>
          </a:prstGeom>
          <a:solidFill>
            <a:srgbClr val="B8C3DF"/>
          </a:solidFill>
          <a:ln/>
        </p:spPr>
      </p:sp>
      <p:pic>
        <p:nvPicPr>
          <p:cNvPr id="13" name="Image 2" descr="preencoded.png">    </p:cNvPr>
          <p:cNvPicPr>
            <a:picLocks noChangeAspect="1"/>
          </p:cNvPicPr>
          <p:nvPr/>
        </p:nvPicPr>
        <p:blipFill>
          <a:blip r:embed="rId3"/>
          <a:stretch>
            <a:fillRect/>
          </a:stretch>
        </p:blipFill>
        <p:spPr>
          <a:xfrm>
            <a:off x="826294" y="5406152"/>
            <a:ext cx="6456164" cy="1306949"/>
          </a:xfrm>
          <a:prstGeom prst="rect">
            <a:avLst/>
          </a:prstGeom>
        </p:spPr>
      </p:pic>
      <p:sp>
        <p:nvSpPr>
          <p:cNvPr id="14" name="Text 9"/>
          <p:cNvSpPr/>
          <p:nvPr/>
        </p:nvSpPr>
        <p:spPr>
          <a:xfrm>
            <a:off x="3894773" y="5860256"/>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04155"/>
                </a:solidFill>
                <a:latin typeface="Alexandria" pitchFamily="34" charset="0"/>
                <a:ea typeface="Alexandria" pitchFamily="34" charset="-122"/>
                <a:cs typeface="Alexandria" pitchFamily="34" charset="-120"/>
              </a:rPr>
              <a:t>3</a:t>
            </a:r>
            <a:endParaRPr lang="en-US" sz="2500" dirty="0"/>
          </a:p>
        </p:txBody>
      </p:sp>
      <p:sp>
        <p:nvSpPr>
          <p:cNvPr id="15" name="Text 10"/>
          <p:cNvSpPr/>
          <p:nvPr/>
        </p:nvSpPr>
        <p:spPr>
          <a:xfrm>
            <a:off x="7509272" y="5632966"/>
            <a:ext cx="4448770"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Επίθεση στο ήθος του αντιπάλου</a:t>
            </a:r>
            <a:endParaRPr lang="en-US" sz="2200" dirty="0"/>
          </a:p>
        </p:txBody>
      </p:sp>
      <p:sp>
        <p:nvSpPr>
          <p:cNvPr id="16" name="Text 11"/>
          <p:cNvSpPr/>
          <p:nvPr/>
        </p:nvSpPr>
        <p:spPr>
          <a:xfrm>
            <a:off x="7509272" y="6123384"/>
            <a:ext cx="4448770"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Β' και γ' πρόσωπο, αμαύρωση χαρακτήρα</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44260" y="753428"/>
            <a:ext cx="7655481" cy="1328976"/>
          </a:xfrm>
          <a:prstGeom prst="rect">
            <a:avLst/>
          </a:prstGeom>
          <a:noFill/>
          <a:ln/>
        </p:spPr>
        <p:txBody>
          <a:bodyPr wrap="square" lIns="0" tIns="0" rIns="0" bIns="0" rtlCol="0" anchor="t"/>
          <a:lstStyle/>
          <a:p>
            <a:pPr indent="0" marL="0">
              <a:lnSpc>
                <a:spcPts val="5200"/>
              </a:lnSpc>
              <a:buNone/>
            </a:pPr>
            <a:r>
              <a:rPr lang="en-US" sz="4150" dirty="0">
                <a:solidFill>
                  <a:srgbClr val="1B1B27"/>
                </a:solidFill>
                <a:latin typeface="Alexandria" pitchFamily="34" charset="0"/>
                <a:ea typeface="Alexandria" pitchFamily="34" charset="-122"/>
                <a:cs typeface="Alexandria" pitchFamily="34" charset="-120"/>
              </a:rPr>
              <a:t>Ανάλυση Κειμένου για Έμφυλα Στερεότυπα</a:t>
            </a:r>
            <a:endParaRPr lang="en-US" sz="4150" dirty="0"/>
          </a:p>
        </p:txBody>
      </p:sp>
      <p:sp>
        <p:nvSpPr>
          <p:cNvPr id="4" name="Shape 1"/>
          <p:cNvSpPr/>
          <p:nvPr/>
        </p:nvSpPr>
        <p:spPr>
          <a:xfrm>
            <a:off x="744260" y="2401372"/>
            <a:ext cx="7655481" cy="2260997"/>
          </a:xfrm>
          <a:prstGeom prst="roundRect">
            <a:avLst>
              <a:gd name="adj" fmla="val 3950"/>
            </a:avLst>
          </a:prstGeom>
          <a:solidFill>
            <a:srgbClr val="D2DDF9"/>
          </a:solidFill>
          <a:ln w="7620">
            <a:solidFill>
              <a:srgbClr val="B8C3DF"/>
            </a:solidFill>
            <a:prstDash val="solid"/>
          </a:ln>
        </p:spPr>
      </p:sp>
      <p:sp>
        <p:nvSpPr>
          <p:cNvPr id="5" name="Text 2"/>
          <p:cNvSpPr/>
          <p:nvPr/>
        </p:nvSpPr>
        <p:spPr>
          <a:xfrm>
            <a:off x="964525" y="2621637"/>
            <a:ext cx="2658070" cy="332303"/>
          </a:xfrm>
          <a:prstGeom prst="rect">
            <a:avLst/>
          </a:prstGeom>
          <a:noFill/>
          <a:ln/>
        </p:spPr>
        <p:txBody>
          <a:bodyPr wrap="none" lIns="0" tIns="0" rIns="0" bIns="0" rtlCol="0" anchor="t"/>
          <a:lstStyle/>
          <a:p>
            <a:pPr indent="0" marL="0">
              <a:lnSpc>
                <a:spcPts val="2600"/>
              </a:lnSpc>
              <a:buNone/>
            </a:pPr>
            <a:r>
              <a:rPr lang="en-US" sz="2050" dirty="0">
                <a:solidFill>
                  <a:srgbClr val="404155"/>
                </a:solidFill>
                <a:latin typeface="Alexandria" pitchFamily="34" charset="0"/>
                <a:ea typeface="Alexandria" pitchFamily="34" charset="-122"/>
                <a:cs typeface="Alexandria" pitchFamily="34" charset="-120"/>
              </a:rPr>
              <a:t>Βασικό μήνυμα</a:t>
            </a:r>
            <a:endParaRPr lang="en-US" sz="2050" dirty="0"/>
          </a:p>
        </p:txBody>
      </p:sp>
      <p:sp>
        <p:nvSpPr>
          <p:cNvPr id="6" name="Text 3"/>
          <p:cNvSpPr/>
          <p:nvPr/>
        </p:nvSpPr>
        <p:spPr>
          <a:xfrm>
            <a:off x="964525" y="3081457"/>
            <a:ext cx="7214949" cy="1360646"/>
          </a:xfrm>
          <a:prstGeom prst="rect">
            <a:avLst/>
          </a:prstGeom>
          <a:noFill/>
          <a:ln/>
        </p:spPr>
        <p:txBody>
          <a:bodyPr wrap="square" lIns="0" tIns="0" rIns="0" bIns="0" rtlCol="0" anchor="t"/>
          <a:lstStyle/>
          <a:p>
            <a:pPr indent="0" marL="0">
              <a:lnSpc>
                <a:spcPts val="2650"/>
              </a:lnSpc>
              <a:buNone/>
            </a:pPr>
            <a:r>
              <a:rPr lang="en-US" sz="1650" dirty="0">
                <a:solidFill>
                  <a:srgbClr val="404155"/>
                </a:solidFill>
                <a:latin typeface="Nobile" pitchFamily="34" charset="0"/>
                <a:ea typeface="Nobile" pitchFamily="34" charset="-122"/>
                <a:cs typeface="Nobile" pitchFamily="34" charset="-120"/>
              </a:rPr>
              <a:t>Η ανδρική ταυτότητα γράφει «ανταγωνιστικότητα και ισχύς», ενώ η γυναικεία «συναισθηματισμός». Οι άνδρες είναι προορισμένοι για διευθυντικές θέσεις, ενώ οι γυναίκες είναι πιο κατάλληλες για επαγγέλματα που απαιτούν φροντίδα.</a:t>
            </a:r>
            <a:endParaRPr lang="en-US" sz="1650" dirty="0"/>
          </a:p>
        </p:txBody>
      </p:sp>
      <p:sp>
        <p:nvSpPr>
          <p:cNvPr id="7" name="Shape 4"/>
          <p:cNvSpPr/>
          <p:nvPr/>
        </p:nvSpPr>
        <p:spPr>
          <a:xfrm>
            <a:off x="744260" y="4875014"/>
            <a:ext cx="7655481" cy="2601158"/>
          </a:xfrm>
          <a:prstGeom prst="roundRect">
            <a:avLst>
              <a:gd name="adj" fmla="val 3434"/>
            </a:avLst>
          </a:prstGeom>
          <a:solidFill>
            <a:srgbClr val="D2DDF9"/>
          </a:solidFill>
          <a:ln w="7620">
            <a:solidFill>
              <a:srgbClr val="B8C3DF"/>
            </a:solidFill>
            <a:prstDash val="solid"/>
          </a:ln>
        </p:spPr>
      </p:sp>
      <p:sp>
        <p:nvSpPr>
          <p:cNvPr id="8" name="Text 5"/>
          <p:cNvSpPr/>
          <p:nvPr/>
        </p:nvSpPr>
        <p:spPr>
          <a:xfrm>
            <a:off x="964525" y="5095280"/>
            <a:ext cx="3345180" cy="332303"/>
          </a:xfrm>
          <a:prstGeom prst="rect">
            <a:avLst/>
          </a:prstGeom>
          <a:noFill/>
          <a:ln/>
        </p:spPr>
        <p:txBody>
          <a:bodyPr wrap="none" lIns="0" tIns="0" rIns="0" bIns="0" rtlCol="0" anchor="t"/>
          <a:lstStyle/>
          <a:p>
            <a:pPr indent="0" marL="0">
              <a:lnSpc>
                <a:spcPts val="2600"/>
              </a:lnSpc>
              <a:buNone/>
            </a:pPr>
            <a:r>
              <a:rPr lang="en-US" sz="2050" dirty="0">
                <a:solidFill>
                  <a:srgbClr val="404155"/>
                </a:solidFill>
                <a:latin typeface="Alexandria" pitchFamily="34" charset="0"/>
                <a:ea typeface="Alexandria" pitchFamily="34" charset="-122"/>
                <a:cs typeface="Alexandria" pitchFamily="34" charset="-120"/>
              </a:rPr>
              <a:t>Επιστημονική τεκμηρίωση</a:t>
            </a:r>
            <a:endParaRPr lang="en-US" sz="2050" dirty="0"/>
          </a:p>
        </p:txBody>
      </p:sp>
      <p:sp>
        <p:nvSpPr>
          <p:cNvPr id="9" name="Text 6"/>
          <p:cNvSpPr/>
          <p:nvPr/>
        </p:nvSpPr>
        <p:spPr>
          <a:xfrm>
            <a:off x="964525" y="5555099"/>
            <a:ext cx="7214949" cy="1700808"/>
          </a:xfrm>
          <a:prstGeom prst="rect">
            <a:avLst/>
          </a:prstGeom>
          <a:noFill/>
          <a:ln/>
        </p:spPr>
        <p:txBody>
          <a:bodyPr wrap="square" lIns="0" tIns="0" rIns="0" bIns="0" rtlCol="0" anchor="t"/>
          <a:lstStyle/>
          <a:p>
            <a:pPr indent="0" marL="0">
              <a:lnSpc>
                <a:spcPts val="2650"/>
              </a:lnSpc>
              <a:buNone/>
            </a:pPr>
            <a:r>
              <a:rPr lang="en-US" sz="1650" dirty="0">
                <a:solidFill>
                  <a:srgbClr val="404155"/>
                </a:solidFill>
                <a:latin typeface="Nobile" pitchFamily="34" charset="0"/>
                <a:ea typeface="Nobile" pitchFamily="34" charset="-122"/>
                <a:cs typeface="Nobile" pitchFamily="34" charset="-120"/>
              </a:rPr>
              <a:t>Δεν πρόκειται για απόψεις «θαμμένες» στο επαγγελματικό «γίγνεσθαι». Εκεί καταλήγουν οι «φρέσκες» αντιλήψεις της νέας γενιάς. Και αυτές παρουσιάζει η ερευνητική δουλειά του Αριστοτελείου Πανεπιστημίου της Θεσσαλονίκης, υπό την εποπτεία της αναπληρώτριας καθηγήτριας Παιδαγωγικής κυρίας Σιδηρούλας Ζιώγου.</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1647" y="621983"/>
            <a:ext cx="13047107" cy="1413748"/>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Τρόποι Πειθούς στο Κείμενο για Έμφυλα Στερεότυπα</a:t>
            </a:r>
            <a:endParaRPr lang="en-US" sz="4450" dirty="0"/>
          </a:p>
        </p:txBody>
      </p:sp>
      <p:pic>
        <p:nvPicPr>
          <p:cNvPr id="3" name="Image 0" descr="preencoded.png">    </p:cNvPr>
          <p:cNvPicPr>
            <a:picLocks noChangeAspect="1"/>
          </p:cNvPicPr>
          <p:nvPr/>
        </p:nvPicPr>
        <p:blipFill>
          <a:blip r:embed="rId1"/>
          <a:stretch>
            <a:fillRect/>
          </a:stretch>
        </p:blipFill>
        <p:spPr>
          <a:xfrm>
            <a:off x="791647" y="2488049"/>
            <a:ext cx="4111466" cy="2541032"/>
          </a:xfrm>
          <a:prstGeom prst="rect">
            <a:avLst/>
          </a:prstGeom>
        </p:spPr>
      </p:pic>
      <p:sp>
        <p:nvSpPr>
          <p:cNvPr id="4" name="Text 1"/>
          <p:cNvSpPr/>
          <p:nvPr/>
        </p:nvSpPr>
        <p:spPr>
          <a:xfrm>
            <a:off x="791647" y="5311735"/>
            <a:ext cx="2827377" cy="353378"/>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Επίκληση στη λογική</a:t>
            </a:r>
            <a:endParaRPr lang="en-US" sz="2200" dirty="0"/>
          </a:p>
        </p:txBody>
      </p:sp>
      <p:sp>
        <p:nvSpPr>
          <p:cNvPr id="5" name="Text 2"/>
          <p:cNvSpPr/>
          <p:nvPr/>
        </p:nvSpPr>
        <p:spPr>
          <a:xfrm>
            <a:off x="791647" y="5800725"/>
            <a:ext cx="4122896" cy="1809750"/>
          </a:xfrm>
          <a:prstGeom prst="rect">
            <a:avLst/>
          </a:prstGeom>
          <a:noFill/>
          <a:ln/>
        </p:spPr>
        <p:txBody>
          <a:bodyPr wrap="square" lIns="0" tIns="0" rIns="0" bIns="0" rtlCol="0" anchor="t"/>
          <a:lstStyle/>
          <a:p>
            <a:pPr algn="l" indent="0" marL="0">
              <a:lnSpc>
                <a:spcPts val="2800"/>
              </a:lnSpc>
              <a:buNone/>
            </a:pPr>
            <a:r>
              <a:rPr lang="en-US" sz="1750" dirty="0">
                <a:solidFill>
                  <a:srgbClr val="404155"/>
                </a:solidFill>
                <a:latin typeface="Nobile" pitchFamily="34" charset="0"/>
                <a:ea typeface="Nobile" pitchFamily="34" charset="-122"/>
                <a:cs typeface="Nobile" pitchFamily="34" charset="-120"/>
              </a:rPr>
              <a:t>Η αρθρογράφος χρησιμοποιεί επιστημονικά τεκμήρια από την έρευνα του Αριστοτελείου Πανεπιστημίου και παραθέτει στατιστικά στοιχεία (51,6%).</a:t>
            </a:r>
            <a:endParaRPr lang="en-US" sz="1750" dirty="0"/>
          </a:p>
        </p:txBody>
      </p:sp>
      <p:pic>
        <p:nvPicPr>
          <p:cNvPr id="6" name="Image 1" descr="preencoded.png">    </p:cNvPr>
          <p:cNvPicPr>
            <a:picLocks noChangeAspect="1"/>
          </p:cNvPicPr>
          <p:nvPr/>
        </p:nvPicPr>
        <p:blipFill>
          <a:blip r:embed="rId2"/>
          <a:stretch>
            <a:fillRect/>
          </a:stretch>
        </p:blipFill>
        <p:spPr>
          <a:xfrm>
            <a:off x="5253752" y="2488049"/>
            <a:ext cx="4111466" cy="2541032"/>
          </a:xfrm>
          <a:prstGeom prst="rect">
            <a:avLst/>
          </a:prstGeom>
        </p:spPr>
      </p:pic>
      <p:sp>
        <p:nvSpPr>
          <p:cNvPr id="7" name="Text 3"/>
          <p:cNvSpPr/>
          <p:nvPr/>
        </p:nvSpPr>
        <p:spPr>
          <a:xfrm>
            <a:off x="5253752" y="5311735"/>
            <a:ext cx="3265170" cy="353378"/>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Επίκληση στην αυθεντία</a:t>
            </a:r>
            <a:endParaRPr lang="en-US" sz="2200" dirty="0"/>
          </a:p>
        </p:txBody>
      </p:sp>
      <p:sp>
        <p:nvSpPr>
          <p:cNvPr id="8" name="Text 4"/>
          <p:cNvSpPr/>
          <p:nvPr/>
        </p:nvSpPr>
        <p:spPr>
          <a:xfrm>
            <a:off x="5253752" y="5800725"/>
            <a:ext cx="4122896" cy="1447800"/>
          </a:xfrm>
          <a:prstGeom prst="rect">
            <a:avLst/>
          </a:prstGeom>
          <a:noFill/>
          <a:ln/>
        </p:spPr>
        <p:txBody>
          <a:bodyPr wrap="square" lIns="0" tIns="0" rIns="0" bIns="0" rtlCol="0" anchor="t"/>
          <a:lstStyle/>
          <a:p>
            <a:pPr algn="l" indent="0" marL="0">
              <a:lnSpc>
                <a:spcPts val="2800"/>
              </a:lnSpc>
              <a:buNone/>
            </a:pPr>
            <a:r>
              <a:rPr lang="en-US" sz="1750" dirty="0">
                <a:solidFill>
                  <a:srgbClr val="404155"/>
                </a:solidFill>
                <a:latin typeface="Nobile" pitchFamily="34" charset="0"/>
                <a:ea typeface="Nobile" pitchFamily="34" charset="-122"/>
                <a:cs typeface="Nobile" pitchFamily="34" charset="-120"/>
              </a:rPr>
              <a:t>Γίνεται αναφορά στην έρευνα υπό την εποπτεία της αναπληρώτριας καθηγήτριας Παιδαγωγικής κυρίας Σιδηρούλας Ζιώγου.</a:t>
            </a:r>
            <a:endParaRPr lang="en-US" sz="1750" dirty="0"/>
          </a:p>
        </p:txBody>
      </p:sp>
      <p:pic>
        <p:nvPicPr>
          <p:cNvPr id="9" name="Image 2" descr="preencoded.png">    </p:cNvPr>
          <p:cNvPicPr>
            <a:picLocks noChangeAspect="1"/>
          </p:cNvPicPr>
          <p:nvPr/>
        </p:nvPicPr>
        <p:blipFill>
          <a:blip r:embed="rId3"/>
          <a:stretch>
            <a:fillRect/>
          </a:stretch>
        </p:blipFill>
        <p:spPr>
          <a:xfrm>
            <a:off x="9715857" y="2488049"/>
            <a:ext cx="4111466" cy="2541032"/>
          </a:xfrm>
          <a:prstGeom prst="rect">
            <a:avLst/>
          </a:prstGeom>
        </p:spPr>
      </p:pic>
      <p:sp>
        <p:nvSpPr>
          <p:cNvPr id="10" name="Text 5"/>
          <p:cNvSpPr/>
          <p:nvPr/>
        </p:nvSpPr>
        <p:spPr>
          <a:xfrm>
            <a:off x="9715857" y="5311735"/>
            <a:ext cx="2827377" cy="353378"/>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Χρήση εισαγωγικών</a:t>
            </a:r>
            <a:endParaRPr lang="en-US" sz="2200" dirty="0"/>
          </a:p>
        </p:txBody>
      </p:sp>
      <p:sp>
        <p:nvSpPr>
          <p:cNvPr id="11" name="Text 6"/>
          <p:cNvSpPr/>
          <p:nvPr/>
        </p:nvSpPr>
        <p:spPr>
          <a:xfrm>
            <a:off x="9715857" y="5800725"/>
            <a:ext cx="4122896" cy="1809750"/>
          </a:xfrm>
          <a:prstGeom prst="rect">
            <a:avLst/>
          </a:prstGeom>
          <a:noFill/>
          <a:ln/>
        </p:spPr>
        <p:txBody>
          <a:bodyPr wrap="square" lIns="0" tIns="0" rIns="0" bIns="0" rtlCol="0" anchor="t"/>
          <a:lstStyle/>
          <a:p>
            <a:pPr algn="l" indent="0" marL="0">
              <a:lnSpc>
                <a:spcPts val="2800"/>
              </a:lnSpc>
              <a:buNone/>
            </a:pPr>
            <a:r>
              <a:rPr lang="en-US" sz="1750" dirty="0">
                <a:solidFill>
                  <a:srgbClr val="404155"/>
                </a:solidFill>
                <a:latin typeface="Nobile" pitchFamily="34" charset="0"/>
                <a:ea typeface="Nobile" pitchFamily="34" charset="-122"/>
                <a:cs typeface="Nobile" pitchFamily="34" charset="-120"/>
              </a:rPr>
              <a:t>Τα εισαγωγικά σε λέξεις όπως «θαμμένες», «γίγνεσθαι», «φρέσκες» δείχνουν ειρωνική διάθεση και κριτική στάση απέναντι στα στερεότυπα.</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27115" y="571262"/>
            <a:ext cx="10388203" cy="649129"/>
          </a:xfrm>
          <a:prstGeom prst="rect">
            <a:avLst/>
          </a:prstGeom>
          <a:noFill/>
          <a:ln/>
        </p:spPr>
        <p:txBody>
          <a:bodyPr wrap="none" lIns="0" tIns="0" rIns="0" bIns="0" rtlCol="0" anchor="t"/>
          <a:lstStyle/>
          <a:p>
            <a:pPr indent="0" marL="0">
              <a:lnSpc>
                <a:spcPts val="5100"/>
              </a:lnSpc>
              <a:buNone/>
            </a:pPr>
            <a:r>
              <a:rPr lang="en-US" sz="4050" dirty="0">
                <a:solidFill>
                  <a:srgbClr val="1B1B27"/>
                </a:solidFill>
                <a:latin typeface="Alexandria" pitchFamily="34" charset="0"/>
                <a:ea typeface="Alexandria" pitchFamily="34" charset="-122"/>
                <a:cs typeface="Alexandria" pitchFamily="34" charset="-120"/>
              </a:rPr>
              <a:t>Συμπεράσματα για την Πειθώ στο Κείμενο</a:t>
            </a:r>
            <a:endParaRPr lang="en-US" sz="4050" dirty="0"/>
          </a:p>
        </p:txBody>
      </p:sp>
      <p:sp>
        <p:nvSpPr>
          <p:cNvPr id="3" name="Shape 1"/>
          <p:cNvSpPr/>
          <p:nvPr/>
        </p:nvSpPr>
        <p:spPr>
          <a:xfrm>
            <a:off x="727115" y="1635800"/>
            <a:ext cx="2195989" cy="1196816"/>
          </a:xfrm>
          <a:prstGeom prst="roundRect">
            <a:avLst>
              <a:gd name="adj" fmla="val 7291"/>
            </a:avLst>
          </a:prstGeom>
          <a:solidFill>
            <a:srgbClr val="D2DDF9"/>
          </a:solidFill>
          <a:ln w="7620">
            <a:solidFill>
              <a:srgbClr val="B8C3DF"/>
            </a:solidFill>
            <a:prstDash val="solid"/>
          </a:ln>
        </p:spPr>
      </p:sp>
      <p:sp>
        <p:nvSpPr>
          <p:cNvPr id="4" name="Text 2"/>
          <p:cNvSpPr/>
          <p:nvPr/>
        </p:nvSpPr>
        <p:spPr>
          <a:xfrm>
            <a:off x="1679019" y="2051566"/>
            <a:ext cx="292060" cy="365165"/>
          </a:xfrm>
          <a:prstGeom prst="rect">
            <a:avLst/>
          </a:prstGeom>
          <a:noFill/>
          <a:ln/>
        </p:spPr>
        <p:txBody>
          <a:bodyPr wrap="none" lIns="0" tIns="0" rIns="0" bIns="0" rtlCol="0" anchor="t"/>
          <a:lstStyle/>
          <a:p>
            <a:pPr algn="ctr" indent="0" marL="0">
              <a:lnSpc>
                <a:spcPts val="3650"/>
              </a:lnSpc>
              <a:buNone/>
            </a:pPr>
            <a:r>
              <a:rPr lang="en-US" sz="2300" dirty="0">
                <a:solidFill>
                  <a:srgbClr val="404155"/>
                </a:solidFill>
                <a:latin typeface="Alexandria" pitchFamily="34" charset="0"/>
                <a:ea typeface="Alexandria" pitchFamily="34" charset="-122"/>
                <a:cs typeface="Alexandria" pitchFamily="34" charset="-120"/>
              </a:rPr>
              <a:t>1</a:t>
            </a:r>
            <a:endParaRPr lang="en-US" sz="2300" dirty="0"/>
          </a:p>
        </p:txBody>
      </p:sp>
      <p:sp>
        <p:nvSpPr>
          <p:cNvPr id="5" name="Text 3"/>
          <p:cNvSpPr/>
          <p:nvPr/>
        </p:nvSpPr>
        <p:spPr>
          <a:xfrm>
            <a:off x="3130748" y="1843445"/>
            <a:ext cx="2596753" cy="324564"/>
          </a:xfrm>
          <a:prstGeom prst="rect">
            <a:avLst/>
          </a:prstGeom>
          <a:noFill/>
          <a:ln/>
        </p:spPr>
        <p:txBody>
          <a:bodyPr wrap="none" lIns="0" tIns="0" rIns="0" bIns="0" rtlCol="0" anchor="t"/>
          <a:lstStyle/>
          <a:p>
            <a:pPr algn="l" indent="0" marL="0">
              <a:lnSpc>
                <a:spcPts val="2550"/>
              </a:lnSpc>
              <a:buNone/>
            </a:pPr>
            <a:r>
              <a:rPr lang="en-US" sz="2000" dirty="0">
                <a:solidFill>
                  <a:srgbClr val="404155"/>
                </a:solidFill>
                <a:latin typeface="Alexandria" pitchFamily="34" charset="0"/>
                <a:ea typeface="Alexandria" pitchFamily="34" charset="-122"/>
                <a:cs typeface="Alexandria" pitchFamily="34" charset="-120"/>
              </a:rPr>
              <a:t>Προβληματισμός</a:t>
            </a:r>
            <a:endParaRPr lang="en-US" sz="2000" dirty="0"/>
          </a:p>
        </p:txBody>
      </p:sp>
      <p:sp>
        <p:nvSpPr>
          <p:cNvPr id="6" name="Text 4"/>
          <p:cNvSpPr/>
          <p:nvPr/>
        </p:nvSpPr>
        <p:spPr>
          <a:xfrm>
            <a:off x="3130748" y="2292548"/>
            <a:ext cx="9014936" cy="332423"/>
          </a:xfrm>
          <a:prstGeom prst="rect">
            <a:avLst/>
          </a:prstGeom>
          <a:noFill/>
          <a:ln/>
        </p:spPr>
        <p:txBody>
          <a:bodyPr wrap="none" lIns="0" tIns="0" rIns="0" bIns="0" rtlCol="0" anchor="t"/>
          <a:lstStyle/>
          <a:p>
            <a:pPr algn="l" indent="0" marL="0">
              <a:lnSpc>
                <a:spcPts val="2600"/>
              </a:lnSpc>
              <a:buNone/>
            </a:pPr>
            <a:r>
              <a:rPr lang="en-US" sz="1600" dirty="0">
                <a:solidFill>
                  <a:srgbClr val="404155"/>
                </a:solidFill>
                <a:latin typeface="Nobile" pitchFamily="34" charset="0"/>
                <a:ea typeface="Nobile" pitchFamily="34" charset="-122"/>
                <a:cs typeface="Nobile" pitchFamily="34" charset="-120"/>
              </a:rPr>
              <a:t>Η αρθρογράφος καταλήγει ότι η εικόνα "δημιουργεί προβληματισμό" παρότι "δεν ξαφνιάζει".</a:t>
            </a:r>
            <a:endParaRPr lang="en-US" sz="1600" dirty="0"/>
          </a:p>
        </p:txBody>
      </p:sp>
      <p:sp>
        <p:nvSpPr>
          <p:cNvPr id="7" name="Shape 5"/>
          <p:cNvSpPr/>
          <p:nvPr/>
        </p:nvSpPr>
        <p:spPr>
          <a:xfrm>
            <a:off x="3026926" y="2823091"/>
            <a:ext cx="10772537" cy="11430"/>
          </a:xfrm>
          <a:prstGeom prst="roundRect">
            <a:avLst>
              <a:gd name="adj" fmla="val 763384"/>
            </a:avLst>
          </a:prstGeom>
          <a:solidFill>
            <a:srgbClr val="B8C3DF"/>
          </a:solidFill>
          <a:ln/>
        </p:spPr>
      </p:sp>
      <p:sp>
        <p:nvSpPr>
          <p:cNvPr id="8" name="Shape 6"/>
          <p:cNvSpPr/>
          <p:nvPr/>
        </p:nvSpPr>
        <p:spPr>
          <a:xfrm>
            <a:off x="727115" y="2936438"/>
            <a:ext cx="4391978" cy="1529239"/>
          </a:xfrm>
          <a:prstGeom prst="roundRect">
            <a:avLst>
              <a:gd name="adj" fmla="val 5706"/>
            </a:avLst>
          </a:prstGeom>
          <a:solidFill>
            <a:srgbClr val="D2DDF9"/>
          </a:solidFill>
          <a:ln w="7620">
            <a:solidFill>
              <a:srgbClr val="B8C3DF"/>
            </a:solidFill>
            <a:prstDash val="solid"/>
          </a:ln>
        </p:spPr>
      </p:sp>
      <p:sp>
        <p:nvSpPr>
          <p:cNvPr id="9" name="Text 7"/>
          <p:cNvSpPr/>
          <p:nvPr/>
        </p:nvSpPr>
        <p:spPr>
          <a:xfrm>
            <a:off x="2777014" y="3518416"/>
            <a:ext cx="292060" cy="365165"/>
          </a:xfrm>
          <a:prstGeom prst="rect">
            <a:avLst/>
          </a:prstGeom>
          <a:noFill/>
          <a:ln/>
        </p:spPr>
        <p:txBody>
          <a:bodyPr wrap="none" lIns="0" tIns="0" rIns="0" bIns="0" rtlCol="0" anchor="t"/>
          <a:lstStyle/>
          <a:p>
            <a:pPr algn="ctr" indent="0" marL="0">
              <a:lnSpc>
                <a:spcPts val="3650"/>
              </a:lnSpc>
              <a:buNone/>
            </a:pPr>
            <a:r>
              <a:rPr lang="en-US" sz="2300" dirty="0">
                <a:solidFill>
                  <a:srgbClr val="404155"/>
                </a:solidFill>
                <a:latin typeface="Alexandria" pitchFamily="34" charset="0"/>
                <a:ea typeface="Alexandria" pitchFamily="34" charset="-122"/>
                <a:cs typeface="Alexandria" pitchFamily="34" charset="-120"/>
              </a:rPr>
              <a:t>2</a:t>
            </a:r>
            <a:endParaRPr lang="en-US" sz="2300" dirty="0"/>
          </a:p>
        </p:txBody>
      </p:sp>
      <p:sp>
        <p:nvSpPr>
          <p:cNvPr id="10" name="Text 8"/>
          <p:cNvSpPr/>
          <p:nvPr/>
        </p:nvSpPr>
        <p:spPr>
          <a:xfrm>
            <a:off x="5326737" y="3144083"/>
            <a:ext cx="2596753" cy="324564"/>
          </a:xfrm>
          <a:prstGeom prst="rect">
            <a:avLst/>
          </a:prstGeom>
          <a:noFill/>
          <a:ln/>
        </p:spPr>
        <p:txBody>
          <a:bodyPr wrap="none" lIns="0" tIns="0" rIns="0" bIns="0" rtlCol="0" anchor="t"/>
          <a:lstStyle/>
          <a:p>
            <a:pPr algn="l" indent="0" marL="0">
              <a:lnSpc>
                <a:spcPts val="2550"/>
              </a:lnSpc>
              <a:buNone/>
            </a:pPr>
            <a:r>
              <a:rPr lang="en-US" sz="2000" dirty="0">
                <a:solidFill>
                  <a:srgbClr val="404155"/>
                </a:solidFill>
                <a:latin typeface="Alexandria" pitchFamily="34" charset="0"/>
                <a:ea typeface="Alexandria" pitchFamily="34" charset="-122"/>
                <a:cs typeface="Alexandria" pitchFamily="34" charset="-120"/>
              </a:rPr>
              <a:t>Επιρροή των ΜΜΕ</a:t>
            </a:r>
            <a:endParaRPr lang="en-US" sz="2000" dirty="0"/>
          </a:p>
        </p:txBody>
      </p:sp>
      <p:sp>
        <p:nvSpPr>
          <p:cNvPr id="11" name="Text 9"/>
          <p:cNvSpPr/>
          <p:nvPr/>
        </p:nvSpPr>
        <p:spPr>
          <a:xfrm>
            <a:off x="5326737" y="3593187"/>
            <a:ext cx="8368903" cy="664845"/>
          </a:xfrm>
          <a:prstGeom prst="rect">
            <a:avLst/>
          </a:prstGeom>
          <a:noFill/>
          <a:ln/>
        </p:spPr>
        <p:txBody>
          <a:bodyPr wrap="square" lIns="0" tIns="0" rIns="0" bIns="0" rtlCol="0" anchor="t"/>
          <a:lstStyle/>
          <a:p>
            <a:pPr algn="l" indent="0" marL="0">
              <a:lnSpc>
                <a:spcPts val="2600"/>
              </a:lnSpc>
              <a:buNone/>
            </a:pPr>
            <a:r>
              <a:rPr lang="en-US" sz="1600" dirty="0">
                <a:solidFill>
                  <a:srgbClr val="404155"/>
                </a:solidFill>
                <a:latin typeface="Nobile" pitchFamily="34" charset="0"/>
                <a:ea typeface="Nobile" pitchFamily="34" charset="-122"/>
                <a:cs typeface="Nobile" pitchFamily="34" charset="-120"/>
              </a:rPr>
              <a:t>Τα δύο φύλα σε ποσοστό μεγαλύτερο από 51,6% δηλώνουν ότι αποκομίζουν την εικόνα της κυριαρχίας των ανδρών από την τηλεόραση.</a:t>
            </a:r>
            <a:endParaRPr lang="en-US" sz="1600" dirty="0"/>
          </a:p>
        </p:txBody>
      </p:sp>
      <p:sp>
        <p:nvSpPr>
          <p:cNvPr id="12" name="Shape 10"/>
          <p:cNvSpPr/>
          <p:nvPr/>
        </p:nvSpPr>
        <p:spPr>
          <a:xfrm>
            <a:off x="5222915" y="4456152"/>
            <a:ext cx="8576548" cy="11430"/>
          </a:xfrm>
          <a:prstGeom prst="roundRect">
            <a:avLst>
              <a:gd name="adj" fmla="val 763384"/>
            </a:avLst>
          </a:prstGeom>
          <a:solidFill>
            <a:srgbClr val="B8C3DF"/>
          </a:solidFill>
          <a:ln/>
        </p:spPr>
      </p:sp>
      <p:sp>
        <p:nvSpPr>
          <p:cNvPr id="13" name="Shape 11"/>
          <p:cNvSpPr/>
          <p:nvPr/>
        </p:nvSpPr>
        <p:spPr>
          <a:xfrm>
            <a:off x="727115" y="4569500"/>
            <a:ext cx="6588085" cy="1529239"/>
          </a:xfrm>
          <a:prstGeom prst="roundRect">
            <a:avLst>
              <a:gd name="adj" fmla="val 5706"/>
            </a:avLst>
          </a:prstGeom>
          <a:solidFill>
            <a:srgbClr val="D2DDF9"/>
          </a:solidFill>
          <a:ln w="7620">
            <a:solidFill>
              <a:srgbClr val="B8C3DF"/>
            </a:solidFill>
            <a:prstDash val="solid"/>
          </a:ln>
        </p:spPr>
      </p:sp>
      <p:sp>
        <p:nvSpPr>
          <p:cNvPr id="14" name="Text 12"/>
          <p:cNvSpPr/>
          <p:nvPr/>
        </p:nvSpPr>
        <p:spPr>
          <a:xfrm>
            <a:off x="3875127" y="5151477"/>
            <a:ext cx="292060" cy="365165"/>
          </a:xfrm>
          <a:prstGeom prst="rect">
            <a:avLst/>
          </a:prstGeom>
          <a:noFill/>
          <a:ln/>
        </p:spPr>
        <p:txBody>
          <a:bodyPr wrap="none" lIns="0" tIns="0" rIns="0" bIns="0" rtlCol="0" anchor="t"/>
          <a:lstStyle/>
          <a:p>
            <a:pPr algn="ctr" indent="0" marL="0">
              <a:lnSpc>
                <a:spcPts val="3650"/>
              </a:lnSpc>
              <a:buNone/>
            </a:pPr>
            <a:r>
              <a:rPr lang="en-US" sz="2300" dirty="0">
                <a:solidFill>
                  <a:srgbClr val="404155"/>
                </a:solidFill>
                <a:latin typeface="Alexandria" pitchFamily="34" charset="0"/>
                <a:ea typeface="Alexandria" pitchFamily="34" charset="-122"/>
                <a:cs typeface="Alexandria" pitchFamily="34" charset="-120"/>
              </a:rPr>
              <a:t>3</a:t>
            </a:r>
            <a:endParaRPr lang="en-US" sz="2300" dirty="0"/>
          </a:p>
        </p:txBody>
      </p:sp>
      <p:sp>
        <p:nvSpPr>
          <p:cNvPr id="15" name="Text 13"/>
          <p:cNvSpPr/>
          <p:nvPr/>
        </p:nvSpPr>
        <p:spPr>
          <a:xfrm>
            <a:off x="7522845" y="4777145"/>
            <a:ext cx="2995970" cy="324564"/>
          </a:xfrm>
          <a:prstGeom prst="rect">
            <a:avLst/>
          </a:prstGeom>
          <a:noFill/>
          <a:ln/>
        </p:spPr>
        <p:txBody>
          <a:bodyPr wrap="none" lIns="0" tIns="0" rIns="0" bIns="0" rtlCol="0" anchor="t"/>
          <a:lstStyle/>
          <a:p>
            <a:pPr algn="l" indent="0" marL="0">
              <a:lnSpc>
                <a:spcPts val="2550"/>
              </a:lnSpc>
              <a:buNone/>
            </a:pPr>
            <a:r>
              <a:rPr lang="en-US" sz="2000" dirty="0">
                <a:solidFill>
                  <a:srgbClr val="404155"/>
                </a:solidFill>
                <a:latin typeface="Alexandria" pitchFamily="34" charset="0"/>
                <a:ea typeface="Alexandria" pitchFamily="34" charset="-122"/>
                <a:cs typeface="Alexandria" pitchFamily="34" charset="-120"/>
              </a:rPr>
              <a:t>Διαιώνιση στερεοτύπων</a:t>
            </a:r>
            <a:endParaRPr lang="en-US" sz="2000" dirty="0"/>
          </a:p>
        </p:txBody>
      </p:sp>
      <p:sp>
        <p:nvSpPr>
          <p:cNvPr id="16" name="Text 14"/>
          <p:cNvSpPr/>
          <p:nvPr/>
        </p:nvSpPr>
        <p:spPr>
          <a:xfrm>
            <a:off x="7522845" y="5226248"/>
            <a:ext cx="6172795" cy="664845"/>
          </a:xfrm>
          <a:prstGeom prst="rect">
            <a:avLst/>
          </a:prstGeom>
          <a:noFill/>
          <a:ln/>
        </p:spPr>
        <p:txBody>
          <a:bodyPr wrap="square" lIns="0" tIns="0" rIns="0" bIns="0" rtlCol="0" anchor="t"/>
          <a:lstStyle/>
          <a:p>
            <a:pPr algn="l" indent="0" marL="0">
              <a:lnSpc>
                <a:spcPts val="2600"/>
              </a:lnSpc>
              <a:buNone/>
            </a:pPr>
            <a:r>
              <a:rPr lang="en-US" sz="1600" dirty="0">
                <a:solidFill>
                  <a:srgbClr val="404155"/>
                </a:solidFill>
                <a:latin typeface="Nobile" pitchFamily="34" charset="0"/>
                <a:ea typeface="Nobile" pitchFamily="34" charset="-122"/>
                <a:cs typeface="Nobile" pitchFamily="34" charset="-120"/>
              </a:rPr>
              <a:t>Η έρευνα αποκαλύπτει ότι οι έμφυλες διακρίσεις συνεχίζουν να υπάρχουν στις αντιλήψεις της νέας γενιάς.</a:t>
            </a:r>
            <a:endParaRPr lang="en-US" sz="1600" dirty="0"/>
          </a:p>
        </p:txBody>
      </p:sp>
      <p:sp>
        <p:nvSpPr>
          <p:cNvPr id="17" name="Text 15"/>
          <p:cNvSpPr/>
          <p:nvPr/>
        </p:nvSpPr>
        <p:spPr>
          <a:xfrm>
            <a:off x="727115" y="6332339"/>
            <a:ext cx="13176171" cy="1329690"/>
          </a:xfrm>
          <a:prstGeom prst="rect">
            <a:avLst/>
          </a:prstGeom>
          <a:noFill/>
          <a:ln/>
        </p:spPr>
        <p:txBody>
          <a:bodyPr wrap="square" lIns="0" tIns="0" rIns="0" bIns="0" rtlCol="0" anchor="t"/>
          <a:lstStyle/>
          <a:p>
            <a:pPr indent="0" marL="0">
              <a:lnSpc>
                <a:spcPts val="2600"/>
              </a:lnSpc>
              <a:buNone/>
            </a:pPr>
            <a:r>
              <a:rPr lang="en-US" sz="1600" dirty="0">
                <a:solidFill>
                  <a:srgbClr val="404155"/>
                </a:solidFill>
                <a:latin typeface="Nobile" pitchFamily="34" charset="0"/>
                <a:ea typeface="Nobile" pitchFamily="34" charset="-122"/>
                <a:cs typeface="Nobile" pitchFamily="34" charset="-120"/>
              </a:rPr>
              <a:t>Το βασικό μήνυμα του κειμένου είναι η επισήμανση της διαιώνισης των έμφυλων στερεοτύπων στην επαγγελματική σφαίρα, παρά την πρόοδο της κοινωνίας. Η αρθρογράφος χρησιμοποιεί συνδυασμό επίκλησης στη λογική (με επιστημονικά τεκμήρια και στατιστικά) και επίκλησης στην αυθεντία (με αναφορά στην έρευνα του πανεπιστημίου), ενώ παράλληλα εκφράζει τον προβληματισμό της για τη συνέχιση αυτών των αντιλήψεων στη νέα γενιά.</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29615" y="717113"/>
            <a:ext cx="6181844" cy="651510"/>
          </a:xfrm>
          <a:prstGeom prst="rect">
            <a:avLst/>
          </a:prstGeom>
          <a:noFill/>
          <a:ln/>
        </p:spPr>
        <p:txBody>
          <a:bodyPr wrap="none" lIns="0" tIns="0" rIns="0" bIns="0" rtlCol="0" anchor="t"/>
          <a:lstStyle/>
          <a:p>
            <a:pPr indent="0" marL="0">
              <a:lnSpc>
                <a:spcPts val="5100"/>
              </a:lnSpc>
              <a:buNone/>
            </a:pPr>
            <a:r>
              <a:rPr lang="en-US" sz="4100" dirty="0">
                <a:solidFill>
                  <a:srgbClr val="1B1B27"/>
                </a:solidFill>
                <a:latin typeface="Alexandria" pitchFamily="34" charset="0"/>
                <a:ea typeface="Alexandria" pitchFamily="34" charset="-122"/>
                <a:cs typeface="Alexandria" pitchFamily="34" charset="-120"/>
              </a:rPr>
              <a:t>Πώς δημιουργούμε τίτλο</a:t>
            </a:r>
            <a:endParaRPr lang="en-US" sz="4100" dirty="0"/>
          </a:p>
        </p:txBody>
      </p:sp>
      <p:sp>
        <p:nvSpPr>
          <p:cNvPr id="4" name="Shape 1"/>
          <p:cNvSpPr/>
          <p:nvPr/>
        </p:nvSpPr>
        <p:spPr>
          <a:xfrm>
            <a:off x="729615" y="1915835"/>
            <a:ext cx="469106" cy="469106"/>
          </a:xfrm>
          <a:prstGeom prst="roundRect">
            <a:avLst>
              <a:gd name="adj" fmla="val 18667"/>
            </a:avLst>
          </a:prstGeom>
          <a:solidFill>
            <a:srgbClr val="D2DDF9"/>
          </a:solidFill>
          <a:ln w="7620">
            <a:solidFill>
              <a:srgbClr val="B8C3DF"/>
            </a:solidFill>
            <a:prstDash val="solid"/>
          </a:ln>
        </p:spPr>
      </p:sp>
      <p:sp>
        <p:nvSpPr>
          <p:cNvPr id="5" name="Text 2"/>
          <p:cNvSpPr/>
          <p:nvPr/>
        </p:nvSpPr>
        <p:spPr>
          <a:xfrm>
            <a:off x="807839" y="1954947"/>
            <a:ext cx="312658" cy="390882"/>
          </a:xfrm>
          <a:prstGeom prst="rect">
            <a:avLst/>
          </a:prstGeom>
          <a:noFill/>
          <a:ln/>
        </p:spPr>
        <p:txBody>
          <a:bodyPr wrap="none" lIns="0" tIns="0" rIns="0" bIns="0" rtlCol="0" anchor="t"/>
          <a:lstStyle/>
          <a:p>
            <a:pPr algn="ctr" indent="0" marL="0">
              <a:lnSpc>
                <a:spcPts val="2450"/>
              </a:lnSpc>
              <a:buNone/>
            </a:pPr>
            <a:r>
              <a:rPr lang="en-US" sz="2450" dirty="0">
                <a:solidFill>
                  <a:srgbClr val="404155"/>
                </a:solidFill>
                <a:latin typeface="Alexandria" pitchFamily="34" charset="0"/>
                <a:ea typeface="Alexandria" pitchFamily="34" charset="-122"/>
                <a:cs typeface="Alexandria" pitchFamily="34" charset="-120"/>
              </a:rPr>
              <a:t>1</a:t>
            </a:r>
            <a:endParaRPr lang="en-US" sz="2450" dirty="0"/>
          </a:p>
        </p:txBody>
      </p:sp>
      <p:sp>
        <p:nvSpPr>
          <p:cNvPr id="6" name="Text 3"/>
          <p:cNvSpPr/>
          <p:nvPr/>
        </p:nvSpPr>
        <p:spPr>
          <a:xfrm>
            <a:off x="1407200" y="1915835"/>
            <a:ext cx="2606159" cy="325755"/>
          </a:xfrm>
          <a:prstGeom prst="rect">
            <a:avLst/>
          </a:prstGeom>
          <a:noFill/>
          <a:ln/>
        </p:spPr>
        <p:txBody>
          <a:bodyPr wrap="none" lIns="0" tIns="0" rIns="0" bIns="0" rtlCol="0" anchor="t"/>
          <a:lstStyle/>
          <a:p>
            <a:pPr indent="0" marL="0">
              <a:lnSpc>
                <a:spcPts val="2550"/>
              </a:lnSpc>
              <a:buNone/>
            </a:pPr>
            <a:r>
              <a:rPr lang="en-US" sz="2050" dirty="0">
                <a:solidFill>
                  <a:srgbClr val="404155"/>
                </a:solidFill>
                <a:latin typeface="Alexandria" pitchFamily="34" charset="0"/>
                <a:ea typeface="Alexandria" pitchFamily="34" charset="-122"/>
                <a:cs typeface="Alexandria" pitchFamily="34" charset="-120"/>
              </a:rPr>
              <a:t>Οπτική γωνία</a:t>
            </a:r>
            <a:endParaRPr lang="en-US" sz="2050" dirty="0"/>
          </a:p>
        </p:txBody>
      </p:sp>
      <p:sp>
        <p:nvSpPr>
          <p:cNvPr id="7" name="Text 4"/>
          <p:cNvSpPr/>
          <p:nvPr/>
        </p:nvSpPr>
        <p:spPr>
          <a:xfrm>
            <a:off x="1407200" y="2366605"/>
            <a:ext cx="7007185" cy="333494"/>
          </a:xfrm>
          <a:prstGeom prst="rect">
            <a:avLst/>
          </a:prstGeom>
          <a:noFill/>
          <a:ln/>
        </p:spPr>
        <p:txBody>
          <a:bodyPr wrap="none" lIns="0" tIns="0" rIns="0" bIns="0" rtlCol="0" anchor="t"/>
          <a:lstStyle/>
          <a:p>
            <a:pPr indent="0" marL="0">
              <a:lnSpc>
                <a:spcPts val="2600"/>
              </a:lnSpc>
              <a:buNone/>
            </a:pPr>
            <a:r>
              <a:rPr lang="en-US" sz="1600" dirty="0">
                <a:solidFill>
                  <a:srgbClr val="404155"/>
                </a:solidFill>
                <a:latin typeface="Nobile" pitchFamily="34" charset="0"/>
                <a:ea typeface="Nobile" pitchFamily="34" charset="-122"/>
                <a:cs typeface="Nobile" pitchFamily="34" charset="-120"/>
              </a:rPr>
              <a:t>Επιλέγουμε την οπτική γωνία με την οποία θα προσεγγίσουμε το θέμα.</a:t>
            </a:r>
            <a:endParaRPr lang="en-US" sz="1600" dirty="0"/>
          </a:p>
        </p:txBody>
      </p:sp>
      <p:sp>
        <p:nvSpPr>
          <p:cNvPr id="8" name="Shape 5"/>
          <p:cNvSpPr/>
          <p:nvPr/>
        </p:nvSpPr>
        <p:spPr>
          <a:xfrm>
            <a:off x="729615" y="3143131"/>
            <a:ext cx="469106" cy="469106"/>
          </a:xfrm>
          <a:prstGeom prst="roundRect">
            <a:avLst>
              <a:gd name="adj" fmla="val 18667"/>
            </a:avLst>
          </a:prstGeom>
          <a:solidFill>
            <a:srgbClr val="D2DDF9"/>
          </a:solidFill>
          <a:ln w="7620">
            <a:solidFill>
              <a:srgbClr val="B8C3DF"/>
            </a:solidFill>
            <a:prstDash val="solid"/>
          </a:ln>
        </p:spPr>
      </p:sp>
      <p:sp>
        <p:nvSpPr>
          <p:cNvPr id="9" name="Text 6"/>
          <p:cNvSpPr/>
          <p:nvPr/>
        </p:nvSpPr>
        <p:spPr>
          <a:xfrm>
            <a:off x="807839" y="3182243"/>
            <a:ext cx="312658" cy="390882"/>
          </a:xfrm>
          <a:prstGeom prst="rect">
            <a:avLst/>
          </a:prstGeom>
          <a:noFill/>
          <a:ln/>
        </p:spPr>
        <p:txBody>
          <a:bodyPr wrap="none" lIns="0" tIns="0" rIns="0" bIns="0" rtlCol="0" anchor="t"/>
          <a:lstStyle/>
          <a:p>
            <a:pPr algn="ctr" indent="0" marL="0">
              <a:lnSpc>
                <a:spcPts val="2450"/>
              </a:lnSpc>
              <a:buNone/>
            </a:pPr>
            <a:r>
              <a:rPr lang="en-US" sz="2450" dirty="0">
                <a:solidFill>
                  <a:srgbClr val="404155"/>
                </a:solidFill>
                <a:latin typeface="Alexandria" pitchFamily="34" charset="0"/>
                <a:ea typeface="Alexandria" pitchFamily="34" charset="-122"/>
                <a:cs typeface="Alexandria" pitchFamily="34" charset="-120"/>
              </a:rPr>
              <a:t>2</a:t>
            </a:r>
            <a:endParaRPr lang="en-US" sz="2450" dirty="0"/>
          </a:p>
        </p:txBody>
      </p:sp>
      <p:sp>
        <p:nvSpPr>
          <p:cNvPr id="10" name="Text 7"/>
          <p:cNvSpPr/>
          <p:nvPr/>
        </p:nvSpPr>
        <p:spPr>
          <a:xfrm>
            <a:off x="1407200" y="3143131"/>
            <a:ext cx="2973229" cy="325755"/>
          </a:xfrm>
          <a:prstGeom prst="rect">
            <a:avLst/>
          </a:prstGeom>
          <a:noFill/>
          <a:ln/>
        </p:spPr>
        <p:txBody>
          <a:bodyPr wrap="none" lIns="0" tIns="0" rIns="0" bIns="0" rtlCol="0" anchor="t"/>
          <a:lstStyle/>
          <a:p>
            <a:pPr indent="0" marL="0">
              <a:lnSpc>
                <a:spcPts val="2550"/>
              </a:lnSpc>
              <a:buNone/>
            </a:pPr>
            <a:r>
              <a:rPr lang="en-US" sz="2050" dirty="0">
                <a:solidFill>
                  <a:srgbClr val="404155"/>
                </a:solidFill>
                <a:latin typeface="Alexandria" pitchFamily="34" charset="0"/>
                <a:ea typeface="Alexandria" pitchFamily="34" charset="-122"/>
                <a:cs typeface="Alexandria" pitchFamily="34" charset="-120"/>
              </a:rPr>
              <a:t>Λειτουργία της γλώσσας</a:t>
            </a:r>
            <a:endParaRPr lang="en-US" sz="2050" dirty="0"/>
          </a:p>
        </p:txBody>
      </p:sp>
      <p:sp>
        <p:nvSpPr>
          <p:cNvPr id="11" name="Text 8"/>
          <p:cNvSpPr/>
          <p:nvPr/>
        </p:nvSpPr>
        <p:spPr>
          <a:xfrm>
            <a:off x="1407200" y="3593902"/>
            <a:ext cx="7007185" cy="333494"/>
          </a:xfrm>
          <a:prstGeom prst="rect">
            <a:avLst/>
          </a:prstGeom>
          <a:noFill/>
          <a:ln/>
        </p:spPr>
        <p:txBody>
          <a:bodyPr wrap="none" lIns="0" tIns="0" rIns="0" bIns="0" rtlCol="0" anchor="t"/>
          <a:lstStyle/>
          <a:p>
            <a:pPr indent="0" marL="0">
              <a:lnSpc>
                <a:spcPts val="2600"/>
              </a:lnSpc>
              <a:buNone/>
            </a:pPr>
            <a:r>
              <a:rPr lang="en-US" sz="1600" dirty="0">
                <a:solidFill>
                  <a:srgbClr val="404155"/>
                </a:solidFill>
                <a:latin typeface="Nobile" pitchFamily="34" charset="0"/>
                <a:ea typeface="Nobile" pitchFamily="34" charset="-122"/>
                <a:cs typeface="Nobile" pitchFamily="34" charset="-120"/>
              </a:rPr>
              <a:t>Επιλέγουμε τη χρήση ανάλογα τους επικοινωνιακούς μας στόχους. </a:t>
            </a:r>
            <a:endParaRPr lang="en-US" sz="1600" dirty="0"/>
          </a:p>
        </p:txBody>
      </p:sp>
      <p:sp>
        <p:nvSpPr>
          <p:cNvPr id="12" name="Text 9"/>
          <p:cNvSpPr/>
          <p:nvPr/>
        </p:nvSpPr>
        <p:spPr>
          <a:xfrm>
            <a:off x="1407200" y="4052411"/>
            <a:ext cx="7007185" cy="1333976"/>
          </a:xfrm>
          <a:prstGeom prst="rect">
            <a:avLst/>
          </a:prstGeom>
          <a:noFill/>
          <a:ln/>
        </p:spPr>
        <p:txBody>
          <a:bodyPr wrap="square" lIns="0" tIns="0" rIns="0" bIns="0" rtlCol="0" anchor="t"/>
          <a:lstStyle/>
          <a:p>
            <a:pPr indent="0" marL="0">
              <a:lnSpc>
                <a:spcPts val="2600"/>
              </a:lnSpc>
              <a:buNone/>
            </a:pPr>
            <a:r>
              <a:rPr lang="en-US" sz="1600" dirty="0">
                <a:solidFill>
                  <a:srgbClr val="404155"/>
                </a:solidFill>
                <a:latin typeface="Nobile" pitchFamily="34" charset="0"/>
                <a:ea typeface="Nobile" pitchFamily="34" charset="-122"/>
                <a:cs typeface="Nobile" pitchFamily="34" charset="-120"/>
              </a:rPr>
              <a:t>Η ποιητική χρήση της γλώσσας επιλέγεται, όταν προσδίδουμε υποκειμενισμό στην αντιμετώπιση του θέματος, όταν θέλουμε να υπάρχει αμεσότητα, όταν μέσω αυτής της λειτουργίας επιθυμούμε να σχολιάσουμε. </a:t>
            </a:r>
            <a:endParaRPr lang="en-US" sz="1600" dirty="0"/>
          </a:p>
        </p:txBody>
      </p:sp>
      <p:sp>
        <p:nvSpPr>
          <p:cNvPr id="13" name="Text 10"/>
          <p:cNvSpPr/>
          <p:nvPr/>
        </p:nvSpPr>
        <p:spPr>
          <a:xfrm>
            <a:off x="1407200" y="5511403"/>
            <a:ext cx="7007185" cy="2000964"/>
          </a:xfrm>
          <a:prstGeom prst="rect">
            <a:avLst/>
          </a:prstGeom>
          <a:noFill/>
          <a:ln/>
        </p:spPr>
        <p:txBody>
          <a:bodyPr wrap="square" lIns="0" tIns="0" rIns="0" bIns="0" rtlCol="0" anchor="t"/>
          <a:lstStyle/>
          <a:p>
            <a:pPr indent="0" marL="0">
              <a:lnSpc>
                <a:spcPts val="2600"/>
              </a:lnSpc>
              <a:buNone/>
            </a:pPr>
            <a:r>
              <a:rPr lang="en-US" sz="1600" dirty="0">
                <a:solidFill>
                  <a:srgbClr val="404155"/>
                </a:solidFill>
                <a:latin typeface="Nobile" pitchFamily="34" charset="0"/>
                <a:ea typeface="Nobile" pitchFamily="34" charset="-122"/>
                <a:cs typeface="Nobile" pitchFamily="34" charset="-120"/>
              </a:rPr>
              <a:t>Η αναφορική χρήση επιλέγεται, όταν προσεγγίζουμε το θέμα αντικειμενικά και επίσημο ύφος. Συχνά, η ποιητική χρήση του λόγου συνοδεύεται από μεταφορές, παρομοιώσεις, θαυμαστικά, αποσιωπητικά, που στοχεύουν να προσελκύσουν και να μονοπωλήσουν το ενδιαφέρον του δέκτη, όπως και να προσδώσουν στον τίτλο έμφαση.</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177058"/>
            <a:ext cx="11642884"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Συντακτικά και Γραμματικά Στοιχεία Τίτλου</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Alexandria" pitchFamily="34" charset="0"/>
                <a:ea typeface="Alexandria" pitchFamily="34" charset="-122"/>
                <a:cs typeface="Alexandria" pitchFamily="34" charset="-120"/>
              </a:rPr>
              <a:t>Συντακτικά στοιχεία</a:t>
            </a:r>
            <a:endParaRPr lang="en-US" sz="2200" dirty="0"/>
          </a:p>
        </p:txBody>
      </p:sp>
      <p:sp>
        <p:nvSpPr>
          <p:cNvPr id="4" name="Text 2"/>
          <p:cNvSpPr/>
          <p:nvPr/>
        </p:nvSpPr>
        <p:spPr>
          <a:xfrm>
            <a:off x="793790" y="4033957"/>
            <a:ext cx="6244709" cy="72580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Ως προς τη σύνταξη, ο λόγος μπορεί να είναι ελλειπτικός, αφού παραλείπονται όσα εννοούνται εύκολα.</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Alexandria" pitchFamily="34" charset="0"/>
                <a:ea typeface="Alexandria" pitchFamily="34" charset="-122"/>
                <a:cs typeface="Alexandria" pitchFamily="34" charset="-120"/>
              </a:rPr>
              <a:t>Γραμματικά στοιχεία</a:t>
            </a:r>
            <a:endParaRPr lang="en-US" sz="2200" dirty="0"/>
          </a:p>
        </p:txBody>
      </p:sp>
      <p:sp>
        <p:nvSpPr>
          <p:cNvPr id="6" name="Text 4"/>
          <p:cNvSpPr/>
          <p:nvPr/>
        </p:nvSpPr>
        <p:spPr>
          <a:xfrm>
            <a:off x="7599521" y="4033957"/>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Από τον τίτλο παραλείπονται συχνά τα ρήματα, τα άρθρα, οι σύνδεσμοι, οι προθέσεις και λέξεις που εύκολα μπορούν να εννοηθούν. Αν στον τίτλο υπάρχει ρήμα αυτό βρίσκεται στην ενεργητική φωνή, σε χρόνο ενεστώτα, ιστορικό ενεστώτα ή αόριστο και στο γ΄ πρόσωπο.</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203371"/>
            <a:ext cx="6252686"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Ύφος και Σημεία Στίξης</a:t>
            </a:r>
            <a:endParaRPr lang="en-US" sz="4450" dirty="0"/>
          </a:p>
        </p:txBody>
      </p:sp>
      <p:sp>
        <p:nvSpPr>
          <p:cNvPr id="3" name="Shape 1"/>
          <p:cNvSpPr/>
          <p:nvPr/>
        </p:nvSpPr>
        <p:spPr>
          <a:xfrm>
            <a:off x="793790" y="3252311"/>
            <a:ext cx="6408063" cy="2773799"/>
          </a:xfrm>
          <a:prstGeom prst="roundRect">
            <a:avLst>
              <a:gd name="adj" fmla="val 3435"/>
            </a:avLst>
          </a:prstGeom>
          <a:solidFill>
            <a:srgbClr val="D2DDF9"/>
          </a:solidFill>
          <a:ln w="7620">
            <a:solidFill>
              <a:srgbClr val="B8C3DF"/>
            </a:solidFill>
            <a:prstDash val="solid"/>
          </a:ln>
        </p:spPr>
      </p:sp>
      <p:sp>
        <p:nvSpPr>
          <p:cNvPr id="4" name="Text 2"/>
          <p:cNvSpPr/>
          <p:nvPr/>
        </p:nvSpPr>
        <p:spPr>
          <a:xfrm>
            <a:off x="1028224" y="348674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Ύφος</a:t>
            </a:r>
            <a:endParaRPr lang="en-US" sz="2200" dirty="0"/>
          </a:p>
        </p:txBody>
      </p:sp>
      <p:sp>
        <p:nvSpPr>
          <p:cNvPr id="5" name="Text 3"/>
          <p:cNvSpPr/>
          <p:nvPr/>
        </p:nvSpPr>
        <p:spPr>
          <a:xfrm>
            <a:off x="1028224" y="3977164"/>
            <a:ext cx="5939195" cy="1088708"/>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Ποικίλλει ανάλογα με το περιεχόμενο του κειμένου. Έτσι, άλλοτε υιοθετούμε το πιο απλό, άλλοτε δραματικό, χιουμοριστικό, ειρωνικό.</a:t>
            </a:r>
            <a:endParaRPr lang="en-US" sz="1750" dirty="0"/>
          </a:p>
        </p:txBody>
      </p:sp>
      <p:sp>
        <p:nvSpPr>
          <p:cNvPr id="6" name="Shape 4"/>
          <p:cNvSpPr/>
          <p:nvPr/>
        </p:nvSpPr>
        <p:spPr>
          <a:xfrm>
            <a:off x="7428667" y="3252311"/>
            <a:ext cx="6408063" cy="2773799"/>
          </a:xfrm>
          <a:prstGeom prst="roundRect">
            <a:avLst>
              <a:gd name="adj" fmla="val 3435"/>
            </a:avLst>
          </a:prstGeom>
          <a:solidFill>
            <a:srgbClr val="D2DDF9"/>
          </a:solidFill>
          <a:ln w="7620">
            <a:solidFill>
              <a:srgbClr val="B8C3DF"/>
            </a:solidFill>
            <a:prstDash val="solid"/>
          </a:ln>
        </p:spPr>
      </p:sp>
      <p:sp>
        <p:nvSpPr>
          <p:cNvPr id="7" name="Text 5"/>
          <p:cNvSpPr/>
          <p:nvPr/>
        </p:nvSpPr>
        <p:spPr>
          <a:xfrm>
            <a:off x="7663101" y="348674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Σημεία στίξης</a:t>
            </a:r>
            <a:endParaRPr lang="en-US" sz="2200" dirty="0"/>
          </a:p>
        </p:txBody>
      </p:sp>
      <p:sp>
        <p:nvSpPr>
          <p:cNvPr id="8" name="Text 6"/>
          <p:cNvSpPr/>
          <p:nvPr/>
        </p:nvSpPr>
        <p:spPr>
          <a:xfrm>
            <a:off x="7663101" y="3977164"/>
            <a:ext cx="5939195" cy="1814513"/>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Συχνή είναι και η χρήση διαφόρων σημείων στίξης, γιατί και η στίξη αποτελεί σχόλιο. Έτσι με τη χρήση π.χ. του ερωτηματικού εκφράζεται απορία, αμφισβήτηση, ειρωνεία, ενώ με τα εισαγωγικά αποδίδεται διαφορετικό περιεχόμενο στις λέξεις.</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83895" y="692229"/>
            <a:ext cx="7776210" cy="1221105"/>
          </a:xfrm>
          <a:prstGeom prst="rect">
            <a:avLst/>
          </a:prstGeom>
          <a:noFill/>
          <a:ln/>
        </p:spPr>
        <p:txBody>
          <a:bodyPr wrap="square" lIns="0" tIns="0" rIns="0" bIns="0" rtlCol="0" anchor="t"/>
          <a:lstStyle/>
          <a:p>
            <a:pPr indent="0" marL="0">
              <a:lnSpc>
                <a:spcPts val="4800"/>
              </a:lnSpc>
              <a:buNone/>
            </a:pPr>
            <a:r>
              <a:rPr lang="en-US" sz="3800" dirty="0">
                <a:solidFill>
                  <a:srgbClr val="1B1B27"/>
                </a:solidFill>
                <a:latin typeface="Alexandria" pitchFamily="34" charset="0"/>
                <a:ea typeface="Alexandria" pitchFamily="34" charset="-122"/>
                <a:cs typeface="Alexandria" pitchFamily="34" charset="-120"/>
              </a:rPr>
              <a:t>Πώς σχολιάζουμε τον τίτλο ενός κειμένου</a:t>
            </a:r>
            <a:endParaRPr lang="en-US" sz="3800" dirty="0"/>
          </a:p>
        </p:txBody>
      </p:sp>
      <p:sp>
        <p:nvSpPr>
          <p:cNvPr id="4" name="Shape 1"/>
          <p:cNvSpPr/>
          <p:nvPr/>
        </p:nvSpPr>
        <p:spPr>
          <a:xfrm>
            <a:off x="903684" y="2206347"/>
            <a:ext cx="22860" cy="5331023"/>
          </a:xfrm>
          <a:prstGeom prst="roundRect">
            <a:avLst>
              <a:gd name="adj" fmla="val 359016"/>
            </a:avLst>
          </a:prstGeom>
          <a:solidFill>
            <a:srgbClr val="B8C3DF"/>
          </a:solidFill>
          <a:ln/>
        </p:spPr>
      </p:sp>
      <p:sp>
        <p:nvSpPr>
          <p:cNvPr id="5" name="Shape 2"/>
          <p:cNvSpPr/>
          <p:nvPr/>
        </p:nvSpPr>
        <p:spPr>
          <a:xfrm>
            <a:off x="1100614" y="2634496"/>
            <a:ext cx="586145" cy="22860"/>
          </a:xfrm>
          <a:prstGeom prst="roundRect">
            <a:avLst>
              <a:gd name="adj" fmla="val 359016"/>
            </a:avLst>
          </a:prstGeom>
          <a:solidFill>
            <a:srgbClr val="B8C3DF"/>
          </a:solidFill>
          <a:ln/>
        </p:spPr>
      </p:sp>
      <p:sp>
        <p:nvSpPr>
          <p:cNvPr id="6" name="Shape 3"/>
          <p:cNvSpPr/>
          <p:nvPr/>
        </p:nvSpPr>
        <p:spPr>
          <a:xfrm>
            <a:off x="683895" y="2426137"/>
            <a:ext cx="439579" cy="439579"/>
          </a:xfrm>
          <a:prstGeom prst="roundRect">
            <a:avLst>
              <a:gd name="adj" fmla="val 18670"/>
            </a:avLst>
          </a:prstGeom>
          <a:solidFill>
            <a:srgbClr val="D2DDF9"/>
          </a:solidFill>
          <a:ln w="7620">
            <a:solidFill>
              <a:srgbClr val="B8C3DF"/>
            </a:solidFill>
            <a:prstDash val="solid"/>
          </a:ln>
        </p:spPr>
      </p:sp>
      <p:sp>
        <p:nvSpPr>
          <p:cNvPr id="7" name="Text 4"/>
          <p:cNvSpPr/>
          <p:nvPr/>
        </p:nvSpPr>
        <p:spPr>
          <a:xfrm>
            <a:off x="757178" y="2462748"/>
            <a:ext cx="293013" cy="366355"/>
          </a:xfrm>
          <a:prstGeom prst="rect">
            <a:avLst/>
          </a:prstGeom>
          <a:noFill/>
          <a:ln/>
        </p:spPr>
        <p:txBody>
          <a:bodyPr wrap="none" lIns="0" tIns="0" rIns="0" bIns="0" rtlCol="0" anchor="t"/>
          <a:lstStyle/>
          <a:p>
            <a:pPr algn="ctr" indent="0" marL="0">
              <a:lnSpc>
                <a:spcPts val="2300"/>
              </a:lnSpc>
              <a:buNone/>
            </a:pPr>
            <a:r>
              <a:rPr lang="en-US" sz="2300" dirty="0">
                <a:solidFill>
                  <a:srgbClr val="404155"/>
                </a:solidFill>
                <a:latin typeface="Alexandria" pitchFamily="34" charset="0"/>
                <a:ea typeface="Alexandria" pitchFamily="34" charset="-122"/>
                <a:cs typeface="Alexandria" pitchFamily="34" charset="-120"/>
              </a:rPr>
              <a:t>1</a:t>
            </a:r>
            <a:endParaRPr lang="en-US" sz="2300" dirty="0"/>
          </a:p>
        </p:txBody>
      </p:sp>
      <p:sp>
        <p:nvSpPr>
          <p:cNvPr id="8" name="Text 5"/>
          <p:cNvSpPr/>
          <p:nvPr/>
        </p:nvSpPr>
        <p:spPr>
          <a:xfrm>
            <a:off x="1880711" y="2401729"/>
            <a:ext cx="2442567" cy="305395"/>
          </a:xfrm>
          <a:prstGeom prst="rect">
            <a:avLst/>
          </a:prstGeom>
          <a:noFill/>
          <a:ln/>
        </p:spPr>
        <p:txBody>
          <a:bodyPr wrap="none" lIns="0" tIns="0" rIns="0" bIns="0" rtlCol="0" anchor="t"/>
          <a:lstStyle/>
          <a:p>
            <a:pPr algn="l" indent="0" marL="0">
              <a:lnSpc>
                <a:spcPts val="2400"/>
              </a:lnSpc>
              <a:buNone/>
            </a:pPr>
            <a:r>
              <a:rPr lang="en-US" sz="1900" dirty="0">
                <a:solidFill>
                  <a:srgbClr val="404155"/>
                </a:solidFill>
                <a:latin typeface="Alexandria" pitchFamily="34" charset="0"/>
                <a:ea typeface="Alexandria" pitchFamily="34" charset="-122"/>
                <a:cs typeface="Alexandria" pitchFamily="34" charset="-120"/>
              </a:rPr>
              <a:t>Απουσία ρήματος</a:t>
            </a:r>
            <a:endParaRPr lang="en-US" sz="1900" dirty="0"/>
          </a:p>
        </p:txBody>
      </p:sp>
      <p:sp>
        <p:nvSpPr>
          <p:cNvPr id="9" name="Text 6"/>
          <p:cNvSpPr/>
          <p:nvPr/>
        </p:nvSpPr>
        <p:spPr>
          <a:xfrm>
            <a:off x="1880711" y="2824282"/>
            <a:ext cx="6579394" cy="937617"/>
          </a:xfrm>
          <a:prstGeom prst="rect">
            <a:avLst/>
          </a:prstGeom>
          <a:noFill/>
          <a:ln/>
        </p:spPr>
        <p:txBody>
          <a:bodyPr wrap="square" lIns="0" tIns="0" rIns="0" bIns="0" rtlCol="0" anchor="t"/>
          <a:lstStyle/>
          <a:p>
            <a:pPr algn="l" indent="0" marL="0">
              <a:lnSpc>
                <a:spcPts val="2450"/>
              </a:lnSpc>
              <a:buNone/>
            </a:pPr>
            <a:r>
              <a:rPr lang="en-US" sz="1500" dirty="0">
                <a:solidFill>
                  <a:srgbClr val="404155"/>
                </a:solidFill>
                <a:latin typeface="Nobile" pitchFamily="34" charset="0"/>
                <a:ea typeface="Nobile" pitchFamily="34" charset="-122"/>
                <a:cs typeface="Nobile" pitchFamily="34" charset="-120"/>
              </a:rPr>
              <a:t>Την απουσία ρήματος και λεκτικών στοιχείων, όταν ευκόλως εννοούνται. Ο ονομαστικός λόγος προσδίδει επισημότητα, καθιστά πιο άμεση τη μετάδοση του μηνύματος.</a:t>
            </a:r>
            <a:endParaRPr lang="en-US" sz="1500" dirty="0"/>
          </a:p>
        </p:txBody>
      </p:sp>
      <p:sp>
        <p:nvSpPr>
          <p:cNvPr id="10" name="Shape 7"/>
          <p:cNvSpPr/>
          <p:nvPr/>
        </p:nvSpPr>
        <p:spPr>
          <a:xfrm>
            <a:off x="1100614" y="4580811"/>
            <a:ext cx="586145" cy="22860"/>
          </a:xfrm>
          <a:prstGeom prst="roundRect">
            <a:avLst>
              <a:gd name="adj" fmla="val 359016"/>
            </a:avLst>
          </a:prstGeom>
          <a:solidFill>
            <a:srgbClr val="B8C3DF"/>
          </a:solidFill>
          <a:ln/>
        </p:spPr>
      </p:sp>
      <p:sp>
        <p:nvSpPr>
          <p:cNvPr id="11" name="Shape 8"/>
          <p:cNvSpPr/>
          <p:nvPr/>
        </p:nvSpPr>
        <p:spPr>
          <a:xfrm>
            <a:off x="683895" y="4372451"/>
            <a:ext cx="439579" cy="439579"/>
          </a:xfrm>
          <a:prstGeom prst="roundRect">
            <a:avLst>
              <a:gd name="adj" fmla="val 18670"/>
            </a:avLst>
          </a:prstGeom>
          <a:solidFill>
            <a:srgbClr val="D2DDF9"/>
          </a:solidFill>
          <a:ln w="7620">
            <a:solidFill>
              <a:srgbClr val="B8C3DF"/>
            </a:solidFill>
            <a:prstDash val="solid"/>
          </a:ln>
        </p:spPr>
      </p:sp>
      <p:sp>
        <p:nvSpPr>
          <p:cNvPr id="12" name="Text 9"/>
          <p:cNvSpPr/>
          <p:nvPr/>
        </p:nvSpPr>
        <p:spPr>
          <a:xfrm>
            <a:off x="757178" y="4409063"/>
            <a:ext cx="293013" cy="366355"/>
          </a:xfrm>
          <a:prstGeom prst="rect">
            <a:avLst/>
          </a:prstGeom>
          <a:noFill/>
          <a:ln/>
        </p:spPr>
        <p:txBody>
          <a:bodyPr wrap="none" lIns="0" tIns="0" rIns="0" bIns="0" rtlCol="0" anchor="t"/>
          <a:lstStyle/>
          <a:p>
            <a:pPr algn="ctr" indent="0" marL="0">
              <a:lnSpc>
                <a:spcPts val="2300"/>
              </a:lnSpc>
              <a:buNone/>
            </a:pPr>
            <a:r>
              <a:rPr lang="en-US" sz="2300" dirty="0">
                <a:solidFill>
                  <a:srgbClr val="404155"/>
                </a:solidFill>
                <a:latin typeface="Alexandria" pitchFamily="34" charset="0"/>
                <a:ea typeface="Alexandria" pitchFamily="34" charset="-122"/>
                <a:cs typeface="Alexandria" pitchFamily="34" charset="-120"/>
              </a:rPr>
              <a:t>2</a:t>
            </a:r>
            <a:endParaRPr lang="en-US" sz="2300" dirty="0"/>
          </a:p>
        </p:txBody>
      </p:sp>
      <p:sp>
        <p:nvSpPr>
          <p:cNvPr id="13" name="Text 10"/>
          <p:cNvSpPr/>
          <p:nvPr/>
        </p:nvSpPr>
        <p:spPr>
          <a:xfrm>
            <a:off x="1880711" y="4348043"/>
            <a:ext cx="2442567" cy="305395"/>
          </a:xfrm>
          <a:prstGeom prst="rect">
            <a:avLst/>
          </a:prstGeom>
          <a:noFill/>
          <a:ln/>
        </p:spPr>
        <p:txBody>
          <a:bodyPr wrap="none" lIns="0" tIns="0" rIns="0" bIns="0" rtlCol="0" anchor="t"/>
          <a:lstStyle/>
          <a:p>
            <a:pPr algn="l" indent="0" marL="0">
              <a:lnSpc>
                <a:spcPts val="2400"/>
              </a:lnSpc>
              <a:buNone/>
            </a:pPr>
            <a:r>
              <a:rPr lang="en-US" sz="1900" dirty="0">
                <a:solidFill>
                  <a:srgbClr val="404155"/>
                </a:solidFill>
                <a:latin typeface="Alexandria" pitchFamily="34" charset="0"/>
                <a:ea typeface="Alexandria" pitchFamily="34" charset="-122"/>
                <a:cs typeface="Alexandria" pitchFamily="34" charset="-120"/>
              </a:rPr>
              <a:t>Χρόνοι και εγκλίσεις</a:t>
            </a:r>
            <a:endParaRPr lang="en-US" sz="1900" dirty="0"/>
          </a:p>
        </p:txBody>
      </p:sp>
      <p:sp>
        <p:nvSpPr>
          <p:cNvPr id="14" name="Text 11"/>
          <p:cNvSpPr/>
          <p:nvPr/>
        </p:nvSpPr>
        <p:spPr>
          <a:xfrm>
            <a:off x="1880711" y="4770596"/>
            <a:ext cx="6579394" cy="937617"/>
          </a:xfrm>
          <a:prstGeom prst="rect">
            <a:avLst/>
          </a:prstGeom>
          <a:noFill/>
          <a:ln/>
        </p:spPr>
        <p:txBody>
          <a:bodyPr wrap="square" lIns="0" tIns="0" rIns="0" bIns="0" rtlCol="0" anchor="t"/>
          <a:lstStyle/>
          <a:p>
            <a:pPr algn="l" indent="0" marL="0">
              <a:lnSpc>
                <a:spcPts val="2450"/>
              </a:lnSpc>
              <a:buNone/>
            </a:pPr>
            <a:r>
              <a:rPr lang="en-US" sz="1500" dirty="0">
                <a:solidFill>
                  <a:srgbClr val="404155"/>
                </a:solidFill>
                <a:latin typeface="Nobile" pitchFamily="34" charset="0"/>
                <a:ea typeface="Nobile" pitchFamily="34" charset="-122"/>
                <a:cs typeface="Nobile" pitchFamily="34" charset="-120"/>
              </a:rPr>
              <a:t>Τους χρόνους των ρημάτων και τις εγκλίσεις τους: η οριστική δηλώνει βεβαιότητα για κάτι που θεωρεί ο συγγραφέας πραγματικό, ενώ υποτακτική δηλώνει προσδοκία η επιθυμία.</a:t>
            </a:r>
            <a:endParaRPr lang="en-US" sz="1500" dirty="0"/>
          </a:p>
        </p:txBody>
      </p:sp>
      <p:sp>
        <p:nvSpPr>
          <p:cNvPr id="15" name="Shape 12"/>
          <p:cNvSpPr/>
          <p:nvPr/>
        </p:nvSpPr>
        <p:spPr>
          <a:xfrm>
            <a:off x="1100614" y="6527125"/>
            <a:ext cx="586145" cy="22860"/>
          </a:xfrm>
          <a:prstGeom prst="roundRect">
            <a:avLst>
              <a:gd name="adj" fmla="val 359016"/>
            </a:avLst>
          </a:prstGeom>
          <a:solidFill>
            <a:srgbClr val="B8C3DF"/>
          </a:solidFill>
          <a:ln/>
        </p:spPr>
      </p:sp>
      <p:sp>
        <p:nvSpPr>
          <p:cNvPr id="16" name="Shape 13"/>
          <p:cNvSpPr/>
          <p:nvPr/>
        </p:nvSpPr>
        <p:spPr>
          <a:xfrm>
            <a:off x="683895" y="6318766"/>
            <a:ext cx="439579" cy="439579"/>
          </a:xfrm>
          <a:prstGeom prst="roundRect">
            <a:avLst>
              <a:gd name="adj" fmla="val 18670"/>
            </a:avLst>
          </a:prstGeom>
          <a:solidFill>
            <a:srgbClr val="D2DDF9"/>
          </a:solidFill>
          <a:ln w="7620">
            <a:solidFill>
              <a:srgbClr val="B8C3DF"/>
            </a:solidFill>
            <a:prstDash val="solid"/>
          </a:ln>
        </p:spPr>
      </p:sp>
      <p:sp>
        <p:nvSpPr>
          <p:cNvPr id="17" name="Text 14"/>
          <p:cNvSpPr/>
          <p:nvPr/>
        </p:nvSpPr>
        <p:spPr>
          <a:xfrm>
            <a:off x="757178" y="6355378"/>
            <a:ext cx="293013" cy="366355"/>
          </a:xfrm>
          <a:prstGeom prst="rect">
            <a:avLst/>
          </a:prstGeom>
          <a:noFill/>
          <a:ln/>
        </p:spPr>
        <p:txBody>
          <a:bodyPr wrap="none" lIns="0" tIns="0" rIns="0" bIns="0" rtlCol="0" anchor="t"/>
          <a:lstStyle/>
          <a:p>
            <a:pPr algn="ctr" indent="0" marL="0">
              <a:lnSpc>
                <a:spcPts val="2300"/>
              </a:lnSpc>
              <a:buNone/>
            </a:pPr>
            <a:r>
              <a:rPr lang="en-US" sz="2300" dirty="0">
                <a:solidFill>
                  <a:srgbClr val="404155"/>
                </a:solidFill>
                <a:latin typeface="Alexandria" pitchFamily="34" charset="0"/>
                <a:ea typeface="Alexandria" pitchFamily="34" charset="-122"/>
                <a:cs typeface="Alexandria" pitchFamily="34" charset="-120"/>
              </a:rPr>
              <a:t>3</a:t>
            </a:r>
            <a:endParaRPr lang="en-US" sz="2300" dirty="0"/>
          </a:p>
        </p:txBody>
      </p:sp>
      <p:sp>
        <p:nvSpPr>
          <p:cNvPr id="18" name="Text 15"/>
          <p:cNvSpPr/>
          <p:nvPr/>
        </p:nvSpPr>
        <p:spPr>
          <a:xfrm>
            <a:off x="1880711" y="6294358"/>
            <a:ext cx="2442567" cy="305395"/>
          </a:xfrm>
          <a:prstGeom prst="rect">
            <a:avLst/>
          </a:prstGeom>
          <a:noFill/>
          <a:ln/>
        </p:spPr>
        <p:txBody>
          <a:bodyPr wrap="none" lIns="0" tIns="0" rIns="0" bIns="0" rtlCol="0" anchor="t"/>
          <a:lstStyle/>
          <a:p>
            <a:pPr algn="l" indent="0" marL="0">
              <a:lnSpc>
                <a:spcPts val="2400"/>
              </a:lnSpc>
              <a:buNone/>
            </a:pPr>
            <a:r>
              <a:rPr lang="en-US" sz="1900" dirty="0">
                <a:solidFill>
                  <a:srgbClr val="404155"/>
                </a:solidFill>
                <a:latin typeface="Alexandria" pitchFamily="34" charset="0"/>
                <a:ea typeface="Alexandria" pitchFamily="34" charset="-122"/>
                <a:cs typeface="Alexandria" pitchFamily="34" charset="-120"/>
              </a:rPr>
              <a:t>Ρηματικά πρόσωπα</a:t>
            </a:r>
            <a:endParaRPr lang="en-US" sz="1900" dirty="0"/>
          </a:p>
        </p:txBody>
      </p:sp>
      <p:sp>
        <p:nvSpPr>
          <p:cNvPr id="19" name="Text 16"/>
          <p:cNvSpPr/>
          <p:nvPr/>
        </p:nvSpPr>
        <p:spPr>
          <a:xfrm>
            <a:off x="1880711" y="6716911"/>
            <a:ext cx="6579394" cy="625078"/>
          </a:xfrm>
          <a:prstGeom prst="rect">
            <a:avLst/>
          </a:prstGeom>
          <a:noFill/>
          <a:ln/>
        </p:spPr>
        <p:txBody>
          <a:bodyPr wrap="square" lIns="0" tIns="0" rIns="0" bIns="0" rtlCol="0" anchor="t"/>
          <a:lstStyle/>
          <a:p>
            <a:pPr algn="l" indent="0" marL="0">
              <a:lnSpc>
                <a:spcPts val="2450"/>
              </a:lnSpc>
              <a:buNone/>
            </a:pPr>
            <a:r>
              <a:rPr lang="en-US" sz="1500" dirty="0">
                <a:solidFill>
                  <a:srgbClr val="404155"/>
                </a:solidFill>
                <a:latin typeface="Nobile" pitchFamily="34" charset="0"/>
                <a:ea typeface="Nobile" pitchFamily="34" charset="-122"/>
                <a:cs typeface="Nobile" pitchFamily="34" charset="-120"/>
              </a:rPr>
              <a:t>Τα ρηματικά πρόσωπα που χρησιμοποιούνται: α΄ και β΄ πρόσωπο για οικειότητα, αμεσότητα και ζωντάνια, γ΄ πρόσωπο για αντικειμενικότητα.</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487204" y="607576"/>
            <a:ext cx="4258032" cy="434935"/>
          </a:xfrm>
          <a:prstGeom prst="rect">
            <a:avLst/>
          </a:prstGeom>
          <a:noFill/>
          <a:ln/>
        </p:spPr>
        <p:txBody>
          <a:bodyPr wrap="none" lIns="0" tIns="0" rIns="0" bIns="0" rtlCol="0" anchor="t"/>
          <a:lstStyle/>
          <a:p>
            <a:pPr indent="0" marL="0">
              <a:lnSpc>
                <a:spcPts val="3400"/>
              </a:lnSpc>
              <a:buNone/>
            </a:pPr>
            <a:r>
              <a:rPr lang="en-US" sz="2700" dirty="0">
                <a:solidFill>
                  <a:srgbClr val="1B1B27"/>
                </a:solidFill>
                <a:latin typeface="Alexandria" pitchFamily="34" charset="0"/>
                <a:ea typeface="Alexandria" pitchFamily="34" charset="-122"/>
                <a:cs typeface="Alexandria" pitchFamily="34" charset="-120"/>
              </a:rPr>
              <a:t>Στοιχεία Ανάλυσης Τίτλου</a:t>
            </a:r>
            <a:endParaRPr lang="en-US" sz="2700" dirty="0"/>
          </a:p>
        </p:txBody>
      </p:sp>
      <p:pic>
        <p:nvPicPr>
          <p:cNvPr id="4" name="Image 1" descr="preencoded.png">    </p:cNvPr>
          <p:cNvPicPr>
            <a:picLocks noChangeAspect="1"/>
          </p:cNvPicPr>
          <p:nvPr/>
        </p:nvPicPr>
        <p:blipFill>
          <a:blip r:embed="rId2"/>
          <a:stretch>
            <a:fillRect/>
          </a:stretch>
        </p:blipFill>
        <p:spPr>
          <a:xfrm>
            <a:off x="487204" y="1251347"/>
            <a:ext cx="696039" cy="1024652"/>
          </a:xfrm>
          <a:prstGeom prst="rect">
            <a:avLst/>
          </a:prstGeom>
        </p:spPr>
      </p:pic>
      <p:sp>
        <p:nvSpPr>
          <p:cNvPr id="5" name="Text 1"/>
          <p:cNvSpPr/>
          <p:nvPr/>
        </p:nvSpPr>
        <p:spPr>
          <a:xfrm>
            <a:off x="1392079" y="1390531"/>
            <a:ext cx="1740337" cy="217527"/>
          </a:xfrm>
          <a:prstGeom prst="rect">
            <a:avLst/>
          </a:prstGeom>
          <a:noFill/>
          <a:ln/>
        </p:spPr>
        <p:txBody>
          <a:bodyPr wrap="none" lIns="0" tIns="0" rIns="0" bIns="0" rtlCol="0" anchor="t"/>
          <a:lstStyle/>
          <a:p>
            <a:pPr algn="l" indent="0" marL="0">
              <a:lnSpc>
                <a:spcPts val="1700"/>
              </a:lnSpc>
              <a:buNone/>
            </a:pPr>
            <a:r>
              <a:rPr lang="en-US" sz="1350" dirty="0">
                <a:solidFill>
                  <a:srgbClr val="404155"/>
                </a:solidFill>
                <a:latin typeface="Alexandria" pitchFamily="34" charset="0"/>
                <a:ea typeface="Alexandria" pitchFamily="34" charset="-122"/>
                <a:cs typeface="Alexandria" pitchFamily="34" charset="-120"/>
              </a:rPr>
              <a:t>Χρήση γλώσσας</a:t>
            </a:r>
            <a:endParaRPr lang="en-US" sz="1350" dirty="0"/>
          </a:p>
        </p:txBody>
      </p:sp>
      <p:sp>
        <p:nvSpPr>
          <p:cNvPr id="6" name="Text 2"/>
          <p:cNvSpPr/>
          <p:nvPr/>
        </p:nvSpPr>
        <p:spPr>
          <a:xfrm>
            <a:off x="1392079" y="1691521"/>
            <a:ext cx="7264718" cy="445294"/>
          </a:xfrm>
          <a:prstGeom prst="rect">
            <a:avLst/>
          </a:prstGeom>
          <a:noFill/>
          <a:ln/>
        </p:spPr>
        <p:txBody>
          <a:bodyPr wrap="square" lIns="0" tIns="0" rIns="0" bIns="0" rtlCol="0" anchor="t"/>
          <a:lstStyle/>
          <a:p>
            <a:pPr algn="l" indent="0" marL="0">
              <a:lnSpc>
                <a:spcPts val="1750"/>
              </a:lnSpc>
              <a:buNone/>
            </a:pPr>
            <a:r>
              <a:rPr lang="en-US" sz="1050" dirty="0">
                <a:solidFill>
                  <a:srgbClr val="404155"/>
                </a:solidFill>
                <a:latin typeface="Nobile" pitchFamily="34" charset="0"/>
                <a:ea typeface="Nobile" pitchFamily="34" charset="-122"/>
                <a:cs typeface="Nobile" pitchFamily="34" charset="-120"/>
              </a:rPr>
              <a:t>Την αναφορική ή ποιητική χρήση της γλώσσας. Η αναφορική λειτουργία εστιάζει στην πληροφόρηση, ενώ η ποιητική στη συγκίνηση και την αισθητική απόλαυση.</a:t>
            </a:r>
            <a:endParaRPr lang="en-US" sz="1050" dirty="0"/>
          </a:p>
        </p:txBody>
      </p:sp>
      <p:pic>
        <p:nvPicPr>
          <p:cNvPr id="7" name="Image 2" descr="preencoded.png">    </p:cNvPr>
          <p:cNvPicPr>
            <a:picLocks noChangeAspect="1"/>
          </p:cNvPicPr>
          <p:nvPr/>
        </p:nvPicPr>
        <p:blipFill>
          <a:blip r:embed="rId3"/>
          <a:stretch>
            <a:fillRect/>
          </a:stretch>
        </p:blipFill>
        <p:spPr>
          <a:xfrm>
            <a:off x="487204" y="2275999"/>
            <a:ext cx="696039" cy="1024652"/>
          </a:xfrm>
          <a:prstGeom prst="rect">
            <a:avLst/>
          </a:prstGeom>
        </p:spPr>
      </p:pic>
      <p:sp>
        <p:nvSpPr>
          <p:cNvPr id="8" name="Text 3"/>
          <p:cNvSpPr/>
          <p:nvPr/>
        </p:nvSpPr>
        <p:spPr>
          <a:xfrm>
            <a:off x="1392079" y="2415183"/>
            <a:ext cx="1740337" cy="217527"/>
          </a:xfrm>
          <a:prstGeom prst="rect">
            <a:avLst/>
          </a:prstGeom>
          <a:noFill/>
          <a:ln/>
        </p:spPr>
        <p:txBody>
          <a:bodyPr wrap="none" lIns="0" tIns="0" rIns="0" bIns="0" rtlCol="0" anchor="t"/>
          <a:lstStyle/>
          <a:p>
            <a:pPr algn="l" indent="0" marL="0">
              <a:lnSpc>
                <a:spcPts val="1700"/>
              </a:lnSpc>
              <a:buNone/>
            </a:pPr>
            <a:r>
              <a:rPr lang="en-US" sz="1350" dirty="0">
                <a:solidFill>
                  <a:srgbClr val="404155"/>
                </a:solidFill>
                <a:latin typeface="Alexandria" pitchFamily="34" charset="0"/>
                <a:ea typeface="Alexandria" pitchFamily="34" charset="-122"/>
                <a:cs typeface="Alexandria" pitchFamily="34" charset="-120"/>
              </a:rPr>
              <a:t>Στίξη</a:t>
            </a:r>
            <a:endParaRPr lang="en-US" sz="1350" dirty="0"/>
          </a:p>
        </p:txBody>
      </p:sp>
      <p:sp>
        <p:nvSpPr>
          <p:cNvPr id="9" name="Text 4"/>
          <p:cNvSpPr/>
          <p:nvPr/>
        </p:nvSpPr>
        <p:spPr>
          <a:xfrm>
            <a:off x="1392079" y="2716173"/>
            <a:ext cx="7264718" cy="445294"/>
          </a:xfrm>
          <a:prstGeom prst="rect">
            <a:avLst/>
          </a:prstGeom>
          <a:noFill/>
          <a:ln/>
        </p:spPr>
        <p:txBody>
          <a:bodyPr wrap="square" lIns="0" tIns="0" rIns="0" bIns="0" rtlCol="0" anchor="t"/>
          <a:lstStyle/>
          <a:p>
            <a:pPr algn="l" indent="0" marL="0">
              <a:lnSpc>
                <a:spcPts val="1750"/>
              </a:lnSpc>
              <a:buNone/>
            </a:pPr>
            <a:r>
              <a:rPr lang="en-US" sz="1050" dirty="0">
                <a:solidFill>
                  <a:srgbClr val="404155"/>
                </a:solidFill>
                <a:latin typeface="Nobile" pitchFamily="34" charset="0"/>
                <a:ea typeface="Nobile" pitchFamily="34" charset="-122"/>
                <a:cs typeface="Nobile" pitchFamily="34" charset="-120"/>
              </a:rPr>
              <a:t>Τη στίξη και τη λειτουργία της στο σχολιασμό του μηνύματος. Τα θαυμαστικά προσδίδουν έμφαση και συναισθηματική φόρτιση, τα ερωτηματικά προβληματισμό, τα αποσιωπητικά υπαινιγμό ή ημιτελή σκέψη.</a:t>
            </a:r>
            <a:endParaRPr lang="en-US" sz="1050" dirty="0"/>
          </a:p>
        </p:txBody>
      </p:sp>
      <p:pic>
        <p:nvPicPr>
          <p:cNvPr id="10" name="Image 3" descr="preencoded.png">    </p:cNvPr>
          <p:cNvPicPr>
            <a:picLocks noChangeAspect="1"/>
          </p:cNvPicPr>
          <p:nvPr/>
        </p:nvPicPr>
        <p:blipFill>
          <a:blip r:embed="rId4"/>
          <a:stretch>
            <a:fillRect/>
          </a:stretch>
        </p:blipFill>
        <p:spPr>
          <a:xfrm>
            <a:off x="487204" y="3300651"/>
            <a:ext cx="696039" cy="1247299"/>
          </a:xfrm>
          <a:prstGeom prst="rect">
            <a:avLst/>
          </a:prstGeom>
        </p:spPr>
      </p:pic>
      <p:sp>
        <p:nvSpPr>
          <p:cNvPr id="11" name="Text 5"/>
          <p:cNvSpPr/>
          <p:nvPr/>
        </p:nvSpPr>
        <p:spPr>
          <a:xfrm>
            <a:off x="1392079" y="3439835"/>
            <a:ext cx="1740337" cy="217527"/>
          </a:xfrm>
          <a:prstGeom prst="rect">
            <a:avLst/>
          </a:prstGeom>
          <a:noFill/>
          <a:ln/>
        </p:spPr>
        <p:txBody>
          <a:bodyPr wrap="none" lIns="0" tIns="0" rIns="0" bIns="0" rtlCol="0" anchor="t"/>
          <a:lstStyle/>
          <a:p>
            <a:pPr algn="l" indent="0" marL="0">
              <a:lnSpc>
                <a:spcPts val="1700"/>
              </a:lnSpc>
              <a:buNone/>
            </a:pPr>
            <a:r>
              <a:rPr lang="en-US" sz="1350" dirty="0">
                <a:solidFill>
                  <a:srgbClr val="404155"/>
                </a:solidFill>
                <a:latin typeface="Alexandria" pitchFamily="34" charset="0"/>
                <a:ea typeface="Alexandria" pitchFamily="34" charset="-122"/>
                <a:cs typeface="Alexandria" pitchFamily="34" charset="-120"/>
              </a:rPr>
              <a:t>Λεξιλόγιο</a:t>
            </a:r>
            <a:endParaRPr lang="en-US" sz="1350" dirty="0"/>
          </a:p>
        </p:txBody>
      </p:sp>
      <p:sp>
        <p:nvSpPr>
          <p:cNvPr id="12" name="Text 6"/>
          <p:cNvSpPr/>
          <p:nvPr/>
        </p:nvSpPr>
        <p:spPr>
          <a:xfrm>
            <a:off x="1392079" y="3740825"/>
            <a:ext cx="7264718" cy="667941"/>
          </a:xfrm>
          <a:prstGeom prst="rect">
            <a:avLst/>
          </a:prstGeom>
          <a:noFill/>
          <a:ln/>
        </p:spPr>
        <p:txBody>
          <a:bodyPr wrap="square" lIns="0" tIns="0" rIns="0" bIns="0" rtlCol="0" anchor="t"/>
          <a:lstStyle/>
          <a:p>
            <a:pPr algn="l" indent="0" marL="0">
              <a:lnSpc>
                <a:spcPts val="1750"/>
              </a:lnSpc>
              <a:buNone/>
            </a:pPr>
            <a:r>
              <a:rPr lang="en-US" sz="1050" dirty="0">
                <a:solidFill>
                  <a:srgbClr val="404155"/>
                </a:solidFill>
                <a:latin typeface="Nobile" pitchFamily="34" charset="0"/>
                <a:ea typeface="Nobile" pitchFamily="34" charset="-122"/>
                <a:cs typeface="Nobile" pitchFamily="34" charset="-120"/>
              </a:rPr>
              <a:t>Τις λέξεις που χρησιμοποιούνται (λαϊκές, λόγιες) και τα σχήματα λόγου. Η επιλογή λεξιλογίου αποκαλύπτει το επικοινωνιακό επίπεδο και την πρόθεση του δημιουργού, ενώ τα σχήματα λόγου (μεταφορές, παρομοιώσεις) εμπλουτίζουν το νόημα.</a:t>
            </a:r>
            <a:endParaRPr lang="en-US" sz="1050" dirty="0"/>
          </a:p>
        </p:txBody>
      </p:sp>
      <p:pic>
        <p:nvPicPr>
          <p:cNvPr id="13" name="Image 4" descr="preencoded.png">    </p:cNvPr>
          <p:cNvPicPr>
            <a:picLocks noChangeAspect="1"/>
          </p:cNvPicPr>
          <p:nvPr/>
        </p:nvPicPr>
        <p:blipFill>
          <a:blip r:embed="rId5"/>
          <a:stretch>
            <a:fillRect/>
          </a:stretch>
        </p:blipFill>
        <p:spPr>
          <a:xfrm>
            <a:off x="487204" y="4547949"/>
            <a:ext cx="696039" cy="1024652"/>
          </a:xfrm>
          <a:prstGeom prst="rect">
            <a:avLst/>
          </a:prstGeom>
        </p:spPr>
      </p:pic>
      <p:sp>
        <p:nvSpPr>
          <p:cNvPr id="14" name="Text 7"/>
          <p:cNvSpPr/>
          <p:nvPr/>
        </p:nvSpPr>
        <p:spPr>
          <a:xfrm>
            <a:off x="1392079" y="4687133"/>
            <a:ext cx="1740337" cy="217527"/>
          </a:xfrm>
          <a:prstGeom prst="rect">
            <a:avLst/>
          </a:prstGeom>
          <a:noFill/>
          <a:ln/>
        </p:spPr>
        <p:txBody>
          <a:bodyPr wrap="none" lIns="0" tIns="0" rIns="0" bIns="0" rtlCol="0" anchor="t"/>
          <a:lstStyle/>
          <a:p>
            <a:pPr algn="l" indent="0" marL="0">
              <a:lnSpc>
                <a:spcPts val="1700"/>
              </a:lnSpc>
              <a:buNone/>
            </a:pPr>
            <a:r>
              <a:rPr lang="en-US" sz="1350" dirty="0">
                <a:solidFill>
                  <a:srgbClr val="404155"/>
                </a:solidFill>
                <a:latin typeface="Alexandria" pitchFamily="34" charset="0"/>
                <a:ea typeface="Alexandria" pitchFamily="34" charset="-122"/>
                <a:cs typeface="Alexandria" pitchFamily="34" charset="-120"/>
              </a:rPr>
              <a:t>Ύφος</a:t>
            </a:r>
            <a:endParaRPr lang="en-US" sz="1350" dirty="0"/>
          </a:p>
        </p:txBody>
      </p:sp>
      <p:sp>
        <p:nvSpPr>
          <p:cNvPr id="15" name="Text 8"/>
          <p:cNvSpPr/>
          <p:nvPr/>
        </p:nvSpPr>
        <p:spPr>
          <a:xfrm>
            <a:off x="1392079" y="4988123"/>
            <a:ext cx="7264718" cy="445294"/>
          </a:xfrm>
          <a:prstGeom prst="rect">
            <a:avLst/>
          </a:prstGeom>
          <a:noFill/>
          <a:ln/>
        </p:spPr>
        <p:txBody>
          <a:bodyPr wrap="square" lIns="0" tIns="0" rIns="0" bIns="0" rtlCol="0" anchor="t"/>
          <a:lstStyle/>
          <a:p>
            <a:pPr algn="l" indent="0" marL="0">
              <a:lnSpc>
                <a:spcPts val="1750"/>
              </a:lnSpc>
              <a:buNone/>
            </a:pPr>
            <a:r>
              <a:rPr lang="en-US" sz="1050" dirty="0">
                <a:solidFill>
                  <a:srgbClr val="404155"/>
                </a:solidFill>
                <a:latin typeface="Nobile" pitchFamily="34" charset="0"/>
                <a:ea typeface="Nobile" pitchFamily="34" charset="-122"/>
                <a:cs typeface="Nobile" pitchFamily="34" charset="-120"/>
              </a:rPr>
              <a:t>Το ύφος του τίτλου, αν είναι επίσημο ή ανεπίσημο, οικείο ή τυπικό, λιτό ή περίτεχνο. Το ύφος αντανακλά τη σχέση που επιδιώκει να δημιουργήσει ο συγγραφέας με τον αναγνώστη.</a:t>
            </a:r>
            <a:endParaRPr lang="en-US" sz="1050" dirty="0"/>
          </a:p>
        </p:txBody>
      </p:sp>
      <p:pic>
        <p:nvPicPr>
          <p:cNvPr id="16" name="Image 5" descr="preencoded.png">    </p:cNvPr>
          <p:cNvPicPr>
            <a:picLocks noChangeAspect="1"/>
          </p:cNvPicPr>
          <p:nvPr/>
        </p:nvPicPr>
        <p:blipFill>
          <a:blip r:embed="rId6"/>
          <a:stretch>
            <a:fillRect/>
          </a:stretch>
        </p:blipFill>
        <p:spPr>
          <a:xfrm>
            <a:off x="487204" y="5572601"/>
            <a:ext cx="696039" cy="1024652"/>
          </a:xfrm>
          <a:prstGeom prst="rect">
            <a:avLst/>
          </a:prstGeom>
        </p:spPr>
      </p:pic>
      <p:sp>
        <p:nvSpPr>
          <p:cNvPr id="17" name="Text 9"/>
          <p:cNvSpPr/>
          <p:nvPr/>
        </p:nvSpPr>
        <p:spPr>
          <a:xfrm>
            <a:off x="1392079" y="5711785"/>
            <a:ext cx="1740337" cy="217527"/>
          </a:xfrm>
          <a:prstGeom prst="rect">
            <a:avLst/>
          </a:prstGeom>
          <a:noFill/>
          <a:ln/>
        </p:spPr>
        <p:txBody>
          <a:bodyPr wrap="none" lIns="0" tIns="0" rIns="0" bIns="0" rtlCol="0" anchor="t"/>
          <a:lstStyle/>
          <a:p>
            <a:pPr algn="l" indent="0" marL="0">
              <a:lnSpc>
                <a:spcPts val="1700"/>
              </a:lnSpc>
              <a:buNone/>
            </a:pPr>
            <a:r>
              <a:rPr lang="en-US" sz="1350" dirty="0">
                <a:solidFill>
                  <a:srgbClr val="404155"/>
                </a:solidFill>
                <a:latin typeface="Alexandria" pitchFamily="34" charset="0"/>
                <a:ea typeface="Alexandria" pitchFamily="34" charset="-122"/>
                <a:cs typeface="Alexandria" pitchFamily="34" charset="-120"/>
              </a:rPr>
              <a:t>Σύνταξη</a:t>
            </a:r>
            <a:endParaRPr lang="en-US" sz="1350" dirty="0"/>
          </a:p>
        </p:txBody>
      </p:sp>
      <p:sp>
        <p:nvSpPr>
          <p:cNvPr id="18" name="Text 10"/>
          <p:cNvSpPr/>
          <p:nvPr/>
        </p:nvSpPr>
        <p:spPr>
          <a:xfrm>
            <a:off x="1392079" y="6012775"/>
            <a:ext cx="7264718" cy="445294"/>
          </a:xfrm>
          <a:prstGeom prst="rect">
            <a:avLst/>
          </a:prstGeom>
          <a:noFill/>
          <a:ln/>
        </p:spPr>
        <p:txBody>
          <a:bodyPr wrap="square" lIns="0" tIns="0" rIns="0" bIns="0" rtlCol="0" anchor="t"/>
          <a:lstStyle/>
          <a:p>
            <a:pPr algn="l" indent="0" marL="0">
              <a:lnSpc>
                <a:spcPts val="1750"/>
              </a:lnSpc>
              <a:buNone/>
            </a:pPr>
            <a:r>
              <a:rPr lang="en-US" sz="1050" dirty="0">
                <a:solidFill>
                  <a:srgbClr val="404155"/>
                </a:solidFill>
                <a:latin typeface="Nobile" pitchFamily="34" charset="0"/>
                <a:ea typeface="Nobile" pitchFamily="34" charset="-122"/>
                <a:cs typeface="Nobile" pitchFamily="34" charset="-120"/>
              </a:rPr>
              <a:t>Τη σύνταξη του τίτλου (απλή ή σύνθετη) και τον τρόπο που οργανώνεται η πληροφορία. Η παρατακτική ή υποτακτική σύνδεση, η χρήση ενεργητικής ή παθητικής φωνής επηρεάζουν την πρόσληψη του μηνύματος.</a:t>
            </a:r>
            <a:endParaRPr lang="en-US" sz="1050" dirty="0"/>
          </a:p>
        </p:txBody>
      </p:sp>
      <p:pic>
        <p:nvPicPr>
          <p:cNvPr id="19" name="Image 6" descr="preencoded.png">    </p:cNvPr>
          <p:cNvPicPr>
            <a:picLocks noChangeAspect="1"/>
          </p:cNvPicPr>
          <p:nvPr/>
        </p:nvPicPr>
        <p:blipFill>
          <a:blip r:embed="rId7"/>
          <a:stretch>
            <a:fillRect/>
          </a:stretch>
        </p:blipFill>
        <p:spPr>
          <a:xfrm>
            <a:off x="487204" y="6597253"/>
            <a:ext cx="696039" cy="1024652"/>
          </a:xfrm>
          <a:prstGeom prst="rect">
            <a:avLst/>
          </a:prstGeom>
        </p:spPr>
      </p:pic>
      <p:sp>
        <p:nvSpPr>
          <p:cNvPr id="20" name="Text 11"/>
          <p:cNvSpPr/>
          <p:nvPr/>
        </p:nvSpPr>
        <p:spPr>
          <a:xfrm>
            <a:off x="1392079" y="6736437"/>
            <a:ext cx="2157055" cy="217527"/>
          </a:xfrm>
          <a:prstGeom prst="rect">
            <a:avLst/>
          </a:prstGeom>
          <a:noFill/>
          <a:ln/>
        </p:spPr>
        <p:txBody>
          <a:bodyPr wrap="none" lIns="0" tIns="0" rIns="0" bIns="0" rtlCol="0" anchor="t"/>
          <a:lstStyle/>
          <a:p>
            <a:pPr algn="l" indent="0" marL="0">
              <a:lnSpc>
                <a:spcPts val="1700"/>
              </a:lnSpc>
              <a:buNone/>
            </a:pPr>
            <a:r>
              <a:rPr lang="en-US" sz="1350" dirty="0">
                <a:solidFill>
                  <a:srgbClr val="404155"/>
                </a:solidFill>
                <a:latin typeface="Alexandria" pitchFamily="34" charset="0"/>
                <a:ea typeface="Alexandria" pitchFamily="34" charset="-122"/>
                <a:cs typeface="Alexandria" pitchFamily="34" charset="-120"/>
              </a:rPr>
              <a:t>Επικοινωνιακή λειτουργία</a:t>
            </a:r>
            <a:endParaRPr lang="en-US" sz="1350" dirty="0"/>
          </a:p>
        </p:txBody>
      </p:sp>
      <p:sp>
        <p:nvSpPr>
          <p:cNvPr id="21" name="Text 12"/>
          <p:cNvSpPr/>
          <p:nvPr/>
        </p:nvSpPr>
        <p:spPr>
          <a:xfrm>
            <a:off x="1392079" y="7037427"/>
            <a:ext cx="7264718" cy="445294"/>
          </a:xfrm>
          <a:prstGeom prst="rect">
            <a:avLst/>
          </a:prstGeom>
          <a:noFill/>
          <a:ln/>
        </p:spPr>
        <p:txBody>
          <a:bodyPr wrap="square" lIns="0" tIns="0" rIns="0" bIns="0" rtlCol="0" anchor="t"/>
          <a:lstStyle/>
          <a:p>
            <a:pPr algn="l" indent="0" marL="0">
              <a:lnSpc>
                <a:spcPts val="1750"/>
              </a:lnSpc>
              <a:buNone/>
            </a:pPr>
            <a:r>
              <a:rPr lang="en-US" sz="1050" dirty="0">
                <a:solidFill>
                  <a:srgbClr val="404155"/>
                </a:solidFill>
                <a:latin typeface="Nobile" pitchFamily="34" charset="0"/>
                <a:ea typeface="Nobile" pitchFamily="34" charset="-122"/>
                <a:cs typeface="Nobile" pitchFamily="34" charset="-120"/>
              </a:rPr>
              <a:t>Τον επικοινωνιακό στόχο του τίτλου: αν πληροφορεί, προβληματίζει, ευαισθητοποιεί, προκαλεί, ψυχαγωγεί ή συνδυάζει περισσότερες λειτουργίες ταυτόχρονα.</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29218" y="533043"/>
            <a:ext cx="6524744" cy="574000"/>
          </a:xfrm>
          <a:prstGeom prst="rect">
            <a:avLst/>
          </a:prstGeom>
          <a:noFill/>
          <a:ln/>
        </p:spPr>
        <p:txBody>
          <a:bodyPr wrap="none" lIns="0" tIns="0" rIns="0" bIns="0" rtlCol="0" anchor="t"/>
          <a:lstStyle/>
          <a:p>
            <a:pPr indent="0" marL="0">
              <a:lnSpc>
                <a:spcPts val="4500"/>
              </a:lnSpc>
              <a:buNone/>
            </a:pPr>
            <a:r>
              <a:rPr lang="en-US" sz="3600" dirty="0">
                <a:solidFill>
                  <a:srgbClr val="1B1B27"/>
                </a:solidFill>
                <a:latin typeface="Alexandria" pitchFamily="34" charset="0"/>
                <a:ea typeface="Alexandria" pitchFamily="34" charset="-122"/>
                <a:cs typeface="Alexandria" pitchFamily="34" charset="-120"/>
              </a:rPr>
              <a:t>Περαιτέρω Στοιχεία Ανάλυσης</a:t>
            </a:r>
            <a:endParaRPr lang="en-US" sz="3600" dirty="0"/>
          </a:p>
        </p:txBody>
      </p:sp>
      <p:sp>
        <p:nvSpPr>
          <p:cNvPr id="4" name="Shape 1"/>
          <p:cNvSpPr/>
          <p:nvPr/>
        </p:nvSpPr>
        <p:spPr>
          <a:xfrm>
            <a:off x="6129218" y="1382554"/>
            <a:ext cx="7858363" cy="1073468"/>
          </a:xfrm>
          <a:prstGeom prst="roundRect">
            <a:avLst>
              <a:gd name="adj" fmla="val 7187"/>
            </a:avLst>
          </a:prstGeom>
          <a:solidFill>
            <a:srgbClr val="D2DDF9"/>
          </a:solidFill>
          <a:ln w="7620">
            <a:solidFill>
              <a:srgbClr val="B8C3DF"/>
            </a:solidFill>
            <a:prstDash val="solid"/>
          </a:ln>
        </p:spPr>
      </p:sp>
      <p:sp>
        <p:nvSpPr>
          <p:cNvPr id="5" name="Text 2"/>
          <p:cNvSpPr/>
          <p:nvPr/>
        </p:nvSpPr>
        <p:spPr>
          <a:xfrm>
            <a:off x="6320433" y="1573768"/>
            <a:ext cx="2296120" cy="287060"/>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Alexandria" pitchFamily="34" charset="0"/>
                <a:ea typeface="Alexandria" pitchFamily="34" charset="-122"/>
                <a:cs typeface="Alexandria" pitchFamily="34" charset="-120"/>
              </a:rPr>
              <a:t>Φωνή</a:t>
            </a:r>
            <a:endParaRPr lang="en-US" sz="1800" dirty="0"/>
          </a:p>
        </p:txBody>
      </p:sp>
      <p:sp>
        <p:nvSpPr>
          <p:cNvPr id="6" name="Text 3"/>
          <p:cNvSpPr/>
          <p:nvPr/>
        </p:nvSpPr>
        <p:spPr>
          <a:xfrm>
            <a:off x="6320433" y="1970961"/>
            <a:ext cx="7475934" cy="293846"/>
          </a:xfrm>
          <a:prstGeom prst="rect">
            <a:avLst/>
          </a:prstGeom>
          <a:noFill/>
          <a:ln/>
        </p:spPr>
        <p:txBody>
          <a:bodyPr wrap="non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Τη χρήση ενεργητικής ή παθητικής φωνής.</a:t>
            </a:r>
            <a:endParaRPr lang="en-US" sz="1400" dirty="0"/>
          </a:p>
        </p:txBody>
      </p:sp>
      <p:sp>
        <p:nvSpPr>
          <p:cNvPr id="7" name="Shape 4"/>
          <p:cNvSpPr/>
          <p:nvPr/>
        </p:nvSpPr>
        <p:spPr>
          <a:xfrm>
            <a:off x="6129218" y="2639616"/>
            <a:ext cx="7858363" cy="1367314"/>
          </a:xfrm>
          <a:prstGeom prst="roundRect">
            <a:avLst>
              <a:gd name="adj" fmla="val 5643"/>
            </a:avLst>
          </a:prstGeom>
          <a:solidFill>
            <a:srgbClr val="D2DDF9"/>
          </a:solidFill>
          <a:ln w="7620">
            <a:solidFill>
              <a:srgbClr val="B8C3DF"/>
            </a:solidFill>
            <a:prstDash val="solid"/>
          </a:ln>
        </p:spPr>
      </p:sp>
      <p:sp>
        <p:nvSpPr>
          <p:cNvPr id="8" name="Text 5"/>
          <p:cNvSpPr/>
          <p:nvPr/>
        </p:nvSpPr>
        <p:spPr>
          <a:xfrm>
            <a:off x="6320433" y="2830830"/>
            <a:ext cx="2649260" cy="287060"/>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Alexandria" pitchFamily="34" charset="0"/>
                <a:ea typeface="Alexandria" pitchFamily="34" charset="-122"/>
                <a:cs typeface="Alexandria" pitchFamily="34" charset="-120"/>
              </a:rPr>
              <a:t>Σειρά λεκτικών συνόλων</a:t>
            </a:r>
            <a:endParaRPr lang="en-US" sz="1800" dirty="0"/>
          </a:p>
        </p:txBody>
      </p:sp>
      <p:sp>
        <p:nvSpPr>
          <p:cNvPr id="9" name="Text 6"/>
          <p:cNvSpPr/>
          <p:nvPr/>
        </p:nvSpPr>
        <p:spPr>
          <a:xfrm>
            <a:off x="6320433" y="3228023"/>
            <a:ext cx="7475934" cy="587693"/>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Τη σειρά των λεκτικών συνόρων: προτάσσεται το λεκτικό σύνολο που περιέχει τον όρο στον οποίο θέλει να δώσει έμφαση η συγγραφέας.</a:t>
            </a:r>
            <a:endParaRPr lang="en-US" sz="1400" dirty="0"/>
          </a:p>
        </p:txBody>
      </p:sp>
      <p:sp>
        <p:nvSpPr>
          <p:cNvPr id="10" name="Shape 7"/>
          <p:cNvSpPr/>
          <p:nvPr/>
        </p:nvSpPr>
        <p:spPr>
          <a:xfrm>
            <a:off x="6129218" y="4190524"/>
            <a:ext cx="7858363" cy="1367314"/>
          </a:xfrm>
          <a:prstGeom prst="roundRect">
            <a:avLst>
              <a:gd name="adj" fmla="val 5643"/>
            </a:avLst>
          </a:prstGeom>
          <a:solidFill>
            <a:srgbClr val="D2DDF9"/>
          </a:solidFill>
          <a:ln w="7620">
            <a:solidFill>
              <a:srgbClr val="B8C3DF"/>
            </a:solidFill>
            <a:prstDash val="solid"/>
          </a:ln>
        </p:spPr>
      </p:sp>
      <p:sp>
        <p:nvSpPr>
          <p:cNvPr id="11" name="Text 8"/>
          <p:cNvSpPr/>
          <p:nvPr/>
        </p:nvSpPr>
        <p:spPr>
          <a:xfrm>
            <a:off x="6320433" y="4381738"/>
            <a:ext cx="2425898" cy="287060"/>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Alexandria" pitchFamily="34" charset="0"/>
                <a:ea typeface="Alexandria" pitchFamily="34" charset="-122"/>
                <a:cs typeface="Alexandria" pitchFamily="34" charset="-120"/>
              </a:rPr>
              <a:t>Σχέση με περιεχόμενο</a:t>
            </a:r>
            <a:endParaRPr lang="en-US" sz="1800" dirty="0"/>
          </a:p>
        </p:txBody>
      </p:sp>
      <p:sp>
        <p:nvSpPr>
          <p:cNvPr id="12" name="Text 9"/>
          <p:cNvSpPr/>
          <p:nvPr/>
        </p:nvSpPr>
        <p:spPr>
          <a:xfrm>
            <a:off x="6320433" y="4778931"/>
            <a:ext cx="7475934" cy="587693"/>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Τη σχέση του τίτλου με το περιεχόμενο του κειμένου: εξετάζουμε αν συνάδει με το περιεχόμενο του κειμένου.</a:t>
            </a:r>
            <a:endParaRPr lang="en-US" sz="1400" dirty="0"/>
          </a:p>
        </p:txBody>
      </p:sp>
      <p:sp>
        <p:nvSpPr>
          <p:cNvPr id="13" name="Shape 10"/>
          <p:cNvSpPr/>
          <p:nvPr/>
        </p:nvSpPr>
        <p:spPr>
          <a:xfrm>
            <a:off x="6129218" y="5741432"/>
            <a:ext cx="7858363" cy="1955006"/>
          </a:xfrm>
          <a:prstGeom prst="roundRect">
            <a:avLst>
              <a:gd name="adj" fmla="val 3946"/>
            </a:avLst>
          </a:prstGeom>
          <a:solidFill>
            <a:srgbClr val="D2DDF9"/>
          </a:solidFill>
          <a:ln w="7620">
            <a:solidFill>
              <a:srgbClr val="B8C3DF"/>
            </a:solidFill>
            <a:prstDash val="solid"/>
          </a:ln>
        </p:spPr>
      </p:sp>
      <p:sp>
        <p:nvSpPr>
          <p:cNvPr id="14" name="Text 11"/>
          <p:cNvSpPr/>
          <p:nvPr/>
        </p:nvSpPr>
        <p:spPr>
          <a:xfrm>
            <a:off x="6320433" y="5932646"/>
            <a:ext cx="2296120" cy="287060"/>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Alexandria" pitchFamily="34" charset="0"/>
                <a:ea typeface="Alexandria" pitchFamily="34" charset="-122"/>
                <a:cs typeface="Alexandria" pitchFamily="34" charset="-120"/>
              </a:rPr>
              <a:t>Προθετικότητα</a:t>
            </a:r>
            <a:endParaRPr lang="en-US" sz="1800" dirty="0"/>
          </a:p>
        </p:txBody>
      </p:sp>
      <p:sp>
        <p:nvSpPr>
          <p:cNvPr id="15" name="Text 12"/>
          <p:cNvSpPr/>
          <p:nvPr/>
        </p:nvSpPr>
        <p:spPr>
          <a:xfrm>
            <a:off x="6320433" y="6329839"/>
            <a:ext cx="7475934" cy="1175385"/>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Την προθετικότητα: εξετάζουμε ποιος είναι ο στόχος του συγγραφέα με τον συγκεκριμένο τίτλο. Να συγκινήσει, να ενημερώσει, να επηρεάσει συναισθηματικά τον δέκτη, να προβληματίσει, να πείσει για την ορθότητα της άποψης που θα υποστηρίξει στο κείμενο;</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969288"/>
            <a:ext cx="7556421" cy="2126337"/>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Σχολιασμός Τίτλου: "Το βιβλίο ποτέ δεν πεθαίνει (!)"</a:t>
            </a:r>
            <a:endParaRPr lang="en-US" sz="4450" dirty="0"/>
          </a:p>
        </p:txBody>
      </p:sp>
      <p:pic>
        <p:nvPicPr>
          <p:cNvPr id="4" name="Image 1" descr="preencoded.png">    </p:cNvPr>
          <p:cNvPicPr>
            <a:picLocks noChangeAspect="1"/>
          </p:cNvPicPr>
          <p:nvPr/>
        </p:nvPicPr>
        <p:blipFill>
          <a:blip r:embed="rId2"/>
          <a:stretch>
            <a:fillRect/>
          </a:stretch>
        </p:blipFill>
        <p:spPr>
          <a:xfrm>
            <a:off x="6280190" y="3435787"/>
            <a:ext cx="566976" cy="566976"/>
          </a:xfrm>
          <a:prstGeom prst="rect">
            <a:avLst/>
          </a:prstGeom>
        </p:spPr>
      </p:pic>
      <p:sp>
        <p:nvSpPr>
          <p:cNvPr id="5" name="Text 1"/>
          <p:cNvSpPr/>
          <p:nvPr/>
        </p:nvSpPr>
        <p:spPr>
          <a:xfrm>
            <a:off x="6280190" y="4229576"/>
            <a:ext cx="2291953"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Θέμα</a:t>
            </a:r>
            <a:endParaRPr lang="en-US" sz="2200" dirty="0"/>
          </a:p>
        </p:txBody>
      </p:sp>
      <p:sp>
        <p:nvSpPr>
          <p:cNvPr id="6" name="Text 2"/>
          <p:cNvSpPr/>
          <p:nvPr/>
        </p:nvSpPr>
        <p:spPr>
          <a:xfrm>
            <a:off x="6280190" y="4719995"/>
            <a:ext cx="2291953" cy="1814513"/>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Ο τίτλος αναφέρεται στη διαχρονικότητα του βιβλίου ως μέσου γνώσης και πολιτισμού.</a:t>
            </a:r>
            <a:endParaRPr lang="en-US" sz="1750" dirty="0"/>
          </a:p>
        </p:txBody>
      </p:sp>
      <p:pic>
        <p:nvPicPr>
          <p:cNvPr id="7" name="Image 2" descr="preencoded.png">    </p:cNvPr>
          <p:cNvPicPr>
            <a:picLocks noChangeAspect="1"/>
          </p:cNvPicPr>
          <p:nvPr/>
        </p:nvPicPr>
        <p:blipFill>
          <a:blip r:embed="rId3"/>
          <a:stretch>
            <a:fillRect/>
          </a:stretch>
        </p:blipFill>
        <p:spPr>
          <a:xfrm>
            <a:off x="8912304" y="3435787"/>
            <a:ext cx="566976" cy="566976"/>
          </a:xfrm>
          <a:prstGeom prst="rect">
            <a:avLst/>
          </a:prstGeom>
        </p:spPr>
      </p:pic>
      <p:sp>
        <p:nvSpPr>
          <p:cNvPr id="8" name="Text 3"/>
          <p:cNvSpPr/>
          <p:nvPr/>
        </p:nvSpPr>
        <p:spPr>
          <a:xfrm>
            <a:off x="8912304" y="4229576"/>
            <a:ext cx="2292072"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Στίξη</a:t>
            </a:r>
            <a:endParaRPr lang="en-US" sz="2200" dirty="0"/>
          </a:p>
        </p:txBody>
      </p:sp>
      <p:sp>
        <p:nvSpPr>
          <p:cNvPr id="9" name="Text 4"/>
          <p:cNvSpPr/>
          <p:nvPr/>
        </p:nvSpPr>
        <p:spPr>
          <a:xfrm>
            <a:off x="8912304" y="4719995"/>
            <a:ext cx="2292072" cy="2540318"/>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Το θαυμαστικό σε παρένθεση προσδίδει έμφαση και δηλώνει τη συναισθηματική φόρτιση του συγγραφέα.</a:t>
            </a:r>
            <a:endParaRPr lang="en-US" sz="1750" dirty="0"/>
          </a:p>
        </p:txBody>
      </p:sp>
      <p:pic>
        <p:nvPicPr>
          <p:cNvPr id="10" name="Image 3" descr="preencoded.png">    </p:cNvPr>
          <p:cNvPicPr>
            <a:picLocks noChangeAspect="1"/>
          </p:cNvPicPr>
          <p:nvPr/>
        </p:nvPicPr>
        <p:blipFill>
          <a:blip r:embed="rId4"/>
          <a:stretch>
            <a:fillRect/>
          </a:stretch>
        </p:blipFill>
        <p:spPr>
          <a:xfrm>
            <a:off x="11544538" y="3435787"/>
            <a:ext cx="566976" cy="566976"/>
          </a:xfrm>
          <a:prstGeom prst="rect">
            <a:avLst/>
          </a:prstGeom>
        </p:spPr>
      </p:pic>
      <p:sp>
        <p:nvSpPr>
          <p:cNvPr id="11" name="Text 5"/>
          <p:cNvSpPr/>
          <p:nvPr/>
        </p:nvSpPr>
        <p:spPr>
          <a:xfrm>
            <a:off x="11544538" y="4229576"/>
            <a:ext cx="2291953"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Γλώσσα</a:t>
            </a:r>
            <a:endParaRPr lang="en-US" sz="2200" dirty="0"/>
          </a:p>
        </p:txBody>
      </p:sp>
      <p:sp>
        <p:nvSpPr>
          <p:cNvPr id="12" name="Text 6"/>
          <p:cNvSpPr/>
          <p:nvPr/>
        </p:nvSpPr>
        <p:spPr>
          <a:xfrm>
            <a:off x="11544538" y="4719995"/>
            <a:ext cx="2291953" cy="2540318"/>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Χρησιμοποιείται η ποιητική λειτουργία της γλώσσας με τη μεταφορική χρήση του ρήματος "πεθαίνει" για ένα άψυχο αντικείμενο.</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187648"/>
            <a:ext cx="8073033"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Επικοινωνιακοί Στόχοι Τίτλων</a:t>
            </a:r>
            <a:endParaRPr lang="en-US" sz="4450" dirty="0"/>
          </a:p>
        </p:txBody>
      </p:sp>
      <p:sp>
        <p:nvSpPr>
          <p:cNvPr id="3" name="Text 1"/>
          <p:cNvSpPr/>
          <p:nvPr/>
        </p:nvSpPr>
        <p:spPr>
          <a:xfrm>
            <a:off x="1857256" y="2557701"/>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Μήνυμα «βόμβα»!</a:t>
            </a:r>
            <a:endParaRPr lang="en-US" sz="2200" dirty="0"/>
          </a:p>
        </p:txBody>
      </p:sp>
      <p:sp>
        <p:nvSpPr>
          <p:cNvPr id="4" name="Text 2"/>
          <p:cNvSpPr/>
          <p:nvPr/>
        </p:nvSpPr>
        <p:spPr>
          <a:xfrm>
            <a:off x="793790" y="3048119"/>
            <a:ext cx="3898702" cy="1088708"/>
          </a:xfrm>
          <a:prstGeom prst="rect">
            <a:avLst/>
          </a:prstGeom>
          <a:noFill/>
          <a:ln/>
        </p:spPr>
        <p:txBody>
          <a:bodyPr wrap="square" lIns="0" tIns="0" rIns="0" bIns="0" rtlCol="0" anchor="t"/>
          <a:lstStyle/>
          <a:p>
            <a:pPr algn="r" indent="0" marL="0">
              <a:lnSpc>
                <a:spcPts val="2850"/>
              </a:lnSpc>
              <a:buNone/>
            </a:pPr>
            <a:r>
              <a:rPr lang="en-US" sz="1750" dirty="0">
                <a:solidFill>
                  <a:srgbClr val="404155"/>
                </a:solidFill>
                <a:latin typeface="Nobile" pitchFamily="34" charset="0"/>
                <a:ea typeface="Nobile" pitchFamily="34" charset="-122"/>
                <a:cs typeface="Nobile" pitchFamily="34" charset="-120"/>
              </a:rPr>
              <a:t>Χρήση μεταφοράς και θαυμαστικού για έμφαση και συναισθηματική φόρτιση.</a:t>
            </a:r>
            <a:endParaRPr lang="en-US" sz="1750" dirty="0"/>
          </a:p>
        </p:txBody>
      </p:sp>
      <p:pic>
        <p:nvPicPr>
          <p:cNvPr id="5" name="Image 0" descr="preencoded.png">    </p:cNvPr>
          <p:cNvPicPr>
            <a:picLocks noChangeAspect="1"/>
          </p:cNvPicPr>
          <p:nvPr/>
        </p:nvPicPr>
        <p:blipFill>
          <a:blip r:embed="rId1"/>
          <a:stretch>
            <a:fillRect/>
          </a:stretch>
        </p:blipFill>
        <p:spPr>
          <a:xfrm>
            <a:off x="5032653" y="2413516"/>
            <a:ext cx="4564975" cy="4564975"/>
          </a:xfrm>
          <a:prstGeom prst="rect">
            <a:avLst/>
          </a:prstGeom>
        </p:spPr>
      </p:pic>
      <p:sp>
        <p:nvSpPr>
          <p:cNvPr id="6" name="Text 3"/>
          <p:cNvSpPr/>
          <p:nvPr/>
        </p:nvSpPr>
        <p:spPr>
          <a:xfrm>
            <a:off x="6033492" y="3336369"/>
            <a:ext cx="339328" cy="424220"/>
          </a:xfrm>
          <a:prstGeom prst="rect">
            <a:avLst/>
          </a:prstGeom>
          <a:noFill/>
          <a:ln/>
        </p:spPr>
        <p:txBody>
          <a:bodyPr wrap="none" lIns="0" tIns="0" rIns="0" bIns="0" rtlCol="0" anchor="t"/>
          <a:lstStyle/>
          <a:p>
            <a:pPr indent="0" marL="0">
              <a:lnSpc>
                <a:spcPts val="4250"/>
              </a:lnSpc>
              <a:buNone/>
            </a:pPr>
            <a:r>
              <a:rPr lang="en-US" sz="2650" dirty="0">
                <a:solidFill>
                  <a:srgbClr val="404155"/>
                </a:solidFill>
                <a:latin typeface="Alexandria" pitchFamily="34" charset="0"/>
                <a:ea typeface="Alexandria" pitchFamily="34" charset="-122"/>
                <a:cs typeface="Alexandria" pitchFamily="34" charset="-120"/>
              </a:rPr>
              <a:t>1</a:t>
            </a:r>
            <a:endParaRPr lang="en-US" sz="2650" dirty="0"/>
          </a:p>
        </p:txBody>
      </p:sp>
      <p:sp>
        <p:nvSpPr>
          <p:cNvPr id="7" name="Text 4"/>
          <p:cNvSpPr/>
          <p:nvPr/>
        </p:nvSpPr>
        <p:spPr>
          <a:xfrm>
            <a:off x="9937790" y="2350056"/>
            <a:ext cx="3241119"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Επιστροφή στο… μέλλον</a:t>
            </a:r>
            <a:endParaRPr lang="en-US" sz="2200" dirty="0"/>
          </a:p>
        </p:txBody>
      </p:sp>
      <p:sp>
        <p:nvSpPr>
          <p:cNvPr id="8" name="Text 5"/>
          <p:cNvSpPr/>
          <p:nvPr/>
        </p:nvSpPr>
        <p:spPr>
          <a:xfrm>
            <a:off x="9937790" y="2840474"/>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Οξύμωρο σχήμα με αποσιωπητικά που προκαλεί το ενδιαφέρον.</a:t>
            </a:r>
            <a:endParaRPr lang="en-US" sz="1750" dirty="0"/>
          </a:p>
        </p:txBody>
      </p:sp>
      <p:pic>
        <p:nvPicPr>
          <p:cNvPr id="9" name="Image 1" descr="preencoded.png">    </p:cNvPr>
          <p:cNvPicPr>
            <a:picLocks noChangeAspect="1"/>
          </p:cNvPicPr>
          <p:nvPr/>
        </p:nvPicPr>
        <p:blipFill>
          <a:blip r:embed="rId2"/>
          <a:stretch>
            <a:fillRect/>
          </a:stretch>
        </p:blipFill>
        <p:spPr>
          <a:xfrm>
            <a:off x="5032653" y="2413516"/>
            <a:ext cx="4564975" cy="4564975"/>
          </a:xfrm>
          <a:prstGeom prst="rect">
            <a:avLst/>
          </a:prstGeom>
        </p:spPr>
      </p:pic>
      <p:sp>
        <p:nvSpPr>
          <p:cNvPr id="10" name="Text 6"/>
          <p:cNvSpPr/>
          <p:nvPr/>
        </p:nvSpPr>
        <p:spPr>
          <a:xfrm>
            <a:off x="7893010" y="3071693"/>
            <a:ext cx="339328" cy="424220"/>
          </a:xfrm>
          <a:prstGeom prst="rect">
            <a:avLst/>
          </a:prstGeom>
          <a:noFill/>
          <a:ln/>
        </p:spPr>
        <p:txBody>
          <a:bodyPr wrap="none" lIns="0" tIns="0" rIns="0" bIns="0" rtlCol="0" anchor="t"/>
          <a:lstStyle/>
          <a:p>
            <a:pPr indent="0" marL="0">
              <a:lnSpc>
                <a:spcPts val="4250"/>
              </a:lnSpc>
              <a:buNone/>
            </a:pPr>
            <a:r>
              <a:rPr lang="en-US" sz="2650" dirty="0">
                <a:solidFill>
                  <a:srgbClr val="404155"/>
                </a:solidFill>
                <a:latin typeface="Alexandria" pitchFamily="34" charset="0"/>
                <a:ea typeface="Alexandria" pitchFamily="34" charset="-122"/>
                <a:cs typeface="Alexandria" pitchFamily="34" charset="-120"/>
              </a:rPr>
              <a:t>2</a:t>
            </a:r>
            <a:endParaRPr lang="en-US" sz="2650" dirty="0"/>
          </a:p>
        </p:txBody>
      </p:sp>
      <p:sp>
        <p:nvSpPr>
          <p:cNvPr id="11" name="Text 7"/>
          <p:cNvSpPr/>
          <p:nvPr/>
        </p:nvSpPr>
        <p:spPr>
          <a:xfrm>
            <a:off x="10051256" y="3906441"/>
            <a:ext cx="3330059"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ΘΕΛΕΙ ΑΡΕΤΗ ΚΑΙ ΤΟΛΜΗ</a:t>
            </a:r>
            <a:endParaRPr lang="en-US" sz="2200" dirty="0"/>
          </a:p>
        </p:txBody>
      </p:sp>
      <p:sp>
        <p:nvSpPr>
          <p:cNvPr id="12" name="Text 8"/>
          <p:cNvSpPr/>
          <p:nvPr/>
        </p:nvSpPr>
        <p:spPr>
          <a:xfrm>
            <a:off x="10051256" y="4396859"/>
            <a:ext cx="3785354"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Χρήση κεφαλαίων για έμφαση και παράθεση γνωστής φράσης.</a:t>
            </a:r>
            <a:endParaRPr lang="en-US" sz="1750" dirty="0"/>
          </a:p>
        </p:txBody>
      </p:sp>
      <p:pic>
        <p:nvPicPr>
          <p:cNvPr id="13" name="Image 2" descr="preencoded.png">    </p:cNvPr>
          <p:cNvPicPr>
            <a:picLocks noChangeAspect="1"/>
          </p:cNvPicPr>
          <p:nvPr/>
        </p:nvPicPr>
        <p:blipFill>
          <a:blip r:embed="rId3"/>
          <a:stretch>
            <a:fillRect/>
          </a:stretch>
        </p:blipFill>
        <p:spPr>
          <a:xfrm>
            <a:off x="5032653" y="2413516"/>
            <a:ext cx="4564975" cy="4564975"/>
          </a:xfrm>
          <a:prstGeom prst="rect">
            <a:avLst/>
          </a:prstGeom>
        </p:spPr>
      </p:pic>
      <p:sp>
        <p:nvSpPr>
          <p:cNvPr id="14" name="Text 9"/>
          <p:cNvSpPr/>
          <p:nvPr/>
        </p:nvSpPr>
        <p:spPr>
          <a:xfrm>
            <a:off x="8719423" y="4758452"/>
            <a:ext cx="339328" cy="424220"/>
          </a:xfrm>
          <a:prstGeom prst="rect">
            <a:avLst/>
          </a:prstGeom>
          <a:noFill/>
          <a:ln/>
        </p:spPr>
        <p:txBody>
          <a:bodyPr wrap="none" lIns="0" tIns="0" rIns="0" bIns="0" rtlCol="0" anchor="t"/>
          <a:lstStyle/>
          <a:p>
            <a:pPr indent="0" marL="0">
              <a:lnSpc>
                <a:spcPts val="4250"/>
              </a:lnSpc>
              <a:buNone/>
            </a:pPr>
            <a:r>
              <a:rPr lang="en-US" sz="2650" dirty="0">
                <a:solidFill>
                  <a:srgbClr val="404155"/>
                </a:solidFill>
                <a:latin typeface="Alexandria" pitchFamily="34" charset="0"/>
                <a:ea typeface="Alexandria" pitchFamily="34" charset="-122"/>
                <a:cs typeface="Alexandria" pitchFamily="34" charset="-120"/>
              </a:rPr>
              <a:t>3</a:t>
            </a:r>
            <a:endParaRPr lang="en-US" sz="2650" dirty="0"/>
          </a:p>
        </p:txBody>
      </p:sp>
      <p:sp>
        <p:nvSpPr>
          <p:cNvPr id="15" name="Text 10"/>
          <p:cNvSpPr/>
          <p:nvPr/>
        </p:nvSpPr>
        <p:spPr>
          <a:xfrm>
            <a:off x="9937790" y="546282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Η έξυπνη (;) κίνηση</a:t>
            </a:r>
            <a:endParaRPr lang="en-US" sz="2200" dirty="0"/>
          </a:p>
        </p:txBody>
      </p:sp>
      <p:sp>
        <p:nvSpPr>
          <p:cNvPr id="16" name="Text 11"/>
          <p:cNvSpPr/>
          <p:nvPr/>
        </p:nvSpPr>
        <p:spPr>
          <a:xfrm>
            <a:off x="9937790" y="5953244"/>
            <a:ext cx="3898821" cy="1088708"/>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Ερωτηματικό σε παρένθεση που εκφράζει αμφισβήτηση και ειρωνεία.</a:t>
            </a:r>
            <a:endParaRPr lang="en-US" sz="1750" dirty="0"/>
          </a:p>
        </p:txBody>
      </p:sp>
      <p:pic>
        <p:nvPicPr>
          <p:cNvPr id="17" name="Image 3" descr="preencoded.png">    </p:cNvPr>
          <p:cNvPicPr>
            <a:picLocks noChangeAspect="1"/>
          </p:cNvPicPr>
          <p:nvPr/>
        </p:nvPicPr>
        <p:blipFill>
          <a:blip r:embed="rId4"/>
          <a:stretch>
            <a:fillRect/>
          </a:stretch>
        </p:blipFill>
        <p:spPr>
          <a:xfrm>
            <a:off x="5032653" y="2413516"/>
            <a:ext cx="4564975" cy="4564975"/>
          </a:xfrm>
          <a:prstGeom prst="rect">
            <a:avLst/>
          </a:prstGeom>
        </p:spPr>
      </p:pic>
      <p:sp>
        <p:nvSpPr>
          <p:cNvPr id="18" name="Text 12"/>
          <p:cNvSpPr/>
          <p:nvPr/>
        </p:nvSpPr>
        <p:spPr>
          <a:xfrm>
            <a:off x="7370564" y="6065520"/>
            <a:ext cx="339328" cy="424220"/>
          </a:xfrm>
          <a:prstGeom prst="rect">
            <a:avLst/>
          </a:prstGeom>
          <a:noFill/>
          <a:ln/>
        </p:spPr>
        <p:txBody>
          <a:bodyPr wrap="none" lIns="0" tIns="0" rIns="0" bIns="0" rtlCol="0" anchor="t"/>
          <a:lstStyle/>
          <a:p>
            <a:pPr indent="0" marL="0">
              <a:lnSpc>
                <a:spcPts val="4250"/>
              </a:lnSpc>
              <a:buNone/>
            </a:pPr>
            <a:r>
              <a:rPr lang="en-US" sz="2650" dirty="0">
                <a:solidFill>
                  <a:srgbClr val="404155"/>
                </a:solidFill>
                <a:latin typeface="Alexandria" pitchFamily="34" charset="0"/>
                <a:ea typeface="Alexandria" pitchFamily="34" charset="-122"/>
                <a:cs typeface="Alexandria" pitchFamily="34" charset="-120"/>
              </a:rPr>
              <a:t>4</a:t>
            </a:r>
            <a:endParaRPr lang="en-US" sz="2650" dirty="0"/>
          </a:p>
        </p:txBody>
      </p:sp>
      <p:sp>
        <p:nvSpPr>
          <p:cNvPr id="19" name="Text 13"/>
          <p:cNvSpPr/>
          <p:nvPr/>
        </p:nvSpPr>
        <p:spPr>
          <a:xfrm>
            <a:off x="793790" y="5078016"/>
            <a:ext cx="3898702" cy="708660"/>
          </a:xfrm>
          <a:prstGeom prst="rect">
            <a:avLst/>
          </a:prstGeom>
          <a:noFill/>
          <a:ln/>
        </p:spPr>
        <p:txBody>
          <a:bodyPr wrap="square" lIns="0" tIns="0" rIns="0" bIns="0" rtlCol="0" anchor="t"/>
          <a:lstStyle/>
          <a:p>
            <a:pPr algn="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Καθαρά Δευτέρα σε καθεστώς COVID-19</a:t>
            </a:r>
            <a:endParaRPr lang="en-US" sz="2200" dirty="0"/>
          </a:p>
        </p:txBody>
      </p:sp>
      <p:sp>
        <p:nvSpPr>
          <p:cNvPr id="20" name="Text 14"/>
          <p:cNvSpPr/>
          <p:nvPr/>
        </p:nvSpPr>
        <p:spPr>
          <a:xfrm>
            <a:off x="793790" y="5922764"/>
            <a:ext cx="3898702" cy="725805"/>
          </a:xfrm>
          <a:prstGeom prst="rect">
            <a:avLst/>
          </a:prstGeom>
          <a:noFill/>
          <a:ln/>
        </p:spPr>
        <p:txBody>
          <a:bodyPr wrap="square" lIns="0" tIns="0" rIns="0" bIns="0" rtlCol="0" anchor="t"/>
          <a:lstStyle/>
          <a:p>
            <a:pPr algn="r" indent="0" marL="0">
              <a:lnSpc>
                <a:spcPts val="2850"/>
              </a:lnSpc>
              <a:buNone/>
            </a:pPr>
            <a:r>
              <a:rPr lang="en-US" sz="1750" dirty="0">
                <a:solidFill>
                  <a:srgbClr val="404155"/>
                </a:solidFill>
                <a:latin typeface="Nobile" pitchFamily="34" charset="0"/>
                <a:ea typeface="Nobile" pitchFamily="34" charset="-122"/>
                <a:cs typeface="Nobile" pitchFamily="34" charset="-120"/>
              </a:rPr>
              <a:t>Αντίθεση μεταξύ παράδοσης και σύγχρονης πραγματικότητας.</a:t>
            </a:r>
            <a:endParaRPr lang="en-US" sz="1750" dirty="0"/>
          </a:p>
        </p:txBody>
      </p:sp>
      <p:pic>
        <p:nvPicPr>
          <p:cNvPr id="21" name="Image 4" descr="preencoded.png">    </p:cNvPr>
          <p:cNvPicPr>
            <a:picLocks noChangeAspect="1"/>
          </p:cNvPicPr>
          <p:nvPr/>
        </p:nvPicPr>
        <p:blipFill>
          <a:blip r:embed="rId5"/>
          <a:stretch>
            <a:fillRect/>
          </a:stretch>
        </p:blipFill>
        <p:spPr>
          <a:xfrm>
            <a:off x="5032653" y="2413516"/>
            <a:ext cx="4564975" cy="4564975"/>
          </a:xfrm>
          <a:prstGeom prst="rect">
            <a:avLst/>
          </a:prstGeom>
        </p:spPr>
      </p:pic>
      <p:sp>
        <p:nvSpPr>
          <p:cNvPr id="22" name="Text 15"/>
          <p:cNvSpPr/>
          <p:nvPr/>
        </p:nvSpPr>
        <p:spPr>
          <a:xfrm>
            <a:off x="5710595" y="5186720"/>
            <a:ext cx="339328" cy="424220"/>
          </a:xfrm>
          <a:prstGeom prst="rect">
            <a:avLst/>
          </a:prstGeom>
          <a:noFill/>
          <a:ln/>
        </p:spPr>
        <p:txBody>
          <a:bodyPr wrap="none" lIns="0" tIns="0" rIns="0" bIns="0" rtlCol="0" anchor="t"/>
          <a:lstStyle/>
          <a:p>
            <a:pPr indent="0" marL="0">
              <a:lnSpc>
                <a:spcPts val="4250"/>
              </a:lnSpc>
              <a:buNone/>
            </a:pPr>
            <a:r>
              <a:rPr lang="en-US" sz="2650" dirty="0">
                <a:solidFill>
                  <a:srgbClr val="404155"/>
                </a:solidFill>
                <a:latin typeface="Alexandria" pitchFamily="34" charset="0"/>
                <a:ea typeface="Alexandria" pitchFamily="34" charset="-122"/>
                <a:cs typeface="Alexandria" pitchFamily="34" charset="-120"/>
              </a:rPr>
              <a:t>5</a:t>
            </a:r>
            <a:endParaRPr lang="en-US" sz="2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2025-03-10T16:51:16Z</dcterms:created>
  <dcterms:modified xsi:type="dcterms:W3CDTF">2025-03-10T16:51:16Z</dcterms:modified>
</cp:coreProperties>
</file>