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81" r:id="rId4"/>
    <p:sldId id="276" r:id="rId5"/>
    <p:sldId id="271" r:id="rId6"/>
    <p:sldId id="268" r:id="rId7"/>
    <p:sldId id="287" r:id="rId8"/>
    <p:sldId id="288" r:id="rId9"/>
    <p:sldId id="289" r:id="rId10"/>
    <p:sldId id="292" r:id="rId11"/>
    <p:sldId id="282" r:id="rId12"/>
    <p:sldId id="278" r:id="rId13"/>
    <p:sldId id="285" r:id="rId14"/>
    <p:sldId id="267" r:id="rId15"/>
    <p:sldId id="293" r:id="rId16"/>
    <p:sldId id="294" r:id="rId17"/>
    <p:sldId id="266" r:id="rId1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6A4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1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F84E-2EC1-FCF9-B903-5BEB0E86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3FBD0-3FAC-7994-9161-6E16154A1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DFE4C-4723-C4B7-6D3F-A0A62619C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3A830-3DAF-8236-7216-3D2264F8B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9F3B8-91AE-8EDD-77E2-9C2A97005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C00D9-1E9A-3EC5-F629-F56B16E26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DA50F-249E-DAEE-D00C-4707245F5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C4516-B3D4-9C0D-5484-2CCBA92E6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9126-C64F-0E96-DCDD-A1223CD4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3F406-9814-C87A-F13F-50DCA11A6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64176D-10B2-202B-A160-6B07E583D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EE35-5BCD-3D1A-00C7-4F5473479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D9892DF-FD9C-815C-056C-EA76456B7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4028" y="2800350"/>
            <a:ext cx="5349240" cy="3824382"/>
          </a:xfrm>
          <a:prstGeom prst="rect">
            <a:avLst/>
          </a:prstGeom>
          <a:solidFill>
            <a:srgbClr val="E8F1FF">
              <a:alpha val="90000"/>
            </a:srgbClr>
          </a:solidFill>
          <a:ln w="12700">
            <a:noFill/>
            <a:prstDash val="solid"/>
          </a:ln>
        </p:spPr>
        <p:txBody>
          <a:bodyPr/>
          <a:lstStyle/>
          <a:p>
            <a:endParaRPr dirty="0"/>
          </a:p>
        </p:txBody>
      </p:sp>
      <p:sp>
        <p:nvSpPr>
          <p:cNvPr id="4" name="Text 1"/>
          <p:cNvSpPr/>
          <p:nvPr/>
        </p:nvSpPr>
        <p:spPr>
          <a:xfrm>
            <a:off x="612648" y="3351494"/>
            <a:ext cx="4709160" cy="15087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l-GR" sz="3400" b="1" dirty="0">
                <a:solidFill>
                  <a:srgbClr val="1558B0"/>
                </a:solidFill>
              </a:rPr>
              <a:t>Μικρά αστεράκια αγάπης </a:t>
            </a:r>
          </a:p>
          <a:p>
            <a:pPr marL="0" indent="0" algn="ctr">
              <a:buNone/>
            </a:pPr>
            <a:r>
              <a:rPr lang="el-GR" sz="3400" b="1" dirty="0">
                <a:solidFill>
                  <a:srgbClr val="1558B0"/>
                </a:solidFill>
              </a:rPr>
              <a:t>&amp;</a:t>
            </a:r>
          </a:p>
          <a:p>
            <a:pPr marL="0" indent="0" algn="ctr">
              <a:buNone/>
            </a:pPr>
            <a:r>
              <a:rPr lang="el-GR" sz="3400" b="1" dirty="0">
                <a:solidFill>
                  <a:srgbClr val="1558B0"/>
                </a:solidFill>
              </a:rPr>
              <a:t>η</a:t>
            </a:r>
            <a:r>
              <a:rPr lang="en-US" sz="3400" b="1" dirty="0">
                <a:solidFill>
                  <a:srgbClr val="1558B0"/>
                </a:solidFill>
              </a:rPr>
              <a:t> συμμετοχή μας</a:t>
            </a:r>
            <a:endParaRPr lang="en-US" sz="3400" dirty="0"/>
          </a:p>
          <a:p>
            <a:pPr marL="0" indent="0" algn="ctr">
              <a:buNone/>
            </a:pPr>
            <a:r>
              <a:rPr lang="en-US" sz="3400" b="1" dirty="0" err="1">
                <a:solidFill>
                  <a:srgbClr val="1558B0"/>
                </a:solidFill>
              </a:rPr>
              <a:t>στον</a:t>
            </a:r>
            <a:r>
              <a:rPr lang="en-US" sz="3400" b="1" dirty="0">
                <a:solidFill>
                  <a:srgbClr val="1558B0"/>
                </a:solidFill>
              </a:rPr>
              <a:t> </a:t>
            </a:r>
            <a:r>
              <a:rPr lang="en-US" sz="3400" b="1" dirty="0" err="1">
                <a:solidFill>
                  <a:srgbClr val="1558B0"/>
                </a:solidFill>
              </a:rPr>
              <a:t>δι</a:t>
            </a:r>
            <a:r>
              <a:rPr lang="en-US" sz="3400" b="1" dirty="0">
                <a:solidFill>
                  <a:srgbClr val="1558B0"/>
                </a:solidFill>
              </a:rPr>
              <a:t>αγωνισμό</a:t>
            </a:r>
            <a:r>
              <a:rPr lang="el-GR" sz="3400" b="1" dirty="0">
                <a:solidFill>
                  <a:srgbClr val="1558B0"/>
                </a:solidFill>
              </a:rPr>
              <a:t>:</a:t>
            </a:r>
            <a:endParaRPr lang="en-US" sz="3400" dirty="0"/>
          </a:p>
        </p:txBody>
      </p:sp>
      <p:sp>
        <p:nvSpPr>
          <p:cNvPr id="5" name="Shape 2"/>
          <p:cNvSpPr/>
          <p:nvPr/>
        </p:nvSpPr>
        <p:spPr>
          <a:xfrm>
            <a:off x="878102" y="5258279"/>
            <a:ext cx="3840480" cy="0"/>
          </a:xfrm>
          <a:prstGeom prst="line">
            <a:avLst/>
          </a:prstGeom>
          <a:solidFill>
            <a:srgbClr val="F4C542"/>
          </a:solidFill>
          <a:ln w="38100">
            <a:solidFill>
              <a:srgbClr val="F5B8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3"/>
          <p:cNvSpPr/>
          <p:nvPr/>
        </p:nvSpPr>
        <p:spPr>
          <a:xfrm>
            <a:off x="681228" y="4931152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4C542"/>
                </a:solidFill>
              </a:rPr>
              <a:t>Αφίσα • Δοκίμιο • Δημιουργ</a:t>
            </a:r>
            <a:r>
              <a:rPr lang="el-GR" b="1" dirty="0" err="1">
                <a:solidFill>
                  <a:srgbClr val="F4C542"/>
                </a:solidFill>
              </a:rPr>
              <a:t>ική</a:t>
            </a:r>
            <a:r>
              <a:rPr lang="en-US" b="1" dirty="0">
                <a:solidFill>
                  <a:srgbClr val="F4C542"/>
                </a:solidFill>
              </a:rPr>
              <a:t> κατα</a:t>
            </a:r>
            <a:r>
              <a:rPr lang="en-US" b="1" dirty="0" err="1">
                <a:solidFill>
                  <a:srgbClr val="F4C542"/>
                </a:solidFill>
              </a:rPr>
              <a:t>σκευή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544068" y="5985164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4A90E2"/>
                </a:solidFill>
              </a:rPr>
              <a:t>Γυμνάσιο </a:t>
            </a:r>
            <a:r>
              <a:rPr lang="en-US" sz="1500" b="1" dirty="0" err="1">
                <a:solidFill>
                  <a:srgbClr val="4A90E2"/>
                </a:solidFill>
              </a:rPr>
              <a:t>Κρεμ</a:t>
            </a:r>
            <a:r>
              <a:rPr lang="en-US" sz="1500" b="1" dirty="0">
                <a:solidFill>
                  <a:srgbClr val="4A90E2"/>
                </a:solidFill>
              </a:rPr>
              <a:t>αστής Ρόδου</a:t>
            </a:r>
            <a:endParaRPr lang="el-GR" sz="1500" b="1" dirty="0">
              <a:solidFill>
                <a:srgbClr val="4A90E2"/>
              </a:solidFill>
            </a:endParaRPr>
          </a:p>
          <a:p>
            <a:pPr marL="0" indent="0" algn="ctr">
              <a:buNone/>
            </a:pPr>
            <a:r>
              <a:rPr lang="el-GR" sz="1500" b="1" dirty="0">
                <a:solidFill>
                  <a:srgbClr val="4A90E2"/>
                </a:solidFill>
              </a:rPr>
              <a:t>2025-2026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11201400" y="643737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defRPr sz="850" b="1">
                <a:solidFill>
                  <a:srgbClr val="F4C542"/>
                </a:solidFill>
                <a:latin typeface="Aptos"/>
              </a:defRPr>
            </a:pPr>
            <a:r>
              <a:t>1</a:t>
            </a:r>
          </a:p>
        </p:txBody>
      </p:sp>
      <p:pic>
        <p:nvPicPr>
          <p:cNvPr id="12" name="Picture 2" descr="Make-A-Wish (Κάνε-Μια-Ευχή Ελλάδος) - YouBeHero">
            <a:extLst>
              <a:ext uri="{FF2B5EF4-FFF2-40B4-BE49-F238E27FC236}">
                <a16:creationId xmlns:a16="http://schemas.microsoft.com/office/drawing/2014/main" id="{554E758E-CA14-4BAE-42F6-DDCCFDB0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3" y="272001"/>
            <a:ext cx="6911756" cy="20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C37D10-C3C6-AC9F-3E67-814A24668254}"/>
              </a:ext>
            </a:extLst>
          </p:cNvPr>
          <p:cNvSpPr txBox="1"/>
          <p:nvPr/>
        </p:nvSpPr>
        <p:spPr>
          <a:xfrm>
            <a:off x="1190625" y="436130"/>
            <a:ext cx="9810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1558B0"/>
                </a:solidFill>
              </a:rPr>
              <a:t>Η </a:t>
            </a:r>
            <a:r>
              <a:rPr lang="en-US" sz="4800" b="1" dirty="0" err="1">
                <a:solidFill>
                  <a:srgbClr val="1558B0"/>
                </a:solidFill>
              </a:rPr>
              <a:t>συμμετοχή</a:t>
            </a:r>
            <a:r>
              <a:rPr lang="en-US" sz="4800" b="1" dirty="0">
                <a:solidFill>
                  <a:srgbClr val="1558B0"/>
                </a:solidFill>
              </a:rPr>
              <a:t> μας</a:t>
            </a:r>
            <a:r>
              <a:rPr lang="el-GR" sz="4800" dirty="0"/>
              <a:t> </a:t>
            </a:r>
            <a:r>
              <a:rPr lang="en-US" sz="4800" b="1" dirty="0" err="1">
                <a:solidFill>
                  <a:srgbClr val="1558B0"/>
                </a:solidFill>
              </a:rPr>
              <a:t>στον</a:t>
            </a:r>
            <a:r>
              <a:rPr lang="en-US" sz="4800" b="1" dirty="0">
                <a:solidFill>
                  <a:srgbClr val="1558B0"/>
                </a:solidFill>
              </a:rPr>
              <a:t> </a:t>
            </a:r>
            <a:r>
              <a:rPr lang="en-US" sz="4800" b="1" dirty="0" err="1">
                <a:solidFill>
                  <a:srgbClr val="1558B0"/>
                </a:solidFill>
              </a:rPr>
              <a:t>δι</a:t>
            </a:r>
            <a:r>
              <a:rPr lang="en-US" sz="4800" b="1" dirty="0">
                <a:solidFill>
                  <a:srgbClr val="1558B0"/>
                </a:solidFill>
              </a:rPr>
              <a:t>αγωνισμό</a:t>
            </a:r>
            <a:endParaRPr lang="en-US" sz="4800" dirty="0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3332EE51-D149-8AED-1883-C2E2D3417368}"/>
              </a:ext>
            </a:extLst>
          </p:cNvPr>
          <p:cNvSpPr/>
          <p:nvPr/>
        </p:nvSpPr>
        <p:spPr>
          <a:xfrm>
            <a:off x="762000" y="2806773"/>
            <a:ext cx="7981950" cy="19691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4800" b="1" dirty="0">
                <a:solidFill>
                  <a:srgbClr val="F4C542"/>
                </a:solidFill>
              </a:rPr>
              <a:t>1. </a:t>
            </a:r>
            <a:r>
              <a:rPr lang="en-US" sz="4800" b="1" dirty="0" err="1">
                <a:solidFill>
                  <a:srgbClr val="F4C542"/>
                </a:solidFill>
              </a:rPr>
              <a:t>Αφίσ</a:t>
            </a:r>
            <a:r>
              <a:rPr lang="en-US" sz="4800" b="1" dirty="0">
                <a:solidFill>
                  <a:srgbClr val="F4C542"/>
                </a:solidFill>
              </a:rPr>
              <a:t>α </a:t>
            </a:r>
            <a:endParaRPr lang="el-GR" sz="4800" b="1" dirty="0">
              <a:solidFill>
                <a:srgbClr val="F4C54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4800" b="1" dirty="0">
                <a:solidFill>
                  <a:srgbClr val="F4C542"/>
                </a:solidFill>
              </a:rPr>
              <a:t>2. </a:t>
            </a:r>
            <a:r>
              <a:rPr lang="en-US" sz="4800" b="1" dirty="0" err="1">
                <a:solidFill>
                  <a:srgbClr val="F4C542"/>
                </a:solidFill>
              </a:rPr>
              <a:t>Δοκίμιο</a:t>
            </a:r>
            <a:r>
              <a:rPr lang="en-US" sz="4800" b="1" dirty="0">
                <a:solidFill>
                  <a:srgbClr val="F4C542"/>
                </a:solidFill>
              </a:rPr>
              <a:t> </a:t>
            </a:r>
            <a:endParaRPr lang="el-GR" sz="4800" b="1" dirty="0">
              <a:solidFill>
                <a:srgbClr val="F4C54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4800" b="1" dirty="0">
                <a:solidFill>
                  <a:srgbClr val="F4C542"/>
                </a:solidFill>
              </a:rPr>
              <a:t>3. </a:t>
            </a:r>
            <a:r>
              <a:rPr lang="en-US" sz="4800" b="1" dirty="0" err="1">
                <a:solidFill>
                  <a:srgbClr val="F4C542"/>
                </a:solidFill>
              </a:rPr>
              <a:t>Δημιουργ</a:t>
            </a:r>
            <a:r>
              <a:rPr lang="el-GR" sz="4800" b="1" dirty="0" err="1">
                <a:solidFill>
                  <a:srgbClr val="F4C542"/>
                </a:solidFill>
              </a:rPr>
              <a:t>ική</a:t>
            </a:r>
            <a:r>
              <a:rPr lang="en-US" sz="4800" b="1" dirty="0">
                <a:solidFill>
                  <a:srgbClr val="F4C542"/>
                </a:solidFill>
              </a:rPr>
              <a:t> </a:t>
            </a:r>
            <a:endParaRPr lang="el-GR" sz="4800" b="1" dirty="0">
              <a:solidFill>
                <a:srgbClr val="F4C542"/>
              </a:solidFill>
            </a:endParaRPr>
          </a:p>
          <a:p>
            <a:r>
              <a:rPr lang="el-GR" sz="4800" b="1" dirty="0">
                <a:solidFill>
                  <a:srgbClr val="F4C542"/>
                </a:solidFill>
              </a:rPr>
              <a:t>   </a:t>
            </a:r>
            <a:r>
              <a:rPr lang="en-US" sz="4800" b="1" dirty="0">
                <a:solidFill>
                  <a:srgbClr val="F4C542"/>
                </a:solidFill>
              </a:rPr>
              <a:t>κατα</a:t>
            </a:r>
            <a:r>
              <a:rPr lang="en-US" sz="4800" b="1" dirty="0" err="1">
                <a:solidFill>
                  <a:srgbClr val="F4C542"/>
                </a:solidFill>
              </a:rPr>
              <a:t>σκευή</a:t>
            </a:r>
            <a:endParaRPr lang="en-US" sz="4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529D8A-16AC-5CAA-B006-C96E50E4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1979"/>
            <a:ext cx="5903045" cy="49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0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265F-A5DF-4263-1E99-6BC32CCB5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19">
            <a:extLst>
              <a:ext uri="{FF2B5EF4-FFF2-40B4-BE49-F238E27FC236}">
                <a16:creationId xmlns:a16="http://schemas.microsoft.com/office/drawing/2014/main" id="{3EB14345-D842-D52D-E532-6AC92C9D78C4}"/>
              </a:ext>
            </a:extLst>
          </p:cNvPr>
          <p:cNvSpPr/>
          <p:nvPr/>
        </p:nvSpPr>
        <p:spPr>
          <a:xfrm>
            <a:off x="7515887" y="217143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defRPr sz="850" b="1">
                <a:solidFill>
                  <a:srgbClr val="F4C542"/>
                </a:solidFill>
                <a:latin typeface="Aptos"/>
              </a:defRPr>
            </a:pPr>
            <a: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DD0312-2F71-0E49-01A0-FF21C6CE3E41}"/>
              </a:ext>
            </a:extLst>
          </p:cNvPr>
          <p:cNvSpPr txBox="1"/>
          <p:nvPr/>
        </p:nvSpPr>
        <p:spPr>
          <a:xfrm>
            <a:off x="3147255" y="458521"/>
            <a:ext cx="6396303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sz="3400" b="1" dirty="0">
                <a:solidFill>
                  <a:srgbClr val="1558B0"/>
                </a:solidFill>
              </a:rPr>
              <a:t>1. Οι </a:t>
            </a:r>
            <a:r>
              <a:rPr sz="3400" b="1" dirty="0">
                <a:solidFill>
                  <a:srgbClr val="1558B0"/>
                </a:solidFill>
              </a:rPr>
              <a:t>α</a:t>
            </a:r>
            <a:r>
              <a:rPr sz="3400" b="1" dirty="0" err="1">
                <a:solidFill>
                  <a:srgbClr val="1558B0"/>
                </a:solidFill>
              </a:rPr>
              <a:t>φίσ</a:t>
            </a:r>
            <a:r>
              <a:rPr lang="el-GR" sz="3400" b="1" dirty="0">
                <a:solidFill>
                  <a:srgbClr val="1558B0"/>
                </a:solidFill>
              </a:rPr>
              <a:t>ε</a:t>
            </a:r>
            <a:r>
              <a:rPr sz="3400" b="1" dirty="0">
                <a:solidFill>
                  <a:srgbClr val="1558B0"/>
                </a:solidFill>
              </a:rPr>
              <a:t>ς μας</a:t>
            </a:r>
            <a:r>
              <a:rPr lang="el-GR" sz="3400" b="1" dirty="0">
                <a:solidFill>
                  <a:srgbClr val="1558B0"/>
                </a:solidFill>
              </a:rPr>
              <a:t> (3 συμμετοχές)</a:t>
            </a:r>
            <a:endParaRPr sz="3400" b="1" dirty="0">
              <a:solidFill>
                <a:srgbClr val="1558B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F66AD-4A9E-AC1A-E7A2-188BB03136C0}"/>
              </a:ext>
            </a:extLst>
          </p:cNvPr>
          <p:cNvSpPr txBox="1"/>
          <p:nvPr/>
        </p:nvSpPr>
        <p:spPr>
          <a:xfrm>
            <a:off x="3585405" y="6288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1558B0"/>
                </a:solidFill>
              </a:rPr>
              <a:t>Αστέρι</a:t>
            </a:r>
            <a:r>
              <a:rPr lang="en-US" b="1" dirty="0">
                <a:solidFill>
                  <a:srgbClr val="1558B0"/>
                </a:solidFill>
              </a:rPr>
              <a:t>α, καρδιές και φως για ελπίδα και αγάπη</a:t>
            </a:r>
            <a:r>
              <a:rPr lang="el-GR" b="1" dirty="0">
                <a:solidFill>
                  <a:srgbClr val="1558B0"/>
                </a:solidFill>
              </a:rPr>
              <a:t>!!! </a:t>
            </a:r>
            <a:endParaRPr lang="el-GR" b="1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A414D35-7EFB-A2EE-F0AB-EF6F0E070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5" y="1878127"/>
            <a:ext cx="3961124" cy="372829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527F801-40B7-D062-EED1-FAEB81ED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677" y="1755708"/>
            <a:ext cx="4062546" cy="406254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AC3D6E5-DE48-F4CA-10FF-721DBDDF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58" y="1852542"/>
            <a:ext cx="3868878" cy="38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3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A13A-D050-DF25-8290-B34CA99C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C200381-EF53-BFF4-866C-C3F893E7646A}"/>
              </a:ext>
            </a:extLst>
          </p:cNvPr>
          <p:cNvSpPr/>
          <p:nvPr/>
        </p:nvSpPr>
        <p:spPr>
          <a:xfrm>
            <a:off x="640080" y="662940"/>
            <a:ext cx="5394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2800" b="1" dirty="0">
                <a:solidFill>
                  <a:srgbClr val="1558B0"/>
                </a:solidFill>
              </a:rPr>
              <a:t>2. </a:t>
            </a:r>
            <a:r>
              <a:rPr lang="en-US" sz="2800" b="1" dirty="0" err="1">
                <a:solidFill>
                  <a:srgbClr val="1558B0"/>
                </a:solidFill>
              </a:rPr>
              <a:t>Το</a:t>
            </a:r>
            <a:r>
              <a:rPr lang="en-US" sz="2800" b="1" dirty="0">
                <a:solidFill>
                  <a:srgbClr val="1558B0"/>
                </a:solidFill>
              </a:rPr>
              <a:t> </a:t>
            </a:r>
            <a:r>
              <a:rPr lang="en-US" sz="2800" b="1" dirty="0" err="1">
                <a:solidFill>
                  <a:srgbClr val="1558B0"/>
                </a:solidFill>
              </a:rPr>
              <a:t>δοκίμιο</a:t>
            </a:r>
            <a:endParaRPr lang="en-US" sz="28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37A51E8D-8061-EEBB-99B3-006AA07B761C}"/>
              </a:ext>
            </a:extLst>
          </p:cNvPr>
          <p:cNvSpPr/>
          <p:nvPr/>
        </p:nvSpPr>
        <p:spPr>
          <a:xfrm>
            <a:off x="731520" y="1809750"/>
            <a:ext cx="4892040" cy="1619250"/>
          </a:xfrm>
          <a:prstGeom prst="roundRect">
            <a:avLst>
              <a:gd name="adj" fmla="val 5405"/>
            </a:avLst>
          </a:prstGeom>
          <a:solidFill>
            <a:srgbClr val="E8F1FF"/>
          </a:solidFill>
          <a:ln w="12700">
            <a:solidFill>
              <a:srgbClr val="4A90E2"/>
            </a:solidFill>
            <a:prstDash val="solid"/>
          </a:ln>
          <a:effectLst>
            <a:outerShdw blurRad="25400" dist="508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49C8F3D-409C-45B2-E075-175DA4EBF941}"/>
              </a:ext>
            </a:extLst>
          </p:cNvPr>
          <p:cNvSpPr/>
          <p:nvPr/>
        </p:nvSpPr>
        <p:spPr>
          <a:xfrm>
            <a:off x="1005840" y="2183130"/>
            <a:ext cx="429768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l-GR" sz="2300" b="1" dirty="0">
              <a:solidFill>
                <a:srgbClr val="1558B0"/>
              </a:solidFill>
            </a:endParaRPr>
          </a:p>
          <a:p>
            <a:r>
              <a:rPr lang="en-US" sz="2000" b="1" dirty="0" err="1">
                <a:solidFill>
                  <a:srgbClr val="1558B0"/>
                </a:solidFill>
              </a:rPr>
              <a:t>Λόγος</a:t>
            </a:r>
            <a:r>
              <a:rPr lang="en-US" sz="2000" b="1" dirty="0">
                <a:solidFill>
                  <a:srgbClr val="1558B0"/>
                </a:solidFill>
              </a:rPr>
              <a:t> και </a:t>
            </a:r>
            <a:r>
              <a:rPr lang="en-US" sz="2000" b="1" dirty="0" err="1">
                <a:solidFill>
                  <a:srgbClr val="1558B0"/>
                </a:solidFill>
              </a:rPr>
              <a:t>σκέψεις</a:t>
            </a:r>
            <a:r>
              <a:rPr lang="en-US" sz="2000" b="1" dirty="0">
                <a:solidFill>
                  <a:srgbClr val="1558B0"/>
                </a:solidFill>
              </a:rPr>
              <a:t> </a:t>
            </a:r>
            <a:r>
              <a:rPr lang="en-US" sz="2000" b="1" dirty="0" err="1">
                <a:solidFill>
                  <a:srgbClr val="1558B0"/>
                </a:solidFill>
              </a:rPr>
              <a:t>γι</a:t>
            </a:r>
            <a:r>
              <a:rPr lang="en-US" sz="2000" b="1" dirty="0">
                <a:solidFill>
                  <a:srgbClr val="1558B0"/>
                </a:solidFill>
              </a:rPr>
              <a:t>α την αξία της </a:t>
            </a:r>
            <a:r>
              <a:rPr lang="el-GR" sz="2000" b="1" dirty="0">
                <a:solidFill>
                  <a:srgbClr val="1558B0"/>
                </a:solidFill>
              </a:rPr>
              <a:t>αλληλεγγύης, της προσφοράς, της ενδυνάμωσης</a:t>
            </a:r>
            <a:r>
              <a:rPr lang="en-US" sz="2000" b="1" dirty="0">
                <a:solidFill>
                  <a:srgbClr val="1558B0"/>
                </a:solidFill>
              </a:rPr>
              <a:t> και </a:t>
            </a:r>
            <a:r>
              <a:rPr lang="en-US" sz="2000" b="1" dirty="0" err="1">
                <a:solidFill>
                  <a:srgbClr val="1558B0"/>
                </a:solidFill>
              </a:rPr>
              <a:t>της</a:t>
            </a:r>
            <a:r>
              <a:rPr lang="en-US" sz="2000" b="1" dirty="0">
                <a:solidFill>
                  <a:srgbClr val="1558B0"/>
                </a:solidFill>
              </a:rPr>
              <a:t> </a:t>
            </a:r>
            <a:r>
              <a:rPr lang="el-GR" sz="2000" b="1" dirty="0">
                <a:solidFill>
                  <a:srgbClr val="1558B0"/>
                </a:solidFill>
              </a:rPr>
              <a:t>ελπίδας.</a:t>
            </a:r>
            <a:endParaRPr lang="en-US" sz="2000" b="1" dirty="0">
              <a:solidFill>
                <a:srgbClr val="1558B0"/>
              </a:solidFill>
            </a:endParaRPr>
          </a:p>
          <a:p>
            <a:pPr marL="0" indent="0">
              <a:buNone/>
            </a:pPr>
            <a:endParaRPr lang="en-US" sz="23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B882414-E689-A2D3-1AA8-5B0769D5BBA0}"/>
              </a:ext>
            </a:extLst>
          </p:cNvPr>
          <p:cNvSpPr/>
          <p:nvPr/>
        </p:nvSpPr>
        <p:spPr>
          <a:xfrm>
            <a:off x="11201400" y="643737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defRPr sz="850" b="1">
                <a:solidFill>
                  <a:srgbClr val="F4C542"/>
                </a:solidFill>
                <a:latin typeface="Aptos"/>
              </a:defRPr>
            </a:pPr>
            <a:r>
              <a:t>7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C73CCA4-59A6-7951-5529-236205F9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-28575"/>
            <a:ext cx="4591050" cy="6886575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3896B053-C42B-C9E9-049C-722ECB366AA1}"/>
              </a:ext>
            </a:extLst>
          </p:cNvPr>
          <p:cNvSpPr/>
          <p:nvPr/>
        </p:nvSpPr>
        <p:spPr>
          <a:xfrm>
            <a:off x="803910" y="5246881"/>
            <a:ext cx="7981950" cy="19691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l-GR" sz="3200" b="1" dirty="0">
                <a:solidFill>
                  <a:srgbClr val="F4C542"/>
                </a:solidFill>
              </a:rPr>
              <a:t>«Ενδυνάμωση, Αγάπη, Δύναμη»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379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BD1E9-686C-0DE7-015A-45E6B8A5A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8D6182E-DEC6-2953-B301-4FD806C28786}"/>
              </a:ext>
            </a:extLst>
          </p:cNvPr>
          <p:cNvSpPr/>
          <p:nvPr/>
        </p:nvSpPr>
        <p:spPr>
          <a:xfrm>
            <a:off x="914400" y="787378"/>
            <a:ext cx="5394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l-GR" sz="2800" b="1" dirty="0">
                <a:solidFill>
                  <a:srgbClr val="1558B0"/>
                </a:solidFill>
              </a:rPr>
              <a:t>3. Η</a:t>
            </a:r>
            <a:r>
              <a:rPr lang="en-US" sz="2800" b="1" dirty="0">
                <a:solidFill>
                  <a:srgbClr val="1558B0"/>
                </a:solidFill>
              </a:rPr>
              <a:t> κατασκευή</a:t>
            </a:r>
            <a:endParaRPr lang="en-US" sz="280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84CC3BAB-2CF4-D87B-D9CC-CD689B4E4C7C}"/>
              </a:ext>
            </a:extLst>
          </p:cNvPr>
          <p:cNvSpPr/>
          <p:nvPr/>
        </p:nvSpPr>
        <p:spPr>
          <a:xfrm>
            <a:off x="537143" y="1943100"/>
            <a:ext cx="4892040" cy="1128388"/>
          </a:xfrm>
          <a:prstGeom prst="roundRect">
            <a:avLst>
              <a:gd name="adj" fmla="val 5405"/>
            </a:avLst>
          </a:prstGeom>
          <a:solidFill>
            <a:srgbClr val="E8F1FF"/>
          </a:solidFill>
          <a:ln w="12700">
            <a:solidFill>
              <a:srgbClr val="4A90E2"/>
            </a:solidFill>
            <a:prstDash val="solid"/>
          </a:ln>
          <a:effectLst>
            <a:outerShdw blurRad="25400" dist="508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7AECF686-B625-17FF-2E2C-8EFCB174885B}"/>
              </a:ext>
            </a:extLst>
          </p:cNvPr>
          <p:cNvSpPr/>
          <p:nvPr/>
        </p:nvSpPr>
        <p:spPr>
          <a:xfrm>
            <a:off x="834323" y="2183173"/>
            <a:ext cx="4297680" cy="9938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r>
              <a:rPr lang="en-US" sz="2000" b="1" dirty="0" err="1">
                <a:solidFill>
                  <a:srgbClr val="0436A4"/>
                </a:solidFill>
              </a:rPr>
              <a:t>Χειρο</a:t>
            </a:r>
            <a:r>
              <a:rPr lang="en-US" sz="2000" b="1" dirty="0">
                <a:solidFill>
                  <a:srgbClr val="0436A4"/>
                </a:solidFill>
              </a:rPr>
              <a:t>ποίητη δημιουργία με σύμβολα ελπίδας και φωτός.</a:t>
            </a:r>
            <a:endParaRPr lang="el-GR" sz="2300" b="1" dirty="0">
              <a:solidFill>
                <a:srgbClr val="0436A4"/>
              </a:solidFill>
            </a:endParaRPr>
          </a:p>
          <a:p>
            <a:pPr marL="0" indent="0">
              <a:buNone/>
            </a:pPr>
            <a:endParaRPr lang="en-US" sz="23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8570DDE1-7793-D91C-D79B-5AAE6CFFDB1B}"/>
              </a:ext>
            </a:extLst>
          </p:cNvPr>
          <p:cNvSpPr/>
          <p:nvPr/>
        </p:nvSpPr>
        <p:spPr>
          <a:xfrm>
            <a:off x="11201400" y="6437376"/>
            <a:ext cx="457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defRPr sz="850" b="1">
                <a:solidFill>
                  <a:srgbClr val="F4C542"/>
                </a:solidFill>
                <a:latin typeface="Aptos"/>
              </a:defRPr>
            </a:pPr>
            <a:r>
              <a:t>7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9AFBA67-C90B-D5B4-B818-16996467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45" y="0"/>
            <a:ext cx="640855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2EF0C0-C51A-5565-8738-FB663CD55CC7}"/>
              </a:ext>
            </a:extLst>
          </p:cNvPr>
          <p:cNvSpPr txBox="1"/>
          <p:nvPr/>
        </p:nvSpPr>
        <p:spPr>
          <a:xfrm>
            <a:off x="1005840" y="536015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sz="1800" b="1" dirty="0">
              <a:solidFill>
                <a:srgbClr val="F4C542"/>
              </a:solidFill>
            </a:endParaRPr>
          </a:p>
          <a:p>
            <a:r>
              <a:rPr lang="el-GR" sz="2800" b="1" dirty="0">
                <a:solidFill>
                  <a:srgbClr val="F4C542"/>
                </a:solidFill>
              </a:rPr>
              <a:t>«Χαρά, Ελπίδα, Αγαλλίαση»</a:t>
            </a:r>
          </a:p>
          <a:p>
            <a:endParaRPr lang="el-GR" sz="1800" b="1" dirty="0">
              <a:solidFill>
                <a:srgbClr val="F4C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4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257931-CF80-5006-8599-A5D3A92F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" y="-26670"/>
            <a:ext cx="12185522" cy="6858000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6343854-36FE-A8F2-B185-A77F64C62CFA}"/>
              </a:ext>
            </a:extLst>
          </p:cNvPr>
          <p:cNvSpPr/>
          <p:nvPr/>
        </p:nvSpPr>
        <p:spPr>
          <a:xfrm>
            <a:off x="502920" y="781050"/>
            <a:ext cx="6309360" cy="5528310"/>
          </a:xfrm>
          <a:prstGeom prst="roundRect">
            <a:avLst/>
          </a:prstGeom>
          <a:solidFill>
            <a:srgbClr val="E8F1FF"/>
          </a:solidFill>
          <a:ln w="19050">
            <a:solidFill>
              <a:srgbClr val="4A90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452D1-32F2-748E-171F-AFE2B8ECA2D6}"/>
              </a:ext>
            </a:extLst>
          </p:cNvPr>
          <p:cNvSpPr txBox="1"/>
          <p:nvPr/>
        </p:nvSpPr>
        <p:spPr>
          <a:xfrm>
            <a:off x="704088" y="1268730"/>
            <a:ext cx="5669280" cy="61555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sz="3400" b="1" dirty="0" err="1">
                <a:solidFill>
                  <a:srgbClr val="1558B0"/>
                </a:solidFill>
                <a:latin typeface="Aptos Display"/>
              </a:rPr>
              <a:t>Το</a:t>
            </a:r>
            <a:r>
              <a:rPr sz="3400" b="1" dirty="0">
                <a:solidFill>
                  <a:srgbClr val="1558B0"/>
                </a:solidFill>
                <a:latin typeface="Aptos Display"/>
              </a:rPr>
              <a:t> </a:t>
            </a:r>
            <a:r>
              <a:rPr sz="3400" b="1" dirty="0" err="1">
                <a:solidFill>
                  <a:srgbClr val="1558B0"/>
                </a:solidFill>
                <a:latin typeface="Aptos Display"/>
              </a:rPr>
              <a:t>δικό</a:t>
            </a:r>
            <a:r>
              <a:rPr sz="3400" b="1" dirty="0">
                <a:solidFill>
                  <a:srgbClr val="1558B0"/>
                </a:solidFill>
                <a:latin typeface="Aptos Display"/>
              </a:rPr>
              <a:t> μας βραβ</a:t>
            </a:r>
            <a:r>
              <a:rPr sz="3400" b="1" dirty="0" err="1">
                <a:solidFill>
                  <a:srgbClr val="1558B0"/>
                </a:solidFill>
                <a:latin typeface="Aptos Display"/>
              </a:rPr>
              <a:t>είο</a:t>
            </a:r>
            <a:endParaRPr sz="3400" b="1" dirty="0">
              <a:solidFill>
                <a:srgbClr val="1558B0"/>
              </a:solidFill>
              <a:latin typeface="Aptos Displ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E24C5-35B1-357F-D20D-72E990F411FF}"/>
              </a:ext>
            </a:extLst>
          </p:cNvPr>
          <p:cNvSpPr txBox="1"/>
          <p:nvPr/>
        </p:nvSpPr>
        <p:spPr>
          <a:xfrm>
            <a:off x="841248" y="2200275"/>
            <a:ext cx="5623560" cy="5029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l"/>
            <a:r>
              <a:rPr sz="1600" b="0" dirty="0">
                <a:solidFill>
                  <a:srgbClr val="4A90E2"/>
                </a:solidFill>
                <a:latin typeface="Aptos"/>
              </a:rPr>
              <a:t>Η 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συμμετοχή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μάς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άφησε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κάτι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π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ιο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π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ολύτιμο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 από </a:t>
            </a:r>
            <a:r>
              <a:rPr sz="1600" b="0" dirty="0" err="1">
                <a:solidFill>
                  <a:srgbClr val="4A90E2"/>
                </a:solidFill>
                <a:latin typeface="Aptos"/>
              </a:rPr>
              <a:t>μι</a:t>
            </a:r>
            <a:r>
              <a:rPr sz="1600" b="0" dirty="0">
                <a:solidFill>
                  <a:srgbClr val="4A90E2"/>
                </a:solidFill>
                <a:latin typeface="Aptos"/>
              </a:rPr>
              <a:t>α διάκριση.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84305F63-B7FE-1A3A-5C3E-90A7F4E8B843}"/>
              </a:ext>
            </a:extLst>
          </p:cNvPr>
          <p:cNvSpPr/>
          <p:nvPr/>
        </p:nvSpPr>
        <p:spPr>
          <a:xfrm>
            <a:off x="822960" y="2964180"/>
            <a:ext cx="5577840" cy="1234440"/>
          </a:xfrm>
          <a:prstGeom prst="roundRect">
            <a:avLst/>
          </a:prstGeom>
          <a:solidFill>
            <a:srgbClr val="1558B0"/>
          </a:solidFill>
          <a:ln w="1524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28600" tIns="109728" rIns="228600" rtlCol="0" anchor="ctr"/>
          <a:lstStyle/>
          <a:p>
            <a:pPr algn="ctr"/>
            <a:r>
              <a:rPr sz="2100" b="1" dirty="0">
                <a:solidFill>
                  <a:srgbClr val="FFFFFF"/>
                </a:solidFill>
                <a:latin typeface="Aptos"/>
              </a:rPr>
              <a:t>«Μπ</a:t>
            </a:r>
            <a:r>
              <a:rPr sz="2100" b="1" dirty="0" err="1">
                <a:solidFill>
                  <a:srgbClr val="FFFFFF"/>
                </a:solidFill>
                <a:latin typeface="Aptos"/>
              </a:rPr>
              <a:t>ορεί</a:t>
            </a:r>
            <a:r>
              <a:rPr sz="2100" b="1" dirty="0">
                <a:solidFill>
                  <a:srgbClr val="FFFFFF"/>
                </a:solidFill>
                <a:latin typeface="Aptos"/>
              </a:rPr>
              <a:t> να </a:t>
            </a:r>
            <a:r>
              <a:rPr sz="2100" b="1" dirty="0" err="1">
                <a:solidFill>
                  <a:srgbClr val="FFFFFF"/>
                </a:solidFill>
                <a:latin typeface="Aptos"/>
              </a:rPr>
              <a:t>μην</a:t>
            </a:r>
            <a:r>
              <a:rPr sz="2100" b="1" dirty="0">
                <a:solidFill>
                  <a:srgbClr val="FFFFFF"/>
                </a:solidFill>
                <a:latin typeface="Aptos"/>
              </a:rPr>
              <a:t> </a:t>
            </a:r>
            <a:r>
              <a:rPr sz="2100" b="1" dirty="0" err="1">
                <a:solidFill>
                  <a:srgbClr val="FFFFFF"/>
                </a:solidFill>
                <a:latin typeface="Aptos"/>
              </a:rPr>
              <a:t>κερδίσ</a:t>
            </a:r>
            <a:r>
              <a:rPr sz="2100" b="1" dirty="0">
                <a:solidFill>
                  <a:srgbClr val="FFFFFF"/>
                </a:solidFill>
                <a:latin typeface="Aptos"/>
              </a:rPr>
              <a:t>αμε στον διαγωνισμό, αλλά κερδίσαμε σε αγάπη, αλληλεγγύη και ενσυναίσθηση.»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181B8-5320-C756-8054-92AC72AA895A}"/>
              </a:ext>
            </a:extLst>
          </p:cNvPr>
          <p:cNvSpPr txBox="1"/>
          <p:nvPr/>
        </p:nvSpPr>
        <p:spPr>
          <a:xfrm>
            <a:off x="841248" y="4720590"/>
            <a:ext cx="5394960" cy="113877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sz="1700" b="0" dirty="0" err="1">
                <a:solidFill>
                  <a:srgbClr val="1F2D3D"/>
                </a:solidFill>
                <a:latin typeface="Aptos"/>
              </a:rPr>
              <a:t>Μέσ</a:t>
            </a:r>
            <a:r>
              <a:rPr sz="1700" b="0" dirty="0">
                <a:solidFill>
                  <a:srgbClr val="1F2D3D"/>
                </a:solidFill>
                <a:latin typeface="Aptos"/>
              </a:rPr>
              <a:t>α από την αφίσα, το δοκίμιο και την κατασκευή συνεργαστήκαμε, δημιουργήσαμε και στείλαμε ένα μήνυμα ελπίδας</a:t>
            </a:r>
            <a:r>
              <a:rPr lang="el-GR" sz="1700" b="0" dirty="0">
                <a:solidFill>
                  <a:srgbClr val="1F2D3D"/>
                </a:solidFill>
                <a:latin typeface="Aptos"/>
              </a:rPr>
              <a:t> και συνειδητοποιήσαμε</a:t>
            </a:r>
            <a:r>
              <a:rPr lang="el-GR" sz="1700" dirty="0">
                <a:solidFill>
                  <a:srgbClr val="1F2D3D"/>
                </a:solidFill>
                <a:latin typeface="Aptos"/>
              </a:rPr>
              <a:t> την αξία του εθελοντισμού</a:t>
            </a:r>
            <a:r>
              <a:rPr sz="1700" b="0" dirty="0">
                <a:solidFill>
                  <a:srgbClr val="1F2D3D"/>
                </a:solidFill>
                <a:latin typeface="Apto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189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24646-9DFE-63B1-112C-753A22B58BAA}"/>
              </a:ext>
            </a:extLst>
          </p:cNvPr>
          <p:cNvSpPr txBox="1"/>
          <p:nvPr/>
        </p:nvSpPr>
        <p:spPr>
          <a:xfrm>
            <a:off x="5238750" y="563880"/>
            <a:ext cx="5394960" cy="32004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l"/>
            <a:r>
              <a:rPr sz="1800" b="1">
                <a:solidFill>
                  <a:srgbClr val="1558B0"/>
                </a:solidFill>
                <a:latin typeface="Aptos Display"/>
              </a:rPr>
              <a:t>Οι έπαινοί μας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745898-4E24-3984-BAAB-3640CF8B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" y="0"/>
            <a:ext cx="1218552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6ADCE9-CF60-C8AE-1963-483150BBA53E}"/>
              </a:ext>
            </a:extLst>
          </p:cNvPr>
          <p:cNvSpPr txBox="1"/>
          <p:nvPr/>
        </p:nvSpPr>
        <p:spPr>
          <a:xfrm>
            <a:off x="4217671" y="563880"/>
            <a:ext cx="5394960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l"/>
            <a:r>
              <a:rPr sz="5400" b="1" dirty="0" err="1">
                <a:solidFill>
                  <a:srgbClr val="1558B0"/>
                </a:solidFill>
                <a:latin typeface="Aptos Display"/>
              </a:rPr>
              <a:t>Οι</a:t>
            </a:r>
            <a:r>
              <a:rPr sz="5400" b="1" dirty="0">
                <a:solidFill>
                  <a:srgbClr val="1558B0"/>
                </a:solidFill>
                <a:latin typeface="Aptos Display"/>
              </a:rPr>
              <a:t> έπα</a:t>
            </a:r>
            <a:r>
              <a:rPr sz="5400" b="1" dirty="0" err="1">
                <a:solidFill>
                  <a:srgbClr val="1558B0"/>
                </a:solidFill>
                <a:latin typeface="Aptos Display"/>
              </a:rPr>
              <a:t>ινοί</a:t>
            </a:r>
            <a:r>
              <a:rPr sz="5400" b="1" dirty="0">
                <a:solidFill>
                  <a:srgbClr val="1558B0"/>
                </a:solidFill>
                <a:latin typeface="Aptos Display"/>
              </a:rPr>
              <a:t> μας</a:t>
            </a:r>
          </a:p>
        </p:txBody>
      </p:sp>
      <p:sp>
        <p:nvSpPr>
          <p:cNvPr id="13" name="AutoShape 2" descr="Δημιουργημένη εικόνα: Η καρδιά της αλληλεγγύης">
            <a:extLst>
              <a:ext uri="{FF2B5EF4-FFF2-40B4-BE49-F238E27FC236}">
                <a16:creationId xmlns:a16="http://schemas.microsoft.com/office/drawing/2014/main" id="{2391273D-4C2B-8E3A-FEAD-54A92AE2D5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277597C-41F5-E6E5-97E7-377FCBB3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4" y="2336799"/>
            <a:ext cx="3682307" cy="276173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7BEDC3E-E870-91D7-758F-38050EB4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97" y="2336799"/>
            <a:ext cx="4059152" cy="2761731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122D39A8-0BBD-34F6-ADD0-5C78C6681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322" y="2336799"/>
            <a:ext cx="3881905" cy="27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A1AEA770-B7F4-B86E-AFA0-9AD2F492F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0766">
            <a:off x="7652918" y="818534"/>
            <a:ext cx="4260787" cy="4260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DDDB9-B9A3-A7F3-631C-62582C69A953}"/>
              </a:ext>
            </a:extLst>
          </p:cNvPr>
          <p:cNvSpPr txBox="1"/>
          <p:nvPr/>
        </p:nvSpPr>
        <p:spPr>
          <a:xfrm>
            <a:off x="-6626" y="839090"/>
            <a:ext cx="794385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b="1">
                <a:solidFill>
                  <a:srgbClr val="F4C542"/>
                </a:solidFill>
              </a:defRPr>
            </a:lvl1pPr>
          </a:lstStyle>
          <a:p>
            <a:pPr algn="ctr"/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Μαθητές που παρουσίασαν τη δράση: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 dirty="0" err="1"/>
              <a:t>Καρδούλια</a:t>
            </a:r>
            <a:r>
              <a:rPr lang="el-GR" sz="2000" dirty="0"/>
              <a:t> Μαρία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 dirty="0" err="1"/>
              <a:t>Μαρούλα</a:t>
            </a:r>
            <a:r>
              <a:rPr lang="el-GR" sz="2000" dirty="0"/>
              <a:t> Κοσμά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 dirty="0"/>
              <a:t>Μόσχη Γιούλα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 dirty="0"/>
              <a:t>Ορφανού Χριστίνα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 dirty="0" err="1"/>
              <a:t>Παρίση</a:t>
            </a:r>
            <a:r>
              <a:rPr lang="el-GR" sz="2000" dirty="0"/>
              <a:t> Αθηνά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Εκπαιδευτικοί που εμψύχωσαν τη δράση: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/>
              <a:t>Φωτεινή </a:t>
            </a:r>
            <a:r>
              <a:rPr lang="el-GR" dirty="0" err="1"/>
              <a:t>Πέθακα</a:t>
            </a:r>
            <a:endParaRPr lang="el-G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/>
              <a:t>Άννα </a:t>
            </a:r>
            <a:r>
              <a:rPr lang="el-GR" dirty="0" err="1"/>
              <a:t>Μοράρη</a:t>
            </a:r>
            <a:endParaRPr lang="el-G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dirty="0"/>
              <a:t>Γριβοκωστοπούλου Κατερίνα</a:t>
            </a:r>
          </a:p>
          <a:p>
            <a:pPr algn="ctr"/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l-GR" sz="2800" dirty="0">
                <a:solidFill>
                  <a:schemeClr val="accent1">
                    <a:lumMod val="75000"/>
                  </a:schemeClr>
                </a:solidFill>
              </a:rPr>
              <a:t>Φιλική συμμετοχή &amp; θερμές ευχαριστίες: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r>
              <a:rPr lang="el-GR" dirty="0"/>
              <a:t>Τζαβέλα Μαριάννα (δημιουργία βίντεο)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r>
              <a:rPr lang="el-GR" dirty="0"/>
              <a:t>Σπανού Γεωργία (χειροποίητα ατομικά καρτελάκια για την εκδήλωση)</a:t>
            </a:r>
          </a:p>
        </p:txBody>
      </p:sp>
      <p:pic>
        <p:nvPicPr>
          <p:cNvPr id="3" name="Picture 2" descr="Make-A-Wish (Κάνε-Μια-Ευχή Ελλάδος) - YouBeHero">
            <a:extLst>
              <a:ext uri="{FF2B5EF4-FFF2-40B4-BE49-F238E27FC236}">
                <a16:creationId xmlns:a16="http://schemas.microsoft.com/office/drawing/2014/main" id="{21A8B47A-65E5-4521-2D29-3ED680C9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651" y="5410261"/>
            <a:ext cx="4134677" cy="11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Δημιουργημένη εικόνα: Η καρδιά της αλληλεγγύης">
            <a:extLst>
              <a:ext uri="{FF2B5EF4-FFF2-40B4-BE49-F238E27FC236}">
                <a16:creationId xmlns:a16="http://schemas.microsoft.com/office/drawing/2014/main" id="{A319B5D8-486F-152B-BA8F-3E2EEBCCD6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523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Χαρούμενη σύνθεση με τα χέρια των παιδιών">
            <a:extLst>
              <a:ext uri="{FF2B5EF4-FFF2-40B4-BE49-F238E27FC236}">
                <a16:creationId xmlns:a16="http://schemas.microsoft.com/office/drawing/2014/main" id="{5829BB5D-42E2-B247-9972-874DB5E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84C24E-CDC2-8133-8529-F1039F2A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B85D9352-0E86-8F6F-6A6A-456C2ACB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Afisa 2025 30X45">
            <a:extLst>
              <a:ext uri="{FF2B5EF4-FFF2-40B4-BE49-F238E27FC236}">
                <a16:creationId xmlns:a16="http://schemas.microsoft.com/office/drawing/2014/main" id="{1E34429F-B351-2752-8433-A4FAB472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0"/>
            <a:ext cx="456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Δημιουργημένη εικόνα: Blue star with Greek message and sparkles">
            <a:extLst>
              <a:ext uri="{FF2B5EF4-FFF2-40B4-BE49-F238E27FC236}">
                <a16:creationId xmlns:a16="http://schemas.microsoft.com/office/drawing/2014/main" id="{9A6A6BD4-68BD-3CEB-D42F-2C02D040D2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257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5153D11-70A8-B992-B861-A560B0E3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2" y="0"/>
            <a:ext cx="6858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AAAE2A4-76CB-B9D7-554A-8636FF25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3" y="0"/>
            <a:ext cx="54428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1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06EEAC1E-1015-4AD7-339B-B8D83560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774" y="122375"/>
            <a:ext cx="4689612" cy="4689612"/>
          </a:xfrm>
          <a:prstGeom prst="rect">
            <a:avLst/>
          </a:prstGeom>
        </p:spPr>
      </p:pic>
      <p:sp>
        <p:nvSpPr>
          <p:cNvPr id="2" name="AutoShape 4" descr="Δημιουργημένη εικόνα">
            <a:extLst>
              <a:ext uri="{FF2B5EF4-FFF2-40B4-BE49-F238E27FC236}">
                <a16:creationId xmlns:a16="http://schemas.microsoft.com/office/drawing/2014/main" id="{AEDC17B6-329D-E0E6-4227-649F439FCE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F5287E3-755D-68CC-3BC9-3AE793F3F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46"/>
            <a:ext cx="4389990" cy="438999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E77D4AC-DA32-E6CC-1B75-D86D95940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605" y="2331964"/>
            <a:ext cx="4389990" cy="4389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F21CBD-B152-A813-220D-C601CCCA1668}"/>
              </a:ext>
            </a:extLst>
          </p:cNvPr>
          <p:cNvSpPr txBox="1"/>
          <p:nvPr/>
        </p:nvSpPr>
        <p:spPr>
          <a:xfrm>
            <a:off x="2910840" y="318118"/>
            <a:ext cx="667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sz="4000" dirty="0"/>
              <a:t>Ο </a:t>
            </a:r>
            <a:r>
              <a:rPr sz="4000" dirty="0" err="1"/>
              <a:t>σκο</a:t>
            </a:r>
            <a:r>
              <a:rPr sz="4000" dirty="0"/>
              <a:t>πός του Make-A-Wish</a:t>
            </a:r>
          </a:p>
        </p:txBody>
      </p:sp>
    </p:spTree>
    <p:extLst>
      <p:ext uri="{BB962C8B-B14F-4D97-AF65-F5344CB8AC3E}">
        <p14:creationId xmlns:p14="http://schemas.microsoft.com/office/powerpoint/2010/main" val="312698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F4B29B43-827E-7A8C-407F-9C3EAFA8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3309730"/>
            <a:ext cx="12192000" cy="4064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93544CF-88C5-E6EE-E531-272B3A1C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36" y="1211302"/>
            <a:ext cx="7274313" cy="31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BC4ECF-E8AE-5C3D-88C7-4F8057FD8FCD}"/>
              </a:ext>
            </a:extLst>
          </p:cNvPr>
          <p:cNvSpPr txBox="1"/>
          <p:nvPr/>
        </p:nvSpPr>
        <p:spPr>
          <a:xfrm>
            <a:off x="3372729" y="274320"/>
            <a:ext cx="667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sz="4000" dirty="0"/>
              <a:t>Ο </a:t>
            </a:r>
            <a:r>
              <a:rPr sz="4000" dirty="0" err="1"/>
              <a:t>σκο</a:t>
            </a:r>
            <a:r>
              <a:rPr sz="4000" dirty="0"/>
              <a:t>πός του Make-A-Wish</a:t>
            </a:r>
          </a:p>
        </p:txBody>
      </p:sp>
    </p:spTree>
    <p:extLst>
      <p:ext uri="{BB962C8B-B14F-4D97-AF65-F5344CB8AC3E}">
        <p14:creationId xmlns:p14="http://schemas.microsoft.com/office/powerpoint/2010/main" val="422550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dreamy_watercolor_illustration_with_a_soft.png"/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0D12B-E18E-69E3-6131-DA0044E7CCF2}"/>
              </a:ext>
            </a:extLst>
          </p:cNvPr>
          <p:cNvSpPr txBox="1"/>
          <p:nvPr/>
        </p:nvSpPr>
        <p:spPr>
          <a:xfrm>
            <a:off x="2606039" y="342030"/>
            <a:ext cx="8254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Α. Η δική μας προσφορά αγάπης</a:t>
            </a:r>
            <a:endParaRPr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56F56-6788-686B-1A07-31ED2662E673}"/>
              </a:ext>
            </a:extLst>
          </p:cNvPr>
          <p:cNvSpPr txBox="1"/>
          <p:nvPr/>
        </p:nvSpPr>
        <p:spPr>
          <a:xfrm>
            <a:off x="2360874" y="6024686"/>
            <a:ext cx="8254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Γυμνάσιο Κρεμαστής 2025 - 2026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61918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5FB7F-5FED-8CD5-4DBA-0CA27DD57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7FF2156-FE1B-9828-457D-10B7553B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099" y="0"/>
            <a:ext cx="2262870" cy="2262870"/>
          </a:xfrm>
          <a:prstGeom prst="rect">
            <a:avLst/>
          </a:prstGeom>
        </p:spPr>
      </p:pic>
      <p:sp>
        <p:nvSpPr>
          <p:cNvPr id="2" name="AutoShape 2" descr="Δημιουργημένη εικόνα: A wish for hope and love">
            <a:extLst>
              <a:ext uri="{FF2B5EF4-FFF2-40B4-BE49-F238E27FC236}">
                <a16:creationId xmlns:a16="http://schemas.microsoft.com/office/drawing/2014/main" id="{1F5A9C74-71E9-EF38-3A7A-97559910B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2" descr="Charity Christmas tree of stars">
            <a:extLst>
              <a:ext uri="{FF2B5EF4-FFF2-40B4-BE49-F238E27FC236}">
                <a16:creationId xmlns:a16="http://schemas.microsoft.com/office/drawing/2014/main" id="{2A6E9EC3-9519-A656-66DD-5DB99954C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05A9B1B-54C6-86D1-77A4-6B44BD55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479" y="2333970"/>
            <a:ext cx="6809402" cy="3832324"/>
          </a:xfrm>
          <a:prstGeom prst="rect">
            <a:avLst/>
          </a:prstGeom>
        </p:spPr>
      </p:pic>
      <p:pic>
        <p:nvPicPr>
          <p:cNvPr id="8" name="Picture 6" descr="wishstar front side 600x600h">
            <a:extLst>
              <a:ext uri="{FF2B5EF4-FFF2-40B4-BE49-F238E27FC236}">
                <a16:creationId xmlns:a16="http://schemas.microsoft.com/office/drawing/2014/main" id="{DC2AF78D-7747-D708-CB98-136F8A40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4" y="2333970"/>
            <a:ext cx="3903424" cy="390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88B87-D1BD-DA1E-3C6B-A9A5DEAF407F}"/>
              </a:ext>
            </a:extLst>
          </p:cNvPr>
          <p:cNvSpPr txBox="1"/>
          <p:nvPr/>
        </p:nvSpPr>
        <p:spPr>
          <a:xfrm>
            <a:off x="216031" y="391290"/>
            <a:ext cx="110044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Μικρά αστεράκια, πολλές ευχές </a:t>
            </a:r>
          </a:p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και έμπρακτη  προσφορά</a:t>
            </a:r>
            <a:endParaRPr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677FC-34FD-AD7F-D183-35BD52B5E587}"/>
              </a:ext>
            </a:extLst>
          </p:cNvPr>
          <p:cNvSpPr txBox="1"/>
          <p:nvPr/>
        </p:nvSpPr>
        <p:spPr>
          <a:xfrm>
            <a:off x="1066799" y="7681674"/>
            <a:ext cx="10058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3200" dirty="0"/>
              <a:t>Εύχομαι να πραγματοποιηθεί η ευχή ου!!!</a:t>
            </a:r>
          </a:p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3200" dirty="0"/>
              <a:t>Με πολύ αγάπη από το Γυμνάσιο Κρεμαστής!!!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225500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Εικόνα 1030">
            <a:extLst>
              <a:ext uri="{FF2B5EF4-FFF2-40B4-BE49-F238E27FC236}">
                <a16:creationId xmlns:a16="http://schemas.microsoft.com/office/drawing/2014/main" id="{9A427F67-146A-B6B8-A974-E719469B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5" y="1238405"/>
            <a:ext cx="3030238" cy="5619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9B48A4-86ED-C5B5-6780-F01C308E4EAA}"/>
              </a:ext>
            </a:extLst>
          </p:cNvPr>
          <p:cNvSpPr txBox="1"/>
          <p:nvPr/>
        </p:nvSpPr>
        <p:spPr>
          <a:xfrm>
            <a:off x="2910840" y="318118"/>
            <a:ext cx="667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Οι ευχές μας </a:t>
            </a:r>
            <a:r>
              <a:rPr lang="el-GR" sz="4000" dirty="0">
                <a:sym typeface="Wingdings" panose="05000000000000000000" pitchFamily="2" charset="2"/>
              </a:rPr>
              <a:t></a:t>
            </a:r>
            <a:endParaRPr sz="4000" dirty="0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4F0E3531-9B6D-8CC8-077F-A9B6C495CE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F820AF96-C45D-7B6A-BE04-71E25C7528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9" name="AutoShape 10" descr="Δημιουργημένη εικόνα: Παιδιά μπροστά σε χριστουγεννιάτικη διακόσμηση">
            <a:extLst>
              <a:ext uri="{FF2B5EF4-FFF2-40B4-BE49-F238E27FC236}">
                <a16:creationId xmlns:a16="http://schemas.microsoft.com/office/drawing/2014/main" id="{D556726A-9A0D-BC4A-0719-C10F671DEE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E0B7FC56-BC4E-ABA2-0E58-54BFB4E4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862" y="1639839"/>
            <a:ext cx="3762600" cy="5016800"/>
          </a:xfrm>
          <a:prstGeom prst="rect">
            <a:avLst/>
          </a:prstGeom>
        </p:spPr>
      </p:pic>
      <p:sp>
        <p:nvSpPr>
          <p:cNvPr id="1024" name="AutoShape 18" descr="Δημιουργημένη εικόνα: Ευχές και αστέρια της ευχής">
            <a:extLst>
              <a:ext uri="{FF2B5EF4-FFF2-40B4-BE49-F238E27FC236}">
                <a16:creationId xmlns:a16="http://schemas.microsoft.com/office/drawing/2014/main" id="{88A92DA0-78CA-006B-7453-29B3F0531B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9" name="Εικόνα 1028">
            <a:extLst>
              <a:ext uri="{FF2B5EF4-FFF2-40B4-BE49-F238E27FC236}">
                <a16:creationId xmlns:a16="http://schemas.microsoft.com/office/drawing/2014/main" id="{CAC25015-713C-D5E0-5332-FC41AAD34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283" y="1649185"/>
            <a:ext cx="5547579" cy="50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8951DF-7974-98C2-58C6-41DCCB17CE35}"/>
              </a:ext>
            </a:extLst>
          </p:cNvPr>
          <p:cNvSpPr txBox="1"/>
          <p:nvPr/>
        </p:nvSpPr>
        <p:spPr>
          <a:xfrm>
            <a:off x="310170" y="2058393"/>
            <a:ext cx="6675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Η ευχή </a:t>
            </a:r>
          </a:p>
          <a:p>
            <a:pPr algn="ctr">
              <a:defRPr sz="3000" b="1">
                <a:solidFill>
                  <a:srgbClr val="1558B0"/>
                </a:solidFill>
                <a:latin typeface="Aptos Display"/>
              </a:defRPr>
            </a:pPr>
            <a:r>
              <a:rPr lang="el-GR" sz="4000" dirty="0"/>
              <a:t>που βοηθήσαμε να πραγματοποιηθεί!!!</a:t>
            </a:r>
            <a:endParaRPr sz="400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5AF2A0CF-CF1E-8814-3AB1-D19B3574BB3F}"/>
              </a:ext>
            </a:extLst>
          </p:cNvPr>
          <p:cNvSpPr/>
          <p:nvPr/>
        </p:nvSpPr>
        <p:spPr>
          <a:xfrm>
            <a:off x="7379970" y="686562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«Μια ευχή μπορεί να γίνει φως».</a:t>
            </a:r>
            <a:endParaRPr lang="en-US" sz="16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5B4F2FF-9E2C-A3D0-7C46-1D2DBD0C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824" y="0"/>
            <a:ext cx="46621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84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4237</TotalTime>
  <Words>290</Words>
  <Application>Microsoft Office PowerPoint</Application>
  <PresentationFormat>Ευρεία οθόνη</PresentationFormat>
  <Paragraphs>63</Paragraphs>
  <Slides>17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Γυμνάσιο Κρεμαστής Ρόδου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Make-A-Wish: Η συμμετοχή μας</dc:title>
  <dc:subject>Σύντομη παρουσίαση για συμμετοχή στον διαγωνισμό Make-A-Wish</dc:subject>
  <dc:creator>Γυμνάσιο Κρεμαστής Ρόδου</dc:creator>
  <cp:lastModifiedBy>user</cp:lastModifiedBy>
  <cp:revision>35</cp:revision>
  <dcterms:created xsi:type="dcterms:W3CDTF">2026-05-18T13:24:51Z</dcterms:created>
  <dcterms:modified xsi:type="dcterms:W3CDTF">2026-05-25T14:10:27Z</dcterms:modified>
</cp:coreProperties>
</file>