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6"/>
  </p:notes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Prata" charset="1" panose="00000500000000000000"/>
      <p:regular r:id="rId19"/>
    </p:embeddedFont>
    <p:embeddedFont>
      <p:font typeface="Raleway" charset="1" panose="00000000000000000000"/>
      <p:regular r:id="rId20"/>
    </p:embeddedFont>
    <p:embeddedFont>
      <p:font typeface="Arimo Bold" charset="1" panose="020B070402020202020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notesMasters/notesMaster1.xml" Type="http://schemas.openxmlformats.org/officeDocument/2006/relationships/notesMaster"/><Relationship Id="rId17" Target="theme/theme2.xml" Type="http://schemas.openxmlformats.org/officeDocument/2006/relationships/theme"/><Relationship Id="rId18" Target="notesSlides/notesSlide1.xml" Type="http://schemas.openxmlformats.org/officeDocument/2006/relationships/note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notesSlides/notesSlide2.xml" Type="http://schemas.openxmlformats.org/officeDocument/2006/relationships/notesSlide"/><Relationship Id="rId23" Target="notesSlides/notesSlide3.xml" Type="http://schemas.openxmlformats.org/officeDocument/2006/relationships/notesSlide"/><Relationship Id="rId24" Target="notesSlides/notesSlide4.xml" Type="http://schemas.openxmlformats.org/officeDocument/2006/relationships/notesSlide"/><Relationship Id="rId25" Target="notesSlides/notesSlide5.xml" Type="http://schemas.openxmlformats.org/officeDocument/2006/relationships/notesSlide"/><Relationship Id="rId26" Target="notesSlides/notesSlide6.xml" Type="http://schemas.openxmlformats.org/officeDocument/2006/relationships/notesSlide"/><Relationship Id="rId27" Target="notesSlides/notesSlide7.xml" Type="http://schemas.openxmlformats.org/officeDocument/2006/relationships/notesSlide"/><Relationship Id="rId28" Target="notesSlides/notesSlide8.xml" Type="http://schemas.openxmlformats.org/officeDocument/2006/relationships/notesSlide"/><Relationship Id="rId29" Target="notesSlides/notesSlide9.xml" Type="http://schemas.openxmlformats.org/officeDocument/2006/relationships/notesSlide"/><Relationship Id="rId3" Target="viewProps.xml" Type="http://schemas.openxmlformats.org/officeDocument/2006/relationships/viewProps"/><Relationship Id="rId30" Target="notesSlides/notesSlide10.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1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1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1B1C1D"/>
            </a:solidFill>
          </p:spPr>
        </p:sp>
      </p:grpSp>
      <p:grpSp>
        <p:nvGrpSpPr>
          <p:cNvPr name="Group 5" id="5"/>
          <p:cNvGrpSpPr/>
          <p:nvPr/>
        </p:nvGrpSpPr>
        <p:grpSpPr>
          <a:xfrm rot="0">
            <a:off x="7878366" y="9008194"/>
            <a:ext cx="471636" cy="471636"/>
            <a:chOff x="0" y="0"/>
            <a:chExt cx="628848" cy="628848"/>
          </a:xfrm>
        </p:grpSpPr>
        <p:sp>
          <p:nvSpPr>
            <p:cNvPr name="Freeform 6" id="6"/>
            <p:cNvSpPr/>
            <p:nvPr/>
          </p:nvSpPr>
          <p:spPr>
            <a:xfrm flipH="false" flipV="false" rot="0">
              <a:off x="0" y="0"/>
              <a:ext cx="628904" cy="628904"/>
            </a:xfrm>
            <a:custGeom>
              <a:avLst/>
              <a:gdLst/>
              <a:ahLst/>
              <a:cxnLst/>
              <a:rect r="r" b="b" t="t" l="l"/>
              <a:pathLst>
                <a:path h="628904" w="628904">
                  <a:moveTo>
                    <a:pt x="0" y="314452"/>
                  </a:moveTo>
                  <a:cubicBezTo>
                    <a:pt x="0" y="140716"/>
                    <a:pt x="140716" y="0"/>
                    <a:pt x="314452" y="0"/>
                  </a:cubicBezTo>
                  <a:cubicBezTo>
                    <a:pt x="315595" y="0"/>
                    <a:pt x="316865" y="381"/>
                    <a:pt x="317881" y="1016"/>
                  </a:cubicBezTo>
                  <a:lnTo>
                    <a:pt x="314452" y="6350"/>
                  </a:lnTo>
                  <a:lnTo>
                    <a:pt x="314452" y="0"/>
                  </a:lnTo>
                  <a:lnTo>
                    <a:pt x="314452" y="6350"/>
                  </a:lnTo>
                  <a:lnTo>
                    <a:pt x="314452" y="0"/>
                  </a:lnTo>
                  <a:cubicBezTo>
                    <a:pt x="488061" y="0"/>
                    <a:pt x="628904" y="140716"/>
                    <a:pt x="628904" y="314452"/>
                  </a:cubicBezTo>
                  <a:cubicBezTo>
                    <a:pt x="628904" y="316103"/>
                    <a:pt x="628269" y="317754"/>
                    <a:pt x="626999" y="318897"/>
                  </a:cubicBezTo>
                  <a:lnTo>
                    <a:pt x="622554" y="314452"/>
                  </a:lnTo>
                  <a:lnTo>
                    <a:pt x="628904" y="314452"/>
                  </a:lnTo>
                  <a:cubicBezTo>
                    <a:pt x="628904" y="488061"/>
                    <a:pt x="488188" y="628904"/>
                    <a:pt x="314452" y="628904"/>
                  </a:cubicBezTo>
                  <a:lnTo>
                    <a:pt x="314452" y="622554"/>
                  </a:lnTo>
                  <a:lnTo>
                    <a:pt x="314452" y="616204"/>
                  </a:lnTo>
                  <a:lnTo>
                    <a:pt x="314452" y="622554"/>
                  </a:lnTo>
                  <a:lnTo>
                    <a:pt x="314452" y="628904"/>
                  </a:lnTo>
                  <a:cubicBezTo>
                    <a:pt x="140716" y="628904"/>
                    <a:pt x="0" y="488061"/>
                    <a:pt x="0" y="314452"/>
                  </a:cubicBezTo>
                  <a:lnTo>
                    <a:pt x="6350" y="314452"/>
                  </a:lnTo>
                  <a:lnTo>
                    <a:pt x="0" y="314452"/>
                  </a:lnTo>
                  <a:moveTo>
                    <a:pt x="12700" y="314452"/>
                  </a:moveTo>
                  <a:lnTo>
                    <a:pt x="6350" y="314452"/>
                  </a:lnTo>
                  <a:lnTo>
                    <a:pt x="12700" y="314452"/>
                  </a:lnTo>
                  <a:cubicBezTo>
                    <a:pt x="12700" y="481076"/>
                    <a:pt x="147828" y="616204"/>
                    <a:pt x="314452" y="616204"/>
                  </a:cubicBezTo>
                  <a:cubicBezTo>
                    <a:pt x="318008" y="616204"/>
                    <a:pt x="320802" y="618998"/>
                    <a:pt x="320802" y="622554"/>
                  </a:cubicBezTo>
                  <a:cubicBezTo>
                    <a:pt x="320802" y="626110"/>
                    <a:pt x="318008" y="628904"/>
                    <a:pt x="314452" y="628904"/>
                  </a:cubicBezTo>
                  <a:cubicBezTo>
                    <a:pt x="310896" y="628904"/>
                    <a:pt x="308102" y="626110"/>
                    <a:pt x="308102" y="622554"/>
                  </a:cubicBezTo>
                  <a:cubicBezTo>
                    <a:pt x="308102" y="618998"/>
                    <a:pt x="310896" y="616204"/>
                    <a:pt x="314452" y="616204"/>
                  </a:cubicBezTo>
                  <a:cubicBezTo>
                    <a:pt x="481076" y="616204"/>
                    <a:pt x="616204" y="481076"/>
                    <a:pt x="616204" y="314452"/>
                  </a:cubicBezTo>
                  <a:cubicBezTo>
                    <a:pt x="616204" y="312801"/>
                    <a:pt x="616839" y="311150"/>
                    <a:pt x="618109" y="310007"/>
                  </a:cubicBezTo>
                  <a:lnTo>
                    <a:pt x="622554" y="314452"/>
                  </a:lnTo>
                  <a:lnTo>
                    <a:pt x="616204" y="314452"/>
                  </a:lnTo>
                  <a:cubicBezTo>
                    <a:pt x="616204" y="147828"/>
                    <a:pt x="481076" y="12700"/>
                    <a:pt x="314452" y="12700"/>
                  </a:cubicBezTo>
                  <a:cubicBezTo>
                    <a:pt x="313309" y="12700"/>
                    <a:pt x="312039" y="12319"/>
                    <a:pt x="311023" y="11684"/>
                  </a:cubicBezTo>
                  <a:lnTo>
                    <a:pt x="314452" y="6350"/>
                  </a:lnTo>
                  <a:lnTo>
                    <a:pt x="314452" y="12700"/>
                  </a:lnTo>
                  <a:cubicBezTo>
                    <a:pt x="147828" y="12700"/>
                    <a:pt x="12700" y="147828"/>
                    <a:pt x="12700" y="314452"/>
                  </a:cubicBezTo>
                  <a:close/>
                </a:path>
              </a:pathLst>
            </a:custGeom>
            <a:solidFill>
              <a:srgbClr val="FFFFFF"/>
            </a:solidFill>
          </p:spPr>
        </p:sp>
      </p:grpSp>
      <p:sp>
        <p:nvSpPr>
          <p:cNvPr name="Freeform 7" id="7" descr="preencoded.png"/>
          <p:cNvSpPr/>
          <p:nvPr/>
        </p:nvSpPr>
        <p:spPr>
          <a:xfrm flipH="false" flipV="false" rot="0">
            <a:off x="7878366" y="9036769"/>
            <a:ext cx="443061" cy="443061"/>
          </a:xfrm>
          <a:custGeom>
            <a:avLst/>
            <a:gdLst/>
            <a:ahLst/>
            <a:cxnLst/>
            <a:rect r="r" b="b" t="t" l="l"/>
            <a:pathLst>
              <a:path h="443061" w="443061">
                <a:moveTo>
                  <a:pt x="0" y="0"/>
                </a:moveTo>
                <a:lnTo>
                  <a:pt x="443062" y="0"/>
                </a:lnTo>
                <a:lnTo>
                  <a:pt x="443062" y="443062"/>
                </a:lnTo>
                <a:lnTo>
                  <a:pt x="0" y="443062"/>
                </a:lnTo>
                <a:lnTo>
                  <a:pt x="0" y="0"/>
                </a:lnTo>
                <a:close/>
              </a:path>
            </a:pathLst>
          </a:custGeom>
          <a:blipFill>
            <a:blip r:embed="rId4"/>
            <a:stretch>
              <a:fillRect l="0" t="0" r="0" b="0"/>
            </a:stretch>
          </a:blipFill>
        </p:spPr>
      </p:sp>
      <p:sp>
        <p:nvSpPr>
          <p:cNvPr name="Freeform 8" id="8"/>
          <p:cNvSpPr/>
          <p:nvPr/>
        </p:nvSpPr>
        <p:spPr>
          <a:xfrm flipH="true" flipV="false" rot="0">
            <a:off x="-2511408" y="1937185"/>
            <a:ext cx="16699629" cy="8349815"/>
          </a:xfrm>
          <a:custGeom>
            <a:avLst/>
            <a:gdLst/>
            <a:ahLst/>
            <a:cxnLst/>
            <a:rect r="r" b="b" t="t" l="l"/>
            <a:pathLst>
              <a:path h="8349815" w="16699629">
                <a:moveTo>
                  <a:pt x="16699630" y="0"/>
                </a:moveTo>
                <a:lnTo>
                  <a:pt x="0" y="0"/>
                </a:lnTo>
                <a:lnTo>
                  <a:pt x="0" y="8349815"/>
                </a:lnTo>
                <a:lnTo>
                  <a:pt x="16699630" y="8349815"/>
                </a:lnTo>
                <a:lnTo>
                  <a:pt x="16699630" y="0"/>
                </a:lnTo>
                <a:close/>
              </a:path>
            </a:pathLst>
          </a:custGeom>
          <a:blipFill>
            <a:blip r:embed="rId5"/>
            <a:stretch>
              <a:fillRect l="0" t="0" r="0" b="0"/>
            </a:stretch>
          </a:blipFill>
        </p:spPr>
      </p:sp>
      <p:sp>
        <p:nvSpPr>
          <p:cNvPr name="TextBox 9" id="9"/>
          <p:cNvSpPr txBox="true"/>
          <p:nvPr/>
        </p:nvSpPr>
        <p:spPr>
          <a:xfrm rot="0">
            <a:off x="7868841" y="988219"/>
            <a:ext cx="9408319" cy="3774281"/>
          </a:xfrm>
          <a:prstGeom prst="rect">
            <a:avLst/>
          </a:prstGeom>
        </p:spPr>
        <p:txBody>
          <a:bodyPr anchor="t" rtlCol="false" tIns="0" lIns="0" bIns="0" rIns="0">
            <a:spAutoFit/>
          </a:bodyPr>
          <a:lstStyle/>
          <a:p>
            <a:pPr algn="l">
              <a:lnSpc>
                <a:spcPts val="9750"/>
              </a:lnSpc>
            </a:pPr>
            <a:r>
              <a:rPr lang="en-US" sz="7812">
                <a:solidFill>
                  <a:srgbClr val="F2E782"/>
                </a:solidFill>
                <a:latin typeface="Prata"/>
                <a:ea typeface="Prata"/>
                <a:cs typeface="Prata"/>
                <a:sym typeface="Prata"/>
              </a:rPr>
              <a:t>Βασικοί Στόχοι της Φιλοσοφικής Δραστηριότητας</a:t>
            </a:r>
          </a:p>
        </p:txBody>
      </p:sp>
      <p:sp>
        <p:nvSpPr>
          <p:cNvPr name="TextBox 10" id="10"/>
          <p:cNvSpPr txBox="true"/>
          <p:nvPr/>
        </p:nvSpPr>
        <p:spPr>
          <a:xfrm rot="0">
            <a:off x="7868841" y="5100340"/>
            <a:ext cx="9408319" cy="3330029"/>
          </a:xfrm>
          <a:prstGeom prst="rect">
            <a:avLst/>
          </a:prstGeom>
        </p:spPr>
        <p:txBody>
          <a:bodyPr anchor="t" rtlCol="false" tIns="0" lIns="0" bIns="0" rIns="0">
            <a:spAutoFit/>
          </a:bodyPr>
          <a:lstStyle/>
          <a:p>
            <a:pPr algn="l">
              <a:lnSpc>
                <a:spcPts val="3624"/>
              </a:lnSpc>
            </a:pPr>
            <a:r>
              <a:rPr lang="en-US" sz="2249">
                <a:solidFill>
                  <a:srgbClr val="CFCBBF"/>
                </a:solidFill>
                <a:latin typeface="Raleway"/>
                <a:ea typeface="Raleway"/>
                <a:cs typeface="Raleway"/>
                <a:sym typeface="Raleway"/>
              </a:rPr>
              <a:t>Η φιλοσοφία, από την εποχή των αρχαίων Ελλήνων φιλοσόφων μέχρι και σήμερα, αποτελεί μια διαρκή αναζήτηση για την κατανόηση του κόσμου και της θέσης του ανθρώπου μέσα σε αυτόν. Μέσα από την κριτική σκέψη, την αμφισβήτηση και τη λογική ανάλυση, η φιλοσοφία μας προκαλεί να εξετάσουμε τις βασικές μας πεποιθήσεις, να διερευνήσουμε το νόημα της ύπαρξης και να διαμορφώσουμε μια ολοκληρωμένη κοσμοθεωρία.</a:t>
            </a:r>
          </a:p>
        </p:txBody>
      </p:sp>
      <p:sp>
        <p:nvSpPr>
          <p:cNvPr name="TextBox 11" id="11"/>
          <p:cNvSpPr txBox="true"/>
          <p:nvPr/>
        </p:nvSpPr>
        <p:spPr>
          <a:xfrm rot="0">
            <a:off x="8523611" y="8979768"/>
            <a:ext cx="5908119" cy="500062"/>
          </a:xfrm>
          <a:prstGeom prst="rect">
            <a:avLst/>
          </a:prstGeom>
        </p:spPr>
        <p:txBody>
          <a:bodyPr anchor="t" rtlCol="false" tIns="0" lIns="0" bIns="0" rIns="0">
            <a:spAutoFit/>
          </a:bodyPr>
          <a:lstStyle/>
          <a:p>
            <a:pPr algn="l">
              <a:lnSpc>
                <a:spcPts val="3937"/>
              </a:lnSpc>
            </a:pPr>
            <a:r>
              <a:rPr lang="en-US" sz="2812" b="true">
                <a:solidFill>
                  <a:srgbClr val="CFCBBF"/>
                </a:solidFill>
                <a:latin typeface="Arimo Bold"/>
                <a:ea typeface="Arimo Bold"/>
                <a:cs typeface="Arimo Bold"/>
                <a:sym typeface="Arimo Bold"/>
              </a:rPr>
              <a:t>by Vasilis Varsamopoulos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96928"/>
            </a:solidFill>
          </p:spPr>
        </p:sp>
      </p:grpSp>
      <p:sp>
        <p:nvSpPr>
          <p:cNvPr name="Freeform 5" id="5"/>
          <p:cNvSpPr/>
          <p:nvPr/>
        </p:nvSpPr>
        <p:spPr>
          <a:xfrm flipH="false" flipV="false" rot="0">
            <a:off x="0" y="0"/>
            <a:ext cx="11283181" cy="11283181"/>
          </a:xfrm>
          <a:custGeom>
            <a:avLst/>
            <a:gdLst/>
            <a:ahLst/>
            <a:cxnLst/>
            <a:rect r="r" b="b" t="t" l="l"/>
            <a:pathLst>
              <a:path h="11283181" w="11283181">
                <a:moveTo>
                  <a:pt x="0" y="0"/>
                </a:moveTo>
                <a:lnTo>
                  <a:pt x="11283181" y="0"/>
                </a:lnTo>
                <a:lnTo>
                  <a:pt x="11283181" y="11283181"/>
                </a:lnTo>
                <a:lnTo>
                  <a:pt x="0" y="11283181"/>
                </a:lnTo>
                <a:lnTo>
                  <a:pt x="0" y="0"/>
                </a:lnTo>
                <a:close/>
              </a:path>
            </a:pathLst>
          </a:custGeom>
          <a:blipFill>
            <a:blip r:embed="rId4"/>
            <a:stretch>
              <a:fillRect l="0" t="0" r="0" b="0"/>
            </a:stretch>
          </a:blipFill>
        </p:spPr>
      </p:sp>
      <p:sp>
        <p:nvSpPr>
          <p:cNvPr name="TextBox 6" id="6"/>
          <p:cNvSpPr txBox="true"/>
          <p:nvPr/>
        </p:nvSpPr>
        <p:spPr>
          <a:xfrm rot="0">
            <a:off x="7938046" y="2919859"/>
            <a:ext cx="7715250" cy="992981"/>
          </a:xfrm>
          <a:prstGeom prst="rect">
            <a:avLst/>
          </a:prstGeom>
        </p:spPr>
        <p:txBody>
          <a:bodyPr anchor="t" rtlCol="false" tIns="0" lIns="0" bIns="0" rIns="0">
            <a:spAutoFit/>
          </a:bodyPr>
          <a:lstStyle/>
          <a:p>
            <a:pPr algn="l">
              <a:lnSpc>
                <a:spcPts val="7562"/>
              </a:lnSpc>
            </a:pPr>
            <a:r>
              <a:rPr lang="en-US" sz="6062">
                <a:solidFill>
                  <a:srgbClr val="F2E782"/>
                </a:solidFill>
                <a:latin typeface="Prata"/>
                <a:ea typeface="Prata"/>
                <a:cs typeface="Prata"/>
                <a:sym typeface="Prata"/>
              </a:rPr>
              <a:t>Συμπέρασμα</a:t>
            </a:r>
          </a:p>
        </p:txBody>
      </p:sp>
      <p:sp>
        <p:nvSpPr>
          <p:cNvPr name="TextBox 7" id="7"/>
          <p:cNvSpPr txBox="true"/>
          <p:nvPr/>
        </p:nvSpPr>
        <p:spPr>
          <a:xfrm rot="0">
            <a:off x="7938046" y="5038725"/>
            <a:ext cx="9269909" cy="3067645"/>
          </a:xfrm>
          <a:prstGeom prst="rect">
            <a:avLst/>
          </a:prstGeom>
        </p:spPr>
        <p:txBody>
          <a:bodyPr anchor="t" rtlCol="false" tIns="0" lIns="0" bIns="0" rIns="0">
            <a:spAutoFit/>
          </a:bodyPr>
          <a:lstStyle/>
          <a:p>
            <a:pPr algn="l">
              <a:lnSpc>
                <a:spcPts val="3875"/>
              </a:lnSpc>
            </a:pPr>
            <a:r>
              <a:rPr lang="en-US" sz="2375">
                <a:solidFill>
                  <a:srgbClr val="08090D"/>
                </a:solidFill>
                <a:latin typeface="Raleway"/>
                <a:ea typeface="Raleway"/>
                <a:cs typeface="Raleway"/>
                <a:sym typeface="Raleway"/>
              </a:rPr>
              <a:t>Η φιλοσοφία, αν και δεν προσφέρει πάντα εύκολες ή οριστικές απαντήσεις, παραμένει μια διαχρονικά επίκαιρη και ουσιαστική αναζήτηση για την κατανόηση του εαυτού μας και του κόσμου γύρω μας. Μέσα από την αμφισβήτηση, την κριτική σκέψη και τη διαρκή αναζήτηση, η φιλοσοφία μας προσφέρει τα εργαλεία για να ζήσουμε μια πιο συνειδητή και ουσιαστική ζωή.</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1B1C1D"/>
            </a:solidFill>
          </p:spPr>
        </p:sp>
      </p:grpSp>
      <p:sp>
        <p:nvSpPr>
          <p:cNvPr name="Freeform 5" id="5"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4">
              <a:alphaModFix amt="42000"/>
            </a:blip>
            <a:stretch>
              <a:fillRect l="0" t="-83333" r="0" b="-83333"/>
            </a:stretch>
          </a:blipFill>
        </p:spPr>
      </p:sp>
      <p:sp>
        <p:nvSpPr>
          <p:cNvPr name="TextBox 6" id="6"/>
          <p:cNvSpPr txBox="true"/>
          <p:nvPr/>
        </p:nvSpPr>
        <p:spPr>
          <a:xfrm rot="0">
            <a:off x="921246" y="696516"/>
            <a:ext cx="9394180" cy="851147"/>
          </a:xfrm>
          <a:prstGeom prst="rect">
            <a:avLst/>
          </a:prstGeom>
        </p:spPr>
        <p:txBody>
          <a:bodyPr anchor="t" rtlCol="false" tIns="0" lIns="0" bIns="0" rIns="0">
            <a:spAutoFit/>
          </a:bodyPr>
          <a:lstStyle/>
          <a:p>
            <a:pPr algn="l">
              <a:lnSpc>
                <a:spcPts val="6437"/>
              </a:lnSpc>
            </a:pPr>
            <a:r>
              <a:rPr lang="en-US" sz="5125">
                <a:solidFill>
                  <a:srgbClr val="F2E782"/>
                </a:solidFill>
                <a:latin typeface="Prata"/>
                <a:ea typeface="Prata"/>
                <a:cs typeface="Prata"/>
                <a:sym typeface="Prata"/>
              </a:rPr>
              <a:t>Διασαφήνιση Γενικών Εννοιών</a:t>
            </a:r>
          </a:p>
        </p:txBody>
      </p:sp>
      <p:grpSp>
        <p:nvGrpSpPr>
          <p:cNvPr name="Group 7" id="7"/>
          <p:cNvGrpSpPr/>
          <p:nvPr/>
        </p:nvGrpSpPr>
        <p:grpSpPr>
          <a:xfrm rot="0">
            <a:off x="921246" y="2238375"/>
            <a:ext cx="592187" cy="592187"/>
            <a:chOff x="0" y="0"/>
            <a:chExt cx="789583" cy="789583"/>
          </a:xfrm>
        </p:grpSpPr>
        <p:sp>
          <p:nvSpPr>
            <p:cNvPr name="Freeform 8" id="8"/>
            <p:cNvSpPr/>
            <p:nvPr/>
          </p:nvSpPr>
          <p:spPr>
            <a:xfrm flipH="false" flipV="false" rot="0">
              <a:off x="0" y="0"/>
              <a:ext cx="789559" cy="789559"/>
            </a:xfrm>
            <a:custGeom>
              <a:avLst/>
              <a:gdLst/>
              <a:ahLst/>
              <a:cxnLst/>
              <a:rect r="r" b="b" t="t" l="l"/>
              <a:pathLst>
                <a:path h="789559" w="789559">
                  <a:moveTo>
                    <a:pt x="0" y="52578"/>
                  </a:moveTo>
                  <a:cubicBezTo>
                    <a:pt x="0" y="23622"/>
                    <a:pt x="23622" y="0"/>
                    <a:pt x="52578" y="0"/>
                  </a:cubicBezTo>
                  <a:lnTo>
                    <a:pt x="736981" y="0"/>
                  </a:lnTo>
                  <a:cubicBezTo>
                    <a:pt x="766064" y="0"/>
                    <a:pt x="789559" y="23622"/>
                    <a:pt x="789559" y="52578"/>
                  </a:cubicBezTo>
                  <a:lnTo>
                    <a:pt x="789559" y="736981"/>
                  </a:lnTo>
                  <a:cubicBezTo>
                    <a:pt x="789559" y="766064"/>
                    <a:pt x="765937" y="789559"/>
                    <a:pt x="736981" y="789559"/>
                  </a:cubicBezTo>
                  <a:lnTo>
                    <a:pt x="52578" y="789559"/>
                  </a:lnTo>
                  <a:cubicBezTo>
                    <a:pt x="23622" y="789559"/>
                    <a:pt x="0" y="766064"/>
                    <a:pt x="0" y="736981"/>
                  </a:cubicBezTo>
                  <a:close/>
                </a:path>
              </a:pathLst>
            </a:custGeom>
            <a:solidFill>
              <a:srgbClr val="3A3B3C"/>
            </a:solidFill>
          </p:spPr>
        </p:sp>
      </p:grpSp>
      <p:sp>
        <p:nvSpPr>
          <p:cNvPr name="TextBox 9" id="9"/>
          <p:cNvSpPr txBox="true"/>
          <p:nvPr/>
        </p:nvSpPr>
        <p:spPr>
          <a:xfrm rot="0">
            <a:off x="1149251" y="2403722"/>
            <a:ext cx="136177" cy="328166"/>
          </a:xfrm>
          <a:prstGeom prst="rect">
            <a:avLst/>
          </a:prstGeom>
        </p:spPr>
        <p:txBody>
          <a:bodyPr anchor="t" rtlCol="false" tIns="0" lIns="0" bIns="0" rIns="0">
            <a:spAutoFit/>
          </a:bodyPr>
          <a:lstStyle/>
          <a:p>
            <a:pPr algn="ctr">
              <a:lnSpc>
                <a:spcPts val="3062"/>
              </a:lnSpc>
            </a:pPr>
            <a:r>
              <a:rPr lang="en-US" sz="3062">
                <a:solidFill>
                  <a:srgbClr val="CFCBBF"/>
                </a:solidFill>
                <a:latin typeface="Prata"/>
                <a:ea typeface="Prata"/>
                <a:cs typeface="Prata"/>
                <a:sym typeface="Prata"/>
              </a:rPr>
              <a:t>1</a:t>
            </a:r>
          </a:p>
        </p:txBody>
      </p:sp>
      <p:sp>
        <p:nvSpPr>
          <p:cNvPr name="TextBox 10" id="10"/>
          <p:cNvSpPr txBox="true"/>
          <p:nvPr/>
        </p:nvSpPr>
        <p:spPr>
          <a:xfrm rot="0">
            <a:off x="1776561" y="2238375"/>
            <a:ext cx="3290144" cy="385762"/>
          </a:xfrm>
          <a:prstGeom prst="rect">
            <a:avLst/>
          </a:prstGeom>
        </p:spPr>
        <p:txBody>
          <a:bodyPr anchor="t" rtlCol="false" tIns="0" lIns="0" bIns="0" rIns="0">
            <a:spAutoFit/>
          </a:bodyPr>
          <a:lstStyle/>
          <a:p>
            <a:pPr algn="l">
              <a:lnSpc>
                <a:spcPts val="3187"/>
              </a:lnSpc>
            </a:pPr>
            <a:r>
              <a:rPr lang="en-US" sz="2562">
                <a:solidFill>
                  <a:srgbClr val="CFCBBF"/>
                </a:solidFill>
                <a:latin typeface="Prata"/>
                <a:ea typeface="Prata"/>
                <a:cs typeface="Prata"/>
                <a:sym typeface="Prata"/>
              </a:rPr>
              <a:t>Πραγματικότητα</a:t>
            </a:r>
          </a:p>
        </p:txBody>
      </p:sp>
      <p:sp>
        <p:nvSpPr>
          <p:cNvPr name="TextBox 11" id="11"/>
          <p:cNvSpPr txBox="true"/>
          <p:nvPr/>
        </p:nvSpPr>
        <p:spPr>
          <a:xfrm rot="0">
            <a:off x="1776561" y="2712244"/>
            <a:ext cx="8732192" cy="937617"/>
          </a:xfrm>
          <a:prstGeom prst="rect">
            <a:avLst/>
          </a:prstGeom>
        </p:spPr>
        <p:txBody>
          <a:bodyPr anchor="t" rtlCol="false" tIns="0" lIns="0" bIns="0" rIns="0">
            <a:spAutoFit/>
          </a:bodyPr>
          <a:lstStyle/>
          <a:p>
            <a:pPr algn="l">
              <a:lnSpc>
                <a:spcPts val="3312"/>
              </a:lnSpc>
            </a:pPr>
            <a:r>
              <a:rPr lang="en-US" sz="2062">
                <a:solidFill>
                  <a:srgbClr val="CFCBBF"/>
                </a:solidFill>
                <a:latin typeface="Raleway"/>
                <a:ea typeface="Raleway"/>
                <a:cs typeface="Raleway"/>
                <a:sym typeface="Raleway"/>
              </a:rPr>
              <a:t>Τι είναι πραγματικό και τι όχι; Πώς αντιλαμβανόμαστε τον κόσμο γύρω μας;</a:t>
            </a:r>
          </a:p>
        </p:txBody>
      </p:sp>
      <p:grpSp>
        <p:nvGrpSpPr>
          <p:cNvPr name="Group 12" id="12"/>
          <p:cNvGrpSpPr/>
          <p:nvPr/>
        </p:nvGrpSpPr>
        <p:grpSpPr>
          <a:xfrm rot="0">
            <a:off x="7197264" y="4011588"/>
            <a:ext cx="592187" cy="592188"/>
            <a:chOff x="0" y="0"/>
            <a:chExt cx="789583" cy="789583"/>
          </a:xfrm>
        </p:grpSpPr>
        <p:sp>
          <p:nvSpPr>
            <p:cNvPr name="Freeform 13" id="13"/>
            <p:cNvSpPr/>
            <p:nvPr/>
          </p:nvSpPr>
          <p:spPr>
            <a:xfrm flipH="false" flipV="false" rot="0">
              <a:off x="0" y="0"/>
              <a:ext cx="789559" cy="789559"/>
            </a:xfrm>
            <a:custGeom>
              <a:avLst/>
              <a:gdLst/>
              <a:ahLst/>
              <a:cxnLst/>
              <a:rect r="r" b="b" t="t" l="l"/>
              <a:pathLst>
                <a:path h="789559" w="789559">
                  <a:moveTo>
                    <a:pt x="0" y="52578"/>
                  </a:moveTo>
                  <a:cubicBezTo>
                    <a:pt x="0" y="23622"/>
                    <a:pt x="23622" y="0"/>
                    <a:pt x="52578" y="0"/>
                  </a:cubicBezTo>
                  <a:lnTo>
                    <a:pt x="736981" y="0"/>
                  </a:lnTo>
                  <a:cubicBezTo>
                    <a:pt x="766064" y="0"/>
                    <a:pt x="789559" y="23622"/>
                    <a:pt x="789559" y="52578"/>
                  </a:cubicBezTo>
                  <a:lnTo>
                    <a:pt x="789559" y="736981"/>
                  </a:lnTo>
                  <a:cubicBezTo>
                    <a:pt x="789559" y="766064"/>
                    <a:pt x="765937" y="789559"/>
                    <a:pt x="736981" y="789559"/>
                  </a:cubicBezTo>
                  <a:lnTo>
                    <a:pt x="52578" y="789559"/>
                  </a:lnTo>
                  <a:cubicBezTo>
                    <a:pt x="23622" y="789559"/>
                    <a:pt x="0" y="766064"/>
                    <a:pt x="0" y="736981"/>
                  </a:cubicBezTo>
                  <a:close/>
                </a:path>
              </a:pathLst>
            </a:custGeom>
            <a:solidFill>
              <a:srgbClr val="3A3B3C"/>
            </a:solidFill>
          </p:spPr>
        </p:sp>
      </p:grpSp>
      <p:sp>
        <p:nvSpPr>
          <p:cNvPr name="TextBox 14" id="14"/>
          <p:cNvSpPr txBox="true"/>
          <p:nvPr/>
        </p:nvSpPr>
        <p:spPr>
          <a:xfrm rot="0">
            <a:off x="7326491" y="4176936"/>
            <a:ext cx="241995" cy="328166"/>
          </a:xfrm>
          <a:prstGeom prst="rect">
            <a:avLst/>
          </a:prstGeom>
        </p:spPr>
        <p:txBody>
          <a:bodyPr anchor="t" rtlCol="false" tIns="0" lIns="0" bIns="0" rIns="0">
            <a:spAutoFit/>
          </a:bodyPr>
          <a:lstStyle/>
          <a:p>
            <a:pPr algn="ctr">
              <a:lnSpc>
                <a:spcPts val="3062"/>
              </a:lnSpc>
            </a:pPr>
            <a:r>
              <a:rPr lang="en-US" sz="3062">
                <a:solidFill>
                  <a:srgbClr val="CFCBBF"/>
                </a:solidFill>
                <a:latin typeface="Prata"/>
                <a:ea typeface="Prata"/>
                <a:cs typeface="Prata"/>
                <a:sym typeface="Prata"/>
              </a:rPr>
              <a:t>2</a:t>
            </a:r>
          </a:p>
        </p:txBody>
      </p:sp>
      <p:sp>
        <p:nvSpPr>
          <p:cNvPr name="TextBox 15" id="15"/>
          <p:cNvSpPr txBox="true"/>
          <p:nvPr/>
        </p:nvSpPr>
        <p:spPr>
          <a:xfrm rot="0">
            <a:off x="7934340" y="4011588"/>
            <a:ext cx="3290144" cy="411213"/>
          </a:xfrm>
          <a:prstGeom prst="rect">
            <a:avLst/>
          </a:prstGeom>
        </p:spPr>
        <p:txBody>
          <a:bodyPr anchor="t" rtlCol="false" tIns="0" lIns="0" bIns="0" rIns="0">
            <a:spAutoFit/>
          </a:bodyPr>
          <a:lstStyle/>
          <a:p>
            <a:pPr algn="l">
              <a:lnSpc>
                <a:spcPts val="3187"/>
              </a:lnSpc>
            </a:pPr>
            <a:r>
              <a:rPr lang="en-US" sz="2562">
                <a:solidFill>
                  <a:srgbClr val="CFCBBF"/>
                </a:solidFill>
                <a:latin typeface="Prata"/>
                <a:ea typeface="Prata"/>
                <a:cs typeface="Prata"/>
                <a:sym typeface="Prata"/>
              </a:rPr>
              <a:t>Γνώση</a:t>
            </a:r>
          </a:p>
        </p:txBody>
      </p:sp>
      <p:sp>
        <p:nvSpPr>
          <p:cNvPr name="TextBox 16" id="16"/>
          <p:cNvSpPr txBox="true"/>
          <p:nvPr/>
        </p:nvSpPr>
        <p:spPr>
          <a:xfrm rot="0">
            <a:off x="7934340" y="4627066"/>
            <a:ext cx="8732192" cy="937617"/>
          </a:xfrm>
          <a:prstGeom prst="rect">
            <a:avLst/>
          </a:prstGeom>
        </p:spPr>
        <p:txBody>
          <a:bodyPr anchor="t" rtlCol="false" tIns="0" lIns="0" bIns="0" rIns="0">
            <a:spAutoFit/>
          </a:bodyPr>
          <a:lstStyle/>
          <a:p>
            <a:pPr algn="l">
              <a:lnSpc>
                <a:spcPts val="3312"/>
              </a:lnSpc>
            </a:pPr>
            <a:r>
              <a:rPr lang="en-US" sz="2062">
                <a:solidFill>
                  <a:srgbClr val="CFCBBF"/>
                </a:solidFill>
                <a:latin typeface="Raleway"/>
                <a:ea typeface="Raleway"/>
                <a:cs typeface="Raleway"/>
                <a:sym typeface="Raleway"/>
              </a:rPr>
              <a:t>Πώς αποκτούμε γνώση; Ποιες είναι οι πηγές της γνώσης; Τι σημαίνει να γνωρίζουμε κάτι με βεβαιότητα;</a:t>
            </a:r>
          </a:p>
        </p:txBody>
      </p:sp>
      <p:grpSp>
        <p:nvGrpSpPr>
          <p:cNvPr name="Group 17" id="17"/>
          <p:cNvGrpSpPr/>
          <p:nvPr/>
        </p:nvGrpSpPr>
        <p:grpSpPr>
          <a:xfrm rot="0">
            <a:off x="921246" y="6179641"/>
            <a:ext cx="592187" cy="592187"/>
            <a:chOff x="0" y="0"/>
            <a:chExt cx="789583" cy="789583"/>
          </a:xfrm>
        </p:grpSpPr>
        <p:sp>
          <p:nvSpPr>
            <p:cNvPr name="Freeform 18" id="18"/>
            <p:cNvSpPr/>
            <p:nvPr/>
          </p:nvSpPr>
          <p:spPr>
            <a:xfrm flipH="false" flipV="false" rot="0">
              <a:off x="0" y="0"/>
              <a:ext cx="789559" cy="789559"/>
            </a:xfrm>
            <a:custGeom>
              <a:avLst/>
              <a:gdLst/>
              <a:ahLst/>
              <a:cxnLst/>
              <a:rect r="r" b="b" t="t" l="l"/>
              <a:pathLst>
                <a:path h="789559" w="789559">
                  <a:moveTo>
                    <a:pt x="0" y="52578"/>
                  </a:moveTo>
                  <a:cubicBezTo>
                    <a:pt x="0" y="23622"/>
                    <a:pt x="23622" y="0"/>
                    <a:pt x="52578" y="0"/>
                  </a:cubicBezTo>
                  <a:lnTo>
                    <a:pt x="736981" y="0"/>
                  </a:lnTo>
                  <a:cubicBezTo>
                    <a:pt x="766064" y="0"/>
                    <a:pt x="789559" y="23622"/>
                    <a:pt x="789559" y="52578"/>
                  </a:cubicBezTo>
                  <a:lnTo>
                    <a:pt x="789559" y="736981"/>
                  </a:lnTo>
                  <a:cubicBezTo>
                    <a:pt x="789559" y="766064"/>
                    <a:pt x="765937" y="789559"/>
                    <a:pt x="736981" y="789559"/>
                  </a:cubicBezTo>
                  <a:lnTo>
                    <a:pt x="52578" y="789559"/>
                  </a:lnTo>
                  <a:cubicBezTo>
                    <a:pt x="23622" y="789559"/>
                    <a:pt x="0" y="766064"/>
                    <a:pt x="0" y="736981"/>
                  </a:cubicBezTo>
                  <a:close/>
                </a:path>
              </a:pathLst>
            </a:custGeom>
            <a:solidFill>
              <a:srgbClr val="3A3B3C"/>
            </a:solidFill>
          </p:spPr>
        </p:sp>
      </p:grpSp>
      <p:sp>
        <p:nvSpPr>
          <p:cNvPr name="TextBox 19" id="19"/>
          <p:cNvSpPr txBox="true"/>
          <p:nvPr/>
        </p:nvSpPr>
        <p:spPr>
          <a:xfrm rot="0">
            <a:off x="1094929" y="6344990"/>
            <a:ext cx="244822" cy="328166"/>
          </a:xfrm>
          <a:prstGeom prst="rect">
            <a:avLst/>
          </a:prstGeom>
        </p:spPr>
        <p:txBody>
          <a:bodyPr anchor="t" rtlCol="false" tIns="0" lIns="0" bIns="0" rIns="0">
            <a:spAutoFit/>
          </a:bodyPr>
          <a:lstStyle/>
          <a:p>
            <a:pPr algn="ctr">
              <a:lnSpc>
                <a:spcPts val="3062"/>
              </a:lnSpc>
            </a:pPr>
            <a:r>
              <a:rPr lang="en-US" sz="3062">
                <a:solidFill>
                  <a:srgbClr val="CFCBBF"/>
                </a:solidFill>
                <a:latin typeface="Prata"/>
                <a:ea typeface="Prata"/>
                <a:cs typeface="Prata"/>
                <a:sym typeface="Prata"/>
              </a:rPr>
              <a:t>3</a:t>
            </a:r>
          </a:p>
        </p:txBody>
      </p:sp>
      <p:sp>
        <p:nvSpPr>
          <p:cNvPr name="TextBox 20" id="20"/>
          <p:cNvSpPr txBox="true"/>
          <p:nvPr/>
        </p:nvSpPr>
        <p:spPr>
          <a:xfrm rot="0">
            <a:off x="1776561" y="6179641"/>
            <a:ext cx="3290144" cy="411212"/>
          </a:xfrm>
          <a:prstGeom prst="rect">
            <a:avLst/>
          </a:prstGeom>
        </p:spPr>
        <p:txBody>
          <a:bodyPr anchor="t" rtlCol="false" tIns="0" lIns="0" bIns="0" rIns="0">
            <a:spAutoFit/>
          </a:bodyPr>
          <a:lstStyle/>
          <a:p>
            <a:pPr algn="l">
              <a:lnSpc>
                <a:spcPts val="3187"/>
              </a:lnSpc>
            </a:pPr>
            <a:r>
              <a:rPr lang="en-US" sz="2562">
                <a:solidFill>
                  <a:srgbClr val="CFCBBF"/>
                </a:solidFill>
                <a:latin typeface="Prata"/>
                <a:ea typeface="Prata"/>
                <a:cs typeface="Prata"/>
                <a:sym typeface="Prata"/>
              </a:rPr>
              <a:t>Αλήθεια</a:t>
            </a:r>
          </a:p>
        </p:txBody>
      </p:sp>
      <p:sp>
        <p:nvSpPr>
          <p:cNvPr name="TextBox 21" id="21"/>
          <p:cNvSpPr txBox="true"/>
          <p:nvPr/>
        </p:nvSpPr>
        <p:spPr>
          <a:xfrm rot="0">
            <a:off x="1776561" y="6653510"/>
            <a:ext cx="8732192" cy="937617"/>
          </a:xfrm>
          <a:prstGeom prst="rect">
            <a:avLst/>
          </a:prstGeom>
        </p:spPr>
        <p:txBody>
          <a:bodyPr anchor="t" rtlCol="false" tIns="0" lIns="0" bIns="0" rIns="0">
            <a:spAutoFit/>
          </a:bodyPr>
          <a:lstStyle/>
          <a:p>
            <a:pPr algn="l">
              <a:lnSpc>
                <a:spcPts val="3312"/>
              </a:lnSpc>
            </a:pPr>
            <a:r>
              <a:rPr lang="en-US" sz="2062">
                <a:solidFill>
                  <a:srgbClr val="CFCBBF"/>
                </a:solidFill>
                <a:latin typeface="Raleway"/>
                <a:ea typeface="Raleway"/>
                <a:cs typeface="Raleway"/>
                <a:sym typeface="Raleway"/>
              </a:rPr>
              <a:t>Υπάρχει αντικειμενική αλήθεια; Πώς διακρίνουμε την αλήθεια από το ψέμα;</a:t>
            </a:r>
          </a:p>
        </p:txBody>
      </p:sp>
      <p:grpSp>
        <p:nvGrpSpPr>
          <p:cNvPr name="Group 22" id="22"/>
          <p:cNvGrpSpPr/>
          <p:nvPr/>
        </p:nvGrpSpPr>
        <p:grpSpPr>
          <a:xfrm rot="0">
            <a:off x="7197264" y="8075265"/>
            <a:ext cx="592187" cy="592187"/>
            <a:chOff x="0" y="0"/>
            <a:chExt cx="789583" cy="789583"/>
          </a:xfrm>
        </p:grpSpPr>
        <p:sp>
          <p:nvSpPr>
            <p:cNvPr name="Freeform 23" id="23"/>
            <p:cNvSpPr/>
            <p:nvPr/>
          </p:nvSpPr>
          <p:spPr>
            <a:xfrm flipH="false" flipV="false" rot="0">
              <a:off x="0" y="0"/>
              <a:ext cx="789559" cy="789559"/>
            </a:xfrm>
            <a:custGeom>
              <a:avLst/>
              <a:gdLst/>
              <a:ahLst/>
              <a:cxnLst/>
              <a:rect r="r" b="b" t="t" l="l"/>
              <a:pathLst>
                <a:path h="789559" w="789559">
                  <a:moveTo>
                    <a:pt x="0" y="52578"/>
                  </a:moveTo>
                  <a:cubicBezTo>
                    <a:pt x="0" y="23622"/>
                    <a:pt x="23622" y="0"/>
                    <a:pt x="52578" y="0"/>
                  </a:cubicBezTo>
                  <a:lnTo>
                    <a:pt x="736981" y="0"/>
                  </a:lnTo>
                  <a:cubicBezTo>
                    <a:pt x="766064" y="0"/>
                    <a:pt x="789559" y="23622"/>
                    <a:pt x="789559" y="52578"/>
                  </a:cubicBezTo>
                  <a:lnTo>
                    <a:pt x="789559" y="736981"/>
                  </a:lnTo>
                  <a:cubicBezTo>
                    <a:pt x="789559" y="766064"/>
                    <a:pt x="765937" y="789559"/>
                    <a:pt x="736981" y="789559"/>
                  </a:cubicBezTo>
                  <a:lnTo>
                    <a:pt x="52578" y="789559"/>
                  </a:lnTo>
                  <a:cubicBezTo>
                    <a:pt x="23622" y="789559"/>
                    <a:pt x="0" y="766064"/>
                    <a:pt x="0" y="736981"/>
                  </a:cubicBezTo>
                  <a:close/>
                </a:path>
              </a:pathLst>
            </a:custGeom>
            <a:solidFill>
              <a:srgbClr val="3A3B3C"/>
            </a:solidFill>
          </p:spPr>
        </p:sp>
      </p:grpSp>
      <p:sp>
        <p:nvSpPr>
          <p:cNvPr name="TextBox 24" id="24"/>
          <p:cNvSpPr txBox="true"/>
          <p:nvPr/>
        </p:nvSpPr>
        <p:spPr>
          <a:xfrm rot="0">
            <a:off x="7377867" y="8240613"/>
            <a:ext cx="230981" cy="328166"/>
          </a:xfrm>
          <a:prstGeom prst="rect">
            <a:avLst/>
          </a:prstGeom>
        </p:spPr>
        <p:txBody>
          <a:bodyPr anchor="t" rtlCol="false" tIns="0" lIns="0" bIns="0" rIns="0">
            <a:spAutoFit/>
          </a:bodyPr>
          <a:lstStyle/>
          <a:p>
            <a:pPr algn="ctr">
              <a:lnSpc>
                <a:spcPts val="3062"/>
              </a:lnSpc>
            </a:pPr>
            <a:r>
              <a:rPr lang="en-US" sz="3062">
                <a:solidFill>
                  <a:srgbClr val="CFCBBF"/>
                </a:solidFill>
                <a:latin typeface="Prata"/>
                <a:ea typeface="Prata"/>
                <a:cs typeface="Prata"/>
                <a:sym typeface="Prata"/>
              </a:rPr>
              <a:t>4</a:t>
            </a:r>
          </a:p>
        </p:txBody>
      </p:sp>
      <p:sp>
        <p:nvSpPr>
          <p:cNvPr name="TextBox 25" id="25"/>
          <p:cNvSpPr txBox="true"/>
          <p:nvPr/>
        </p:nvSpPr>
        <p:spPr>
          <a:xfrm rot="0">
            <a:off x="7934340" y="8035156"/>
            <a:ext cx="3290144" cy="411212"/>
          </a:xfrm>
          <a:prstGeom prst="rect">
            <a:avLst/>
          </a:prstGeom>
        </p:spPr>
        <p:txBody>
          <a:bodyPr anchor="t" rtlCol="false" tIns="0" lIns="0" bIns="0" rIns="0">
            <a:spAutoFit/>
          </a:bodyPr>
          <a:lstStyle/>
          <a:p>
            <a:pPr algn="l">
              <a:lnSpc>
                <a:spcPts val="3187"/>
              </a:lnSpc>
            </a:pPr>
            <a:r>
              <a:rPr lang="en-US" sz="2562">
                <a:solidFill>
                  <a:srgbClr val="CFCBBF"/>
                </a:solidFill>
                <a:latin typeface="Prata"/>
                <a:ea typeface="Prata"/>
                <a:cs typeface="Prata"/>
                <a:sym typeface="Prata"/>
              </a:rPr>
              <a:t>Εαυτός</a:t>
            </a:r>
          </a:p>
        </p:txBody>
      </p:sp>
      <p:sp>
        <p:nvSpPr>
          <p:cNvPr name="TextBox 26" id="26"/>
          <p:cNvSpPr txBox="true"/>
          <p:nvPr/>
        </p:nvSpPr>
        <p:spPr>
          <a:xfrm rot="0">
            <a:off x="7934340" y="8572202"/>
            <a:ext cx="8732192" cy="827088"/>
          </a:xfrm>
          <a:prstGeom prst="rect">
            <a:avLst/>
          </a:prstGeom>
        </p:spPr>
        <p:txBody>
          <a:bodyPr anchor="t" rtlCol="false" tIns="0" lIns="0" bIns="0" rIns="0">
            <a:spAutoFit/>
          </a:bodyPr>
          <a:lstStyle/>
          <a:p>
            <a:pPr algn="l">
              <a:lnSpc>
                <a:spcPts val="3312"/>
              </a:lnSpc>
            </a:pPr>
            <a:r>
              <a:rPr lang="en-US" sz="2062">
                <a:solidFill>
                  <a:srgbClr val="CFCBBF"/>
                </a:solidFill>
                <a:latin typeface="Raleway"/>
                <a:ea typeface="Raleway"/>
                <a:cs typeface="Raleway"/>
                <a:sym typeface="Raleway"/>
              </a:rPr>
              <a:t>Τι είναι ο εαυτός; Ποια είναι η φύση της συνείδησης; Τι σημαίνει να είσαι άνθρωπος;</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08090D"/>
            </a:solidFill>
          </p:spPr>
        </p:sp>
      </p:grpSp>
      <p:sp>
        <p:nvSpPr>
          <p:cNvPr name="Freeform 5" id="5" descr="preencoded.png"/>
          <p:cNvSpPr/>
          <p:nvPr/>
        </p:nvSpPr>
        <p:spPr>
          <a:xfrm flipH="false" flipV="false" rot="0">
            <a:off x="7660466" y="0"/>
            <a:ext cx="10627534" cy="10287000"/>
          </a:xfrm>
          <a:custGeom>
            <a:avLst/>
            <a:gdLst/>
            <a:ahLst/>
            <a:cxnLst/>
            <a:rect r="r" b="b" t="t" l="l"/>
            <a:pathLst>
              <a:path h="10287000" w="10627534">
                <a:moveTo>
                  <a:pt x="0" y="0"/>
                </a:moveTo>
                <a:lnTo>
                  <a:pt x="10627534" y="0"/>
                </a:lnTo>
                <a:lnTo>
                  <a:pt x="10627534" y="10287000"/>
                </a:lnTo>
                <a:lnTo>
                  <a:pt x="0" y="10287000"/>
                </a:lnTo>
                <a:lnTo>
                  <a:pt x="0" y="0"/>
                </a:lnTo>
                <a:close/>
              </a:path>
            </a:pathLst>
          </a:custGeom>
          <a:blipFill>
            <a:blip r:embed="rId4"/>
            <a:stretch>
              <a:fillRect l="0" t="-32482" r="0" b="-22482"/>
            </a:stretch>
          </a:blipFill>
        </p:spPr>
      </p:sp>
      <p:sp>
        <p:nvSpPr>
          <p:cNvPr name="TextBox 6" id="6"/>
          <p:cNvSpPr txBox="true"/>
          <p:nvPr/>
        </p:nvSpPr>
        <p:spPr>
          <a:xfrm rot="0">
            <a:off x="1080046" y="956221"/>
            <a:ext cx="12819687" cy="944563"/>
          </a:xfrm>
          <a:prstGeom prst="rect">
            <a:avLst/>
          </a:prstGeom>
        </p:spPr>
        <p:txBody>
          <a:bodyPr anchor="t" rtlCol="false" tIns="0" lIns="0" bIns="0" rIns="0">
            <a:spAutoFit/>
          </a:bodyPr>
          <a:lstStyle/>
          <a:p>
            <a:pPr algn="l">
              <a:lnSpc>
                <a:spcPts val="7562"/>
              </a:lnSpc>
            </a:pPr>
            <a:r>
              <a:rPr lang="en-US" sz="6062">
                <a:solidFill>
                  <a:srgbClr val="F2E782"/>
                </a:solidFill>
                <a:latin typeface="Prata"/>
                <a:ea typeface="Prata"/>
                <a:cs typeface="Prata"/>
                <a:sym typeface="Prata"/>
              </a:rPr>
              <a:t>Αιτιολόγηση Πεποιθήσεων</a:t>
            </a:r>
          </a:p>
        </p:txBody>
      </p:sp>
      <p:sp>
        <p:nvSpPr>
          <p:cNvPr name="TextBox 7" id="7"/>
          <p:cNvSpPr txBox="true"/>
          <p:nvPr/>
        </p:nvSpPr>
        <p:spPr>
          <a:xfrm rot="0">
            <a:off x="1080046" y="3271689"/>
            <a:ext cx="8569612" cy="5803900"/>
          </a:xfrm>
          <a:prstGeom prst="rect">
            <a:avLst/>
          </a:prstGeom>
        </p:spPr>
        <p:txBody>
          <a:bodyPr anchor="t" rtlCol="false" tIns="0" lIns="0" bIns="0" rIns="0">
            <a:spAutoFit/>
          </a:bodyPr>
          <a:lstStyle/>
          <a:p>
            <a:pPr algn="just">
              <a:lnSpc>
                <a:spcPts val="3875"/>
              </a:lnSpc>
            </a:pPr>
            <a:r>
              <a:rPr lang="en-US" sz="2375">
                <a:solidFill>
                  <a:srgbClr val="CFCBBF"/>
                </a:solidFill>
                <a:latin typeface="Raleway"/>
                <a:ea typeface="Raleway"/>
                <a:cs typeface="Raleway"/>
                <a:sym typeface="Raleway"/>
              </a:rPr>
              <a:t>Στην καθημερινή μας ζωή στηριζόμαστε σε διάφορες πεποιθήσεις και βεβαιότητες που αφορούν είτε τη φυσική πραγματικότητα είτε την ορθή συμπεριφορά. Η ίδια όμως η ιστορική και κοινωνική εξέλιξη δείχνουν ότι πολύ συχνά οι πεποιθήσεις μας αλλάζουν και οι χθεσινές βεβαιότητες αποδεικνύονται αβάσιμες και εσφαλμένες. Η φιλοσοφία αναλαμβάνει να αμφισβητήσει τις σημερινές μας βεβαιότητες και να διατυπώσει αμφιβολίες για αυτές. Με αυτό τον τρόπο μας βοηθά να ανακαλύψουμε τα όρια των λογικών μας δυνατοτήτων, να εντοπίσουμε κενά και ανεπάρκειες στις πεποιθήσεις μας και να διαπιστώσουμε ποιες από τις απόψεις μας αντέχουν στον κριτικό έλεγχο.</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1B1C1D"/>
            </a:solidFill>
          </p:spPr>
        </p:sp>
      </p:grpSp>
      <p:sp>
        <p:nvSpPr>
          <p:cNvPr name="TextBox 5" id="5"/>
          <p:cNvSpPr txBox="true"/>
          <p:nvPr/>
        </p:nvSpPr>
        <p:spPr>
          <a:xfrm rot="0">
            <a:off x="1080046" y="1633101"/>
            <a:ext cx="13037233" cy="944563"/>
          </a:xfrm>
          <a:prstGeom prst="rect">
            <a:avLst/>
          </a:prstGeom>
        </p:spPr>
        <p:txBody>
          <a:bodyPr anchor="t" rtlCol="false" tIns="0" lIns="0" bIns="0" rIns="0">
            <a:spAutoFit/>
          </a:bodyPr>
          <a:lstStyle/>
          <a:p>
            <a:pPr algn="l">
              <a:lnSpc>
                <a:spcPts val="7562"/>
              </a:lnSpc>
            </a:pPr>
            <a:r>
              <a:rPr lang="en-US" sz="6062">
                <a:solidFill>
                  <a:srgbClr val="F2E782"/>
                </a:solidFill>
                <a:latin typeface="Prata"/>
                <a:ea typeface="Prata"/>
                <a:cs typeface="Prata"/>
                <a:sym typeface="Prata"/>
              </a:rPr>
              <a:t>Θέση του Ανθρώπου στον Κόσμο</a:t>
            </a:r>
          </a:p>
        </p:txBody>
      </p:sp>
      <p:sp>
        <p:nvSpPr>
          <p:cNvPr name="TextBox 6" id="6"/>
          <p:cNvSpPr txBox="true"/>
          <p:nvPr/>
        </p:nvSpPr>
        <p:spPr>
          <a:xfrm rot="0">
            <a:off x="1080046" y="4223594"/>
            <a:ext cx="3857625" cy="501254"/>
          </a:xfrm>
          <a:prstGeom prst="rect">
            <a:avLst/>
          </a:prstGeom>
        </p:spPr>
        <p:txBody>
          <a:bodyPr anchor="t" rtlCol="false" tIns="0" lIns="0" bIns="0" rIns="0">
            <a:spAutoFit/>
          </a:bodyPr>
          <a:lstStyle/>
          <a:p>
            <a:pPr algn="l">
              <a:lnSpc>
                <a:spcPts val="3749"/>
              </a:lnSpc>
            </a:pPr>
            <a:r>
              <a:rPr lang="en-US" sz="3000">
                <a:solidFill>
                  <a:srgbClr val="F2E782"/>
                </a:solidFill>
                <a:latin typeface="Prata"/>
                <a:ea typeface="Prata"/>
                <a:cs typeface="Prata"/>
                <a:sym typeface="Prata"/>
              </a:rPr>
              <a:t>Θρησκεία</a:t>
            </a:r>
          </a:p>
        </p:txBody>
      </p:sp>
      <p:sp>
        <p:nvSpPr>
          <p:cNvPr name="TextBox 7" id="7"/>
          <p:cNvSpPr txBox="true"/>
          <p:nvPr/>
        </p:nvSpPr>
        <p:spPr>
          <a:xfrm rot="0">
            <a:off x="1080046" y="4928593"/>
            <a:ext cx="4873526" cy="2573834"/>
          </a:xfrm>
          <a:prstGeom prst="rect">
            <a:avLst/>
          </a:prstGeom>
        </p:spPr>
        <p:txBody>
          <a:bodyPr anchor="t" rtlCol="false" tIns="0" lIns="0" bIns="0" rIns="0">
            <a:spAutoFit/>
          </a:bodyPr>
          <a:lstStyle/>
          <a:p>
            <a:pPr algn="l">
              <a:lnSpc>
                <a:spcPts val="3875"/>
              </a:lnSpc>
            </a:pPr>
            <a:r>
              <a:rPr lang="en-US" sz="2375">
                <a:solidFill>
                  <a:srgbClr val="CFCBBF"/>
                </a:solidFill>
                <a:latin typeface="Raleway"/>
                <a:ea typeface="Raleway"/>
                <a:cs typeface="Raleway"/>
                <a:sym typeface="Raleway"/>
              </a:rPr>
              <a:t>Οι θρησκευτικές πεποιθήσεις προσφέρουν μια ερμηνεία για την ύπαρξη του κόσμου και τη σχέση του ανθρώπου με μια ανώτερη δύναμη.</a:t>
            </a:r>
          </a:p>
        </p:txBody>
      </p:sp>
      <p:sp>
        <p:nvSpPr>
          <p:cNvPr name="TextBox 8" id="8"/>
          <p:cNvSpPr txBox="true"/>
          <p:nvPr/>
        </p:nvSpPr>
        <p:spPr>
          <a:xfrm rot="0">
            <a:off x="6715869" y="4223594"/>
            <a:ext cx="3857625" cy="501254"/>
          </a:xfrm>
          <a:prstGeom prst="rect">
            <a:avLst/>
          </a:prstGeom>
        </p:spPr>
        <p:txBody>
          <a:bodyPr anchor="t" rtlCol="false" tIns="0" lIns="0" bIns="0" rIns="0">
            <a:spAutoFit/>
          </a:bodyPr>
          <a:lstStyle/>
          <a:p>
            <a:pPr algn="l">
              <a:lnSpc>
                <a:spcPts val="3749"/>
              </a:lnSpc>
            </a:pPr>
            <a:r>
              <a:rPr lang="en-US" sz="3000">
                <a:solidFill>
                  <a:srgbClr val="F2E782"/>
                </a:solidFill>
                <a:latin typeface="Prata"/>
                <a:ea typeface="Prata"/>
                <a:cs typeface="Prata"/>
                <a:sym typeface="Prata"/>
              </a:rPr>
              <a:t>Επιστήμη</a:t>
            </a:r>
          </a:p>
        </p:txBody>
      </p:sp>
      <p:sp>
        <p:nvSpPr>
          <p:cNvPr name="TextBox 9" id="9"/>
          <p:cNvSpPr txBox="true"/>
          <p:nvPr/>
        </p:nvSpPr>
        <p:spPr>
          <a:xfrm rot="0">
            <a:off x="6715869" y="4928593"/>
            <a:ext cx="4873526" cy="2080022"/>
          </a:xfrm>
          <a:prstGeom prst="rect">
            <a:avLst/>
          </a:prstGeom>
        </p:spPr>
        <p:txBody>
          <a:bodyPr anchor="t" rtlCol="false" tIns="0" lIns="0" bIns="0" rIns="0">
            <a:spAutoFit/>
          </a:bodyPr>
          <a:lstStyle/>
          <a:p>
            <a:pPr algn="l">
              <a:lnSpc>
                <a:spcPts val="3875"/>
              </a:lnSpc>
            </a:pPr>
            <a:r>
              <a:rPr lang="en-US" sz="2375">
                <a:solidFill>
                  <a:srgbClr val="CFCBBF"/>
                </a:solidFill>
                <a:latin typeface="Raleway"/>
                <a:ea typeface="Raleway"/>
                <a:cs typeface="Raleway"/>
                <a:sym typeface="Raleway"/>
              </a:rPr>
              <a:t>Η επιστήμη, μέσα από την παρατήρηση και το πείραμα, προσπαθεί να ερμηνεύσει τον κόσμο με βάση φυσικούς νόμους.</a:t>
            </a:r>
          </a:p>
        </p:txBody>
      </p:sp>
      <p:sp>
        <p:nvSpPr>
          <p:cNvPr name="TextBox 10" id="10"/>
          <p:cNvSpPr txBox="true"/>
          <p:nvPr/>
        </p:nvSpPr>
        <p:spPr>
          <a:xfrm rot="0">
            <a:off x="12351692" y="4223594"/>
            <a:ext cx="3857625" cy="501254"/>
          </a:xfrm>
          <a:prstGeom prst="rect">
            <a:avLst/>
          </a:prstGeom>
        </p:spPr>
        <p:txBody>
          <a:bodyPr anchor="t" rtlCol="false" tIns="0" lIns="0" bIns="0" rIns="0">
            <a:spAutoFit/>
          </a:bodyPr>
          <a:lstStyle/>
          <a:p>
            <a:pPr algn="l">
              <a:lnSpc>
                <a:spcPts val="3749"/>
              </a:lnSpc>
            </a:pPr>
            <a:r>
              <a:rPr lang="en-US" sz="3000">
                <a:solidFill>
                  <a:srgbClr val="F2E782"/>
                </a:solidFill>
                <a:latin typeface="Prata"/>
                <a:ea typeface="Prata"/>
                <a:cs typeface="Prata"/>
                <a:sym typeface="Prata"/>
              </a:rPr>
              <a:t>Τέχνη</a:t>
            </a:r>
          </a:p>
        </p:txBody>
      </p:sp>
      <p:sp>
        <p:nvSpPr>
          <p:cNvPr name="TextBox 11" id="11"/>
          <p:cNvSpPr txBox="true"/>
          <p:nvPr/>
        </p:nvSpPr>
        <p:spPr>
          <a:xfrm rot="0">
            <a:off x="12351692" y="4928593"/>
            <a:ext cx="4873526" cy="2573834"/>
          </a:xfrm>
          <a:prstGeom prst="rect">
            <a:avLst/>
          </a:prstGeom>
        </p:spPr>
        <p:txBody>
          <a:bodyPr anchor="t" rtlCol="false" tIns="0" lIns="0" bIns="0" rIns="0">
            <a:spAutoFit/>
          </a:bodyPr>
          <a:lstStyle/>
          <a:p>
            <a:pPr algn="l">
              <a:lnSpc>
                <a:spcPts val="3875"/>
              </a:lnSpc>
            </a:pPr>
            <a:r>
              <a:rPr lang="en-US" sz="2375">
                <a:solidFill>
                  <a:srgbClr val="CFCBBF"/>
                </a:solidFill>
                <a:latin typeface="Raleway"/>
                <a:ea typeface="Raleway"/>
                <a:cs typeface="Raleway"/>
                <a:sym typeface="Raleway"/>
              </a:rPr>
              <a:t>Η τέχνη, μέσα από την έκφραση και τη δημιουργία, προσφέρει μια υποκειμενική ερμηνεία του κόσμου και των ανθρώπινων συναισθημάτων.</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FDFDFD"/>
            </a:solidFill>
          </p:spPr>
        </p:sp>
      </p:grpSp>
      <p:sp>
        <p:nvSpPr>
          <p:cNvPr name="Freeform 5" id="5"/>
          <p:cNvSpPr/>
          <p:nvPr/>
        </p:nvSpPr>
        <p:spPr>
          <a:xfrm flipH="false" flipV="false" rot="0">
            <a:off x="193185" y="3282999"/>
            <a:ext cx="10668739" cy="7004001"/>
          </a:xfrm>
          <a:custGeom>
            <a:avLst/>
            <a:gdLst/>
            <a:ahLst/>
            <a:cxnLst/>
            <a:rect r="r" b="b" t="t" l="l"/>
            <a:pathLst>
              <a:path h="7004001" w="10668739">
                <a:moveTo>
                  <a:pt x="0" y="0"/>
                </a:moveTo>
                <a:lnTo>
                  <a:pt x="10668739" y="0"/>
                </a:lnTo>
                <a:lnTo>
                  <a:pt x="10668739" y="7004001"/>
                </a:lnTo>
                <a:lnTo>
                  <a:pt x="0" y="7004001"/>
                </a:lnTo>
                <a:lnTo>
                  <a:pt x="0" y="0"/>
                </a:lnTo>
                <a:close/>
              </a:path>
            </a:pathLst>
          </a:custGeom>
          <a:blipFill>
            <a:blip r:embed="rId4"/>
            <a:stretch>
              <a:fillRect l="-4708" t="0" r="-4708" b="0"/>
            </a:stretch>
          </a:blipFill>
        </p:spPr>
      </p:sp>
      <p:sp>
        <p:nvSpPr>
          <p:cNvPr name="TextBox 6" id="6"/>
          <p:cNvSpPr txBox="true"/>
          <p:nvPr/>
        </p:nvSpPr>
        <p:spPr>
          <a:xfrm rot="0">
            <a:off x="1028700" y="1181952"/>
            <a:ext cx="13689021" cy="944563"/>
          </a:xfrm>
          <a:prstGeom prst="rect">
            <a:avLst/>
          </a:prstGeom>
        </p:spPr>
        <p:txBody>
          <a:bodyPr anchor="t" rtlCol="false" tIns="0" lIns="0" bIns="0" rIns="0">
            <a:spAutoFit/>
          </a:bodyPr>
          <a:lstStyle/>
          <a:p>
            <a:pPr algn="l">
              <a:lnSpc>
                <a:spcPts val="7562"/>
              </a:lnSpc>
            </a:pPr>
            <a:r>
              <a:rPr lang="en-US" sz="6062">
                <a:solidFill>
                  <a:srgbClr val="F2E782"/>
                </a:solidFill>
                <a:latin typeface="Prata"/>
                <a:ea typeface="Prata"/>
                <a:cs typeface="Prata"/>
                <a:sym typeface="Prata"/>
              </a:rPr>
              <a:t>Κριτική Σκέψη και Κοσμοθεωρία</a:t>
            </a:r>
          </a:p>
        </p:txBody>
      </p:sp>
      <p:sp>
        <p:nvSpPr>
          <p:cNvPr name="TextBox 7" id="7"/>
          <p:cNvSpPr txBox="true"/>
          <p:nvPr/>
        </p:nvSpPr>
        <p:spPr>
          <a:xfrm rot="0">
            <a:off x="7873210" y="2917781"/>
            <a:ext cx="9363893" cy="4346662"/>
          </a:xfrm>
          <a:prstGeom prst="rect">
            <a:avLst/>
          </a:prstGeom>
        </p:spPr>
        <p:txBody>
          <a:bodyPr anchor="t" rtlCol="false" tIns="0" lIns="0" bIns="0" rIns="0">
            <a:spAutoFit/>
          </a:bodyPr>
          <a:lstStyle/>
          <a:p>
            <a:pPr algn="r">
              <a:lnSpc>
                <a:spcPts val="3873"/>
              </a:lnSpc>
            </a:pPr>
            <a:r>
              <a:rPr lang="en-US" sz="2375">
                <a:solidFill>
                  <a:srgbClr val="08090D"/>
                </a:solidFill>
                <a:latin typeface="Raleway"/>
                <a:ea typeface="Raleway"/>
                <a:cs typeface="Raleway"/>
                <a:sym typeface="Raleway"/>
              </a:rPr>
              <a:t>Σίγουρα η φιλοσοφία δεν μπορεί να προσφέρει οριστικές απαντήσεις. Άλλωστε και οι ίδιες οι επιστήμες προσφέρουν νέες κάθε φορά γνώσεις και εξηγήσεις, </a:t>
            </a:r>
          </a:p>
          <a:p>
            <a:pPr algn="r">
              <a:lnSpc>
                <a:spcPts val="3873"/>
              </a:lnSpc>
            </a:pPr>
            <a:r>
              <a:rPr lang="en-US" sz="2375">
                <a:solidFill>
                  <a:srgbClr val="08090D"/>
                </a:solidFill>
                <a:latin typeface="Raleway"/>
                <a:ea typeface="Raleway"/>
                <a:cs typeface="Raleway"/>
                <a:sym typeface="Raleway"/>
              </a:rPr>
              <a:t>αλλά και η κοινωνική ζωή αλλάζει. Ωστόσο, η φιλοσοφία βοηθά ώστε οι εικόνες που έχουμε </a:t>
            </a:r>
          </a:p>
          <a:p>
            <a:pPr algn="r">
              <a:lnSpc>
                <a:spcPts val="3873"/>
              </a:lnSpc>
            </a:pPr>
            <a:r>
              <a:rPr lang="en-US" sz="2375">
                <a:solidFill>
                  <a:srgbClr val="08090D"/>
                </a:solidFill>
                <a:latin typeface="Raleway"/>
                <a:ea typeface="Raleway"/>
                <a:cs typeface="Raleway"/>
                <a:sym typeface="Raleway"/>
              </a:rPr>
              <a:t>για τη θέση του ανθρώπου </a:t>
            </a:r>
          </a:p>
          <a:p>
            <a:pPr algn="r">
              <a:lnSpc>
                <a:spcPts val="3873"/>
              </a:lnSpc>
            </a:pPr>
            <a:r>
              <a:rPr lang="en-US" sz="2375">
                <a:solidFill>
                  <a:srgbClr val="08090D"/>
                </a:solidFill>
                <a:latin typeface="Raleway"/>
                <a:ea typeface="Raleway"/>
                <a:cs typeface="Raleway"/>
                <a:sym typeface="Raleway"/>
              </a:rPr>
              <a:t>μέσα στον κόσμο να είναι αποτέλεσμα </a:t>
            </a:r>
          </a:p>
          <a:p>
            <a:pPr algn="r">
              <a:lnSpc>
                <a:spcPts val="3873"/>
              </a:lnSpc>
            </a:pPr>
            <a:r>
              <a:rPr lang="en-US" sz="2375">
                <a:solidFill>
                  <a:srgbClr val="08090D"/>
                </a:solidFill>
                <a:latin typeface="Raleway"/>
                <a:ea typeface="Raleway"/>
                <a:cs typeface="Raleway"/>
                <a:sym typeface="Raleway"/>
              </a:rPr>
              <a:t>κριτικής σκέψης </a:t>
            </a:r>
          </a:p>
          <a:p>
            <a:pPr algn="r">
              <a:lnSpc>
                <a:spcPts val="3875"/>
              </a:lnSpc>
            </a:pPr>
            <a:r>
              <a:rPr lang="en-US" sz="2375">
                <a:solidFill>
                  <a:srgbClr val="08090D"/>
                </a:solidFill>
                <a:latin typeface="Raleway"/>
                <a:ea typeface="Raleway"/>
                <a:cs typeface="Raleway"/>
                <a:sym typeface="Raleway"/>
              </a:rPr>
              <a:t>και όχι αυθαίρετης πεποίθησης.</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1B1C1D"/>
            </a:solidFill>
          </p:spPr>
        </p:sp>
      </p:grpSp>
      <p:sp>
        <p:nvSpPr>
          <p:cNvPr name="Freeform 5" id="5"/>
          <p:cNvSpPr/>
          <p:nvPr/>
        </p:nvSpPr>
        <p:spPr>
          <a:xfrm flipH="false" flipV="false" rot="0">
            <a:off x="7253425" y="4651640"/>
            <a:ext cx="10624057" cy="5635360"/>
          </a:xfrm>
          <a:custGeom>
            <a:avLst/>
            <a:gdLst/>
            <a:ahLst/>
            <a:cxnLst/>
            <a:rect r="r" b="b" t="t" l="l"/>
            <a:pathLst>
              <a:path h="5635360" w="10624057">
                <a:moveTo>
                  <a:pt x="0" y="0"/>
                </a:moveTo>
                <a:lnTo>
                  <a:pt x="10624056" y="0"/>
                </a:lnTo>
                <a:lnTo>
                  <a:pt x="10624056" y="5635360"/>
                </a:lnTo>
                <a:lnTo>
                  <a:pt x="0" y="5635360"/>
                </a:lnTo>
                <a:lnTo>
                  <a:pt x="0" y="0"/>
                </a:lnTo>
                <a:close/>
              </a:path>
            </a:pathLst>
          </a:custGeom>
          <a:blipFill>
            <a:blip r:embed="rId4"/>
            <a:stretch>
              <a:fillRect l="0" t="-3140" r="0" b="-3140"/>
            </a:stretch>
          </a:blipFill>
        </p:spPr>
      </p:sp>
      <p:sp>
        <p:nvSpPr>
          <p:cNvPr name="TextBox 6" id="6"/>
          <p:cNvSpPr txBox="true"/>
          <p:nvPr/>
        </p:nvSpPr>
        <p:spPr>
          <a:xfrm rot="0">
            <a:off x="1080046" y="1203126"/>
            <a:ext cx="14582502" cy="944563"/>
          </a:xfrm>
          <a:prstGeom prst="rect">
            <a:avLst/>
          </a:prstGeom>
        </p:spPr>
        <p:txBody>
          <a:bodyPr anchor="t" rtlCol="false" tIns="0" lIns="0" bIns="0" rIns="0">
            <a:spAutoFit/>
          </a:bodyPr>
          <a:lstStyle/>
          <a:p>
            <a:pPr algn="l">
              <a:lnSpc>
                <a:spcPts val="7562"/>
              </a:lnSpc>
            </a:pPr>
            <a:r>
              <a:rPr lang="en-US" sz="6062">
                <a:solidFill>
                  <a:srgbClr val="F2E782"/>
                </a:solidFill>
                <a:latin typeface="Prata"/>
                <a:ea typeface="Prata"/>
                <a:cs typeface="Prata"/>
                <a:sym typeface="Prata"/>
              </a:rPr>
              <a:t>Κοινωνική Πράξη και Οργάνωση Ζωής</a:t>
            </a:r>
          </a:p>
        </p:txBody>
      </p:sp>
      <p:sp>
        <p:nvSpPr>
          <p:cNvPr name="TextBox 7" id="7"/>
          <p:cNvSpPr txBox="true"/>
          <p:nvPr/>
        </p:nvSpPr>
        <p:spPr>
          <a:xfrm rot="0">
            <a:off x="1080046" y="3518595"/>
            <a:ext cx="16179254" cy="2889250"/>
          </a:xfrm>
          <a:prstGeom prst="rect">
            <a:avLst/>
          </a:prstGeom>
        </p:spPr>
        <p:txBody>
          <a:bodyPr anchor="t" rtlCol="false" tIns="0" lIns="0" bIns="0" rIns="0">
            <a:spAutoFit/>
          </a:bodyPr>
          <a:lstStyle/>
          <a:p>
            <a:pPr algn="l">
              <a:lnSpc>
                <a:spcPts val="3875"/>
              </a:lnSpc>
            </a:pPr>
            <a:r>
              <a:rPr lang="en-US" sz="2375">
                <a:solidFill>
                  <a:srgbClr val="CFCBBF"/>
                </a:solidFill>
                <a:latin typeface="Raleway"/>
                <a:ea typeface="Raleway"/>
                <a:cs typeface="Raleway"/>
                <a:sym typeface="Raleway"/>
              </a:rPr>
              <a:t>Τα ερωτήματα για το πώς πρέπει να ζουν οι άνθρωποι, με ποια κοινωνική οργάνωση και με ποια ηθική στάση απασχόλησαν από νωρίς τους φιλοσόφους. Αυτή είναι η πρακτική διάσταση της φιλοσοφίας που μπορεί να μας βοηθήσει να στοχαστούμε πώς πρέπει να είναι μια δίκαιη κοινωνία και πώς πρέπει να συμπεριφερόμαστε μέσα σε αυτήν και ποιες πρέπει να είναι οι βασικές ηθικές και κοινωνικές αξίες. Γι αυτό και οι αρχαίοι Έλληνες ονόμαζαν τη φιλοσοφία τέχνη βίου. Το γεγονός ότι τέτοιες συζητήσεις παραμένουν άλυτες δείχνει ότι η φιλοσοφία μπορεί να έχει πρακτικό χαρακτήρα, να είναι κοινωνικά αναγκαία και αποτελεσματική.</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1C265D"/>
            </a:solidFill>
          </p:spPr>
        </p:sp>
      </p:grpSp>
      <p:grpSp>
        <p:nvGrpSpPr>
          <p:cNvPr name="Group 5" id="5"/>
          <p:cNvGrpSpPr/>
          <p:nvPr/>
        </p:nvGrpSpPr>
        <p:grpSpPr>
          <a:xfrm rot="0">
            <a:off x="924817" y="2774454"/>
            <a:ext cx="9580364" cy="2368303"/>
            <a:chOff x="0" y="0"/>
            <a:chExt cx="12773818" cy="3157737"/>
          </a:xfrm>
        </p:grpSpPr>
        <p:sp>
          <p:nvSpPr>
            <p:cNvPr name="Freeform 6" id="6"/>
            <p:cNvSpPr/>
            <p:nvPr/>
          </p:nvSpPr>
          <p:spPr>
            <a:xfrm flipH="false" flipV="false" rot="0">
              <a:off x="0" y="0"/>
              <a:ext cx="12773787" cy="3157728"/>
            </a:xfrm>
            <a:custGeom>
              <a:avLst/>
              <a:gdLst/>
              <a:ahLst/>
              <a:cxnLst/>
              <a:rect r="r" b="b" t="t" l="l"/>
              <a:pathLst>
                <a:path h="3157728" w="12773787">
                  <a:moveTo>
                    <a:pt x="0" y="52832"/>
                  </a:moveTo>
                  <a:cubicBezTo>
                    <a:pt x="0" y="23622"/>
                    <a:pt x="23622" y="0"/>
                    <a:pt x="52832" y="0"/>
                  </a:cubicBezTo>
                  <a:lnTo>
                    <a:pt x="12720955" y="0"/>
                  </a:lnTo>
                  <a:cubicBezTo>
                    <a:pt x="12750165" y="0"/>
                    <a:pt x="12773787" y="23622"/>
                    <a:pt x="12773787" y="52832"/>
                  </a:cubicBezTo>
                  <a:lnTo>
                    <a:pt x="12773787" y="3104896"/>
                  </a:lnTo>
                  <a:cubicBezTo>
                    <a:pt x="12773787" y="3134106"/>
                    <a:pt x="12750165" y="3157728"/>
                    <a:pt x="12720955" y="3157728"/>
                  </a:cubicBezTo>
                  <a:lnTo>
                    <a:pt x="52832" y="3157728"/>
                  </a:lnTo>
                  <a:cubicBezTo>
                    <a:pt x="23622" y="3157728"/>
                    <a:pt x="0" y="3134106"/>
                    <a:pt x="0" y="3104896"/>
                  </a:cubicBezTo>
                  <a:close/>
                </a:path>
              </a:pathLst>
            </a:custGeom>
            <a:solidFill>
              <a:srgbClr val="3A3B3C"/>
            </a:solidFill>
          </p:spPr>
        </p:sp>
      </p:grpSp>
      <p:grpSp>
        <p:nvGrpSpPr>
          <p:cNvPr name="Group 7" id="7"/>
          <p:cNvGrpSpPr/>
          <p:nvPr/>
        </p:nvGrpSpPr>
        <p:grpSpPr>
          <a:xfrm rot="0">
            <a:off x="924817" y="5406926"/>
            <a:ext cx="9580364" cy="1945481"/>
            <a:chOff x="0" y="0"/>
            <a:chExt cx="12773818" cy="2593975"/>
          </a:xfrm>
        </p:grpSpPr>
        <p:sp>
          <p:nvSpPr>
            <p:cNvPr name="Freeform 8" id="8"/>
            <p:cNvSpPr/>
            <p:nvPr/>
          </p:nvSpPr>
          <p:spPr>
            <a:xfrm flipH="false" flipV="false" rot="0">
              <a:off x="0" y="0"/>
              <a:ext cx="12773787" cy="2593975"/>
            </a:xfrm>
            <a:custGeom>
              <a:avLst/>
              <a:gdLst/>
              <a:ahLst/>
              <a:cxnLst/>
              <a:rect r="r" b="b" t="t" l="l"/>
              <a:pathLst>
                <a:path h="2593975" w="12773787">
                  <a:moveTo>
                    <a:pt x="0" y="52832"/>
                  </a:moveTo>
                  <a:cubicBezTo>
                    <a:pt x="0" y="23622"/>
                    <a:pt x="23622" y="0"/>
                    <a:pt x="52832" y="0"/>
                  </a:cubicBezTo>
                  <a:lnTo>
                    <a:pt x="12720955" y="0"/>
                  </a:lnTo>
                  <a:cubicBezTo>
                    <a:pt x="12750165" y="0"/>
                    <a:pt x="12773787" y="23622"/>
                    <a:pt x="12773787" y="52832"/>
                  </a:cubicBezTo>
                  <a:lnTo>
                    <a:pt x="12773787" y="2541143"/>
                  </a:lnTo>
                  <a:cubicBezTo>
                    <a:pt x="12773787" y="2570353"/>
                    <a:pt x="12750165" y="2593975"/>
                    <a:pt x="12720955" y="2593975"/>
                  </a:cubicBezTo>
                  <a:lnTo>
                    <a:pt x="52832" y="2593975"/>
                  </a:lnTo>
                  <a:cubicBezTo>
                    <a:pt x="23622" y="2593975"/>
                    <a:pt x="0" y="2570353"/>
                    <a:pt x="0" y="2541143"/>
                  </a:cubicBezTo>
                  <a:close/>
                </a:path>
              </a:pathLst>
            </a:custGeom>
            <a:solidFill>
              <a:srgbClr val="3A3B3C"/>
            </a:solidFill>
          </p:spPr>
        </p:sp>
      </p:grpSp>
      <p:grpSp>
        <p:nvGrpSpPr>
          <p:cNvPr name="Group 9" id="9"/>
          <p:cNvGrpSpPr/>
          <p:nvPr/>
        </p:nvGrpSpPr>
        <p:grpSpPr>
          <a:xfrm rot="0">
            <a:off x="924817" y="7616577"/>
            <a:ext cx="9580364" cy="1945481"/>
            <a:chOff x="0" y="0"/>
            <a:chExt cx="12773818" cy="2593975"/>
          </a:xfrm>
        </p:grpSpPr>
        <p:sp>
          <p:nvSpPr>
            <p:cNvPr name="Freeform 10" id="10"/>
            <p:cNvSpPr/>
            <p:nvPr/>
          </p:nvSpPr>
          <p:spPr>
            <a:xfrm flipH="false" flipV="false" rot="0">
              <a:off x="0" y="0"/>
              <a:ext cx="12773787" cy="2593975"/>
            </a:xfrm>
            <a:custGeom>
              <a:avLst/>
              <a:gdLst/>
              <a:ahLst/>
              <a:cxnLst/>
              <a:rect r="r" b="b" t="t" l="l"/>
              <a:pathLst>
                <a:path h="2593975" w="12773787">
                  <a:moveTo>
                    <a:pt x="0" y="52832"/>
                  </a:moveTo>
                  <a:cubicBezTo>
                    <a:pt x="0" y="23622"/>
                    <a:pt x="23622" y="0"/>
                    <a:pt x="52832" y="0"/>
                  </a:cubicBezTo>
                  <a:lnTo>
                    <a:pt x="12720955" y="0"/>
                  </a:lnTo>
                  <a:cubicBezTo>
                    <a:pt x="12750165" y="0"/>
                    <a:pt x="12773787" y="23622"/>
                    <a:pt x="12773787" y="52832"/>
                  </a:cubicBezTo>
                  <a:lnTo>
                    <a:pt x="12773787" y="2541143"/>
                  </a:lnTo>
                  <a:cubicBezTo>
                    <a:pt x="12773787" y="2570353"/>
                    <a:pt x="12750165" y="2593975"/>
                    <a:pt x="12720955" y="2593975"/>
                  </a:cubicBezTo>
                  <a:lnTo>
                    <a:pt x="52832" y="2593975"/>
                  </a:lnTo>
                  <a:cubicBezTo>
                    <a:pt x="23622" y="2593975"/>
                    <a:pt x="0" y="2570353"/>
                    <a:pt x="0" y="2541143"/>
                  </a:cubicBezTo>
                  <a:close/>
                </a:path>
              </a:pathLst>
            </a:custGeom>
            <a:solidFill>
              <a:srgbClr val="3A3B3C"/>
            </a:solidFill>
          </p:spPr>
        </p:sp>
      </p:grpSp>
      <p:sp>
        <p:nvSpPr>
          <p:cNvPr name="Freeform 11" id="11"/>
          <p:cNvSpPr/>
          <p:nvPr/>
        </p:nvSpPr>
        <p:spPr>
          <a:xfrm flipH="false" flipV="false" rot="0">
            <a:off x="11239714" y="3245123"/>
            <a:ext cx="7048286" cy="7041877"/>
          </a:xfrm>
          <a:custGeom>
            <a:avLst/>
            <a:gdLst/>
            <a:ahLst/>
            <a:cxnLst/>
            <a:rect r="r" b="b" t="t" l="l"/>
            <a:pathLst>
              <a:path h="7041877" w="7048286">
                <a:moveTo>
                  <a:pt x="0" y="0"/>
                </a:moveTo>
                <a:lnTo>
                  <a:pt x="7048286" y="0"/>
                </a:lnTo>
                <a:lnTo>
                  <a:pt x="7048286" y="7041877"/>
                </a:lnTo>
                <a:lnTo>
                  <a:pt x="0" y="7041877"/>
                </a:lnTo>
                <a:lnTo>
                  <a:pt x="0" y="0"/>
                </a:lnTo>
                <a:close/>
              </a:path>
            </a:pathLst>
          </a:custGeom>
          <a:blipFill>
            <a:blip r:embed="rId4"/>
            <a:stretch>
              <a:fillRect l="-73917" t="-74075" r="0" b="0"/>
            </a:stretch>
          </a:blipFill>
        </p:spPr>
      </p:sp>
      <p:sp>
        <p:nvSpPr>
          <p:cNvPr name="TextBox 12" id="12"/>
          <p:cNvSpPr txBox="true"/>
          <p:nvPr/>
        </p:nvSpPr>
        <p:spPr>
          <a:xfrm rot="0">
            <a:off x="924817" y="688628"/>
            <a:ext cx="9580364" cy="1689497"/>
          </a:xfrm>
          <a:prstGeom prst="rect">
            <a:avLst/>
          </a:prstGeom>
        </p:spPr>
        <p:txBody>
          <a:bodyPr anchor="t" rtlCol="false" tIns="0" lIns="0" bIns="0" rIns="0">
            <a:spAutoFit/>
          </a:bodyPr>
          <a:lstStyle/>
          <a:p>
            <a:pPr algn="l">
              <a:lnSpc>
                <a:spcPts val="6500"/>
              </a:lnSpc>
            </a:pPr>
            <a:r>
              <a:rPr lang="en-US" sz="5187">
                <a:solidFill>
                  <a:srgbClr val="F2E782"/>
                </a:solidFill>
                <a:latin typeface="Prata"/>
                <a:ea typeface="Prata"/>
                <a:cs typeface="Prata"/>
                <a:sym typeface="Prata"/>
              </a:rPr>
              <a:t>Σημαντικά Προβλήματα και Ερωτήματα</a:t>
            </a:r>
          </a:p>
        </p:txBody>
      </p:sp>
      <p:sp>
        <p:nvSpPr>
          <p:cNvPr name="TextBox 13" id="13"/>
          <p:cNvSpPr txBox="true"/>
          <p:nvPr/>
        </p:nvSpPr>
        <p:spPr>
          <a:xfrm rot="0">
            <a:off x="1188988" y="3029099"/>
            <a:ext cx="3303240" cy="422522"/>
          </a:xfrm>
          <a:prstGeom prst="rect">
            <a:avLst/>
          </a:prstGeom>
        </p:spPr>
        <p:txBody>
          <a:bodyPr anchor="t" rtlCol="false" tIns="0" lIns="0" bIns="0" rIns="0">
            <a:spAutoFit/>
          </a:bodyPr>
          <a:lstStyle/>
          <a:p>
            <a:pPr algn="l">
              <a:lnSpc>
                <a:spcPts val="3250"/>
              </a:lnSpc>
            </a:pPr>
            <a:r>
              <a:rPr lang="en-US" sz="2562">
                <a:solidFill>
                  <a:srgbClr val="CFCBBF"/>
                </a:solidFill>
                <a:latin typeface="Prata"/>
                <a:ea typeface="Prata"/>
                <a:cs typeface="Prata"/>
                <a:sym typeface="Prata"/>
              </a:rPr>
              <a:t>Φύση του Κόσμου</a:t>
            </a:r>
          </a:p>
        </p:txBody>
      </p:sp>
      <p:sp>
        <p:nvSpPr>
          <p:cNvPr name="TextBox 14" id="14"/>
          <p:cNvSpPr txBox="true"/>
          <p:nvPr/>
        </p:nvSpPr>
        <p:spPr>
          <a:xfrm rot="0">
            <a:off x="1188988" y="3514874"/>
            <a:ext cx="9052024" cy="1363713"/>
          </a:xfrm>
          <a:prstGeom prst="rect">
            <a:avLst/>
          </a:prstGeom>
        </p:spPr>
        <p:txBody>
          <a:bodyPr anchor="t" rtlCol="false" tIns="0" lIns="0" bIns="0" rIns="0">
            <a:spAutoFit/>
          </a:bodyPr>
          <a:lstStyle/>
          <a:p>
            <a:pPr algn="l">
              <a:lnSpc>
                <a:spcPts val="3312"/>
              </a:lnSpc>
            </a:pPr>
            <a:r>
              <a:rPr lang="en-US" sz="2062">
                <a:solidFill>
                  <a:srgbClr val="CFCBBF"/>
                </a:solidFill>
                <a:latin typeface="Raleway"/>
                <a:ea typeface="Raleway"/>
                <a:cs typeface="Raleway"/>
                <a:sym typeface="Raleway"/>
              </a:rPr>
              <a:t>Προβλήματα που αφορούν τις πηγές και τις πιο γενικές και θεμελιώδεις πλευρές του κόσμου και της ανθρώπινης κοινωνικής πράξης (π.χ. τι είναι ελευθερία).</a:t>
            </a:r>
          </a:p>
        </p:txBody>
      </p:sp>
      <p:sp>
        <p:nvSpPr>
          <p:cNvPr name="TextBox 15" id="15"/>
          <p:cNvSpPr txBox="true"/>
          <p:nvPr/>
        </p:nvSpPr>
        <p:spPr>
          <a:xfrm rot="0">
            <a:off x="1188988" y="5661571"/>
            <a:ext cx="3303240" cy="422522"/>
          </a:xfrm>
          <a:prstGeom prst="rect">
            <a:avLst/>
          </a:prstGeom>
        </p:spPr>
        <p:txBody>
          <a:bodyPr anchor="t" rtlCol="false" tIns="0" lIns="0" bIns="0" rIns="0">
            <a:spAutoFit/>
          </a:bodyPr>
          <a:lstStyle/>
          <a:p>
            <a:pPr algn="l">
              <a:lnSpc>
                <a:spcPts val="3250"/>
              </a:lnSpc>
            </a:pPr>
            <a:r>
              <a:rPr lang="en-US" sz="2562">
                <a:solidFill>
                  <a:srgbClr val="CFCBBF"/>
                </a:solidFill>
                <a:latin typeface="Prata"/>
                <a:ea typeface="Prata"/>
                <a:cs typeface="Prata"/>
                <a:sym typeface="Prata"/>
              </a:rPr>
              <a:t>Ανάλυση Εννοιών</a:t>
            </a:r>
          </a:p>
        </p:txBody>
      </p:sp>
      <p:sp>
        <p:nvSpPr>
          <p:cNvPr name="TextBox 16" id="16"/>
          <p:cNvSpPr txBox="true"/>
          <p:nvPr/>
        </p:nvSpPr>
        <p:spPr>
          <a:xfrm rot="0">
            <a:off x="1188988" y="6147346"/>
            <a:ext cx="9052024" cy="940891"/>
          </a:xfrm>
          <a:prstGeom prst="rect">
            <a:avLst/>
          </a:prstGeom>
        </p:spPr>
        <p:txBody>
          <a:bodyPr anchor="t" rtlCol="false" tIns="0" lIns="0" bIns="0" rIns="0">
            <a:spAutoFit/>
          </a:bodyPr>
          <a:lstStyle/>
          <a:p>
            <a:pPr algn="l">
              <a:lnSpc>
                <a:spcPts val="3312"/>
              </a:lnSpc>
            </a:pPr>
            <a:r>
              <a:rPr lang="en-US" sz="2062">
                <a:solidFill>
                  <a:srgbClr val="CFCBBF"/>
                </a:solidFill>
                <a:latin typeface="Raleway"/>
                <a:ea typeface="Raleway"/>
                <a:cs typeface="Raleway"/>
                <a:sym typeface="Raleway"/>
              </a:rPr>
              <a:t>Ερωτήματα που αφορούν την ανάλυση εννοιών, ορισμών και προβλημάτων.</a:t>
            </a:r>
          </a:p>
        </p:txBody>
      </p:sp>
      <p:sp>
        <p:nvSpPr>
          <p:cNvPr name="TextBox 17" id="17"/>
          <p:cNvSpPr txBox="true"/>
          <p:nvPr/>
        </p:nvSpPr>
        <p:spPr>
          <a:xfrm rot="0">
            <a:off x="1188988" y="7871221"/>
            <a:ext cx="4048274" cy="422522"/>
          </a:xfrm>
          <a:prstGeom prst="rect">
            <a:avLst/>
          </a:prstGeom>
        </p:spPr>
        <p:txBody>
          <a:bodyPr anchor="t" rtlCol="false" tIns="0" lIns="0" bIns="0" rIns="0">
            <a:spAutoFit/>
          </a:bodyPr>
          <a:lstStyle/>
          <a:p>
            <a:pPr algn="l">
              <a:lnSpc>
                <a:spcPts val="3250"/>
              </a:lnSpc>
            </a:pPr>
            <a:r>
              <a:rPr lang="en-US" sz="2562">
                <a:solidFill>
                  <a:srgbClr val="CFCBBF"/>
                </a:solidFill>
                <a:latin typeface="Prata"/>
                <a:ea typeface="Prata"/>
                <a:cs typeface="Prata"/>
                <a:sym typeface="Prata"/>
              </a:rPr>
              <a:t>Σύνθεση Κοσμοαντίληψης</a:t>
            </a:r>
          </a:p>
        </p:txBody>
      </p:sp>
      <p:sp>
        <p:nvSpPr>
          <p:cNvPr name="TextBox 18" id="18"/>
          <p:cNvSpPr txBox="true"/>
          <p:nvPr/>
        </p:nvSpPr>
        <p:spPr>
          <a:xfrm rot="0">
            <a:off x="1188988" y="8356998"/>
            <a:ext cx="9052024" cy="940891"/>
          </a:xfrm>
          <a:prstGeom prst="rect">
            <a:avLst/>
          </a:prstGeom>
        </p:spPr>
        <p:txBody>
          <a:bodyPr anchor="t" rtlCol="false" tIns="0" lIns="0" bIns="0" rIns="0">
            <a:spAutoFit/>
          </a:bodyPr>
          <a:lstStyle/>
          <a:p>
            <a:pPr algn="l">
              <a:lnSpc>
                <a:spcPts val="3312"/>
              </a:lnSpc>
            </a:pPr>
            <a:r>
              <a:rPr lang="en-US" sz="2062">
                <a:solidFill>
                  <a:srgbClr val="CFCBBF"/>
                </a:solidFill>
                <a:latin typeface="Raleway"/>
                <a:ea typeface="Raleway"/>
                <a:cs typeface="Raleway"/>
                <a:sym typeface="Raleway"/>
              </a:rPr>
              <a:t>Προβλήματα που αφορούν την ικανότητά μας να συνθέσουμε απόψεις, θεωρίες και δεδομένα σε μια ενιαία κοσμοαντίληψη.</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1B1C1D"/>
            </a:solidFill>
          </p:spPr>
        </p:sp>
      </p:grpSp>
      <p:sp>
        <p:nvSpPr>
          <p:cNvPr name="Freeform 5" id="5"/>
          <p:cNvSpPr/>
          <p:nvPr/>
        </p:nvSpPr>
        <p:spPr>
          <a:xfrm flipH="false" flipV="false" rot="0">
            <a:off x="11033354" y="-408933"/>
            <a:ext cx="7373578" cy="5148812"/>
          </a:xfrm>
          <a:custGeom>
            <a:avLst/>
            <a:gdLst/>
            <a:ahLst/>
            <a:cxnLst/>
            <a:rect r="r" b="b" t="t" l="l"/>
            <a:pathLst>
              <a:path h="5148812" w="7373578">
                <a:moveTo>
                  <a:pt x="0" y="0"/>
                </a:moveTo>
                <a:lnTo>
                  <a:pt x="7373578" y="0"/>
                </a:lnTo>
                <a:lnTo>
                  <a:pt x="7373578" y="5148812"/>
                </a:lnTo>
                <a:lnTo>
                  <a:pt x="0" y="5148812"/>
                </a:lnTo>
                <a:lnTo>
                  <a:pt x="0" y="0"/>
                </a:lnTo>
                <a:close/>
              </a:path>
            </a:pathLst>
          </a:custGeom>
          <a:blipFill>
            <a:blip r:embed="rId4"/>
            <a:stretch>
              <a:fillRect l="-39655" t="0" r="0" b="0"/>
            </a:stretch>
          </a:blipFill>
        </p:spPr>
      </p:sp>
      <p:sp>
        <p:nvSpPr>
          <p:cNvPr name="Freeform 6" id="6"/>
          <p:cNvSpPr/>
          <p:nvPr/>
        </p:nvSpPr>
        <p:spPr>
          <a:xfrm flipH="false" flipV="false" rot="0">
            <a:off x="789451" y="169112"/>
            <a:ext cx="7551248" cy="3992723"/>
          </a:xfrm>
          <a:custGeom>
            <a:avLst/>
            <a:gdLst/>
            <a:ahLst/>
            <a:cxnLst/>
            <a:rect r="r" b="b" t="t" l="l"/>
            <a:pathLst>
              <a:path h="3992723" w="7551248">
                <a:moveTo>
                  <a:pt x="0" y="0"/>
                </a:moveTo>
                <a:lnTo>
                  <a:pt x="7551248" y="0"/>
                </a:lnTo>
                <a:lnTo>
                  <a:pt x="7551248" y="3992722"/>
                </a:lnTo>
                <a:lnTo>
                  <a:pt x="0" y="3992722"/>
                </a:lnTo>
                <a:lnTo>
                  <a:pt x="0" y="0"/>
                </a:lnTo>
                <a:close/>
              </a:path>
            </a:pathLst>
          </a:custGeom>
          <a:blipFill>
            <a:blip r:embed="rId5"/>
            <a:stretch>
              <a:fillRect l="0" t="0" r="0" b="0"/>
            </a:stretch>
          </a:blipFill>
        </p:spPr>
      </p:sp>
      <p:sp>
        <p:nvSpPr>
          <p:cNvPr name="TextBox 7" id="7"/>
          <p:cNvSpPr txBox="true"/>
          <p:nvPr/>
        </p:nvSpPr>
        <p:spPr>
          <a:xfrm rot="0">
            <a:off x="992386" y="4149254"/>
            <a:ext cx="12362018" cy="862012"/>
          </a:xfrm>
          <a:prstGeom prst="rect">
            <a:avLst/>
          </a:prstGeom>
        </p:spPr>
        <p:txBody>
          <a:bodyPr anchor="t" rtlCol="false" tIns="0" lIns="0" bIns="0" rIns="0">
            <a:spAutoFit/>
          </a:bodyPr>
          <a:lstStyle/>
          <a:p>
            <a:pPr algn="l">
              <a:lnSpc>
                <a:spcPts val="6937"/>
              </a:lnSpc>
            </a:pPr>
            <a:r>
              <a:rPr lang="en-US" sz="5562">
                <a:solidFill>
                  <a:srgbClr val="F2E782"/>
                </a:solidFill>
                <a:latin typeface="Prata"/>
                <a:ea typeface="Prata"/>
                <a:cs typeface="Prata"/>
                <a:sym typeface="Prata"/>
              </a:rPr>
              <a:t>Οφέλη της Φιλοσοφικής Σκέψης</a:t>
            </a:r>
          </a:p>
        </p:txBody>
      </p:sp>
      <p:sp>
        <p:nvSpPr>
          <p:cNvPr name="TextBox 8" id="8"/>
          <p:cNvSpPr txBox="true"/>
          <p:nvPr/>
        </p:nvSpPr>
        <p:spPr>
          <a:xfrm rot="0">
            <a:off x="1028700" y="5970613"/>
            <a:ext cx="3544341" cy="462111"/>
          </a:xfrm>
          <a:prstGeom prst="rect">
            <a:avLst/>
          </a:prstGeom>
        </p:spPr>
        <p:txBody>
          <a:bodyPr anchor="t" rtlCol="false" tIns="0" lIns="0" bIns="0" rIns="0">
            <a:spAutoFit/>
          </a:bodyPr>
          <a:lstStyle/>
          <a:p>
            <a:pPr algn="l">
              <a:lnSpc>
                <a:spcPts val="3437"/>
              </a:lnSpc>
            </a:pPr>
            <a:r>
              <a:rPr lang="en-US" sz="2750">
                <a:solidFill>
                  <a:srgbClr val="CFCBBF"/>
                </a:solidFill>
                <a:latin typeface="Prata"/>
                <a:ea typeface="Prata"/>
                <a:cs typeface="Prata"/>
                <a:sym typeface="Prata"/>
              </a:rPr>
              <a:t>Κριτική Σκέψη</a:t>
            </a:r>
          </a:p>
        </p:txBody>
      </p:sp>
      <p:sp>
        <p:nvSpPr>
          <p:cNvPr name="TextBox 9" id="9"/>
          <p:cNvSpPr txBox="true"/>
          <p:nvPr/>
        </p:nvSpPr>
        <p:spPr>
          <a:xfrm rot="0">
            <a:off x="992386" y="6894909"/>
            <a:ext cx="5150941" cy="2363391"/>
          </a:xfrm>
          <a:prstGeom prst="rect">
            <a:avLst/>
          </a:prstGeom>
        </p:spPr>
        <p:txBody>
          <a:bodyPr anchor="t" rtlCol="false" tIns="0" lIns="0" bIns="0" rIns="0">
            <a:spAutoFit/>
          </a:bodyPr>
          <a:lstStyle/>
          <a:p>
            <a:pPr algn="l">
              <a:lnSpc>
                <a:spcPts val="3562"/>
              </a:lnSpc>
            </a:pPr>
            <a:r>
              <a:rPr lang="en-US" sz="2187">
                <a:solidFill>
                  <a:srgbClr val="CFCBBF"/>
                </a:solidFill>
                <a:latin typeface="Raleway"/>
                <a:ea typeface="Raleway"/>
                <a:cs typeface="Raleway"/>
                <a:sym typeface="Raleway"/>
              </a:rPr>
              <a:t>Η φιλοσοφία καλλιεργεί την κριτική σκέψη, βοηθώντας μας να αναλύουμε πληροφορίες, να αξιολογούμε επιχειρήματα και να διαμορφώνουμε δικές μας απόψεις.</a:t>
            </a:r>
          </a:p>
        </p:txBody>
      </p:sp>
      <p:sp>
        <p:nvSpPr>
          <p:cNvPr name="TextBox 10" id="10"/>
          <p:cNvSpPr txBox="true"/>
          <p:nvPr/>
        </p:nvSpPr>
        <p:spPr>
          <a:xfrm rot="0">
            <a:off x="6586686" y="5970613"/>
            <a:ext cx="3544341" cy="462111"/>
          </a:xfrm>
          <a:prstGeom prst="rect">
            <a:avLst/>
          </a:prstGeom>
        </p:spPr>
        <p:txBody>
          <a:bodyPr anchor="t" rtlCol="false" tIns="0" lIns="0" bIns="0" rIns="0">
            <a:spAutoFit/>
          </a:bodyPr>
          <a:lstStyle/>
          <a:p>
            <a:pPr algn="l">
              <a:lnSpc>
                <a:spcPts val="3437"/>
              </a:lnSpc>
            </a:pPr>
            <a:r>
              <a:rPr lang="en-US" sz="2750">
                <a:solidFill>
                  <a:srgbClr val="CFCBBF"/>
                </a:solidFill>
                <a:latin typeface="Prata"/>
                <a:ea typeface="Prata"/>
                <a:cs typeface="Prata"/>
                <a:sym typeface="Prata"/>
              </a:rPr>
              <a:t>Επικοινωνία</a:t>
            </a:r>
          </a:p>
        </p:txBody>
      </p:sp>
      <p:sp>
        <p:nvSpPr>
          <p:cNvPr name="TextBox 11" id="11"/>
          <p:cNvSpPr txBox="true"/>
          <p:nvPr/>
        </p:nvSpPr>
        <p:spPr>
          <a:xfrm rot="0">
            <a:off x="6586686" y="6894909"/>
            <a:ext cx="5150941" cy="2363391"/>
          </a:xfrm>
          <a:prstGeom prst="rect">
            <a:avLst/>
          </a:prstGeom>
        </p:spPr>
        <p:txBody>
          <a:bodyPr anchor="t" rtlCol="false" tIns="0" lIns="0" bIns="0" rIns="0">
            <a:spAutoFit/>
          </a:bodyPr>
          <a:lstStyle/>
          <a:p>
            <a:pPr algn="l">
              <a:lnSpc>
                <a:spcPts val="3562"/>
              </a:lnSpc>
            </a:pPr>
            <a:r>
              <a:rPr lang="en-US" sz="2187">
                <a:solidFill>
                  <a:srgbClr val="CFCBBF"/>
                </a:solidFill>
                <a:latin typeface="Raleway"/>
                <a:ea typeface="Raleway"/>
                <a:cs typeface="Raleway"/>
                <a:sym typeface="Raleway"/>
              </a:rPr>
              <a:t>Μας βοηθά να αρθρώνουμε με σαφήνεια τις σκέψεις μας, να διατυπώνουμε λογικά επιχειρήματα και να συμμετέχουμε σε εποικοδομητικές συζητήσεις.</a:t>
            </a:r>
          </a:p>
        </p:txBody>
      </p:sp>
      <p:sp>
        <p:nvSpPr>
          <p:cNvPr name="TextBox 12" id="12"/>
          <p:cNvSpPr txBox="true"/>
          <p:nvPr/>
        </p:nvSpPr>
        <p:spPr>
          <a:xfrm rot="0">
            <a:off x="12140802" y="5970613"/>
            <a:ext cx="3544341" cy="462111"/>
          </a:xfrm>
          <a:prstGeom prst="rect">
            <a:avLst/>
          </a:prstGeom>
        </p:spPr>
        <p:txBody>
          <a:bodyPr anchor="t" rtlCol="false" tIns="0" lIns="0" bIns="0" rIns="0">
            <a:spAutoFit/>
          </a:bodyPr>
          <a:lstStyle/>
          <a:p>
            <a:pPr algn="l">
              <a:lnSpc>
                <a:spcPts val="3437"/>
              </a:lnSpc>
            </a:pPr>
            <a:r>
              <a:rPr lang="en-US" sz="2750">
                <a:solidFill>
                  <a:srgbClr val="CFCBBF"/>
                </a:solidFill>
                <a:latin typeface="Prata"/>
                <a:ea typeface="Prata"/>
                <a:cs typeface="Prata"/>
                <a:sym typeface="Prata"/>
              </a:rPr>
              <a:t>Ηθική</a:t>
            </a:r>
          </a:p>
        </p:txBody>
      </p:sp>
      <p:sp>
        <p:nvSpPr>
          <p:cNvPr name="TextBox 13" id="13"/>
          <p:cNvSpPr txBox="true"/>
          <p:nvPr/>
        </p:nvSpPr>
        <p:spPr>
          <a:xfrm rot="0">
            <a:off x="12144672" y="6894909"/>
            <a:ext cx="5150941" cy="1909762"/>
          </a:xfrm>
          <a:prstGeom prst="rect">
            <a:avLst/>
          </a:prstGeom>
        </p:spPr>
        <p:txBody>
          <a:bodyPr anchor="t" rtlCol="false" tIns="0" lIns="0" bIns="0" rIns="0">
            <a:spAutoFit/>
          </a:bodyPr>
          <a:lstStyle/>
          <a:p>
            <a:pPr algn="l">
              <a:lnSpc>
                <a:spcPts val="3562"/>
              </a:lnSpc>
            </a:pPr>
            <a:r>
              <a:rPr lang="en-US" sz="2187">
                <a:solidFill>
                  <a:srgbClr val="CFCBBF"/>
                </a:solidFill>
                <a:latin typeface="Raleway"/>
                <a:ea typeface="Raleway"/>
                <a:cs typeface="Raleway"/>
                <a:sym typeface="Raleway"/>
              </a:rPr>
              <a:t>Η ενασχόληση με την ηθική φιλοσοφία μας βοηθά να αναπτύξουμε ηθική στάση ζωής και να πράττουμε με βάση αξίες.</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70A6C1"/>
            </a:solidFill>
          </p:spPr>
        </p:sp>
      </p:grpSp>
      <p:sp>
        <p:nvSpPr>
          <p:cNvPr name="Freeform 5" id="5"/>
          <p:cNvSpPr/>
          <p:nvPr/>
        </p:nvSpPr>
        <p:spPr>
          <a:xfrm flipH="false" flipV="false" rot="0">
            <a:off x="11198725" y="0"/>
            <a:ext cx="7234938" cy="12018078"/>
          </a:xfrm>
          <a:custGeom>
            <a:avLst/>
            <a:gdLst/>
            <a:ahLst/>
            <a:cxnLst/>
            <a:rect r="r" b="b" t="t" l="l"/>
            <a:pathLst>
              <a:path h="12018078" w="7234938">
                <a:moveTo>
                  <a:pt x="0" y="0"/>
                </a:moveTo>
                <a:lnTo>
                  <a:pt x="7234938" y="0"/>
                </a:lnTo>
                <a:lnTo>
                  <a:pt x="7234938" y="12018078"/>
                </a:lnTo>
                <a:lnTo>
                  <a:pt x="0" y="12018078"/>
                </a:lnTo>
                <a:lnTo>
                  <a:pt x="0" y="0"/>
                </a:lnTo>
                <a:close/>
              </a:path>
            </a:pathLst>
          </a:custGeom>
          <a:blipFill>
            <a:blip r:embed="rId4"/>
            <a:stretch>
              <a:fillRect l="-3860" t="0" r="-6811" b="0"/>
            </a:stretch>
          </a:blipFill>
        </p:spPr>
      </p:sp>
      <p:sp>
        <p:nvSpPr>
          <p:cNvPr name="TextBox 6" id="6"/>
          <p:cNvSpPr txBox="true"/>
          <p:nvPr/>
        </p:nvSpPr>
        <p:spPr>
          <a:xfrm rot="0">
            <a:off x="1028700" y="3570203"/>
            <a:ext cx="12825264" cy="992981"/>
          </a:xfrm>
          <a:prstGeom prst="rect">
            <a:avLst/>
          </a:prstGeom>
        </p:spPr>
        <p:txBody>
          <a:bodyPr anchor="t" rtlCol="false" tIns="0" lIns="0" bIns="0" rIns="0">
            <a:spAutoFit/>
          </a:bodyPr>
          <a:lstStyle/>
          <a:p>
            <a:pPr algn="l">
              <a:lnSpc>
                <a:spcPts val="7562"/>
              </a:lnSpc>
            </a:pPr>
            <a:r>
              <a:rPr lang="en-US" sz="6062">
                <a:solidFill>
                  <a:srgbClr val="F2E782"/>
                </a:solidFill>
                <a:latin typeface="Prata"/>
                <a:ea typeface="Prata"/>
                <a:cs typeface="Prata"/>
                <a:sym typeface="Prata"/>
              </a:rPr>
              <a:t>Η Φιλοσοφία στην Καθημερινότητα</a:t>
            </a:r>
          </a:p>
        </p:txBody>
      </p:sp>
      <p:sp>
        <p:nvSpPr>
          <p:cNvPr name="TextBox 7" id="7"/>
          <p:cNvSpPr txBox="true"/>
          <p:nvPr/>
        </p:nvSpPr>
        <p:spPr>
          <a:xfrm rot="0">
            <a:off x="1028700" y="6167710"/>
            <a:ext cx="16127909" cy="1431925"/>
          </a:xfrm>
          <a:prstGeom prst="rect">
            <a:avLst/>
          </a:prstGeom>
        </p:spPr>
        <p:txBody>
          <a:bodyPr anchor="t" rtlCol="false" tIns="0" lIns="0" bIns="0" rIns="0">
            <a:spAutoFit/>
          </a:bodyPr>
          <a:lstStyle/>
          <a:p>
            <a:pPr algn="l">
              <a:lnSpc>
                <a:spcPts val="3875"/>
              </a:lnSpc>
            </a:pPr>
            <a:r>
              <a:rPr lang="en-US" sz="2375">
                <a:solidFill>
                  <a:srgbClr val="0D0C0C"/>
                </a:solidFill>
                <a:latin typeface="Raleway"/>
                <a:ea typeface="Raleway"/>
                <a:cs typeface="Raleway"/>
                <a:sym typeface="Raleway"/>
              </a:rPr>
              <a:t>Συνολικά η φιλοσοφία μπορεί να μας βοηθήσει να αντιμετωπίζουμε πιο αποτελεσματικά τα λογικά προβλήματα, να αποσαφηνίζουμε έννοιες και ορισμούς, να ασκούμε κριτικό έλεγχο σε απόψεις και ιδεολογίες, να διατυπώνουμε λογικά επιχειρήματα και αναστοχαζόμαστε νέους τρόπους οργάνωσης της κοινωνικής ζωής.</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DAGUbF3jxKU</dc:identifier>
  <dcterms:modified xsi:type="dcterms:W3CDTF">2011-08-01T06:04:30Z</dcterms:modified>
  <cp:revision>1</cp:revision>
  <dc:title>Βασικοί στόχοι της φιλοσοφικής δραστηριότητας.pptx</dc:title>
</cp:coreProperties>
</file>