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FEA48E-0D0A-4855-AE62-3BBE979A91D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CCE042E-F892-4C8E-84E0-6B2C6A6A9D5F}">
      <dgm:prSet/>
      <dgm:spPr/>
      <dgm:t>
        <a:bodyPr/>
        <a:lstStyle/>
        <a:p>
          <a:r>
            <a:rPr lang="el-GR"/>
            <a:t>Είναι φυσική διαδικασία που διατηρεί τη θερμοκρασία της Γης.</a:t>
          </a:r>
          <a:br>
            <a:rPr lang="el-GR"/>
          </a:br>
          <a:r>
            <a:rPr lang="el-GR"/>
            <a:t> Όμως:</a:t>
          </a:r>
          <a:endParaRPr lang="en-US"/>
        </a:p>
      </dgm:t>
    </dgm:pt>
    <dgm:pt modelId="{B444D5C2-2FAC-4D65-91A2-62B45D5096B0}" type="parTrans" cxnId="{578056B4-6A5A-425E-B52F-8A54C350DC2C}">
      <dgm:prSet/>
      <dgm:spPr/>
      <dgm:t>
        <a:bodyPr/>
        <a:lstStyle/>
        <a:p>
          <a:endParaRPr lang="en-US"/>
        </a:p>
      </dgm:t>
    </dgm:pt>
    <dgm:pt modelId="{EADAF33C-F266-43F3-BC1C-DE10F121D892}" type="sibTrans" cxnId="{578056B4-6A5A-425E-B52F-8A54C350DC2C}">
      <dgm:prSet/>
      <dgm:spPr/>
      <dgm:t>
        <a:bodyPr/>
        <a:lstStyle/>
        <a:p>
          <a:endParaRPr lang="en-US"/>
        </a:p>
      </dgm:t>
    </dgm:pt>
    <dgm:pt modelId="{5C898AD6-0973-4E3A-945D-0A58B2BEAFB0}">
      <dgm:prSet/>
      <dgm:spPr/>
      <dgm:t>
        <a:bodyPr/>
        <a:lstStyle/>
        <a:p>
          <a:r>
            <a:rPr lang="el-GR"/>
            <a:t>Η αύξηση αερίων (CO₂, μεθάνιο) το ενισχύει </a:t>
          </a:r>
          <a:endParaRPr lang="en-US"/>
        </a:p>
      </dgm:t>
    </dgm:pt>
    <dgm:pt modelId="{CD83DC83-2E4C-4C17-B3BC-092D2056B298}" type="parTrans" cxnId="{9F14F9B8-E8F4-4C21-8BE2-A75AB0DE0E67}">
      <dgm:prSet/>
      <dgm:spPr/>
      <dgm:t>
        <a:bodyPr/>
        <a:lstStyle/>
        <a:p>
          <a:endParaRPr lang="en-US"/>
        </a:p>
      </dgm:t>
    </dgm:pt>
    <dgm:pt modelId="{F0F283FE-3FBB-447B-B21C-56871B188278}" type="sibTrans" cxnId="{9F14F9B8-E8F4-4C21-8BE2-A75AB0DE0E67}">
      <dgm:prSet/>
      <dgm:spPr/>
      <dgm:t>
        <a:bodyPr/>
        <a:lstStyle/>
        <a:p>
          <a:endParaRPr lang="en-US"/>
        </a:p>
      </dgm:t>
    </dgm:pt>
    <dgm:pt modelId="{C35309CF-CDEA-40DB-BC9D-B35E5681C5B2}">
      <dgm:prSet/>
      <dgm:spPr/>
      <dgm:t>
        <a:bodyPr/>
        <a:lstStyle/>
        <a:p>
          <a:r>
            <a:rPr lang="el-GR"/>
            <a:t>Προκαλεί υπερθέρμανση του πλανήτη </a:t>
          </a:r>
          <a:endParaRPr lang="en-US"/>
        </a:p>
      </dgm:t>
    </dgm:pt>
    <dgm:pt modelId="{CF29B5F0-3BC8-4CE3-8E69-367C2C4E9FCD}" type="parTrans" cxnId="{0CAD0D8C-CD36-43E3-B3AA-B8E0AC9603F1}">
      <dgm:prSet/>
      <dgm:spPr/>
      <dgm:t>
        <a:bodyPr/>
        <a:lstStyle/>
        <a:p>
          <a:endParaRPr lang="en-US"/>
        </a:p>
      </dgm:t>
    </dgm:pt>
    <dgm:pt modelId="{7A5AD043-AB74-4BA3-A0BD-89A06E6D2201}" type="sibTrans" cxnId="{0CAD0D8C-CD36-43E3-B3AA-B8E0AC9603F1}">
      <dgm:prSet/>
      <dgm:spPr/>
      <dgm:t>
        <a:bodyPr/>
        <a:lstStyle/>
        <a:p>
          <a:endParaRPr lang="en-US"/>
        </a:p>
      </dgm:t>
    </dgm:pt>
    <dgm:pt modelId="{F7D0A047-E4F7-4450-8770-9BE48B8AB27D}">
      <dgm:prSet/>
      <dgm:spPr/>
      <dgm:t>
        <a:bodyPr/>
        <a:lstStyle/>
        <a:p>
          <a:r>
            <a:rPr lang="el-GR"/>
            <a:t>Κύριες αιτίες:</a:t>
          </a:r>
          <a:endParaRPr lang="en-US"/>
        </a:p>
      </dgm:t>
    </dgm:pt>
    <dgm:pt modelId="{0325403B-3B53-4EF6-A2D7-F0670B3138AF}" type="parTrans" cxnId="{62B1F544-D20C-486D-A7E1-FBA2940F6530}">
      <dgm:prSet/>
      <dgm:spPr/>
      <dgm:t>
        <a:bodyPr/>
        <a:lstStyle/>
        <a:p>
          <a:endParaRPr lang="en-US"/>
        </a:p>
      </dgm:t>
    </dgm:pt>
    <dgm:pt modelId="{CC8B2BD7-D61D-4C7F-9E88-48BDC09A46E0}" type="sibTrans" cxnId="{62B1F544-D20C-486D-A7E1-FBA2940F6530}">
      <dgm:prSet/>
      <dgm:spPr/>
      <dgm:t>
        <a:bodyPr/>
        <a:lstStyle/>
        <a:p>
          <a:endParaRPr lang="en-US"/>
        </a:p>
      </dgm:t>
    </dgm:pt>
    <dgm:pt modelId="{83D82244-7D26-49BB-9227-2923F3D036F1}">
      <dgm:prSet/>
      <dgm:spPr/>
      <dgm:t>
        <a:bodyPr/>
        <a:lstStyle/>
        <a:p>
          <a:r>
            <a:rPr lang="el-GR"/>
            <a:t>Καύση πετρελαίου/άνθρακα </a:t>
          </a:r>
          <a:endParaRPr lang="en-US"/>
        </a:p>
      </dgm:t>
    </dgm:pt>
    <dgm:pt modelId="{197A84BB-BD60-4AD7-A4BB-B9E8D9FBA7D4}" type="parTrans" cxnId="{EC413C1F-7184-472E-A82B-6489E052ED3F}">
      <dgm:prSet/>
      <dgm:spPr/>
      <dgm:t>
        <a:bodyPr/>
        <a:lstStyle/>
        <a:p>
          <a:endParaRPr lang="en-US"/>
        </a:p>
      </dgm:t>
    </dgm:pt>
    <dgm:pt modelId="{EFA0167F-CA03-4C2D-85B0-69E77761EA1A}" type="sibTrans" cxnId="{EC413C1F-7184-472E-A82B-6489E052ED3F}">
      <dgm:prSet/>
      <dgm:spPr/>
      <dgm:t>
        <a:bodyPr/>
        <a:lstStyle/>
        <a:p>
          <a:endParaRPr lang="en-US"/>
        </a:p>
      </dgm:t>
    </dgm:pt>
    <dgm:pt modelId="{FB483217-EB32-41EF-B8BB-E09B733D2669}">
      <dgm:prSet/>
      <dgm:spPr/>
      <dgm:t>
        <a:bodyPr/>
        <a:lstStyle/>
        <a:p>
          <a:r>
            <a:rPr lang="el-GR"/>
            <a:t>Αποψίλωση δασών</a:t>
          </a:r>
          <a:endParaRPr lang="en-US"/>
        </a:p>
      </dgm:t>
    </dgm:pt>
    <dgm:pt modelId="{B4CC2278-C5B8-4248-9B76-DE5EFE66F6FB}" type="parTrans" cxnId="{2EEBA6A2-0714-437D-959A-A93841CB7A17}">
      <dgm:prSet/>
      <dgm:spPr/>
      <dgm:t>
        <a:bodyPr/>
        <a:lstStyle/>
        <a:p>
          <a:endParaRPr lang="en-US"/>
        </a:p>
      </dgm:t>
    </dgm:pt>
    <dgm:pt modelId="{D35CC4CE-C994-4694-A90B-D4A18B055D6D}" type="sibTrans" cxnId="{2EEBA6A2-0714-437D-959A-A93841CB7A17}">
      <dgm:prSet/>
      <dgm:spPr/>
      <dgm:t>
        <a:bodyPr/>
        <a:lstStyle/>
        <a:p>
          <a:endParaRPr lang="en-US"/>
        </a:p>
      </dgm:t>
    </dgm:pt>
    <dgm:pt modelId="{34DA3783-8148-413F-A57D-A1044413BEA4}" type="pres">
      <dgm:prSet presAssocID="{A4FEA48E-0D0A-4855-AE62-3BBE979A91DF}" presName="linear" presStyleCnt="0">
        <dgm:presLayoutVars>
          <dgm:animLvl val="lvl"/>
          <dgm:resizeHandles val="exact"/>
        </dgm:presLayoutVars>
      </dgm:prSet>
      <dgm:spPr/>
    </dgm:pt>
    <dgm:pt modelId="{517AEB14-CF92-475B-86B5-F9BF9BFE9383}" type="pres">
      <dgm:prSet presAssocID="{FCCE042E-F892-4C8E-84E0-6B2C6A6A9D5F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F422AA0-DAAA-45B2-94D4-A6F68CEEBD9E}" type="pres">
      <dgm:prSet presAssocID="{EADAF33C-F266-43F3-BC1C-DE10F121D892}" presName="spacer" presStyleCnt="0"/>
      <dgm:spPr/>
    </dgm:pt>
    <dgm:pt modelId="{421BEBE1-E4BE-466D-8160-128204447CC9}" type="pres">
      <dgm:prSet presAssocID="{5C898AD6-0973-4E3A-945D-0A58B2BEAFB0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ABB2DAF-FFF7-4E8B-9D04-D8BE5B93C424}" type="pres">
      <dgm:prSet presAssocID="{F0F283FE-3FBB-447B-B21C-56871B188278}" presName="spacer" presStyleCnt="0"/>
      <dgm:spPr/>
    </dgm:pt>
    <dgm:pt modelId="{B8A2FDA6-9EEC-4585-888C-0F5E97084ACA}" type="pres">
      <dgm:prSet presAssocID="{C35309CF-CDEA-40DB-BC9D-B35E5681C5B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89B4873-2BE1-44AC-98FB-76B1B75D8318}" type="pres">
      <dgm:prSet presAssocID="{7A5AD043-AB74-4BA3-A0BD-89A06E6D2201}" presName="spacer" presStyleCnt="0"/>
      <dgm:spPr/>
    </dgm:pt>
    <dgm:pt modelId="{E61CD620-58BB-4759-8356-10F25E3D2822}" type="pres">
      <dgm:prSet presAssocID="{F7D0A047-E4F7-4450-8770-9BE48B8AB27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864BFCE-6729-495E-A2E4-CE724B18BD07}" type="pres">
      <dgm:prSet presAssocID="{CC8B2BD7-D61D-4C7F-9E88-48BDC09A46E0}" presName="spacer" presStyleCnt="0"/>
      <dgm:spPr/>
    </dgm:pt>
    <dgm:pt modelId="{90BA9024-1FF7-4636-895F-A31D7E661E51}" type="pres">
      <dgm:prSet presAssocID="{83D82244-7D26-49BB-9227-2923F3D036F1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32B8A59B-77E8-49EC-A688-455844105FB3}" type="pres">
      <dgm:prSet presAssocID="{EFA0167F-CA03-4C2D-85B0-69E77761EA1A}" presName="spacer" presStyleCnt="0"/>
      <dgm:spPr/>
    </dgm:pt>
    <dgm:pt modelId="{A7C7352C-2F3A-4CFD-BD60-A2703DA48BCF}" type="pres">
      <dgm:prSet presAssocID="{FB483217-EB32-41EF-B8BB-E09B733D266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647CD01-C85C-46B4-98C2-A396D7462C29}" type="presOf" srcId="{83D82244-7D26-49BB-9227-2923F3D036F1}" destId="{90BA9024-1FF7-4636-895F-A31D7E661E51}" srcOrd="0" destOrd="0" presId="urn:microsoft.com/office/officeart/2005/8/layout/vList2"/>
    <dgm:cxn modelId="{4FE6C11C-FDDF-4704-B381-938E79BEC1C8}" type="presOf" srcId="{A4FEA48E-0D0A-4855-AE62-3BBE979A91DF}" destId="{34DA3783-8148-413F-A57D-A1044413BEA4}" srcOrd="0" destOrd="0" presId="urn:microsoft.com/office/officeart/2005/8/layout/vList2"/>
    <dgm:cxn modelId="{EC413C1F-7184-472E-A82B-6489E052ED3F}" srcId="{A4FEA48E-0D0A-4855-AE62-3BBE979A91DF}" destId="{83D82244-7D26-49BB-9227-2923F3D036F1}" srcOrd="4" destOrd="0" parTransId="{197A84BB-BD60-4AD7-A4BB-B9E8D9FBA7D4}" sibTransId="{EFA0167F-CA03-4C2D-85B0-69E77761EA1A}"/>
    <dgm:cxn modelId="{17233C2B-772F-4534-99A9-8FC875D54BF2}" type="presOf" srcId="{F7D0A047-E4F7-4450-8770-9BE48B8AB27D}" destId="{E61CD620-58BB-4759-8356-10F25E3D2822}" srcOrd="0" destOrd="0" presId="urn:microsoft.com/office/officeart/2005/8/layout/vList2"/>
    <dgm:cxn modelId="{62B1F544-D20C-486D-A7E1-FBA2940F6530}" srcId="{A4FEA48E-0D0A-4855-AE62-3BBE979A91DF}" destId="{F7D0A047-E4F7-4450-8770-9BE48B8AB27D}" srcOrd="3" destOrd="0" parTransId="{0325403B-3B53-4EF6-A2D7-F0670B3138AF}" sibTransId="{CC8B2BD7-D61D-4C7F-9E88-48BDC09A46E0}"/>
    <dgm:cxn modelId="{BA243673-A797-461F-9FAF-D7B095EE9A03}" type="presOf" srcId="{C35309CF-CDEA-40DB-BC9D-B35E5681C5B2}" destId="{B8A2FDA6-9EEC-4585-888C-0F5E97084ACA}" srcOrd="0" destOrd="0" presId="urn:microsoft.com/office/officeart/2005/8/layout/vList2"/>
    <dgm:cxn modelId="{664EAB57-262C-457E-8459-1658F5B1B405}" type="presOf" srcId="{5C898AD6-0973-4E3A-945D-0A58B2BEAFB0}" destId="{421BEBE1-E4BE-466D-8160-128204447CC9}" srcOrd="0" destOrd="0" presId="urn:microsoft.com/office/officeart/2005/8/layout/vList2"/>
    <dgm:cxn modelId="{0CAD0D8C-CD36-43E3-B3AA-B8E0AC9603F1}" srcId="{A4FEA48E-0D0A-4855-AE62-3BBE979A91DF}" destId="{C35309CF-CDEA-40DB-BC9D-B35E5681C5B2}" srcOrd="2" destOrd="0" parTransId="{CF29B5F0-3BC8-4CE3-8E69-367C2C4E9FCD}" sibTransId="{7A5AD043-AB74-4BA3-A0BD-89A06E6D2201}"/>
    <dgm:cxn modelId="{2EEBA6A2-0714-437D-959A-A93841CB7A17}" srcId="{A4FEA48E-0D0A-4855-AE62-3BBE979A91DF}" destId="{FB483217-EB32-41EF-B8BB-E09B733D2669}" srcOrd="5" destOrd="0" parTransId="{B4CC2278-C5B8-4248-9B76-DE5EFE66F6FB}" sibTransId="{D35CC4CE-C994-4694-A90B-D4A18B055D6D}"/>
    <dgm:cxn modelId="{578056B4-6A5A-425E-B52F-8A54C350DC2C}" srcId="{A4FEA48E-0D0A-4855-AE62-3BBE979A91DF}" destId="{FCCE042E-F892-4C8E-84E0-6B2C6A6A9D5F}" srcOrd="0" destOrd="0" parTransId="{B444D5C2-2FAC-4D65-91A2-62B45D5096B0}" sibTransId="{EADAF33C-F266-43F3-BC1C-DE10F121D892}"/>
    <dgm:cxn modelId="{9F14F9B8-E8F4-4C21-8BE2-A75AB0DE0E67}" srcId="{A4FEA48E-0D0A-4855-AE62-3BBE979A91DF}" destId="{5C898AD6-0973-4E3A-945D-0A58B2BEAFB0}" srcOrd="1" destOrd="0" parTransId="{CD83DC83-2E4C-4C17-B3BC-092D2056B298}" sibTransId="{F0F283FE-3FBB-447B-B21C-56871B188278}"/>
    <dgm:cxn modelId="{456D8CF9-B1EF-4B79-A3F3-2A6637723123}" type="presOf" srcId="{FB483217-EB32-41EF-B8BB-E09B733D2669}" destId="{A7C7352C-2F3A-4CFD-BD60-A2703DA48BCF}" srcOrd="0" destOrd="0" presId="urn:microsoft.com/office/officeart/2005/8/layout/vList2"/>
    <dgm:cxn modelId="{11C0D8FE-8313-4FC1-A7CE-AAD64AA036E8}" type="presOf" srcId="{FCCE042E-F892-4C8E-84E0-6B2C6A6A9D5F}" destId="{517AEB14-CF92-475B-86B5-F9BF9BFE9383}" srcOrd="0" destOrd="0" presId="urn:microsoft.com/office/officeart/2005/8/layout/vList2"/>
    <dgm:cxn modelId="{4A9739F4-8EC2-46CC-8480-6CE13C97BB11}" type="presParOf" srcId="{34DA3783-8148-413F-A57D-A1044413BEA4}" destId="{517AEB14-CF92-475B-86B5-F9BF9BFE9383}" srcOrd="0" destOrd="0" presId="urn:microsoft.com/office/officeart/2005/8/layout/vList2"/>
    <dgm:cxn modelId="{9B6D5563-EDAB-43D8-BA11-668B4FE77DE2}" type="presParOf" srcId="{34DA3783-8148-413F-A57D-A1044413BEA4}" destId="{BF422AA0-DAAA-45B2-94D4-A6F68CEEBD9E}" srcOrd="1" destOrd="0" presId="urn:microsoft.com/office/officeart/2005/8/layout/vList2"/>
    <dgm:cxn modelId="{F54AB35E-AEA7-44F1-B88F-528D35B05CA4}" type="presParOf" srcId="{34DA3783-8148-413F-A57D-A1044413BEA4}" destId="{421BEBE1-E4BE-466D-8160-128204447CC9}" srcOrd="2" destOrd="0" presId="urn:microsoft.com/office/officeart/2005/8/layout/vList2"/>
    <dgm:cxn modelId="{1DA2FBAB-3C31-48B6-BD4F-26E88262D6C8}" type="presParOf" srcId="{34DA3783-8148-413F-A57D-A1044413BEA4}" destId="{3ABB2DAF-FFF7-4E8B-9D04-D8BE5B93C424}" srcOrd="3" destOrd="0" presId="urn:microsoft.com/office/officeart/2005/8/layout/vList2"/>
    <dgm:cxn modelId="{FA5F788D-1040-42A4-9B94-68E9F06F6FFF}" type="presParOf" srcId="{34DA3783-8148-413F-A57D-A1044413BEA4}" destId="{B8A2FDA6-9EEC-4585-888C-0F5E97084ACA}" srcOrd="4" destOrd="0" presId="urn:microsoft.com/office/officeart/2005/8/layout/vList2"/>
    <dgm:cxn modelId="{802845EC-B8E4-49DB-916D-C60F490102A9}" type="presParOf" srcId="{34DA3783-8148-413F-A57D-A1044413BEA4}" destId="{E89B4873-2BE1-44AC-98FB-76B1B75D8318}" srcOrd="5" destOrd="0" presId="urn:microsoft.com/office/officeart/2005/8/layout/vList2"/>
    <dgm:cxn modelId="{F6E53493-8390-4BB0-BEC9-7A78F507F67B}" type="presParOf" srcId="{34DA3783-8148-413F-A57D-A1044413BEA4}" destId="{E61CD620-58BB-4759-8356-10F25E3D2822}" srcOrd="6" destOrd="0" presId="urn:microsoft.com/office/officeart/2005/8/layout/vList2"/>
    <dgm:cxn modelId="{42E37B1C-D480-4696-8FEB-4A8A1A0654D1}" type="presParOf" srcId="{34DA3783-8148-413F-A57D-A1044413BEA4}" destId="{1864BFCE-6729-495E-A2E4-CE724B18BD07}" srcOrd="7" destOrd="0" presId="urn:microsoft.com/office/officeart/2005/8/layout/vList2"/>
    <dgm:cxn modelId="{B58A52CA-59C8-4B7C-9DDC-53F98D0F5AB2}" type="presParOf" srcId="{34DA3783-8148-413F-A57D-A1044413BEA4}" destId="{90BA9024-1FF7-4636-895F-A31D7E661E51}" srcOrd="8" destOrd="0" presId="urn:microsoft.com/office/officeart/2005/8/layout/vList2"/>
    <dgm:cxn modelId="{20387A0D-9B86-4712-944C-E7B7292E1BD7}" type="presParOf" srcId="{34DA3783-8148-413F-A57D-A1044413BEA4}" destId="{32B8A59B-77E8-49EC-A688-455844105FB3}" srcOrd="9" destOrd="0" presId="urn:microsoft.com/office/officeart/2005/8/layout/vList2"/>
    <dgm:cxn modelId="{A25CC7D2-1845-4C6C-AEC6-99FB293634FA}" type="presParOf" srcId="{34DA3783-8148-413F-A57D-A1044413BEA4}" destId="{A7C7352C-2F3A-4CFD-BD60-A2703DA48BC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AEB14-CF92-475B-86B5-F9BF9BFE9383}">
      <dsp:nvSpPr>
        <dsp:cNvPr id="0" name=""/>
        <dsp:cNvSpPr/>
      </dsp:nvSpPr>
      <dsp:spPr>
        <a:xfrm>
          <a:off x="0" y="292318"/>
          <a:ext cx="6949440" cy="819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Είναι φυσική διαδικασία που διατηρεί τη θερμοκρασία της Γης.</a:t>
          </a:r>
          <a:br>
            <a:rPr lang="el-GR" sz="2000" kern="1200"/>
          </a:br>
          <a:r>
            <a:rPr lang="el-GR" sz="2000" kern="1200"/>
            <a:t> Όμως:</a:t>
          </a:r>
          <a:endParaRPr lang="en-US" sz="2000" kern="1200"/>
        </a:p>
      </dsp:txBody>
      <dsp:txXfrm>
        <a:off x="39980" y="332298"/>
        <a:ext cx="6869480" cy="739040"/>
      </dsp:txXfrm>
    </dsp:sp>
    <dsp:sp modelId="{421BEBE1-E4BE-466D-8160-128204447CC9}">
      <dsp:nvSpPr>
        <dsp:cNvPr id="0" name=""/>
        <dsp:cNvSpPr/>
      </dsp:nvSpPr>
      <dsp:spPr>
        <a:xfrm>
          <a:off x="0" y="1168918"/>
          <a:ext cx="6949440" cy="819000"/>
        </a:xfrm>
        <a:prstGeom prst="roundRect">
          <a:avLst/>
        </a:prstGeom>
        <a:solidFill>
          <a:schemeClr val="accent5">
            <a:hueOff val="1822866"/>
            <a:satOff val="-821"/>
            <a:lumOff val="-10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Η αύξηση αερίων (CO₂, μεθάνιο) το ενισχύει </a:t>
          </a:r>
          <a:endParaRPr lang="en-US" sz="2000" kern="1200"/>
        </a:p>
      </dsp:txBody>
      <dsp:txXfrm>
        <a:off x="39980" y="1208898"/>
        <a:ext cx="6869480" cy="739040"/>
      </dsp:txXfrm>
    </dsp:sp>
    <dsp:sp modelId="{B8A2FDA6-9EEC-4585-888C-0F5E97084ACA}">
      <dsp:nvSpPr>
        <dsp:cNvPr id="0" name=""/>
        <dsp:cNvSpPr/>
      </dsp:nvSpPr>
      <dsp:spPr>
        <a:xfrm>
          <a:off x="0" y="2045518"/>
          <a:ext cx="6949440" cy="819000"/>
        </a:xfrm>
        <a:prstGeom prst="roundRect">
          <a:avLst/>
        </a:prstGeom>
        <a:solidFill>
          <a:schemeClr val="accent5">
            <a:hueOff val="3645731"/>
            <a:satOff val="-1642"/>
            <a:lumOff val="-2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Προκαλεί υπερθέρμανση του πλανήτη </a:t>
          </a:r>
          <a:endParaRPr lang="en-US" sz="2000" kern="1200"/>
        </a:p>
      </dsp:txBody>
      <dsp:txXfrm>
        <a:off x="39980" y="2085498"/>
        <a:ext cx="6869480" cy="739040"/>
      </dsp:txXfrm>
    </dsp:sp>
    <dsp:sp modelId="{E61CD620-58BB-4759-8356-10F25E3D2822}">
      <dsp:nvSpPr>
        <dsp:cNvPr id="0" name=""/>
        <dsp:cNvSpPr/>
      </dsp:nvSpPr>
      <dsp:spPr>
        <a:xfrm>
          <a:off x="0" y="2922118"/>
          <a:ext cx="6949440" cy="819000"/>
        </a:xfrm>
        <a:prstGeom prst="roundRect">
          <a:avLst/>
        </a:prstGeom>
        <a:solidFill>
          <a:schemeClr val="accent5">
            <a:hueOff val="5468597"/>
            <a:satOff val="-2462"/>
            <a:lumOff val="-3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Κύριες αιτίες:</a:t>
          </a:r>
          <a:endParaRPr lang="en-US" sz="2000" kern="1200"/>
        </a:p>
      </dsp:txBody>
      <dsp:txXfrm>
        <a:off x="39980" y="2962098"/>
        <a:ext cx="6869480" cy="739040"/>
      </dsp:txXfrm>
    </dsp:sp>
    <dsp:sp modelId="{90BA9024-1FF7-4636-895F-A31D7E661E51}">
      <dsp:nvSpPr>
        <dsp:cNvPr id="0" name=""/>
        <dsp:cNvSpPr/>
      </dsp:nvSpPr>
      <dsp:spPr>
        <a:xfrm>
          <a:off x="0" y="3798718"/>
          <a:ext cx="6949440" cy="819000"/>
        </a:xfrm>
        <a:prstGeom prst="roundRect">
          <a:avLst/>
        </a:prstGeom>
        <a:solidFill>
          <a:schemeClr val="accent5">
            <a:hueOff val="7291462"/>
            <a:satOff val="-3283"/>
            <a:lumOff val="-4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Καύση πετρελαίου/άνθρακα </a:t>
          </a:r>
          <a:endParaRPr lang="en-US" sz="2000" kern="1200"/>
        </a:p>
      </dsp:txBody>
      <dsp:txXfrm>
        <a:off x="39980" y="3838698"/>
        <a:ext cx="6869480" cy="739040"/>
      </dsp:txXfrm>
    </dsp:sp>
    <dsp:sp modelId="{A7C7352C-2F3A-4CFD-BD60-A2703DA48BCF}">
      <dsp:nvSpPr>
        <dsp:cNvPr id="0" name=""/>
        <dsp:cNvSpPr/>
      </dsp:nvSpPr>
      <dsp:spPr>
        <a:xfrm>
          <a:off x="0" y="4675318"/>
          <a:ext cx="6949440" cy="819000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Αποψίλωση δασών</a:t>
          </a:r>
          <a:endParaRPr lang="en-US" sz="2000" kern="1200"/>
        </a:p>
      </dsp:txBody>
      <dsp:txXfrm>
        <a:off x="39980" y="4715298"/>
        <a:ext cx="6869480" cy="73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2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63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9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4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1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5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8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93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04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2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6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08942A35-41B2-BA41-8D2C-0063804C40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2" t="13791" r="-7" b="4385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5" name="Rectangle 10">
            <a:extLst>
              <a:ext uri="{FF2B5EF4-FFF2-40B4-BE49-F238E27FC236}">
                <a16:creationId xmlns:a16="http://schemas.microsoft.com/office/drawing/2014/main" id="{B7D064F0-6D2A-219C-C000-14ABD99EC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06" y="0"/>
            <a:ext cx="4903694" cy="6858001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620001" y="822960"/>
            <a:ext cx="4286054" cy="3474720"/>
          </a:xfrm>
        </p:spPr>
        <p:txBody>
          <a:bodyPr anchor="b">
            <a:normAutofit/>
          </a:bodyPr>
          <a:lstStyle/>
          <a:p>
            <a:pPr algn="l"/>
            <a:r>
              <a:rPr lang="el-GR" sz="5200"/>
              <a:t>ΡΥΠΑΝΣΗ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620001" y="4419600"/>
            <a:ext cx="3931920" cy="13868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l-GR" sz="2200"/>
              <a:t>ΜΑΛΑΚ ΣΟΥΛΑΚΙ Β4</a:t>
            </a:r>
          </a:p>
          <a:p>
            <a:pPr algn="l"/>
            <a:endParaRPr lang="el-GR" sz="2200"/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4D02DC-86D0-86A9-4404-26B11AF64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BE562AB-B724-DD77-FE03-D21BAF16B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4392" y="1791147"/>
            <a:ext cx="7202862" cy="19523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/>
              <a:t>ΣΑΣ ΕΥΧΑΡΙΣΤΩ ΓΙΑ ΤΗΝ ΠΡΟΣΟΧΗ ΣΑΣ </a:t>
            </a:r>
          </a:p>
        </p:txBody>
      </p:sp>
    </p:spTree>
    <p:extLst>
      <p:ext uri="{BB962C8B-B14F-4D97-AF65-F5344CB8AC3E}">
        <p14:creationId xmlns:p14="http://schemas.microsoft.com/office/powerpoint/2010/main" val="25568835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EE8D6E-8C48-F6BE-80C2-97590D665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0">
                <a:ea typeface="+mj-lt"/>
                <a:cs typeface="+mj-lt"/>
              </a:rPr>
              <a:t>Τι είναι η Ρύπανση</a:t>
            </a:r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0C50CA-B665-4029-7E6A-ED36BFA5F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>
                <a:ea typeface="+mn-lt"/>
                <a:cs typeface="+mn-lt"/>
              </a:rPr>
              <a:t>Η ρύπανση είναι η παρουσία βλαβερών ουσιών στο περιβάλλον.</a:t>
            </a:r>
            <a:br>
              <a:rPr lang="el-GR" dirty="0">
                <a:ea typeface="+mn-lt"/>
                <a:cs typeface="+mn-lt"/>
              </a:rPr>
            </a:br>
            <a:r>
              <a:rPr lang="el-GR">
                <a:ea typeface="+mn-lt"/>
                <a:cs typeface="+mn-lt"/>
              </a:rPr>
              <a:t> Μπορεί να είναι:</a:t>
            </a:r>
          </a:p>
          <a:p>
            <a:r>
              <a:rPr lang="el-GR">
                <a:ea typeface="+mn-lt"/>
                <a:cs typeface="+mn-lt"/>
              </a:rPr>
              <a:t>Ατμοσφαιρική (αέρας) 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Υδάτινη (θάλασσες, ποτάμια)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Εδαφική (σκουπίδια, χημικά)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🔹 Προέρχεται από: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Βιομηχανίες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Μεταφορές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Καύση καυσίμων</a:t>
            </a:r>
            <a:endParaRPr lang="el-GR"/>
          </a:p>
          <a:p>
            <a:endParaRPr lang="el-GR" dirty="0"/>
          </a:p>
        </p:txBody>
      </p:sp>
      <p:pic>
        <p:nvPicPr>
          <p:cNvPr id="4" name="Εικόνα 3" descr="The open PLCnext Technology ecosystem in thermal processing technology ...">
            <a:extLst>
              <a:ext uri="{FF2B5EF4-FFF2-40B4-BE49-F238E27FC236}">
                <a16:creationId xmlns:a16="http://schemas.microsoft.com/office/drawing/2014/main" id="{49D1D706-2C0F-55C2-AFFB-07AB776852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6763" y="2607993"/>
            <a:ext cx="6896745" cy="286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505508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44D0DB6-9568-6202-25EA-FDC60BC39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el-GR" b="0" dirty="0">
                <a:ea typeface="+mj-lt"/>
                <a:cs typeface="+mj-lt"/>
              </a:rPr>
              <a:t>Φαινόμενο Θερμοκηπίου</a:t>
            </a:r>
            <a:endParaRPr lang="el-GR" dirty="0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777408F1-EC09-E1BC-1437-FD93682DC8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6827652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43655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867147-1C83-BF71-39B0-B590EE7F3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83D8DFB-1039-1C8F-F729-6EE12A84C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548640"/>
            <a:ext cx="10872216" cy="1133856"/>
          </a:xfrm>
        </p:spPr>
        <p:txBody>
          <a:bodyPr anchor="t">
            <a:normAutofit/>
          </a:bodyPr>
          <a:lstStyle/>
          <a:p>
            <a:r>
              <a:rPr lang="el-GR" b="0">
                <a:ea typeface="+mj-lt"/>
                <a:cs typeface="+mj-lt"/>
              </a:rPr>
              <a:t>Επιπτώσεις</a:t>
            </a:r>
            <a:endParaRPr lang="el-GR"/>
          </a:p>
        </p:txBody>
      </p:sp>
      <p:pic>
        <p:nvPicPr>
          <p:cNvPr id="4" name="Εικόνα 3" descr="Το λιώσιμο των παγετώνων μετατόπισε τον άξονα της Γης! - kynigesia.gr ...">
            <a:extLst>
              <a:ext uri="{FF2B5EF4-FFF2-40B4-BE49-F238E27FC236}">
                <a16:creationId xmlns:a16="http://schemas.microsoft.com/office/drawing/2014/main" id="{463CCDF4-17F2-8FA4-E129-63DFFE78F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792223"/>
            <a:ext cx="6113926" cy="3760064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06F3DF-3F82-2B44-E7FA-5C695A72E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7176" y="1792224"/>
            <a:ext cx="4307527" cy="45171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>
                <a:ea typeface="+mn-lt"/>
                <a:cs typeface="+mn-lt"/>
              </a:rPr>
              <a:t>Η ρύπανση και η υπερθέρμανση προκαλούν: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Άνοδο θερμοκρασίας 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Λιώσιμο πάγων 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Άνοδο στάθμης θάλασσας 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Ακραία καιρικά φαινόμενα 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Προβλήματα υγείας (αναπνευστικά)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65700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F0E417-FDC6-5704-072A-EA48B3169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0">
                <a:ea typeface="+mj-lt"/>
                <a:cs typeface="+mj-lt"/>
              </a:rPr>
              <a:t>Βιοσυσσώρευση</a:t>
            </a:r>
            <a:endParaRPr lang="el-GR">
              <a:ea typeface="+mj-lt"/>
              <a:cs typeface="+mj-lt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938858-399A-9CDD-AD73-E663DA72F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>
                <a:ea typeface="+mn-lt"/>
                <a:cs typeface="+mn-lt"/>
              </a:rPr>
              <a:t>Η βιοσυσσώρευση είναι η συγκέντρωση τοξικών ουσιών σε οργανισμούς.</a:t>
            </a:r>
            <a:endParaRPr lang="el-GR"/>
          </a:p>
          <a:p>
            <a:r>
              <a:rPr lang="el-GR">
                <a:ea typeface="+mn-lt"/>
                <a:cs typeface="+mn-lt"/>
              </a:rPr>
              <a:t>🔹 Πώς γίνεται: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Μικροοργανισμοί απορροφούν ρύπους 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Μεταφέρονται στην τροφική αλυσίδα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Αυξάνονται σε μεγαλύτερα ζώα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➡ Ο άνθρωπος επηρεάζεται περισσότερο</a:t>
            </a:r>
            <a:endParaRPr lang="el-GR"/>
          </a:p>
          <a:p>
            <a:endParaRPr lang="el-GR" dirty="0"/>
          </a:p>
        </p:txBody>
      </p:sp>
      <p:pic>
        <p:nvPicPr>
          <p:cNvPr id="4" name="Εικόνα 3" descr="Τροφική αλυσίδα: Τύποι, σημασία και βασικά παραδείγματα">
            <a:extLst>
              <a:ext uri="{FF2B5EF4-FFF2-40B4-BE49-F238E27FC236}">
                <a16:creationId xmlns:a16="http://schemas.microsoft.com/office/drawing/2014/main" id="{CC966AB9-D4F0-BE41-24DA-079ABAD33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0355" y="2668614"/>
            <a:ext cx="5540645" cy="387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977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867147-1C83-BF71-39B0-B590EE7F3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6D14182-7F0C-0835-C757-82BA5914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548640"/>
            <a:ext cx="10872216" cy="1133856"/>
          </a:xfrm>
        </p:spPr>
        <p:txBody>
          <a:bodyPr anchor="t">
            <a:normAutofit/>
          </a:bodyPr>
          <a:lstStyle/>
          <a:p>
            <a:r>
              <a:rPr lang="el-GR"/>
              <a:t>DDT &amp; Υδράργυρος (Hg)</a:t>
            </a:r>
          </a:p>
          <a:p>
            <a:endParaRPr lang="el-GR"/>
          </a:p>
          <a:p>
            <a:endParaRPr lang="el-GR" dirty="0"/>
          </a:p>
        </p:txBody>
      </p:sp>
      <p:pic>
        <p:nvPicPr>
          <p:cNvPr id="4" name="Εικόνα 3" descr="Τα μολυσμένα ψάρια επηρεάζουν το ανθρώπινο ανοσοποιητικό σύστημα ...">
            <a:extLst>
              <a:ext uri="{FF2B5EF4-FFF2-40B4-BE49-F238E27FC236}">
                <a16:creationId xmlns:a16="http://schemas.microsoft.com/office/drawing/2014/main" id="{704EAA16-D396-B2C6-7CC5-C240A88C8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792223"/>
            <a:ext cx="6113926" cy="3821203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52320E-EC4B-ABC3-8F07-E10379F71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7176" y="1792224"/>
            <a:ext cx="4307527" cy="45171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b="1">
                <a:ea typeface="+mn-lt"/>
                <a:cs typeface="+mn-lt"/>
              </a:rPr>
              <a:t>DDT</a:t>
            </a:r>
            <a:r>
              <a:rPr lang="el-GR">
                <a:ea typeface="+mn-lt"/>
                <a:cs typeface="+mn-lt"/>
              </a:rPr>
              <a:t>: εντομοκτόνο που δεν διασπάται εύκολα </a:t>
            </a:r>
            <a:endParaRPr lang="el-GR" dirty="0"/>
          </a:p>
          <a:p>
            <a:r>
              <a:rPr lang="el-GR" b="1">
                <a:ea typeface="+mn-lt"/>
                <a:cs typeface="+mn-lt"/>
              </a:rPr>
              <a:t>Υδράργυρος (Hg)</a:t>
            </a:r>
            <a:r>
              <a:rPr lang="el-GR">
                <a:ea typeface="+mn-lt"/>
                <a:cs typeface="+mn-lt"/>
              </a:rPr>
              <a:t>: πολύ τοξικό μέταλλο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Επιπτώσεις: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Βλάβες στο νευρικό σύστημα 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Δηλητηρίαση οργανισμών </a:t>
            </a:r>
            <a:endParaRPr lang="el-GR" dirty="0"/>
          </a:p>
          <a:p>
            <a:r>
              <a:rPr lang="el-GR">
                <a:ea typeface="+mn-lt"/>
                <a:cs typeface="+mn-lt"/>
              </a:rPr>
              <a:t>Μεταφορά μέσω τροφής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657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ACA6F80-D392-A64E-3CF8-F28F1CCE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781C9BD-AB83-A384-C761-8F0E3255A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9" y="548640"/>
            <a:ext cx="4779572" cy="2067705"/>
          </a:xfrm>
        </p:spPr>
        <p:txBody>
          <a:bodyPr anchor="t">
            <a:normAutofit/>
          </a:bodyPr>
          <a:lstStyle/>
          <a:p>
            <a:r>
              <a:rPr lang="el-GR" b="0">
                <a:ea typeface="+mj-lt"/>
                <a:cs typeface="+mj-lt"/>
              </a:rPr>
              <a:t>Μιναμάτα – Ιαπωνία</a:t>
            </a:r>
            <a:endParaRPr lang="el-GR"/>
          </a:p>
        </p:txBody>
      </p:sp>
      <p:pic>
        <p:nvPicPr>
          <p:cNvPr id="4" name="Εικόνα 3" descr="Our Immune System May Help Guide Behavior - Neuroscience News">
            <a:extLst>
              <a:ext uri="{FF2B5EF4-FFF2-40B4-BE49-F238E27FC236}">
                <a16:creationId xmlns:a16="http://schemas.microsoft.com/office/drawing/2014/main" id="{B480B95A-499D-D1B4-0066-523C7882B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3189627"/>
            <a:ext cx="4673754" cy="3119730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5C9127-B5D6-B77E-C692-BB94586FF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0551" y="548638"/>
            <a:ext cx="5546770" cy="57607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z="2400">
                <a:ea typeface="+mn-lt"/>
                <a:cs typeface="+mn-lt"/>
              </a:rPr>
              <a:t>Στη Μιναμάτα: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Βιομηχανία απελευθέρωσε υδράργυρο στη θάλασσα 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Τα ψάρια μολύνθηκαν 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Οι άνθρωποι αρρώστησαν 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🔹 Συμπτώματα: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Τρέμουλο 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Απώλεια όρασης 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Παράλυση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➡ Ονομάστηκε “Ασθένεια Μιναμάτα”</a:t>
            </a:r>
            <a:endParaRPr lang="el-GR" sz="2400"/>
          </a:p>
        </p:txBody>
      </p:sp>
    </p:spTree>
    <p:extLst>
      <p:ext uri="{BB962C8B-B14F-4D97-AF65-F5344CB8AC3E}">
        <p14:creationId xmlns:p14="http://schemas.microsoft.com/office/powerpoint/2010/main" val="1836352449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640A1F-127F-486B-5FE3-7F5561FA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0">
                <a:ea typeface="+mj-lt"/>
                <a:cs typeface="+mj-lt"/>
              </a:rPr>
              <a:t>Συμπέρασμα – Κλείσιμο</a:t>
            </a:r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2CFB97-DB84-EE75-76EC-0A426C6E8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>
                <a:ea typeface="+mn-lt"/>
                <a:cs typeface="+mn-lt"/>
              </a:rPr>
              <a:t>Η προστασία του περιβάλλοντος είναι απαραίτητη.</a:t>
            </a:r>
            <a:endParaRPr lang="el-GR"/>
          </a:p>
          <a:p>
            <a:r>
              <a:rPr lang="el-GR">
                <a:ea typeface="+mn-lt"/>
                <a:cs typeface="+mn-lt"/>
              </a:rPr>
              <a:t>✔ Τι μπορούμε να κάνουμε: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Ανακύκλωση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Μείωση πλαστικών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Εξοικονόμηση ενέργειας</a:t>
            </a:r>
            <a:endParaRPr lang="el-GR"/>
          </a:p>
          <a:p>
            <a:r>
              <a:rPr lang="el-GR" sz="2400" b="1">
                <a:ea typeface="+mn-lt"/>
                <a:cs typeface="+mn-lt"/>
              </a:rPr>
              <a:t>«Η Γη είναι το σπίτι μας – ας τη φροντίσουμε»</a:t>
            </a:r>
            <a:endParaRPr lang="el-GR" sz="2400"/>
          </a:p>
          <a:p>
            <a:r>
              <a:rPr lang="el-GR" sz="2400">
                <a:ea typeface="+mn-lt"/>
                <a:cs typeface="+mn-lt"/>
              </a:rPr>
              <a:t>👉 </a:t>
            </a:r>
            <a:r>
              <a:rPr lang="el-GR" sz="2400" i="1">
                <a:ea typeface="+mn-lt"/>
                <a:cs typeface="+mn-lt"/>
              </a:rPr>
              <a:t>«Τι θα άλλαζες στην καθημερινότητά σου;»</a:t>
            </a:r>
            <a:r>
              <a:rPr lang="el-GR" sz="2400" dirty="0">
                <a:ea typeface="+mn-lt"/>
                <a:cs typeface="+mn-lt"/>
              </a:rPr>
              <a:t> </a:t>
            </a:r>
            <a:endParaRPr lang="el-GR" sz="2400" b="1" dirty="0"/>
          </a:p>
          <a:p>
            <a:endParaRPr lang="el-GR" sz="2400" b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8082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A670D1-0023-D380-F43D-74DF2DF2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0">
                <a:ea typeface="+mj-lt"/>
                <a:cs typeface="+mj-lt"/>
              </a:rPr>
              <a:t>📚 Πηγές</a:t>
            </a:r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49D16D-2CC4-FD2D-89F3-20A3A3C94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l-GR">
                <a:ea typeface="+mn-lt"/>
                <a:cs typeface="+mn-lt"/>
              </a:rPr>
              <a:t>Σχολικό βιβλίο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Wikipedia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National Geographic </a:t>
            </a:r>
            <a:endParaRPr lang="el-GR"/>
          </a:p>
          <a:p>
            <a:r>
              <a:rPr lang="el-GR">
                <a:ea typeface="+mn-lt"/>
                <a:cs typeface="+mn-lt"/>
              </a:rPr>
              <a:t>WHO</a:t>
            </a:r>
            <a:endParaRPr lang="el-GR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5620957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259</Words>
  <Application>Microsoft Office PowerPoint</Application>
  <PresentationFormat>Ευρεία οθόνη</PresentationFormat>
  <Paragraphs>63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3" baseType="lpstr">
      <vt:lpstr>Arial</vt:lpstr>
      <vt:lpstr>Neue Haas Grotesk Text Pro</vt:lpstr>
      <vt:lpstr>VanillaVTI</vt:lpstr>
      <vt:lpstr>ΡΥΠΑΝΣΗ</vt:lpstr>
      <vt:lpstr>Τι είναι η Ρύπανση</vt:lpstr>
      <vt:lpstr>Φαινόμενο Θερμοκηπίου</vt:lpstr>
      <vt:lpstr>Επιπτώσεις</vt:lpstr>
      <vt:lpstr>Βιοσυσσώρευση</vt:lpstr>
      <vt:lpstr>DDT &amp; Υδράργυρος (Hg)  </vt:lpstr>
      <vt:lpstr>Μιναμάτα – Ιαπωνία</vt:lpstr>
      <vt:lpstr>Συμπέρασμα – Κλείσιμο</vt:lpstr>
      <vt:lpstr>📚 Πηγές</vt:lpstr>
      <vt:lpstr>ΣΑΣ ΕΥΧΑΡΙΣΤΩ ΓΙΑ ΤΗΝ ΠΡΟΣΟΧΗ ΣΑΣ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107</cp:revision>
  <dcterms:created xsi:type="dcterms:W3CDTF">2026-03-21T20:40:38Z</dcterms:created>
  <dcterms:modified xsi:type="dcterms:W3CDTF">2026-03-23T06:24:38Z</dcterms:modified>
</cp:coreProperties>
</file>