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94CD17-F0EE-43C2-A839-120943A09DB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4D18745-6D56-402F-885C-20290227E1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49EB1B17-BD1F-42C0-854D-4FAB9C360A60}"/>
              </a:ext>
            </a:extLst>
          </p:cNvPr>
          <p:cNvSpPr>
            <a:spLocks noGrp="1"/>
          </p:cNvSpPr>
          <p:nvPr>
            <p:ph type="dt" sz="half" idx="10"/>
          </p:nvPr>
        </p:nvSpPr>
        <p:spPr/>
        <p:txBody>
          <a:bodyPr/>
          <a:lstStyle/>
          <a:p>
            <a:fld id="{C81B3E00-A498-4221-8B24-9D2349002E58}" type="datetimeFigureOut">
              <a:rPr lang="el-GR" smtClean="0"/>
              <a:t>4/11/2020</a:t>
            </a:fld>
            <a:endParaRPr lang="el-GR"/>
          </a:p>
        </p:txBody>
      </p:sp>
      <p:sp>
        <p:nvSpPr>
          <p:cNvPr id="5" name="Θέση υποσέλιδου 4">
            <a:extLst>
              <a:ext uri="{FF2B5EF4-FFF2-40B4-BE49-F238E27FC236}">
                <a16:creationId xmlns:a16="http://schemas.microsoft.com/office/drawing/2014/main" id="{9E7A9E62-BA59-460C-9010-86C599AEF34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676B1BF-5863-4C9E-AF19-CF8A6B7EB8D8}"/>
              </a:ext>
            </a:extLst>
          </p:cNvPr>
          <p:cNvSpPr>
            <a:spLocks noGrp="1"/>
          </p:cNvSpPr>
          <p:nvPr>
            <p:ph type="sldNum" sz="quarter" idx="12"/>
          </p:nvPr>
        </p:nvSpPr>
        <p:spPr/>
        <p:txBody>
          <a:bodyPr/>
          <a:lstStyle/>
          <a:p>
            <a:fld id="{90510A41-6291-4141-A486-AB7A5E89EF20}" type="slidenum">
              <a:rPr lang="el-GR" smtClean="0"/>
              <a:t>‹#›</a:t>
            </a:fld>
            <a:endParaRPr lang="el-GR"/>
          </a:p>
        </p:txBody>
      </p:sp>
    </p:spTree>
    <p:extLst>
      <p:ext uri="{BB962C8B-B14F-4D97-AF65-F5344CB8AC3E}">
        <p14:creationId xmlns:p14="http://schemas.microsoft.com/office/powerpoint/2010/main" val="849810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4F3788-286E-4E73-9C93-51E98E5751A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99F0470-C2A3-417F-ABBE-0FC25A3DCE65}"/>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3D43855-488E-4943-AA89-56173B039F2A}"/>
              </a:ext>
            </a:extLst>
          </p:cNvPr>
          <p:cNvSpPr>
            <a:spLocks noGrp="1"/>
          </p:cNvSpPr>
          <p:nvPr>
            <p:ph type="dt" sz="half" idx="10"/>
          </p:nvPr>
        </p:nvSpPr>
        <p:spPr/>
        <p:txBody>
          <a:bodyPr/>
          <a:lstStyle/>
          <a:p>
            <a:fld id="{C81B3E00-A498-4221-8B24-9D2349002E58}" type="datetimeFigureOut">
              <a:rPr lang="el-GR" smtClean="0"/>
              <a:t>4/11/2020</a:t>
            </a:fld>
            <a:endParaRPr lang="el-GR"/>
          </a:p>
        </p:txBody>
      </p:sp>
      <p:sp>
        <p:nvSpPr>
          <p:cNvPr id="5" name="Θέση υποσέλιδου 4">
            <a:extLst>
              <a:ext uri="{FF2B5EF4-FFF2-40B4-BE49-F238E27FC236}">
                <a16:creationId xmlns:a16="http://schemas.microsoft.com/office/drawing/2014/main" id="{F7FF8B3F-05A8-4AE1-8333-8D5233E30FA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0EE64F9-C3E6-496F-94E7-A54AE3B4449B}"/>
              </a:ext>
            </a:extLst>
          </p:cNvPr>
          <p:cNvSpPr>
            <a:spLocks noGrp="1"/>
          </p:cNvSpPr>
          <p:nvPr>
            <p:ph type="sldNum" sz="quarter" idx="12"/>
          </p:nvPr>
        </p:nvSpPr>
        <p:spPr/>
        <p:txBody>
          <a:bodyPr/>
          <a:lstStyle/>
          <a:p>
            <a:fld id="{90510A41-6291-4141-A486-AB7A5E89EF20}" type="slidenum">
              <a:rPr lang="el-GR" smtClean="0"/>
              <a:t>‹#›</a:t>
            </a:fld>
            <a:endParaRPr lang="el-GR"/>
          </a:p>
        </p:txBody>
      </p:sp>
    </p:spTree>
    <p:extLst>
      <p:ext uri="{BB962C8B-B14F-4D97-AF65-F5344CB8AC3E}">
        <p14:creationId xmlns:p14="http://schemas.microsoft.com/office/powerpoint/2010/main" val="1010605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AD86A50-AD69-44B8-883B-A667C6ACD71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3B8F643-FA41-48B8-A53A-3107D2E909B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8CDECC1-CF7B-4795-BBF0-2894FCA76E7F}"/>
              </a:ext>
            </a:extLst>
          </p:cNvPr>
          <p:cNvSpPr>
            <a:spLocks noGrp="1"/>
          </p:cNvSpPr>
          <p:nvPr>
            <p:ph type="dt" sz="half" idx="10"/>
          </p:nvPr>
        </p:nvSpPr>
        <p:spPr/>
        <p:txBody>
          <a:bodyPr/>
          <a:lstStyle/>
          <a:p>
            <a:fld id="{C81B3E00-A498-4221-8B24-9D2349002E58}" type="datetimeFigureOut">
              <a:rPr lang="el-GR" smtClean="0"/>
              <a:t>4/11/2020</a:t>
            </a:fld>
            <a:endParaRPr lang="el-GR"/>
          </a:p>
        </p:txBody>
      </p:sp>
      <p:sp>
        <p:nvSpPr>
          <p:cNvPr id="5" name="Θέση υποσέλιδου 4">
            <a:extLst>
              <a:ext uri="{FF2B5EF4-FFF2-40B4-BE49-F238E27FC236}">
                <a16:creationId xmlns:a16="http://schemas.microsoft.com/office/drawing/2014/main" id="{F7998CDE-4181-4B62-8E06-A4CAA27C466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0A86D09-4336-4BA0-83F7-0BB0D8A59970}"/>
              </a:ext>
            </a:extLst>
          </p:cNvPr>
          <p:cNvSpPr>
            <a:spLocks noGrp="1"/>
          </p:cNvSpPr>
          <p:nvPr>
            <p:ph type="sldNum" sz="quarter" idx="12"/>
          </p:nvPr>
        </p:nvSpPr>
        <p:spPr/>
        <p:txBody>
          <a:bodyPr/>
          <a:lstStyle/>
          <a:p>
            <a:fld id="{90510A41-6291-4141-A486-AB7A5E89EF20}" type="slidenum">
              <a:rPr lang="el-GR" smtClean="0"/>
              <a:t>‹#›</a:t>
            </a:fld>
            <a:endParaRPr lang="el-GR"/>
          </a:p>
        </p:txBody>
      </p:sp>
    </p:spTree>
    <p:extLst>
      <p:ext uri="{BB962C8B-B14F-4D97-AF65-F5344CB8AC3E}">
        <p14:creationId xmlns:p14="http://schemas.microsoft.com/office/powerpoint/2010/main" val="382950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9D494B-7B5A-441E-9D80-62757FD13C6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AB4FCFF-EEB3-47BF-8032-CE049F587EB8}"/>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A2B141C-7144-4FB0-8B0A-8B389CD26309}"/>
              </a:ext>
            </a:extLst>
          </p:cNvPr>
          <p:cNvSpPr>
            <a:spLocks noGrp="1"/>
          </p:cNvSpPr>
          <p:nvPr>
            <p:ph type="dt" sz="half" idx="10"/>
          </p:nvPr>
        </p:nvSpPr>
        <p:spPr/>
        <p:txBody>
          <a:bodyPr/>
          <a:lstStyle/>
          <a:p>
            <a:fld id="{C81B3E00-A498-4221-8B24-9D2349002E58}" type="datetimeFigureOut">
              <a:rPr lang="el-GR" smtClean="0"/>
              <a:t>4/11/2020</a:t>
            </a:fld>
            <a:endParaRPr lang="el-GR"/>
          </a:p>
        </p:txBody>
      </p:sp>
      <p:sp>
        <p:nvSpPr>
          <p:cNvPr id="5" name="Θέση υποσέλιδου 4">
            <a:extLst>
              <a:ext uri="{FF2B5EF4-FFF2-40B4-BE49-F238E27FC236}">
                <a16:creationId xmlns:a16="http://schemas.microsoft.com/office/drawing/2014/main" id="{60E18647-EC47-4D44-AA22-65EF5CEFD51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12A4525-1FAA-4FB6-A28D-7A7F5D0DFC5A}"/>
              </a:ext>
            </a:extLst>
          </p:cNvPr>
          <p:cNvSpPr>
            <a:spLocks noGrp="1"/>
          </p:cNvSpPr>
          <p:nvPr>
            <p:ph type="sldNum" sz="quarter" idx="12"/>
          </p:nvPr>
        </p:nvSpPr>
        <p:spPr/>
        <p:txBody>
          <a:bodyPr/>
          <a:lstStyle/>
          <a:p>
            <a:fld id="{90510A41-6291-4141-A486-AB7A5E89EF20}" type="slidenum">
              <a:rPr lang="el-GR" smtClean="0"/>
              <a:t>‹#›</a:t>
            </a:fld>
            <a:endParaRPr lang="el-GR"/>
          </a:p>
        </p:txBody>
      </p:sp>
    </p:spTree>
    <p:extLst>
      <p:ext uri="{BB962C8B-B14F-4D97-AF65-F5344CB8AC3E}">
        <p14:creationId xmlns:p14="http://schemas.microsoft.com/office/powerpoint/2010/main" val="134551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4DAA6D-4AE0-47E7-9213-2815DE54ADD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1BBB787-A858-441E-BD36-B78C35A267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6C09E1C-34F9-413C-8F08-D5D16C652DDF}"/>
              </a:ext>
            </a:extLst>
          </p:cNvPr>
          <p:cNvSpPr>
            <a:spLocks noGrp="1"/>
          </p:cNvSpPr>
          <p:nvPr>
            <p:ph type="dt" sz="half" idx="10"/>
          </p:nvPr>
        </p:nvSpPr>
        <p:spPr/>
        <p:txBody>
          <a:bodyPr/>
          <a:lstStyle/>
          <a:p>
            <a:fld id="{C81B3E00-A498-4221-8B24-9D2349002E58}" type="datetimeFigureOut">
              <a:rPr lang="el-GR" smtClean="0"/>
              <a:t>4/11/2020</a:t>
            </a:fld>
            <a:endParaRPr lang="el-GR"/>
          </a:p>
        </p:txBody>
      </p:sp>
      <p:sp>
        <p:nvSpPr>
          <p:cNvPr id="5" name="Θέση υποσέλιδου 4">
            <a:extLst>
              <a:ext uri="{FF2B5EF4-FFF2-40B4-BE49-F238E27FC236}">
                <a16:creationId xmlns:a16="http://schemas.microsoft.com/office/drawing/2014/main" id="{BF3E0140-136B-47DE-B5C8-2B53A641F56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C50AB0A-3A84-4312-AC17-358B6A95FC9D}"/>
              </a:ext>
            </a:extLst>
          </p:cNvPr>
          <p:cNvSpPr>
            <a:spLocks noGrp="1"/>
          </p:cNvSpPr>
          <p:nvPr>
            <p:ph type="sldNum" sz="quarter" idx="12"/>
          </p:nvPr>
        </p:nvSpPr>
        <p:spPr/>
        <p:txBody>
          <a:bodyPr/>
          <a:lstStyle/>
          <a:p>
            <a:fld id="{90510A41-6291-4141-A486-AB7A5E89EF20}" type="slidenum">
              <a:rPr lang="el-GR" smtClean="0"/>
              <a:t>‹#›</a:t>
            </a:fld>
            <a:endParaRPr lang="el-GR"/>
          </a:p>
        </p:txBody>
      </p:sp>
    </p:spTree>
    <p:extLst>
      <p:ext uri="{BB962C8B-B14F-4D97-AF65-F5344CB8AC3E}">
        <p14:creationId xmlns:p14="http://schemas.microsoft.com/office/powerpoint/2010/main" val="2875323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F8F36F-1087-479F-99EE-9F5793E9BE2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98EAC4A-F2D7-4D4F-B5A2-C51E7A815B2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9A32565-E526-4541-937D-8667A7A87BAE}"/>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B2D07EBB-BADA-4F9C-9E62-F0FD1D5B6E49}"/>
              </a:ext>
            </a:extLst>
          </p:cNvPr>
          <p:cNvSpPr>
            <a:spLocks noGrp="1"/>
          </p:cNvSpPr>
          <p:nvPr>
            <p:ph type="dt" sz="half" idx="10"/>
          </p:nvPr>
        </p:nvSpPr>
        <p:spPr/>
        <p:txBody>
          <a:bodyPr/>
          <a:lstStyle/>
          <a:p>
            <a:fld id="{C81B3E00-A498-4221-8B24-9D2349002E58}" type="datetimeFigureOut">
              <a:rPr lang="el-GR" smtClean="0"/>
              <a:t>4/11/2020</a:t>
            </a:fld>
            <a:endParaRPr lang="el-GR"/>
          </a:p>
        </p:txBody>
      </p:sp>
      <p:sp>
        <p:nvSpPr>
          <p:cNvPr id="6" name="Θέση υποσέλιδου 5">
            <a:extLst>
              <a:ext uri="{FF2B5EF4-FFF2-40B4-BE49-F238E27FC236}">
                <a16:creationId xmlns:a16="http://schemas.microsoft.com/office/drawing/2014/main" id="{BF73AC06-C707-43EA-9546-C7DC6FE2CB5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FE36786-C460-4A6E-B317-BDB5B7BA8758}"/>
              </a:ext>
            </a:extLst>
          </p:cNvPr>
          <p:cNvSpPr>
            <a:spLocks noGrp="1"/>
          </p:cNvSpPr>
          <p:nvPr>
            <p:ph type="sldNum" sz="quarter" idx="12"/>
          </p:nvPr>
        </p:nvSpPr>
        <p:spPr/>
        <p:txBody>
          <a:bodyPr/>
          <a:lstStyle/>
          <a:p>
            <a:fld id="{90510A41-6291-4141-A486-AB7A5E89EF20}" type="slidenum">
              <a:rPr lang="el-GR" smtClean="0"/>
              <a:t>‹#›</a:t>
            </a:fld>
            <a:endParaRPr lang="el-GR"/>
          </a:p>
        </p:txBody>
      </p:sp>
    </p:spTree>
    <p:extLst>
      <p:ext uri="{BB962C8B-B14F-4D97-AF65-F5344CB8AC3E}">
        <p14:creationId xmlns:p14="http://schemas.microsoft.com/office/powerpoint/2010/main" val="219851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F3CB60-AFD4-4C70-B131-8277D82E48C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F23DD4B-98B0-4A22-A512-4125E942EB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1CFBEBEF-30AD-45E2-AC5D-48D75CAF282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32E8BC4-354A-464D-A255-5FF3740859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E0C6B21C-32BB-4E25-9920-D37B99429C4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3C1368A0-B3EA-49C5-874F-E8512DFAF39F}"/>
              </a:ext>
            </a:extLst>
          </p:cNvPr>
          <p:cNvSpPr>
            <a:spLocks noGrp="1"/>
          </p:cNvSpPr>
          <p:nvPr>
            <p:ph type="dt" sz="half" idx="10"/>
          </p:nvPr>
        </p:nvSpPr>
        <p:spPr/>
        <p:txBody>
          <a:bodyPr/>
          <a:lstStyle/>
          <a:p>
            <a:fld id="{C81B3E00-A498-4221-8B24-9D2349002E58}" type="datetimeFigureOut">
              <a:rPr lang="el-GR" smtClean="0"/>
              <a:t>4/11/2020</a:t>
            </a:fld>
            <a:endParaRPr lang="el-GR"/>
          </a:p>
        </p:txBody>
      </p:sp>
      <p:sp>
        <p:nvSpPr>
          <p:cNvPr id="8" name="Θέση υποσέλιδου 7">
            <a:extLst>
              <a:ext uri="{FF2B5EF4-FFF2-40B4-BE49-F238E27FC236}">
                <a16:creationId xmlns:a16="http://schemas.microsoft.com/office/drawing/2014/main" id="{7A4D2891-A53F-4D31-B426-4CA667A5679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A8EDAA9-FE80-4B22-B16A-61C299A40D98}"/>
              </a:ext>
            </a:extLst>
          </p:cNvPr>
          <p:cNvSpPr>
            <a:spLocks noGrp="1"/>
          </p:cNvSpPr>
          <p:nvPr>
            <p:ph type="sldNum" sz="quarter" idx="12"/>
          </p:nvPr>
        </p:nvSpPr>
        <p:spPr/>
        <p:txBody>
          <a:bodyPr/>
          <a:lstStyle/>
          <a:p>
            <a:fld id="{90510A41-6291-4141-A486-AB7A5E89EF20}" type="slidenum">
              <a:rPr lang="el-GR" smtClean="0"/>
              <a:t>‹#›</a:t>
            </a:fld>
            <a:endParaRPr lang="el-GR"/>
          </a:p>
        </p:txBody>
      </p:sp>
    </p:spTree>
    <p:extLst>
      <p:ext uri="{BB962C8B-B14F-4D97-AF65-F5344CB8AC3E}">
        <p14:creationId xmlns:p14="http://schemas.microsoft.com/office/powerpoint/2010/main" val="1922759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68E05E-9ED6-4DD6-AFFE-393579B74E7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66187EB-B92F-49C7-972C-D8D28CDEEF85}"/>
              </a:ext>
            </a:extLst>
          </p:cNvPr>
          <p:cNvSpPr>
            <a:spLocks noGrp="1"/>
          </p:cNvSpPr>
          <p:nvPr>
            <p:ph type="dt" sz="half" idx="10"/>
          </p:nvPr>
        </p:nvSpPr>
        <p:spPr/>
        <p:txBody>
          <a:bodyPr/>
          <a:lstStyle/>
          <a:p>
            <a:fld id="{C81B3E00-A498-4221-8B24-9D2349002E58}" type="datetimeFigureOut">
              <a:rPr lang="el-GR" smtClean="0"/>
              <a:t>4/11/2020</a:t>
            </a:fld>
            <a:endParaRPr lang="el-GR"/>
          </a:p>
        </p:txBody>
      </p:sp>
      <p:sp>
        <p:nvSpPr>
          <p:cNvPr id="4" name="Θέση υποσέλιδου 3">
            <a:extLst>
              <a:ext uri="{FF2B5EF4-FFF2-40B4-BE49-F238E27FC236}">
                <a16:creationId xmlns:a16="http://schemas.microsoft.com/office/drawing/2014/main" id="{3B717CB0-CD3F-47D0-9E2E-FECA99C8CD5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87017EC-3FB9-4EC9-91F2-B46E3C25DD74}"/>
              </a:ext>
            </a:extLst>
          </p:cNvPr>
          <p:cNvSpPr>
            <a:spLocks noGrp="1"/>
          </p:cNvSpPr>
          <p:nvPr>
            <p:ph type="sldNum" sz="quarter" idx="12"/>
          </p:nvPr>
        </p:nvSpPr>
        <p:spPr/>
        <p:txBody>
          <a:bodyPr/>
          <a:lstStyle/>
          <a:p>
            <a:fld id="{90510A41-6291-4141-A486-AB7A5E89EF20}" type="slidenum">
              <a:rPr lang="el-GR" smtClean="0"/>
              <a:t>‹#›</a:t>
            </a:fld>
            <a:endParaRPr lang="el-GR"/>
          </a:p>
        </p:txBody>
      </p:sp>
    </p:spTree>
    <p:extLst>
      <p:ext uri="{BB962C8B-B14F-4D97-AF65-F5344CB8AC3E}">
        <p14:creationId xmlns:p14="http://schemas.microsoft.com/office/powerpoint/2010/main" val="182822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5EAD47C-C1A2-4FD0-8F32-59E3FF9329E4}"/>
              </a:ext>
            </a:extLst>
          </p:cNvPr>
          <p:cNvSpPr>
            <a:spLocks noGrp="1"/>
          </p:cNvSpPr>
          <p:nvPr>
            <p:ph type="dt" sz="half" idx="10"/>
          </p:nvPr>
        </p:nvSpPr>
        <p:spPr/>
        <p:txBody>
          <a:bodyPr/>
          <a:lstStyle/>
          <a:p>
            <a:fld id="{C81B3E00-A498-4221-8B24-9D2349002E58}" type="datetimeFigureOut">
              <a:rPr lang="el-GR" smtClean="0"/>
              <a:t>4/11/2020</a:t>
            </a:fld>
            <a:endParaRPr lang="el-GR"/>
          </a:p>
        </p:txBody>
      </p:sp>
      <p:sp>
        <p:nvSpPr>
          <p:cNvPr id="3" name="Θέση υποσέλιδου 2">
            <a:extLst>
              <a:ext uri="{FF2B5EF4-FFF2-40B4-BE49-F238E27FC236}">
                <a16:creationId xmlns:a16="http://schemas.microsoft.com/office/drawing/2014/main" id="{1E22BA8B-FBE7-42B5-BB49-C22D9ACA94C9}"/>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67571735-45A4-4D15-B6AE-19C265C4CDD3}"/>
              </a:ext>
            </a:extLst>
          </p:cNvPr>
          <p:cNvSpPr>
            <a:spLocks noGrp="1"/>
          </p:cNvSpPr>
          <p:nvPr>
            <p:ph type="sldNum" sz="quarter" idx="12"/>
          </p:nvPr>
        </p:nvSpPr>
        <p:spPr/>
        <p:txBody>
          <a:bodyPr/>
          <a:lstStyle/>
          <a:p>
            <a:fld id="{90510A41-6291-4141-A486-AB7A5E89EF20}" type="slidenum">
              <a:rPr lang="el-GR" smtClean="0"/>
              <a:t>‹#›</a:t>
            </a:fld>
            <a:endParaRPr lang="el-GR"/>
          </a:p>
        </p:txBody>
      </p:sp>
    </p:spTree>
    <p:extLst>
      <p:ext uri="{BB962C8B-B14F-4D97-AF65-F5344CB8AC3E}">
        <p14:creationId xmlns:p14="http://schemas.microsoft.com/office/powerpoint/2010/main" val="89010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C9A360-1437-4EEF-9BD5-820B9D8FF4F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6D7204B-F3CE-41B3-B69D-2F0092B242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13766759-05FA-4DE2-A20D-A38DD16B3A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4C5394C-951E-4695-9884-F96ED65768E9}"/>
              </a:ext>
            </a:extLst>
          </p:cNvPr>
          <p:cNvSpPr>
            <a:spLocks noGrp="1"/>
          </p:cNvSpPr>
          <p:nvPr>
            <p:ph type="dt" sz="half" idx="10"/>
          </p:nvPr>
        </p:nvSpPr>
        <p:spPr/>
        <p:txBody>
          <a:bodyPr/>
          <a:lstStyle/>
          <a:p>
            <a:fld id="{C81B3E00-A498-4221-8B24-9D2349002E58}" type="datetimeFigureOut">
              <a:rPr lang="el-GR" smtClean="0"/>
              <a:t>4/11/2020</a:t>
            </a:fld>
            <a:endParaRPr lang="el-GR"/>
          </a:p>
        </p:txBody>
      </p:sp>
      <p:sp>
        <p:nvSpPr>
          <p:cNvPr id="6" name="Θέση υποσέλιδου 5">
            <a:extLst>
              <a:ext uri="{FF2B5EF4-FFF2-40B4-BE49-F238E27FC236}">
                <a16:creationId xmlns:a16="http://schemas.microsoft.com/office/drawing/2014/main" id="{32FD0EBD-1E7E-472E-8D66-800466880F4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CE08BA2-572E-4C50-84D2-5581FEEAE9D3}"/>
              </a:ext>
            </a:extLst>
          </p:cNvPr>
          <p:cNvSpPr>
            <a:spLocks noGrp="1"/>
          </p:cNvSpPr>
          <p:nvPr>
            <p:ph type="sldNum" sz="quarter" idx="12"/>
          </p:nvPr>
        </p:nvSpPr>
        <p:spPr/>
        <p:txBody>
          <a:bodyPr/>
          <a:lstStyle/>
          <a:p>
            <a:fld id="{90510A41-6291-4141-A486-AB7A5E89EF20}" type="slidenum">
              <a:rPr lang="el-GR" smtClean="0"/>
              <a:t>‹#›</a:t>
            </a:fld>
            <a:endParaRPr lang="el-GR"/>
          </a:p>
        </p:txBody>
      </p:sp>
    </p:spTree>
    <p:extLst>
      <p:ext uri="{BB962C8B-B14F-4D97-AF65-F5344CB8AC3E}">
        <p14:creationId xmlns:p14="http://schemas.microsoft.com/office/powerpoint/2010/main" val="308561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273359-0C91-4E60-8FA3-B8A24649581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B2713963-5769-44CD-A5E5-CC9A6CAC3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772EE317-DEAD-484F-89DF-213BA6F25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50F055B-1DE4-42AE-A224-BC436BB76B54}"/>
              </a:ext>
            </a:extLst>
          </p:cNvPr>
          <p:cNvSpPr>
            <a:spLocks noGrp="1"/>
          </p:cNvSpPr>
          <p:nvPr>
            <p:ph type="dt" sz="half" idx="10"/>
          </p:nvPr>
        </p:nvSpPr>
        <p:spPr/>
        <p:txBody>
          <a:bodyPr/>
          <a:lstStyle/>
          <a:p>
            <a:fld id="{C81B3E00-A498-4221-8B24-9D2349002E58}" type="datetimeFigureOut">
              <a:rPr lang="el-GR" smtClean="0"/>
              <a:t>4/11/2020</a:t>
            </a:fld>
            <a:endParaRPr lang="el-GR"/>
          </a:p>
        </p:txBody>
      </p:sp>
      <p:sp>
        <p:nvSpPr>
          <p:cNvPr id="6" name="Θέση υποσέλιδου 5">
            <a:extLst>
              <a:ext uri="{FF2B5EF4-FFF2-40B4-BE49-F238E27FC236}">
                <a16:creationId xmlns:a16="http://schemas.microsoft.com/office/drawing/2014/main" id="{B621CC46-00BA-45AC-81AB-D96779D4734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6602443-7742-4673-8174-A3DC9B7F5C42}"/>
              </a:ext>
            </a:extLst>
          </p:cNvPr>
          <p:cNvSpPr>
            <a:spLocks noGrp="1"/>
          </p:cNvSpPr>
          <p:nvPr>
            <p:ph type="sldNum" sz="quarter" idx="12"/>
          </p:nvPr>
        </p:nvSpPr>
        <p:spPr/>
        <p:txBody>
          <a:bodyPr/>
          <a:lstStyle/>
          <a:p>
            <a:fld id="{90510A41-6291-4141-A486-AB7A5E89EF20}" type="slidenum">
              <a:rPr lang="el-GR" smtClean="0"/>
              <a:t>‹#›</a:t>
            </a:fld>
            <a:endParaRPr lang="el-GR"/>
          </a:p>
        </p:txBody>
      </p:sp>
    </p:spTree>
    <p:extLst>
      <p:ext uri="{BB962C8B-B14F-4D97-AF65-F5344CB8AC3E}">
        <p14:creationId xmlns:p14="http://schemas.microsoft.com/office/powerpoint/2010/main" val="4675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6CC1705-1FED-44B4-B9AC-BF4612A4C3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091F5B0-53A5-4594-BEE9-66F972806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2F50169-5DFE-4D24-8278-9FE490D35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1B3E00-A498-4221-8B24-9D2349002E58}" type="datetimeFigureOut">
              <a:rPr lang="el-GR" smtClean="0"/>
              <a:t>4/11/2020</a:t>
            </a:fld>
            <a:endParaRPr lang="el-GR"/>
          </a:p>
        </p:txBody>
      </p:sp>
      <p:sp>
        <p:nvSpPr>
          <p:cNvPr id="5" name="Θέση υποσέλιδου 4">
            <a:extLst>
              <a:ext uri="{FF2B5EF4-FFF2-40B4-BE49-F238E27FC236}">
                <a16:creationId xmlns:a16="http://schemas.microsoft.com/office/drawing/2014/main" id="{EF70EDE0-7207-4C8F-9960-A4DF8E5BC5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74056B3-E716-4888-8FD3-3E9A1C8D90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10A41-6291-4141-A486-AB7A5E89EF20}" type="slidenum">
              <a:rPr lang="el-GR" smtClean="0"/>
              <a:t>‹#›</a:t>
            </a:fld>
            <a:endParaRPr lang="el-GR"/>
          </a:p>
        </p:txBody>
      </p:sp>
    </p:spTree>
    <p:extLst>
      <p:ext uri="{BB962C8B-B14F-4D97-AF65-F5344CB8AC3E}">
        <p14:creationId xmlns:p14="http://schemas.microsoft.com/office/powerpoint/2010/main" val="2120463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5D2E7D-9567-4634-A449-4E491113F282}"/>
              </a:ext>
            </a:extLst>
          </p:cNvPr>
          <p:cNvSpPr>
            <a:spLocks noGrp="1"/>
          </p:cNvSpPr>
          <p:nvPr>
            <p:ph type="ctrTitle"/>
          </p:nvPr>
        </p:nvSpPr>
        <p:spPr/>
        <p:txBody>
          <a:bodyPr/>
          <a:lstStyle/>
          <a:p>
            <a:r>
              <a:rPr lang="en-US" dirty="0"/>
              <a:t>M</a:t>
            </a:r>
            <a:r>
              <a:rPr lang="el-GR" dirty="0" err="1"/>
              <a:t>ίκης</a:t>
            </a:r>
            <a:r>
              <a:rPr lang="el-GR" dirty="0"/>
              <a:t> Θεοδωράκης</a:t>
            </a:r>
          </a:p>
        </p:txBody>
      </p:sp>
      <p:sp>
        <p:nvSpPr>
          <p:cNvPr id="3" name="Υπότιτλος 2">
            <a:extLst>
              <a:ext uri="{FF2B5EF4-FFF2-40B4-BE49-F238E27FC236}">
                <a16:creationId xmlns:a16="http://schemas.microsoft.com/office/drawing/2014/main" id="{BA0FA782-F391-4375-9766-1002C7752B07}"/>
              </a:ext>
            </a:extLst>
          </p:cNvPr>
          <p:cNvSpPr>
            <a:spLocks noGrp="1"/>
          </p:cNvSpPr>
          <p:nvPr>
            <p:ph type="subTitle" idx="1"/>
          </p:nvPr>
        </p:nvSpPr>
        <p:spPr/>
        <p:txBody>
          <a:bodyPr/>
          <a:lstStyle/>
          <a:p>
            <a:r>
              <a:rPr lang="el-GR" dirty="0"/>
              <a:t>Σπουδαίος συνθέτης, πολιτικός και συγγραφέας</a:t>
            </a:r>
          </a:p>
        </p:txBody>
      </p:sp>
      <p:pic>
        <p:nvPicPr>
          <p:cNvPr id="6" name="ΤΙ ΘΕΛΩ Βασίλης Παπακωνσταντίνου &amp; ΧΟΡΩΔΙΑ ( Ντουέτο )">
            <a:hlinkClick r:id="" action="ppaction://media"/>
            <a:extLst>
              <a:ext uri="{FF2B5EF4-FFF2-40B4-BE49-F238E27FC236}">
                <a16:creationId xmlns:a16="http://schemas.microsoft.com/office/drawing/2014/main" id="{294858E6-74A1-4461-950F-8355091A95E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46703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76BDC9-3546-475D-A323-E41289C4A8CE}"/>
              </a:ext>
            </a:extLst>
          </p:cNvPr>
          <p:cNvSpPr>
            <a:spLocks noGrp="1"/>
          </p:cNvSpPr>
          <p:nvPr>
            <p:ph type="title"/>
          </p:nvPr>
        </p:nvSpPr>
        <p:spPr/>
        <p:txBody>
          <a:bodyPr/>
          <a:lstStyle/>
          <a:p>
            <a:r>
              <a:rPr lang="el-GR" dirty="0"/>
              <a:t>Η περίοδος της Μεταπολίτευσης..</a:t>
            </a:r>
          </a:p>
        </p:txBody>
      </p:sp>
      <p:sp>
        <p:nvSpPr>
          <p:cNvPr id="3" name="Θέση περιεχομένου 2">
            <a:extLst>
              <a:ext uri="{FF2B5EF4-FFF2-40B4-BE49-F238E27FC236}">
                <a16:creationId xmlns:a16="http://schemas.microsoft.com/office/drawing/2014/main" id="{0B051A33-5396-4B64-A30B-67BB3894FE8D}"/>
              </a:ext>
            </a:extLst>
          </p:cNvPr>
          <p:cNvSpPr>
            <a:spLocks noGrp="1"/>
          </p:cNvSpPr>
          <p:nvPr>
            <p:ph idx="1"/>
          </p:nvPr>
        </p:nvSpPr>
        <p:spPr/>
        <p:txBody>
          <a:bodyPr>
            <a:normAutofit/>
          </a:bodyPr>
          <a:lstStyle/>
          <a:p>
            <a:pPr marL="0" indent="0" algn="just">
              <a:buNone/>
            </a:pPr>
            <a:r>
              <a:rPr lang="el-GR" dirty="0"/>
              <a:t>Την περίοδο της Μεταπολίτευσης θα γνωρίσει ευρεία αποδοχή και η μουσική του, που θα ακουστεί πάλι ελεύθερα. Θα γίνει σημείο αναφοράς μιας νέας περιόδου για την Ελλάδα και ταυτόχρονα θα παραμείνει σύμβολο για τους αγωνιστές πολλών χωρών ενάντια σε ολοκληρωτικά καθεστώτα. Πολλά από τα έργα που έγραψε κατά τη διάρκεια της επταετίας θα εκδοθούν τα πρώτα χρόνια της μεταπολίτευσης («Ο ήλιος και ο χρόνος», «Τα Λαϊκά», «Τα τραγούδια του Ανδρέα», «Λιανοτράγουδα», «</a:t>
            </a:r>
            <a:r>
              <a:rPr lang="el-GR" dirty="0" err="1"/>
              <a:t>Κάντο</a:t>
            </a:r>
            <a:r>
              <a:rPr lang="el-GR" dirty="0"/>
              <a:t> </a:t>
            </a:r>
            <a:r>
              <a:rPr lang="el-GR" dirty="0" err="1"/>
              <a:t>Χενεράλ</a:t>
            </a:r>
            <a:r>
              <a:rPr lang="el-GR" dirty="0"/>
              <a:t>», «Επιφάνεια Αβέρωφ» και πολλά άλλα), ενώ σταδιακά θα αρχίσει η ηχογράφηση και η έκδοση των συμφωνικών του έργων.</a:t>
            </a:r>
          </a:p>
        </p:txBody>
      </p:sp>
    </p:spTree>
    <p:extLst>
      <p:ext uri="{BB962C8B-B14F-4D97-AF65-F5344CB8AC3E}">
        <p14:creationId xmlns:p14="http://schemas.microsoft.com/office/powerpoint/2010/main" val="489697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EC5107-DD8F-4E41-94A1-E464C07AF2F1}"/>
              </a:ext>
            </a:extLst>
          </p:cNvPr>
          <p:cNvSpPr>
            <a:spLocks noGrp="1"/>
          </p:cNvSpPr>
          <p:nvPr>
            <p:ph type="title"/>
          </p:nvPr>
        </p:nvSpPr>
        <p:spPr/>
        <p:txBody>
          <a:bodyPr/>
          <a:lstStyle/>
          <a:p>
            <a:r>
              <a:rPr lang="el-GR" dirty="0"/>
              <a:t>Πολιτική καριέρα..</a:t>
            </a:r>
          </a:p>
        </p:txBody>
      </p:sp>
      <p:sp>
        <p:nvSpPr>
          <p:cNvPr id="3" name="Θέση περιεχομένου 2">
            <a:extLst>
              <a:ext uri="{FF2B5EF4-FFF2-40B4-BE49-F238E27FC236}">
                <a16:creationId xmlns:a16="http://schemas.microsoft.com/office/drawing/2014/main" id="{C5E00C32-E4DA-4357-8D71-A9ABFC586124}"/>
              </a:ext>
            </a:extLst>
          </p:cNvPr>
          <p:cNvSpPr>
            <a:spLocks noGrp="1"/>
          </p:cNvSpPr>
          <p:nvPr>
            <p:ph idx="1"/>
          </p:nvPr>
        </p:nvSpPr>
        <p:spPr/>
        <p:txBody>
          <a:bodyPr>
            <a:noAutofit/>
          </a:bodyPr>
          <a:lstStyle/>
          <a:p>
            <a:pPr marL="0" indent="0" algn="just">
              <a:buNone/>
            </a:pPr>
            <a:r>
              <a:rPr lang="el-GR" sz="3600" dirty="0"/>
              <a:t>Ο Μίκης Θεοδωράκης ασχολήθηκε ενεργά με την πολιτική κατά τη διάρκεια της Μεταπολίτευσης. Έθεσε το περίφημο δίλημμα «Καραμανλής ή τανκς», εκλέχθηκε βουλευτής (2 φορές με το ΚΚΕ και δύο φορές με τη Νέα Δημοκρατία) κι έγινε υπουργός στην κυβέρνηση Μητσοτάκη. Παράλληλα, ξεκίνησε με τον τούρκο μουσικό </a:t>
            </a:r>
            <a:r>
              <a:rPr lang="el-GR" sz="3600" dirty="0" err="1"/>
              <a:t>Ζουλφί</a:t>
            </a:r>
            <a:r>
              <a:rPr lang="el-GR" sz="3600" dirty="0"/>
              <a:t> </a:t>
            </a:r>
            <a:r>
              <a:rPr lang="el-GR" sz="3600" dirty="0" err="1"/>
              <a:t>Λιβανελί</a:t>
            </a:r>
            <a:r>
              <a:rPr lang="el-GR" sz="3600" dirty="0"/>
              <a:t> μία προσπάθεια προσέγγισης ανάμεσα στους λαούς της Ελλάδας και της Τουρκίας.</a:t>
            </a:r>
          </a:p>
        </p:txBody>
      </p:sp>
    </p:spTree>
    <p:extLst>
      <p:ext uri="{BB962C8B-B14F-4D97-AF65-F5344CB8AC3E}">
        <p14:creationId xmlns:p14="http://schemas.microsoft.com/office/powerpoint/2010/main" val="1042056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3367D6-3400-4DF3-83DB-D3F9B39EC284}"/>
              </a:ext>
            </a:extLst>
          </p:cNvPr>
          <p:cNvSpPr>
            <a:spLocks noGrp="1"/>
          </p:cNvSpPr>
          <p:nvPr>
            <p:ph type="title"/>
          </p:nvPr>
        </p:nvSpPr>
        <p:spPr/>
        <p:txBody>
          <a:bodyPr/>
          <a:lstStyle/>
          <a:p>
            <a:r>
              <a:rPr lang="el-GR" dirty="0"/>
              <a:t>Συνολικό μουσικό έργο του συνθέτη..</a:t>
            </a:r>
          </a:p>
        </p:txBody>
      </p:sp>
      <p:sp>
        <p:nvSpPr>
          <p:cNvPr id="3" name="Θέση περιεχομένου 2">
            <a:extLst>
              <a:ext uri="{FF2B5EF4-FFF2-40B4-BE49-F238E27FC236}">
                <a16:creationId xmlns:a16="http://schemas.microsoft.com/office/drawing/2014/main" id="{92869BF5-5DE7-430E-A279-9C7DE78428A2}"/>
              </a:ext>
            </a:extLst>
          </p:cNvPr>
          <p:cNvSpPr>
            <a:spLocks noGrp="1"/>
          </p:cNvSpPr>
          <p:nvPr>
            <p:ph idx="1"/>
          </p:nvPr>
        </p:nvSpPr>
        <p:spPr/>
        <p:txBody>
          <a:bodyPr>
            <a:normAutofit/>
          </a:bodyPr>
          <a:lstStyle/>
          <a:p>
            <a:pPr marL="0" indent="0" algn="just">
              <a:buNone/>
            </a:pPr>
            <a:r>
              <a:rPr lang="el-GR" sz="4400" dirty="0"/>
              <a:t>Στην </a:t>
            </a:r>
            <a:r>
              <a:rPr lang="el-GR" sz="4400" dirty="0" err="1"/>
              <a:t>εξηντάχρονη</a:t>
            </a:r>
            <a:r>
              <a:rPr lang="el-GR" sz="4400" dirty="0"/>
              <a:t> καριέρα του, ο Μίκης Θεοδωράκης έχει γράψει πάνω από 1.000 τραγούδια, πολλά συμφωνικά έργα, καντάτες και ορατόρια, μουσική για δεκάδες θεατρικά έργα και τραγωδίες, όπερες και μουσική για τον κινηματογράφο.</a:t>
            </a:r>
          </a:p>
        </p:txBody>
      </p:sp>
    </p:spTree>
    <p:extLst>
      <p:ext uri="{BB962C8B-B14F-4D97-AF65-F5344CB8AC3E}">
        <p14:creationId xmlns:p14="http://schemas.microsoft.com/office/powerpoint/2010/main" val="2818002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a:extLst>
              <a:ext uri="{FF2B5EF4-FFF2-40B4-BE49-F238E27FC236}">
                <a16:creationId xmlns:a16="http://schemas.microsoft.com/office/drawing/2014/main" id="{A4B4F2A0-ED3D-4308-B95C-1EA15C140D9C}"/>
              </a:ext>
            </a:extLst>
          </p:cNvPr>
          <p:cNvPicPr>
            <a:picLocks noGrp="1" noChangeAspect="1"/>
          </p:cNvPicPr>
          <p:nvPr>
            <p:ph type="pic" idx="1"/>
          </p:nvPr>
        </p:nvPicPr>
        <p:blipFill>
          <a:blip r:embed="rId2"/>
          <a:srcRect l="10535" r="10535"/>
          <a:stretch>
            <a:fillRect/>
          </a:stretch>
        </p:blipFill>
        <p:spPr>
          <a:xfrm>
            <a:off x="2889957" y="987425"/>
            <a:ext cx="6615288" cy="4873625"/>
          </a:xfrm>
          <a:prstGeom prst="rect">
            <a:avLst/>
          </a:prstGeom>
        </p:spPr>
      </p:pic>
    </p:spTree>
    <p:extLst>
      <p:ext uri="{BB962C8B-B14F-4D97-AF65-F5344CB8AC3E}">
        <p14:creationId xmlns:p14="http://schemas.microsoft.com/office/powerpoint/2010/main" val="175125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7941A9-694C-44E9-9E90-C146CFD10E66}"/>
              </a:ext>
            </a:extLst>
          </p:cNvPr>
          <p:cNvSpPr>
            <a:spLocks noGrp="1"/>
          </p:cNvSpPr>
          <p:nvPr>
            <p:ph type="ctrTitle"/>
          </p:nvPr>
        </p:nvSpPr>
        <p:spPr/>
        <p:txBody>
          <a:bodyPr/>
          <a:lstStyle/>
          <a:p>
            <a:r>
              <a:rPr lang="el-GR" dirty="0"/>
              <a:t>Τέλος Παρουσίασης</a:t>
            </a:r>
            <a:br>
              <a:rPr lang="el-GR" dirty="0"/>
            </a:br>
            <a:endParaRPr lang="el-GR" dirty="0"/>
          </a:p>
        </p:txBody>
      </p:sp>
    </p:spTree>
    <p:extLst>
      <p:ext uri="{BB962C8B-B14F-4D97-AF65-F5344CB8AC3E}">
        <p14:creationId xmlns:p14="http://schemas.microsoft.com/office/powerpoint/2010/main" val="196661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a:extLst>
              <a:ext uri="{FF2B5EF4-FFF2-40B4-BE49-F238E27FC236}">
                <a16:creationId xmlns:a16="http://schemas.microsoft.com/office/drawing/2014/main" id="{9CEF8C47-180B-4F4C-A19A-91B0DCD206A3}"/>
              </a:ext>
            </a:extLst>
          </p:cNvPr>
          <p:cNvPicPr>
            <a:picLocks noGrp="1" noChangeAspect="1"/>
          </p:cNvPicPr>
          <p:nvPr>
            <p:ph type="pic" idx="1"/>
          </p:nvPr>
        </p:nvPicPr>
        <p:blipFill>
          <a:blip r:embed="rId2"/>
          <a:srcRect l="3529" r="3529"/>
          <a:stretch>
            <a:fillRect/>
          </a:stretch>
        </p:blipFill>
        <p:spPr>
          <a:prstGeom prst="rect">
            <a:avLst/>
          </a:prstGeom>
        </p:spPr>
      </p:pic>
      <p:sp>
        <p:nvSpPr>
          <p:cNvPr id="4" name="Θέση κειμένου 3">
            <a:extLst>
              <a:ext uri="{FF2B5EF4-FFF2-40B4-BE49-F238E27FC236}">
                <a16:creationId xmlns:a16="http://schemas.microsoft.com/office/drawing/2014/main" id="{F8450D75-6690-4EF0-BAA8-5E4AC76F76EB}"/>
              </a:ext>
            </a:extLst>
          </p:cNvPr>
          <p:cNvSpPr>
            <a:spLocks noGrp="1"/>
          </p:cNvSpPr>
          <p:nvPr>
            <p:ph type="body" sz="half" idx="2"/>
          </p:nvPr>
        </p:nvSpPr>
        <p:spPr>
          <a:xfrm>
            <a:off x="839788" y="1368777"/>
            <a:ext cx="3932237" cy="3811588"/>
          </a:xfrm>
        </p:spPr>
        <p:txBody>
          <a:bodyPr>
            <a:normAutofit/>
          </a:bodyPr>
          <a:lstStyle/>
          <a:p>
            <a:pPr algn="ctr"/>
            <a:r>
              <a:rPr lang="el-GR" sz="3600" dirty="0"/>
              <a:t>Από τις σημαντικότερες και πιο πολυσυζητημένες προσωπικότητες της νεότερης Ελλάδας.</a:t>
            </a:r>
          </a:p>
        </p:txBody>
      </p:sp>
    </p:spTree>
    <p:extLst>
      <p:ext uri="{BB962C8B-B14F-4D97-AF65-F5344CB8AC3E}">
        <p14:creationId xmlns:p14="http://schemas.microsoft.com/office/powerpoint/2010/main" val="4008182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FFF76C-668F-49AB-BD12-1438780242AF}"/>
              </a:ext>
            </a:extLst>
          </p:cNvPr>
          <p:cNvSpPr>
            <a:spLocks noGrp="1"/>
          </p:cNvSpPr>
          <p:nvPr>
            <p:ph type="title"/>
          </p:nvPr>
        </p:nvSpPr>
        <p:spPr/>
        <p:txBody>
          <a:bodyPr/>
          <a:lstStyle/>
          <a:p>
            <a:r>
              <a:rPr lang="el-GR" dirty="0"/>
              <a:t>Τα παιδικά χρόνια..</a:t>
            </a:r>
          </a:p>
        </p:txBody>
      </p:sp>
      <p:sp>
        <p:nvSpPr>
          <p:cNvPr id="3" name="Θέση περιεχομένου 2">
            <a:extLst>
              <a:ext uri="{FF2B5EF4-FFF2-40B4-BE49-F238E27FC236}">
                <a16:creationId xmlns:a16="http://schemas.microsoft.com/office/drawing/2014/main" id="{C28C3562-49E0-4BF1-A4EF-41A73AF0E84D}"/>
              </a:ext>
            </a:extLst>
          </p:cNvPr>
          <p:cNvSpPr>
            <a:spLocks noGrp="1"/>
          </p:cNvSpPr>
          <p:nvPr>
            <p:ph idx="1"/>
          </p:nvPr>
        </p:nvSpPr>
        <p:spPr/>
        <p:txBody>
          <a:bodyPr/>
          <a:lstStyle/>
          <a:p>
            <a:pPr marL="0" indent="0" algn="just">
              <a:buNone/>
            </a:pPr>
            <a:r>
              <a:rPr lang="el-GR" dirty="0"/>
              <a:t>Ο Μιχαήλ (Μίκης) Θεοδωράκης γεννήθηκε στη Χίο στις 29 Ιουλίου 1925, από πατέρα Κρητικό και μητέρα Μικρασιάτισσα. Λόγω της επαγγελματικής ιδιότητας του πατέρα του (ανώτερος δημόσιος υπάλληλος) πέρασε τα παιδικά του χρόνια μετακινούμενος σε διάφορες πόλεις της Ελλάδας: Μυτιλήνη (1925-1928), Σύρο και Αθήνα (1929), Ιωάννινα (1930-1932) Αργοστόλι (1933-1936), Πάτρα (1937-1938), Πύργο (1938-1939) και Τρίπολη (1939-1943).</a:t>
            </a:r>
          </a:p>
        </p:txBody>
      </p:sp>
    </p:spTree>
    <p:extLst>
      <p:ext uri="{BB962C8B-B14F-4D97-AF65-F5344CB8AC3E}">
        <p14:creationId xmlns:p14="http://schemas.microsoft.com/office/powerpoint/2010/main" val="3238255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21A65F-F4EC-42C9-8CCD-4469AC7EEA61}"/>
              </a:ext>
            </a:extLst>
          </p:cNvPr>
          <p:cNvSpPr>
            <a:spLocks noGrp="1"/>
          </p:cNvSpPr>
          <p:nvPr>
            <p:ph type="title"/>
          </p:nvPr>
        </p:nvSpPr>
        <p:spPr/>
        <p:txBody>
          <a:bodyPr/>
          <a:lstStyle/>
          <a:p>
            <a:r>
              <a:rPr lang="el-GR" dirty="0"/>
              <a:t>Η αρχή..</a:t>
            </a:r>
          </a:p>
        </p:txBody>
      </p:sp>
      <p:sp>
        <p:nvSpPr>
          <p:cNvPr id="3" name="Θέση περιεχομένου 2">
            <a:extLst>
              <a:ext uri="{FF2B5EF4-FFF2-40B4-BE49-F238E27FC236}">
                <a16:creationId xmlns:a16="http://schemas.microsoft.com/office/drawing/2014/main" id="{0440B354-D91F-414F-8BE4-651A3F8C1B16}"/>
              </a:ext>
            </a:extLst>
          </p:cNvPr>
          <p:cNvSpPr>
            <a:spLocks noGrp="1"/>
          </p:cNvSpPr>
          <p:nvPr>
            <p:ph idx="1"/>
          </p:nvPr>
        </p:nvSpPr>
        <p:spPr/>
        <p:txBody>
          <a:bodyPr>
            <a:noAutofit/>
          </a:bodyPr>
          <a:lstStyle/>
          <a:p>
            <a:pPr marL="0" indent="0" algn="just">
              <a:buNone/>
            </a:pPr>
            <a:r>
              <a:rPr lang="el-GR" sz="4000" dirty="0"/>
              <a:t>Πριν από τον Β' Παγκόσμιο Πόλεμο είχε ανακαλύψει την αγάπη του για τη μουσική κι έγραψε τις πρώτες του συνθέσεις, ενώ το 1942 εξέδωσε τα πρώτα του ποιήματα, με το ψευδώνυμο Ντίνος Μάης. Το 1943 εγκαθίσταται οριστικά στην Αθήνα και συνεχίζει τις μουσικές του σπουδές, με δάσκαλο τον Φιλοκτήτη Οικονομίδη. </a:t>
            </a:r>
          </a:p>
        </p:txBody>
      </p:sp>
    </p:spTree>
    <p:extLst>
      <p:ext uri="{BB962C8B-B14F-4D97-AF65-F5344CB8AC3E}">
        <p14:creationId xmlns:p14="http://schemas.microsoft.com/office/powerpoint/2010/main" val="1391446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390CBA-C730-4997-B6FD-91A8A969B6EB}"/>
              </a:ext>
            </a:extLst>
          </p:cNvPr>
          <p:cNvSpPr>
            <a:spLocks noGrp="1"/>
          </p:cNvSpPr>
          <p:nvPr>
            <p:ph type="title"/>
          </p:nvPr>
        </p:nvSpPr>
        <p:spPr/>
        <p:txBody>
          <a:bodyPr/>
          <a:lstStyle/>
          <a:p>
            <a:r>
              <a:rPr lang="el-GR" dirty="0"/>
              <a:t>Πολιτικές Διώξεις και το πρώτο έργο..</a:t>
            </a:r>
          </a:p>
        </p:txBody>
      </p:sp>
      <p:sp>
        <p:nvSpPr>
          <p:cNvPr id="3" name="Θέση περιεχομένου 2">
            <a:extLst>
              <a:ext uri="{FF2B5EF4-FFF2-40B4-BE49-F238E27FC236}">
                <a16:creationId xmlns:a16="http://schemas.microsoft.com/office/drawing/2014/main" id="{44794543-73F6-4DE3-9268-0EE9A81EA3F7}"/>
              </a:ext>
            </a:extLst>
          </p:cNvPr>
          <p:cNvSpPr>
            <a:spLocks noGrp="1"/>
          </p:cNvSpPr>
          <p:nvPr>
            <p:ph idx="1"/>
          </p:nvPr>
        </p:nvSpPr>
        <p:spPr>
          <a:xfrm>
            <a:off x="838200" y="1783644"/>
            <a:ext cx="10515600" cy="4393319"/>
          </a:xfrm>
        </p:spPr>
        <p:txBody>
          <a:bodyPr>
            <a:noAutofit/>
          </a:bodyPr>
          <a:lstStyle/>
          <a:p>
            <a:pPr marL="0" indent="0" algn="just">
              <a:buNone/>
            </a:pPr>
            <a:r>
              <a:rPr lang="el-GR" sz="3600" dirty="0"/>
              <a:t>Κατά τη διάρκεια του Εμφυλίου Πολέμου (1946-1949) θα εξοριστεί πρώτα στην Ικαρία και στη συνέχεια στη Μακρόνησο. Οι πολιτικές του διώξεις δεν ανακόπτουν το δημιουργικό του έργο. Συνθέτει έργα «κλασσικής» μουσικής και στις 5 Μαρτίου 1950 παρουσιάζεται στο θέατρο «Ορφέας» της Αθήνας το πρώτο του έργο, «Πανηγύρι της </a:t>
            </a:r>
            <a:r>
              <a:rPr lang="el-GR" sz="3600" dirty="0" err="1"/>
              <a:t>Ασή</a:t>
            </a:r>
            <a:r>
              <a:rPr lang="el-GR" sz="3600" dirty="0"/>
              <a:t>-Γωνιάς» (1946), από την Κρατική Ορχήστρα Αθηνών, με μαέστρο τον δάσκαλό του Φιλοκτήτη Οικονομίδη.</a:t>
            </a:r>
          </a:p>
        </p:txBody>
      </p:sp>
    </p:spTree>
    <p:extLst>
      <p:ext uri="{BB962C8B-B14F-4D97-AF65-F5344CB8AC3E}">
        <p14:creationId xmlns:p14="http://schemas.microsoft.com/office/powerpoint/2010/main" val="802894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A4A32E-CE4C-411D-8526-9EF65601FDA2}"/>
              </a:ext>
            </a:extLst>
          </p:cNvPr>
          <p:cNvSpPr>
            <a:spLocks noGrp="1"/>
          </p:cNvSpPr>
          <p:nvPr>
            <p:ph type="title"/>
          </p:nvPr>
        </p:nvSpPr>
        <p:spPr/>
        <p:txBody>
          <a:bodyPr/>
          <a:lstStyle/>
          <a:p>
            <a:r>
              <a:rPr lang="el-GR" dirty="0"/>
              <a:t>Οικογένεια, σπουδές και αναγνώριση..</a:t>
            </a:r>
          </a:p>
        </p:txBody>
      </p:sp>
      <p:sp>
        <p:nvSpPr>
          <p:cNvPr id="3" name="Θέση περιεχομένου 2">
            <a:extLst>
              <a:ext uri="{FF2B5EF4-FFF2-40B4-BE49-F238E27FC236}">
                <a16:creationId xmlns:a16="http://schemas.microsoft.com/office/drawing/2014/main" id="{8A6D583E-59E5-406E-A4BE-CD1C78B15A23}"/>
              </a:ext>
            </a:extLst>
          </p:cNvPr>
          <p:cNvSpPr>
            <a:spLocks noGrp="1"/>
          </p:cNvSpPr>
          <p:nvPr>
            <p:ph idx="1"/>
          </p:nvPr>
        </p:nvSpPr>
        <p:spPr/>
        <p:txBody>
          <a:bodyPr>
            <a:noAutofit/>
          </a:bodyPr>
          <a:lstStyle/>
          <a:p>
            <a:pPr marL="0" indent="0" algn="just">
              <a:buNone/>
            </a:pPr>
            <a:r>
              <a:rPr lang="el-GR" sz="4000" dirty="0"/>
              <a:t>Το 1953 θα νυμφευθεί τη γιατρό Μυρτώ </a:t>
            </a:r>
            <a:r>
              <a:rPr lang="el-GR" sz="4000" dirty="0" err="1"/>
              <a:t>Αλτίνογλου</a:t>
            </a:r>
            <a:r>
              <a:rPr lang="el-GR" sz="4000" dirty="0"/>
              <a:t> (το ζευγάρι απέκτησε δύο παιδιά, τον Γιώργο και τη Μαργαρίτα) και θα συνεχίσει τις μουσικές του σπουδές στο Παρίσι, με δασκάλους τον </a:t>
            </a:r>
            <a:r>
              <a:rPr lang="el-GR" sz="4000" dirty="0" err="1"/>
              <a:t>Ολιβιέ</a:t>
            </a:r>
            <a:r>
              <a:rPr lang="el-GR" sz="4000" dirty="0"/>
              <a:t> </a:t>
            </a:r>
            <a:r>
              <a:rPr lang="el-GR" sz="4000" dirty="0" err="1"/>
              <a:t>Μεσιάν</a:t>
            </a:r>
            <a:r>
              <a:rPr lang="el-GR" sz="4000" dirty="0"/>
              <a:t> και τον </a:t>
            </a:r>
            <a:r>
              <a:rPr lang="el-GR" sz="4000" dirty="0" err="1"/>
              <a:t>Εζέν</a:t>
            </a:r>
            <a:r>
              <a:rPr lang="el-GR" sz="4000" dirty="0"/>
              <a:t> </a:t>
            </a:r>
            <a:r>
              <a:rPr lang="el-GR" sz="4000" dirty="0" err="1"/>
              <a:t>Μπιγκό</a:t>
            </a:r>
            <a:r>
              <a:rPr lang="el-GR" sz="4000" dirty="0"/>
              <a:t>. Συνεχίζει να συνθέτει και το 1959 του απονέμεται το βραβείο «</a:t>
            </a:r>
            <a:r>
              <a:rPr lang="el-GR" sz="4000" dirty="0" err="1"/>
              <a:t>Κόπλεϋ</a:t>
            </a:r>
            <a:r>
              <a:rPr lang="el-GR" sz="4000" dirty="0"/>
              <a:t>» για τον καλύτερο Ευρωπαίο συνθέτη της χρονιάς.</a:t>
            </a:r>
          </a:p>
        </p:txBody>
      </p:sp>
    </p:spTree>
    <p:extLst>
      <p:ext uri="{BB962C8B-B14F-4D97-AF65-F5344CB8AC3E}">
        <p14:creationId xmlns:p14="http://schemas.microsoft.com/office/powerpoint/2010/main" val="101780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650941-E609-401A-AF6D-C99208777A76}"/>
              </a:ext>
            </a:extLst>
          </p:cNvPr>
          <p:cNvSpPr>
            <a:spLocks noGrp="1"/>
          </p:cNvSpPr>
          <p:nvPr>
            <p:ph type="title"/>
          </p:nvPr>
        </p:nvSpPr>
        <p:spPr/>
        <p:txBody>
          <a:bodyPr/>
          <a:lstStyle/>
          <a:p>
            <a:r>
              <a:rPr lang="el-GR" dirty="0"/>
              <a:t>Το τραγούδι και η μελοποιημένη ποίηση..</a:t>
            </a:r>
          </a:p>
        </p:txBody>
      </p:sp>
      <p:sp>
        <p:nvSpPr>
          <p:cNvPr id="3" name="Θέση περιεχομένου 2">
            <a:extLst>
              <a:ext uri="{FF2B5EF4-FFF2-40B4-BE49-F238E27FC236}">
                <a16:creationId xmlns:a16="http://schemas.microsoft.com/office/drawing/2014/main" id="{2049505B-56AD-40BC-93D2-BCD10BBB5110}"/>
              </a:ext>
            </a:extLst>
          </p:cNvPr>
          <p:cNvSpPr>
            <a:spLocks noGrp="1"/>
          </p:cNvSpPr>
          <p:nvPr>
            <p:ph idx="1"/>
          </p:nvPr>
        </p:nvSpPr>
        <p:spPr/>
        <p:txBody>
          <a:bodyPr>
            <a:normAutofit fontScale="92500" lnSpcReduction="20000"/>
          </a:bodyPr>
          <a:lstStyle/>
          <a:p>
            <a:pPr marL="0" indent="0" algn="just">
              <a:buNone/>
            </a:pPr>
            <a:r>
              <a:rPr lang="el-GR" dirty="0"/>
              <a:t>Ένα βράδυ του 1958, ενώ περιμένει τη γυναίκα του στο αυτοκίνητο, διαβάζει τον «Επιτάφιο» του Γιάννη Ρίτσου κι επί τόπου μελοποιεί τα πρώτα οκτώ ποιήματα. Το 1960 θα ηχογραφηθούν για πρώτη φορά με τη φωνή του Γρηγόρη </a:t>
            </a:r>
            <a:r>
              <a:rPr lang="el-GR" dirty="0" err="1"/>
              <a:t>Μπιθικώτση</a:t>
            </a:r>
            <a:r>
              <a:rPr lang="el-GR" dirty="0"/>
              <a:t>. Είναι η εποχή, που ο Θεοδωράκης περνάει στο χώρο του τραγουδιού και «παντρεύει» τους λαϊκούς ρυθμούς, τα λαϊκά όργανα, τους λαϊκούς τραγουδιστές και την ποίηση των κορυφαίων εκπροσώπων της γενιάς του '30 (Σεφέρης, Ελύτης, Ρίτσος κ.ά.). Από τα έργα του εκείνης της περιόδου ξεχωρίζουν τα: «Αρχιπέλαγος», «Πολιτεία Α’ και Β’», «Επιφάνεια», «</a:t>
            </a:r>
            <a:r>
              <a:rPr lang="el-GR" dirty="0" err="1"/>
              <a:t>Μαουτχάουζεν</a:t>
            </a:r>
            <a:r>
              <a:rPr lang="el-GR" dirty="0"/>
              <a:t>», «</a:t>
            </a:r>
            <a:r>
              <a:rPr lang="el-GR" dirty="0" err="1"/>
              <a:t>Άξιον</a:t>
            </a:r>
            <a:r>
              <a:rPr lang="el-GR" dirty="0"/>
              <a:t> Εστί». Επίσης, θα γράψει μουσική για την ταινία του Μιχάλη Κακογιάννη «Ζορμπάς» (1964) και για δύο θεατρικές παραστάσεις που σημάδεψαν τη δεκαετία του '60, τη «Μαγική Πόλη» και τη «Η γειτονιά των Αγγέλων». Το 1963, μετά τη δολοφονία του Γρηγόρη Λαμπράκη, ιδρύεται η «Νεολαία Λαμπράκη», της οποίας εκλέγεται Πρόεδρος. Την ίδια εποχή εκλέγεται βουλευτής της ΕΔΑ.</a:t>
            </a:r>
          </a:p>
        </p:txBody>
      </p:sp>
    </p:spTree>
    <p:extLst>
      <p:ext uri="{BB962C8B-B14F-4D97-AF65-F5344CB8AC3E}">
        <p14:creationId xmlns:p14="http://schemas.microsoft.com/office/powerpoint/2010/main" val="800818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a:extLst>
              <a:ext uri="{FF2B5EF4-FFF2-40B4-BE49-F238E27FC236}">
                <a16:creationId xmlns:a16="http://schemas.microsoft.com/office/drawing/2014/main" id="{C2D94B7C-BB20-46E6-A672-0B01524D751C}"/>
              </a:ext>
            </a:extLst>
          </p:cNvPr>
          <p:cNvPicPr>
            <a:picLocks noGrp="1" noChangeAspect="1"/>
          </p:cNvPicPr>
          <p:nvPr>
            <p:ph type="pic" idx="1"/>
          </p:nvPr>
        </p:nvPicPr>
        <p:blipFill>
          <a:blip r:embed="rId2"/>
          <a:srcRect l="9293" r="9293"/>
          <a:stretch>
            <a:fillRect/>
          </a:stretch>
        </p:blipFill>
        <p:spPr>
          <a:prstGeom prst="rect">
            <a:avLst/>
          </a:prstGeom>
        </p:spPr>
      </p:pic>
      <p:sp>
        <p:nvSpPr>
          <p:cNvPr id="4" name="Θέση κειμένου 3">
            <a:extLst>
              <a:ext uri="{FF2B5EF4-FFF2-40B4-BE49-F238E27FC236}">
                <a16:creationId xmlns:a16="http://schemas.microsoft.com/office/drawing/2014/main" id="{203B4C01-BB03-48EC-9864-E935A5406842}"/>
              </a:ext>
            </a:extLst>
          </p:cNvPr>
          <p:cNvSpPr>
            <a:spLocks noGrp="1"/>
          </p:cNvSpPr>
          <p:nvPr>
            <p:ph type="body" sz="half" idx="2"/>
          </p:nvPr>
        </p:nvSpPr>
        <p:spPr/>
        <p:txBody>
          <a:bodyPr>
            <a:normAutofit/>
          </a:bodyPr>
          <a:lstStyle/>
          <a:p>
            <a:r>
              <a:rPr lang="el-GR" sz="3600" dirty="0"/>
              <a:t>Γιάννης Ρίτσος</a:t>
            </a:r>
          </a:p>
          <a:p>
            <a:r>
              <a:rPr lang="el-GR" sz="3600" dirty="0"/>
              <a:t>Γιώργος Νταλάρας</a:t>
            </a:r>
          </a:p>
          <a:p>
            <a:r>
              <a:rPr lang="el-GR" sz="3600" dirty="0"/>
              <a:t>Μίκης Θεοδωράκης</a:t>
            </a:r>
          </a:p>
        </p:txBody>
      </p:sp>
    </p:spTree>
    <p:extLst>
      <p:ext uri="{BB962C8B-B14F-4D97-AF65-F5344CB8AC3E}">
        <p14:creationId xmlns:p14="http://schemas.microsoft.com/office/powerpoint/2010/main" val="41264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17276E-C9F7-4FA8-9579-24A5FCF0BE69}"/>
              </a:ext>
            </a:extLst>
          </p:cNvPr>
          <p:cNvSpPr>
            <a:spLocks noGrp="1"/>
          </p:cNvSpPr>
          <p:nvPr>
            <p:ph type="title"/>
          </p:nvPr>
        </p:nvSpPr>
        <p:spPr/>
        <p:txBody>
          <a:bodyPr/>
          <a:lstStyle/>
          <a:p>
            <a:r>
              <a:rPr lang="el-GR" dirty="0"/>
              <a:t>Αγώνας εναντίον της δικτατορίας..</a:t>
            </a:r>
          </a:p>
        </p:txBody>
      </p:sp>
      <p:sp>
        <p:nvSpPr>
          <p:cNvPr id="3" name="Θέση περιεχομένου 2">
            <a:extLst>
              <a:ext uri="{FF2B5EF4-FFF2-40B4-BE49-F238E27FC236}">
                <a16:creationId xmlns:a16="http://schemas.microsoft.com/office/drawing/2014/main" id="{E7C0EB3A-1E5A-440D-8866-3195856A4B80}"/>
              </a:ext>
            </a:extLst>
          </p:cNvPr>
          <p:cNvSpPr>
            <a:spLocks noGrp="1"/>
          </p:cNvSpPr>
          <p:nvPr>
            <p:ph idx="1"/>
          </p:nvPr>
        </p:nvSpPr>
        <p:spPr/>
        <p:txBody>
          <a:bodyPr>
            <a:noAutofit/>
          </a:bodyPr>
          <a:lstStyle/>
          <a:p>
            <a:pPr marL="0" indent="0" algn="just">
              <a:buNone/>
            </a:pPr>
            <a:r>
              <a:rPr lang="el-GR" sz="3200" dirty="0"/>
              <a:t>Με την επιβολή της δικτατορίας της 21ης Απριλίου 1967 θα αρχίσει ένας νέος κύκλος διώξεων και εξοριών για τον συνθέτη, που θα τελειώσει το 1970 με την αμνηστία που θα του χορηγηθεί, ύστερα από διεθνή κατακραυγή και προσπάθειες προσωπικοτήτων, όπως ο </a:t>
            </a:r>
            <a:r>
              <a:rPr lang="el-GR" sz="3200" dirty="0" err="1"/>
              <a:t>Ντμίτρι</a:t>
            </a:r>
            <a:r>
              <a:rPr lang="el-GR" sz="3200" dirty="0"/>
              <a:t> </a:t>
            </a:r>
            <a:r>
              <a:rPr lang="el-GR" sz="3200" dirty="0" err="1"/>
              <a:t>Σοστακόβιτς</a:t>
            </a:r>
            <a:r>
              <a:rPr lang="el-GR" sz="3200" dirty="0"/>
              <a:t>, ο Λέοναρντ Μπερνστάιν, ο Χάρι Μπελαφόντε, ο Άρθουρ Μίλερ και ο Χανς </a:t>
            </a:r>
            <a:r>
              <a:rPr lang="el-GR" sz="3200" dirty="0" err="1"/>
              <a:t>Άισλερ</a:t>
            </a:r>
            <a:r>
              <a:rPr lang="el-GR" sz="3200" dirty="0"/>
              <a:t>. Θα φύγει στο εξωτερικό και θα δώσει δεκάδες συναυλίες εναντίον των συνταγματαρχών, που θα τον κάνουν παντού γνωστό ως σύμβολο του αντιδικτατορικού αγώνα.</a:t>
            </a:r>
          </a:p>
        </p:txBody>
      </p:sp>
    </p:spTree>
    <p:extLst>
      <p:ext uri="{BB962C8B-B14F-4D97-AF65-F5344CB8AC3E}">
        <p14:creationId xmlns:p14="http://schemas.microsoft.com/office/powerpoint/2010/main" val="103089740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838</Words>
  <Application>Microsoft Office PowerPoint</Application>
  <PresentationFormat>Ευρεία οθόνη</PresentationFormat>
  <Paragraphs>25</Paragraphs>
  <Slides>14</Slides>
  <Notes>0</Notes>
  <HiddenSlides>0</HiddenSlides>
  <MMClips>1</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14</vt:i4>
      </vt:variant>
    </vt:vector>
  </HeadingPairs>
  <TitlesOfParts>
    <vt:vector size="18" baseType="lpstr">
      <vt:lpstr>Arial</vt:lpstr>
      <vt:lpstr>Calibri</vt:lpstr>
      <vt:lpstr>Calibri Light</vt:lpstr>
      <vt:lpstr>Θέμα του Office</vt:lpstr>
      <vt:lpstr>Mίκης Θεοδωράκης</vt:lpstr>
      <vt:lpstr>Παρουσίαση του PowerPoint</vt:lpstr>
      <vt:lpstr>Τα παιδικά χρόνια..</vt:lpstr>
      <vt:lpstr>Η αρχή..</vt:lpstr>
      <vt:lpstr>Πολιτικές Διώξεις και το πρώτο έργο..</vt:lpstr>
      <vt:lpstr>Οικογένεια, σπουδές και αναγνώριση..</vt:lpstr>
      <vt:lpstr>Το τραγούδι και η μελοποιημένη ποίηση..</vt:lpstr>
      <vt:lpstr>Παρουσίαση του PowerPoint</vt:lpstr>
      <vt:lpstr>Αγώνας εναντίον της δικτατορίας..</vt:lpstr>
      <vt:lpstr>Η περίοδος της Μεταπολίτευσης..</vt:lpstr>
      <vt:lpstr>Πολιτική καριέρα..</vt:lpstr>
      <vt:lpstr>Συνολικό μουσικό έργο του συνθέτη..</vt:lpstr>
      <vt:lpstr>Παρουσίαση του PowerPoint</vt:lpstr>
      <vt:lpstr>Τέλος Παρουσίασης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Mίκης Θεοδωράκης</dc:title>
  <dc:creator>Χρήστης των Windows</dc:creator>
  <cp:lastModifiedBy>Χρήστης των Windows</cp:lastModifiedBy>
  <cp:revision>6</cp:revision>
  <dcterms:created xsi:type="dcterms:W3CDTF">2020-11-01T18:28:28Z</dcterms:created>
  <dcterms:modified xsi:type="dcterms:W3CDTF">2020-11-04T19:50:14Z</dcterms:modified>
</cp:coreProperties>
</file>