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Corben" charset="0"/>
      <p:regular r:id="rId16"/>
    </p:embeddedFont>
    <p:embeddedFont>
      <p:font typeface="Nobile" charset="0"/>
      <p:regular r:id="rId17"/>
    </p:embeddedFont>
    <p:embeddedFont>
      <p:font typeface="Calibri" pitchFamily="34" charset="0"/>
      <p:regular r:id="rId18"/>
      <p:bold r:id="rId19"/>
      <p:italic r:id="rId20"/>
      <p:boldItalic r:id="rId21"/>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7" d="100"/>
          <a:sy n="77" d="100"/>
        </p:scale>
        <p:origin x="-216" y="-19"/>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1869C0BC-F63D-486B-BA45-BD8A96E81E52}" type="datetimeFigureOut">
              <a:rPr lang="el-GR" smtClean="0"/>
              <a:t>4/5/2025</a:t>
            </a:fld>
            <a:endParaRPr lang="el-GR"/>
          </a:p>
        </p:txBody>
      </p:sp>
      <p:sp>
        <p:nvSpPr>
          <p:cNvPr id="4" name="Θέση εικόνας διαφάνειας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44F6218A-6BE7-4997-A1B4-07BAE99514D2}" type="slidenum">
              <a:rPr lang="el-GR" smtClean="0"/>
              <a:t>‹#›</a:t>
            </a:fld>
            <a:endParaRPr lang="el-GR"/>
          </a:p>
        </p:txBody>
      </p:sp>
    </p:spTree>
    <p:extLst>
      <p:ext uri="{BB962C8B-B14F-4D97-AF65-F5344CB8AC3E}">
        <p14:creationId xmlns:p14="http://schemas.microsoft.com/office/powerpoint/2010/main" val="261630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1" y="2546985"/>
            <a:ext cx="11003957"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ΕΝΡΙΝΟΛΗΚΤΑ ΚΑΙ ΥΓΡΟΛΗΚΤΑ ΡΗΜΑΤΑ Α' ΣΥΖΥΓΙΑΣ</a:t>
            </a:r>
            <a:endParaRPr lang="en-US" sz="4450" dirty="0"/>
          </a:p>
        </p:txBody>
      </p:sp>
      <p:sp>
        <p:nvSpPr>
          <p:cNvPr id="3" name="Text 1"/>
          <p:cNvSpPr/>
          <p:nvPr/>
        </p:nvSpPr>
        <p:spPr>
          <a:xfrm>
            <a:off x="793790" y="430470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Μελέτη των ρημάτων της Αρχαίας Ελληνικής που λήγουν σε «-ν» (ενρινόληκτα) και «-λ, -ρ» (υγρόληκτα) της Α' συζυγίας. Εξετάζουμε την κλίση και τους κανόνες σχηματισμού τους σε διάφορους χρόνους.</a:t>
            </a:r>
            <a:endParaRPr lang="en-US" sz="1750" dirty="0"/>
          </a:p>
        </p:txBody>
      </p:sp>
      <p:sp>
        <p:nvSpPr>
          <p:cNvPr id="4" name="Shape 2"/>
          <p:cNvSpPr/>
          <p:nvPr/>
        </p:nvSpPr>
        <p:spPr>
          <a:xfrm>
            <a:off x="793790" y="5302568"/>
            <a:ext cx="362903" cy="362903"/>
          </a:xfrm>
          <a:prstGeom prst="roundRect">
            <a:avLst>
              <a:gd name="adj" fmla="val 25194296"/>
            </a:avLst>
          </a:prstGeom>
          <a:noFill/>
          <a:ln w="7620">
            <a:solidFill>
              <a:srgbClr val="FFFFFF"/>
            </a:solidFill>
            <a:prstDash val="solid"/>
          </a:ln>
        </p:spPr>
      </p:sp>
      <p:pic>
        <p:nvPicPr>
          <p:cNvPr id="5" name="Image 0" descr="preencoded.png"/>
          <p:cNvPicPr>
            <a:picLocks noChangeAspect="1"/>
          </p:cNvPicPr>
          <p:nvPr/>
        </p:nvPicPr>
        <p:blipFill>
          <a:blip r:embed="rId3"/>
          <a:stretch>
            <a:fillRect/>
          </a:stretch>
        </p:blipFill>
        <p:spPr>
          <a:xfrm>
            <a:off x="801410" y="5310188"/>
            <a:ext cx="347663" cy="347663"/>
          </a:xfrm>
          <a:prstGeom prst="rect">
            <a:avLst/>
          </a:prstGeom>
        </p:spPr>
      </p:pic>
      <p:sp>
        <p:nvSpPr>
          <p:cNvPr id="6" name="Text 3"/>
          <p:cNvSpPr/>
          <p:nvPr/>
        </p:nvSpPr>
        <p:spPr>
          <a:xfrm>
            <a:off x="1270040" y="5285661"/>
            <a:ext cx="3756303" cy="396835"/>
          </a:xfrm>
          <a:prstGeom prst="rect">
            <a:avLst/>
          </a:prstGeom>
          <a:noFill/>
          <a:ln/>
        </p:spPr>
        <p:txBody>
          <a:bodyPr wrap="none" lIns="0" tIns="0" rIns="0" bIns="0" rtlCol="0" anchor="t"/>
          <a:lstStyle/>
          <a:p>
            <a:pPr marL="0" indent="0" algn="l">
              <a:lnSpc>
                <a:spcPts val="3100"/>
              </a:lnSpc>
              <a:buNone/>
            </a:pPr>
            <a:r>
              <a:rPr lang="en-US" sz="2200" b="1" dirty="0" err="1" smtClean="0">
                <a:solidFill>
                  <a:srgbClr val="404155"/>
                </a:solidFill>
                <a:latin typeface="Nobile Bold" pitchFamily="34" charset="0"/>
                <a:ea typeface="Nobile Bold" pitchFamily="34" charset="-122"/>
                <a:cs typeface="Nobile Bold" pitchFamily="34" charset="-120"/>
              </a:rPr>
              <a:t>Vasilis</a:t>
            </a:r>
            <a:r>
              <a:rPr lang="en-US" sz="2200" b="1" dirty="0" smtClean="0">
                <a:solidFill>
                  <a:srgbClr val="404155"/>
                </a:solidFill>
                <a:latin typeface="Nobile Bold" pitchFamily="34" charset="0"/>
                <a:ea typeface="Nobile Bold" pitchFamily="34" charset="-122"/>
                <a:cs typeface="Nobile Bold" pitchFamily="34" charset="-120"/>
              </a:rPr>
              <a:t> </a:t>
            </a:r>
            <a:r>
              <a:rPr lang="en-US" sz="2200" b="1" dirty="0">
                <a:solidFill>
                  <a:srgbClr val="404155"/>
                </a:solidFill>
                <a:latin typeface="Nobile Bold" pitchFamily="34" charset="0"/>
                <a:ea typeface="Nobile Bold" pitchFamily="34" charset="-122"/>
                <a:cs typeface="Nobile Bold" pitchFamily="34" charset="-120"/>
              </a:rPr>
              <a:t>Varsamopoulos</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2483287"/>
            <a:ext cx="9686211"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Αντέκταση φωνηέντων στον αόριστο A' </a:t>
            </a:r>
            <a:endParaRPr lang="en-US" sz="4450" dirty="0"/>
          </a:p>
        </p:txBody>
      </p:sp>
      <p:sp>
        <p:nvSpPr>
          <p:cNvPr id="3" name="Text 1"/>
          <p:cNvSpPr/>
          <p:nvPr/>
        </p:nvSpPr>
        <p:spPr>
          <a:xfrm>
            <a:off x="793790" y="3645575"/>
            <a:ext cx="6351270" cy="601028"/>
          </a:xfrm>
          <a:prstGeom prst="rect">
            <a:avLst/>
          </a:prstGeom>
          <a:noFill/>
          <a:ln/>
        </p:spPr>
        <p:txBody>
          <a:bodyPr wrap="none" lIns="0" tIns="0" rIns="0" bIns="0" rtlCol="0" anchor="t"/>
          <a:lstStyle/>
          <a:p>
            <a:pPr marL="0" indent="0" algn="ctr">
              <a:lnSpc>
                <a:spcPts val="4700"/>
              </a:lnSpc>
              <a:buNone/>
            </a:pPr>
            <a:r>
              <a:rPr lang="en-US" sz="4700" dirty="0">
                <a:solidFill>
                  <a:srgbClr val="404155"/>
                </a:solidFill>
                <a:latin typeface="Corben" pitchFamily="34" charset="0"/>
                <a:ea typeface="Corben" pitchFamily="34" charset="-122"/>
                <a:cs typeface="Corben" pitchFamily="34" charset="-120"/>
              </a:rPr>
              <a:t>3</a:t>
            </a:r>
            <a:endParaRPr lang="en-US" sz="4700" dirty="0"/>
          </a:p>
        </p:txBody>
      </p:sp>
      <p:sp>
        <p:nvSpPr>
          <p:cNvPr id="4" name="Text 2"/>
          <p:cNvSpPr/>
          <p:nvPr/>
        </p:nvSpPr>
        <p:spPr>
          <a:xfrm>
            <a:off x="2551748" y="452997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04155"/>
                </a:solidFill>
                <a:latin typeface="Corben" pitchFamily="34" charset="0"/>
                <a:ea typeface="Corben" pitchFamily="34" charset="-122"/>
                <a:cs typeface="Corben" pitchFamily="34" charset="-120"/>
              </a:rPr>
              <a:t>Αντέκταση του ῐ σε ῑ</a:t>
            </a:r>
            <a:endParaRPr lang="en-US" sz="2200" dirty="0"/>
          </a:p>
        </p:txBody>
      </p:sp>
      <p:sp>
        <p:nvSpPr>
          <p:cNvPr id="5" name="Text 3"/>
          <p:cNvSpPr/>
          <p:nvPr/>
        </p:nvSpPr>
        <p:spPr>
          <a:xfrm>
            <a:off x="793790" y="5020389"/>
            <a:ext cx="6351270" cy="725805"/>
          </a:xfrm>
          <a:prstGeom prst="rect">
            <a:avLst/>
          </a:prstGeom>
          <a:noFill/>
          <a:ln/>
        </p:spPr>
        <p:txBody>
          <a:bodyPr wrap="square" lIns="0" tIns="0" rIns="0" bIns="0" rtlCol="0" anchor="t"/>
          <a:lstStyle/>
          <a:p>
            <a:pPr marL="0" indent="0" algn="ctr">
              <a:lnSpc>
                <a:spcPts val="2850"/>
              </a:lnSpc>
              <a:buNone/>
            </a:pPr>
            <a:r>
              <a:rPr lang="en-US" sz="1750" i="1" dirty="0">
                <a:solidFill>
                  <a:srgbClr val="404155"/>
                </a:solidFill>
                <a:latin typeface="Nobile" pitchFamily="34" charset="0"/>
                <a:ea typeface="Nobile" pitchFamily="34" charset="-122"/>
                <a:cs typeface="Nobile" pitchFamily="34" charset="-120"/>
              </a:rPr>
              <a:t>κρίνω: θ. κρῐν → ἔ-κρῐν-σα → ἔ-κρῐν-να → ἔ-κρῐν-α → ἔ-κρῑν-α</a:t>
            </a:r>
            <a:endParaRPr lang="en-US" sz="1750" dirty="0"/>
          </a:p>
        </p:txBody>
      </p:sp>
      <p:sp>
        <p:nvSpPr>
          <p:cNvPr id="6" name="Text 4"/>
          <p:cNvSpPr/>
          <p:nvPr/>
        </p:nvSpPr>
        <p:spPr>
          <a:xfrm>
            <a:off x="7485221" y="3645575"/>
            <a:ext cx="6351389" cy="601028"/>
          </a:xfrm>
          <a:prstGeom prst="rect">
            <a:avLst/>
          </a:prstGeom>
          <a:noFill/>
          <a:ln/>
        </p:spPr>
        <p:txBody>
          <a:bodyPr wrap="none" lIns="0" tIns="0" rIns="0" bIns="0" rtlCol="0" anchor="t"/>
          <a:lstStyle/>
          <a:p>
            <a:pPr marL="0" indent="0" algn="ctr">
              <a:lnSpc>
                <a:spcPts val="4700"/>
              </a:lnSpc>
              <a:buNone/>
            </a:pPr>
            <a:r>
              <a:rPr lang="en-US" sz="4700" dirty="0">
                <a:solidFill>
                  <a:srgbClr val="404155"/>
                </a:solidFill>
                <a:latin typeface="Corben" pitchFamily="34" charset="0"/>
                <a:ea typeface="Corben" pitchFamily="34" charset="-122"/>
                <a:cs typeface="Corben" pitchFamily="34" charset="-120"/>
              </a:rPr>
              <a:t>4</a:t>
            </a:r>
            <a:endParaRPr lang="en-US" sz="4700" dirty="0"/>
          </a:p>
        </p:txBody>
      </p:sp>
      <p:sp>
        <p:nvSpPr>
          <p:cNvPr id="7" name="Text 5"/>
          <p:cNvSpPr/>
          <p:nvPr/>
        </p:nvSpPr>
        <p:spPr>
          <a:xfrm>
            <a:off x="9243298" y="452997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04155"/>
                </a:solidFill>
                <a:latin typeface="Corben" pitchFamily="34" charset="0"/>
                <a:ea typeface="Corben" pitchFamily="34" charset="-122"/>
                <a:cs typeface="Corben" pitchFamily="34" charset="-120"/>
              </a:rPr>
              <a:t>Αντέκταση του ῠ σε ῡ</a:t>
            </a:r>
            <a:endParaRPr lang="en-US" sz="2200" dirty="0"/>
          </a:p>
        </p:txBody>
      </p:sp>
      <p:sp>
        <p:nvSpPr>
          <p:cNvPr id="8" name="Text 6"/>
          <p:cNvSpPr/>
          <p:nvPr/>
        </p:nvSpPr>
        <p:spPr>
          <a:xfrm>
            <a:off x="7485221" y="5020389"/>
            <a:ext cx="6351389" cy="725805"/>
          </a:xfrm>
          <a:prstGeom prst="rect">
            <a:avLst/>
          </a:prstGeom>
          <a:noFill/>
          <a:ln/>
        </p:spPr>
        <p:txBody>
          <a:bodyPr wrap="square" lIns="0" tIns="0" rIns="0" bIns="0" rtlCol="0" anchor="t"/>
          <a:lstStyle/>
          <a:p>
            <a:pPr marL="0" indent="0" algn="ctr">
              <a:lnSpc>
                <a:spcPts val="2850"/>
              </a:lnSpc>
              <a:buNone/>
            </a:pPr>
            <a:r>
              <a:rPr lang="en-US" sz="1750" i="1" dirty="0">
                <a:solidFill>
                  <a:srgbClr val="404155"/>
                </a:solidFill>
                <a:latin typeface="Nobile" pitchFamily="34" charset="0"/>
                <a:ea typeface="Nobile" pitchFamily="34" charset="-122"/>
                <a:cs typeface="Nobile" pitchFamily="34" charset="-120"/>
              </a:rPr>
              <a:t>ἀμύνω: θ. ἀμῠν → ἤ-μῠν-σα → ἤ-μῠν-να → ἤ-μῠν-α → ἤ-μῡν-α</a:t>
            </a:r>
            <a:endParaRPr lang="en-US" sz="175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516499"/>
            <a:ext cx="12142946"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Σχηματισμός ενεργητικού και μέσου αορίστου</a:t>
            </a:r>
            <a:endParaRPr lang="en-US" sz="4450" dirty="0"/>
          </a:p>
        </p:txBody>
      </p:sp>
      <p:pic>
        <p:nvPicPr>
          <p:cNvPr id="3" name="Image 0" descr="preencoded.png"/>
          <p:cNvPicPr>
            <a:picLocks noChangeAspect="1"/>
          </p:cNvPicPr>
          <p:nvPr/>
        </p:nvPicPr>
        <p:blipFill>
          <a:blip r:embed="rId3"/>
          <a:stretch>
            <a:fillRect/>
          </a:stretch>
        </p:blipFill>
        <p:spPr>
          <a:xfrm>
            <a:off x="2978348" y="2678906"/>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3294936"/>
            <a:ext cx="318968" cy="398621"/>
          </a:xfrm>
          <a:prstGeom prst="rect">
            <a:avLst/>
          </a:prstGeom>
        </p:spPr>
      </p:pic>
      <p:sp>
        <p:nvSpPr>
          <p:cNvPr id="5" name="Text 1"/>
          <p:cNvSpPr/>
          <p:nvPr/>
        </p:nvSpPr>
        <p:spPr>
          <a:xfrm>
            <a:off x="5357217" y="29057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Σχηματισμός</a:t>
            </a:r>
            <a:endParaRPr lang="en-US" sz="2200" dirty="0"/>
          </a:p>
        </p:txBody>
      </p:sp>
      <p:sp>
        <p:nvSpPr>
          <p:cNvPr id="6" name="Text 2"/>
          <p:cNvSpPr/>
          <p:nvPr/>
        </p:nvSpPr>
        <p:spPr>
          <a:xfrm>
            <a:off x="5357217" y="3396139"/>
            <a:ext cx="3250883"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Με το μετασχηματισμένο θέμα</a:t>
            </a:r>
            <a:endParaRPr lang="en-US" sz="1750" dirty="0"/>
          </a:p>
        </p:txBody>
      </p:sp>
      <p:sp>
        <p:nvSpPr>
          <p:cNvPr id="7" name="Shape 3"/>
          <p:cNvSpPr/>
          <p:nvPr/>
        </p:nvSpPr>
        <p:spPr>
          <a:xfrm>
            <a:off x="5187077" y="3998952"/>
            <a:ext cx="8592860" cy="15240"/>
          </a:xfrm>
          <a:prstGeom prst="roundRect">
            <a:avLst>
              <a:gd name="adj" fmla="val 625116"/>
            </a:avLst>
          </a:prstGeom>
          <a:solidFill>
            <a:srgbClr val="B8BFDF"/>
          </a:solidFill>
          <a:ln/>
        </p:spPr>
      </p:sp>
      <p:pic>
        <p:nvPicPr>
          <p:cNvPr id="8" name="Image 2" descr="preencoded.png"/>
          <p:cNvPicPr>
            <a:picLocks noChangeAspect="1"/>
          </p:cNvPicPr>
          <p:nvPr/>
        </p:nvPicPr>
        <p:blipFill>
          <a:blip r:embed="rId5"/>
          <a:stretch>
            <a:fillRect/>
          </a:stretch>
        </p:blipFill>
        <p:spPr>
          <a:xfrm>
            <a:off x="1902381" y="4042529"/>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4496633"/>
            <a:ext cx="318968" cy="398621"/>
          </a:xfrm>
          <a:prstGeom prst="rect">
            <a:avLst/>
          </a:prstGeom>
        </p:spPr>
      </p:pic>
      <p:sp>
        <p:nvSpPr>
          <p:cNvPr id="10" name="Text 4"/>
          <p:cNvSpPr/>
          <p:nvPr/>
        </p:nvSpPr>
        <p:spPr>
          <a:xfrm>
            <a:off x="6433304"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Καταλήξεις</a:t>
            </a:r>
            <a:endParaRPr lang="en-US" sz="2200" dirty="0"/>
          </a:p>
        </p:txBody>
      </p:sp>
      <p:sp>
        <p:nvSpPr>
          <p:cNvPr id="11" name="Text 5"/>
          <p:cNvSpPr/>
          <p:nvPr/>
        </p:nvSpPr>
        <p:spPr>
          <a:xfrm>
            <a:off x="6433304" y="4759762"/>
            <a:ext cx="426243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Με τις καταλήξεις των φωνηεντόληκτων</a:t>
            </a:r>
            <a:endParaRPr lang="en-US" sz="1750" dirty="0"/>
          </a:p>
        </p:txBody>
      </p:sp>
      <p:sp>
        <p:nvSpPr>
          <p:cNvPr id="12" name="Shape 6"/>
          <p:cNvSpPr/>
          <p:nvPr/>
        </p:nvSpPr>
        <p:spPr>
          <a:xfrm>
            <a:off x="6263164" y="5362575"/>
            <a:ext cx="7516773" cy="15240"/>
          </a:xfrm>
          <a:prstGeom prst="roundRect">
            <a:avLst>
              <a:gd name="adj" fmla="val 625116"/>
            </a:avLst>
          </a:prstGeom>
          <a:solidFill>
            <a:srgbClr val="B8BFDF"/>
          </a:solidFill>
          <a:ln/>
        </p:spPr>
      </p:sp>
      <p:pic>
        <p:nvPicPr>
          <p:cNvPr id="13" name="Image 4" descr="preencoded.png"/>
          <p:cNvPicPr>
            <a:picLocks noChangeAspect="1"/>
          </p:cNvPicPr>
          <p:nvPr/>
        </p:nvPicPr>
        <p:blipFill>
          <a:blip r:embed="rId7"/>
          <a:stretch>
            <a:fillRect/>
          </a:stretch>
        </p:blipFill>
        <p:spPr>
          <a:xfrm>
            <a:off x="826294" y="5406152"/>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860256"/>
            <a:ext cx="318968" cy="398621"/>
          </a:xfrm>
          <a:prstGeom prst="rect">
            <a:avLst/>
          </a:prstGeom>
        </p:spPr>
      </p:pic>
      <p:sp>
        <p:nvSpPr>
          <p:cNvPr id="15" name="Text 7"/>
          <p:cNvSpPr/>
          <p:nvPr/>
        </p:nvSpPr>
        <p:spPr>
          <a:xfrm>
            <a:off x="7509272" y="56329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Ιδιαιτερότητα</a:t>
            </a:r>
            <a:endParaRPr lang="en-US" sz="2200" dirty="0"/>
          </a:p>
        </p:txBody>
      </p:sp>
      <p:sp>
        <p:nvSpPr>
          <p:cNvPr id="16" name="Text 8"/>
          <p:cNvSpPr/>
          <p:nvPr/>
        </p:nvSpPr>
        <p:spPr>
          <a:xfrm>
            <a:off x="7509272" y="6123384"/>
            <a:ext cx="347483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Χωρίς το χρονικό χαρακτήρα -σ-</a:t>
            </a:r>
            <a:endParaRPr lang="en-US" sz="175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57582" y="516731"/>
            <a:ext cx="6758583" cy="587216"/>
          </a:xfrm>
          <a:prstGeom prst="rect">
            <a:avLst/>
          </a:prstGeom>
          <a:noFill/>
          <a:ln/>
        </p:spPr>
        <p:txBody>
          <a:bodyPr wrap="none" lIns="0" tIns="0" rIns="0" bIns="0" rtlCol="0" anchor="t"/>
          <a:lstStyle/>
          <a:p>
            <a:pPr marL="0" indent="0" algn="l">
              <a:lnSpc>
                <a:spcPts val="4600"/>
              </a:lnSpc>
              <a:buNone/>
            </a:pPr>
            <a:r>
              <a:rPr lang="en-US" sz="4400" dirty="0">
                <a:solidFill>
                  <a:srgbClr val="1B1B27"/>
                </a:solidFill>
                <a:latin typeface="Corben" pitchFamily="34" charset="0"/>
                <a:ea typeface="Corben" pitchFamily="34" charset="-122"/>
                <a:cs typeface="Corben" pitchFamily="34" charset="-120"/>
              </a:rPr>
              <a:t>Κλίση ενεργητικού αορίστου A'</a:t>
            </a:r>
            <a:endParaRPr lang="en-US" sz="4400" dirty="0"/>
          </a:p>
        </p:txBody>
      </p:sp>
      <p:sp>
        <p:nvSpPr>
          <p:cNvPr id="3" name="Text 1"/>
          <p:cNvSpPr/>
          <p:nvPr/>
        </p:nvSpPr>
        <p:spPr>
          <a:xfrm>
            <a:off x="657582" y="1479709"/>
            <a:ext cx="13315236" cy="601028"/>
          </a:xfrm>
          <a:prstGeom prst="rect">
            <a:avLst/>
          </a:prstGeom>
          <a:noFill/>
          <a:ln/>
        </p:spPr>
        <p:txBody>
          <a:bodyPr wrap="square" lIns="0" tIns="0" rIns="0" bIns="0" rtlCol="0" anchor="t"/>
          <a:lstStyle/>
          <a:p>
            <a:pPr marL="0" indent="0" algn="l">
              <a:lnSpc>
                <a:spcPts val="2350"/>
              </a:lnSpc>
              <a:buNone/>
            </a:pPr>
            <a:r>
              <a:rPr lang="en-US" dirty="0">
                <a:solidFill>
                  <a:srgbClr val="404155"/>
                </a:solidFill>
                <a:latin typeface="Nobile" pitchFamily="34" charset="0"/>
                <a:ea typeface="Nobile" pitchFamily="34" charset="-122"/>
                <a:cs typeface="Nobile" pitchFamily="34" charset="-120"/>
              </a:rPr>
              <a:t>Ο ενεργητικός αόριστος α' των ενρινόληκτων και υγρόληκτων ρημάτων σχηματίζεται με βάση το μετασχηματισμένο θέμα και κλίνεται στις εξής εγκλίσεις:</a:t>
            </a:r>
            <a:endParaRPr lang="en-US" dirty="0"/>
          </a:p>
        </p:txBody>
      </p:sp>
      <p:sp>
        <p:nvSpPr>
          <p:cNvPr id="4" name="Shape 2"/>
          <p:cNvSpPr/>
          <p:nvPr/>
        </p:nvSpPr>
        <p:spPr>
          <a:xfrm>
            <a:off x="657582" y="2292072"/>
            <a:ext cx="3187898" cy="3122057"/>
          </a:xfrm>
          <a:prstGeom prst="roundRect">
            <a:avLst>
              <a:gd name="adj" fmla="val 2528"/>
            </a:avLst>
          </a:prstGeom>
          <a:solidFill>
            <a:srgbClr val="D2D9F9"/>
          </a:solidFill>
          <a:ln w="7620">
            <a:solidFill>
              <a:srgbClr val="B8BFDF"/>
            </a:solidFill>
            <a:prstDash val="solid"/>
          </a:ln>
        </p:spPr>
      </p:sp>
      <p:sp>
        <p:nvSpPr>
          <p:cNvPr id="5" name="Text 3"/>
          <p:cNvSpPr/>
          <p:nvPr/>
        </p:nvSpPr>
        <p:spPr>
          <a:xfrm>
            <a:off x="853083" y="2487573"/>
            <a:ext cx="2348746" cy="293608"/>
          </a:xfrm>
          <a:prstGeom prst="rect">
            <a:avLst/>
          </a:prstGeom>
          <a:noFill/>
          <a:ln/>
        </p:spPr>
        <p:txBody>
          <a:bodyPr wrap="none" lIns="0" tIns="0" rIns="0" bIns="0" rtlCol="0" anchor="t"/>
          <a:lstStyle/>
          <a:p>
            <a:pPr marL="0" indent="0" algn="l">
              <a:lnSpc>
                <a:spcPts val="2300"/>
              </a:lnSpc>
              <a:buNone/>
            </a:pPr>
            <a:r>
              <a:rPr lang="en-US" b="1" dirty="0">
                <a:solidFill>
                  <a:srgbClr val="404155"/>
                </a:solidFill>
                <a:latin typeface="Corben" pitchFamily="34" charset="0"/>
                <a:ea typeface="Corben" pitchFamily="34" charset="-122"/>
                <a:cs typeface="Corben" pitchFamily="34" charset="-120"/>
              </a:rPr>
              <a:t>ΟΡΙΣΤΙΚΗ</a:t>
            </a:r>
            <a:endParaRPr lang="en-US" dirty="0"/>
          </a:p>
        </p:txBody>
      </p:sp>
      <p:sp>
        <p:nvSpPr>
          <p:cNvPr id="6" name="Text 4"/>
          <p:cNvSpPr/>
          <p:nvPr/>
        </p:nvSpPr>
        <p:spPr>
          <a:xfrm>
            <a:off x="853083" y="2893814"/>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ἔ-νειμ-α</a:t>
            </a:r>
            <a:endParaRPr lang="en-US" dirty="0"/>
          </a:p>
        </p:txBody>
      </p:sp>
      <p:sp>
        <p:nvSpPr>
          <p:cNvPr id="7" name="Text 5"/>
          <p:cNvSpPr/>
          <p:nvPr/>
        </p:nvSpPr>
        <p:spPr>
          <a:xfrm>
            <a:off x="853083" y="3300055"/>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ἔ-νειμ-ας </a:t>
            </a:r>
            <a:endParaRPr lang="en-US" dirty="0"/>
          </a:p>
        </p:txBody>
      </p:sp>
      <p:sp>
        <p:nvSpPr>
          <p:cNvPr id="8" name="Text 6"/>
          <p:cNvSpPr/>
          <p:nvPr/>
        </p:nvSpPr>
        <p:spPr>
          <a:xfrm>
            <a:off x="853083" y="3706297"/>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ἔ-νειμ-ε</a:t>
            </a:r>
            <a:endParaRPr lang="en-US" dirty="0"/>
          </a:p>
        </p:txBody>
      </p:sp>
      <p:sp>
        <p:nvSpPr>
          <p:cNvPr id="9" name="Text 7"/>
          <p:cNvSpPr/>
          <p:nvPr/>
        </p:nvSpPr>
        <p:spPr>
          <a:xfrm>
            <a:off x="853083" y="4112538"/>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ἐ-νείμ-αμεν </a:t>
            </a:r>
            <a:endParaRPr lang="en-US" dirty="0"/>
          </a:p>
        </p:txBody>
      </p:sp>
      <p:sp>
        <p:nvSpPr>
          <p:cNvPr id="10" name="Text 8"/>
          <p:cNvSpPr/>
          <p:nvPr/>
        </p:nvSpPr>
        <p:spPr>
          <a:xfrm>
            <a:off x="853083" y="4518779"/>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ἐ-νείμ-ατε</a:t>
            </a:r>
            <a:endParaRPr lang="en-US" dirty="0"/>
          </a:p>
        </p:txBody>
      </p:sp>
      <p:sp>
        <p:nvSpPr>
          <p:cNvPr id="11" name="Text 9"/>
          <p:cNvSpPr/>
          <p:nvPr/>
        </p:nvSpPr>
        <p:spPr>
          <a:xfrm>
            <a:off x="853083" y="4925020"/>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ἔ-νειμ-αν</a:t>
            </a:r>
            <a:endParaRPr lang="en-US" dirty="0"/>
          </a:p>
        </p:txBody>
      </p:sp>
      <p:sp>
        <p:nvSpPr>
          <p:cNvPr id="12" name="Shape 10"/>
          <p:cNvSpPr/>
          <p:nvPr/>
        </p:nvSpPr>
        <p:spPr>
          <a:xfrm>
            <a:off x="4033361" y="2292072"/>
            <a:ext cx="3187898" cy="3122057"/>
          </a:xfrm>
          <a:prstGeom prst="roundRect">
            <a:avLst>
              <a:gd name="adj" fmla="val 2528"/>
            </a:avLst>
          </a:prstGeom>
          <a:solidFill>
            <a:srgbClr val="D2D9F9"/>
          </a:solidFill>
          <a:ln w="7620">
            <a:solidFill>
              <a:srgbClr val="B8BFDF"/>
            </a:solidFill>
            <a:prstDash val="solid"/>
          </a:ln>
        </p:spPr>
      </p:sp>
      <p:sp>
        <p:nvSpPr>
          <p:cNvPr id="13" name="Text 11"/>
          <p:cNvSpPr/>
          <p:nvPr/>
        </p:nvSpPr>
        <p:spPr>
          <a:xfrm>
            <a:off x="4228862" y="2487573"/>
            <a:ext cx="2348746" cy="293608"/>
          </a:xfrm>
          <a:prstGeom prst="rect">
            <a:avLst/>
          </a:prstGeom>
          <a:noFill/>
          <a:ln/>
        </p:spPr>
        <p:txBody>
          <a:bodyPr wrap="none" lIns="0" tIns="0" rIns="0" bIns="0" rtlCol="0" anchor="t"/>
          <a:lstStyle/>
          <a:p>
            <a:pPr marL="0" indent="0" algn="l">
              <a:lnSpc>
                <a:spcPts val="2300"/>
              </a:lnSpc>
              <a:buNone/>
            </a:pPr>
            <a:r>
              <a:rPr lang="en-US" b="1" dirty="0">
                <a:solidFill>
                  <a:srgbClr val="404155"/>
                </a:solidFill>
                <a:latin typeface="Corben" pitchFamily="34" charset="0"/>
                <a:ea typeface="Corben" pitchFamily="34" charset="-122"/>
                <a:cs typeface="Corben" pitchFamily="34" charset="-120"/>
              </a:rPr>
              <a:t>ΥΠΟΤΑΚΤΙΚΗ</a:t>
            </a:r>
            <a:endParaRPr lang="en-US" dirty="0"/>
          </a:p>
        </p:txBody>
      </p:sp>
      <p:sp>
        <p:nvSpPr>
          <p:cNvPr id="14" name="Text 12"/>
          <p:cNvSpPr/>
          <p:nvPr/>
        </p:nvSpPr>
        <p:spPr>
          <a:xfrm>
            <a:off x="4228862" y="2893814"/>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νείμ-ω</a:t>
            </a:r>
            <a:endParaRPr lang="en-US" dirty="0"/>
          </a:p>
        </p:txBody>
      </p:sp>
      <p:sp>
        <p:nvSpPr>
          <p:cNvPr id="15" name="Text 13"/>
          <p:cNvSpPr/>
          <p:nvPr/>
        </p:nvSpPr>
        <p:spPr>
          <a:xfrm>
            <a:off x="4228862" y="3300055"/>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νείμ-ῃς</a:t>
            </a:r>
            <a:endParaRPr lang="en-US" dirty="0"/>
          </a:p>
        </p:txBody>
      </p:sp>
      <p:sp>
        <p:nvSpPr>
          <p:cNvPr id="16" name="Text 14"/>
          <p:cNvSpPr/>
          <p:nvPr/>
        </p:nvSpPr>
        <p:spPr>
          <a:xfrm>
            <a:off x="4228862" y="3706297"/>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νείμ-ῃ</a:t>
            </a:r>
            <a:endParaRPr lang="en-US" dirty="0"/>
          </a:p>
        </p:txBody>
      </p:sp>
      <p:sp>
        <p:nvSpPr>
          <p:cNvPr id="17" name="Text 15"/>
          <p:cNvSpPr/>
          <p:nvPr/>
        </p:nvSpPr>
        <p:spPr>
          <a:xfrm>
            <a:off x="4228862" y="4112538"/>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νείμ-ωμεν</a:t>
            </a:r>
            <a:endParaRPr lang="en-US" dirty="0"/>
          </a:p>
        </p:txBody>
      </p:sp>
      <p:sp>
        <p:nvSpPr>
          <p:cNvPr id="18" name="Text 16"/>
          <p:cNvSpPr/>
          <p:nvPr/>
        </p:nvSpPr>
        <p:spPr>
          <a:xfrm>
            <a:off x="4228862" y="4518779"/>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νείμ-ητε</a:t>
            </a:r>
            <a:endParaRPr lang="en-US" dirty="0"/>
          </a:p>
        </p:txBody>
      </p:sp>
      <p:sp>
        <p:nvSpPr>
          <p:cNvPr id="19" name="Text 17"/>
          <p:cNvSpPr/>
          <p:nvPr/>
        </p:nvSpPr>
        <p:spPr>
          <a:xfrm>
            <a:off x="4228862" y="4925020"/>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νείμ-ωσι</a:t>
            </a:r>
            <a:endParaRPr lang="en-US" dirty="0"/>
          </a:p>
        </p:txBody>
      </p:sp>
      <p:sp>
        <p:nvSpPr>
          <p:cNvPr id="20" name="Shape 18"/>
          <p:cNvSpPr/>
          <p:nvPr/>
        </p:nvSpPr>
        <p:spPr>
          <a:xfrm>
            <a:off x="7409140" y="2292072"/>
            <a:ext cx="3187898" cy="3122057"/>
          </a:xfrm>
          <a:prstGeom prst="roundRect">
            <a:avLst>
              <a:gd name="adj" fmla="val 2528"/>
            </a:avLst>
          </a:prstGeom>
          <a:solidFill>
            <a:srgbClr val="D2D9F9"/>
          </a:solidFill>
          <a:ln w="7620">
            <a:solidFill>
              <a:srgbClr val="B8BFDF"/>
            </a:solidFill>
            <a:prstDash val="solid"/>
          </a:ln>
        </p:spPr>
      </p:sp>
      <p:sp>
        <p:nvSpPr>
          <p:cNvPr id="21" name="Text 19"/>
          <p:cNvSpPr/>
          <p:nvPr/>
        </p:nvSpPr>
        <p:spPr>
          <a:xfrm>
            <a:off x="7604641" y="2487573"/>
            <a:ext cx="2348746" cy="293608"/>
          </a:xfrm>
          <a:prstGeom prst="rect">
            <a:avLst/>
          </a:prstGeom>
          <a:noFill/>
          <a:ln/>
        </p:spPr>
        <p:txBody>
          <a:bodyPr wrap="none" lIns="0" tIns="0" rIns="0" bIns="0" rtlCol="0" anchor="t"/>
          <a:lstStyle/>
          <a:p>
            <a:pPr marL="0" indent="0" algn="l">
              <a:lnSpc>
                <a:spcPts val="2300"/>
              </a:lnSpc>
              <a:buNone/>
            </a:pPr>
            <a:r>
              <a:rPr lang="en-US" b="1" dirty="0">
                <a:solidFill>
                  <a:srgbClr val="404155"/>
                </a:solidFill>
                <a:latin typeface="Corben" pitchFamily="34" charset="0"/>
                <a:ea typeface="Corben" pitchFamily="34" charset="-122"/>
                <a:cs typeface="Corben" pitchFamily="34" charset="-120"/>
              </a:rPr>
              <a:t>ΕΥΚΤΙΚΗ</a:t>
            </a:r>
            <a:endParaRPr lang="en-US" dirty="0"/>
          </a:p>
        </p:txBody>
      </p:sp>
      <p:sp>
        <p:nvSpPr>
          <p:cNvPr id="22" name="Text 20"/>
          <p:cNvSpPr/>
          <p:nvPr/>
        </p:nvSpPr>
        <p:spPr>
          <a:xfrm>
            <a:off x="7604641" y="2893814"/>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νείμ-αιμι</a:t>
            </a:r>
            <a:endParaRPr lang="en-US" dirty="0"/>
          </a:p>
        </p:txBody>
      </p:sp>
      <p:sp>
        <p:nvSpPr>
          <p:cNvPr id="23" name="Text 21"/>
          <p:cNvSpPr/>
          <p:nvPr/>
        </p:nvSpPr>
        <p:spPr>
          <a:xfrm>
            <a:off x="7604641" y="3300055"/>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νείμ-αις</a:t>
            </a:r>
            <a:endParaRPr lang="en-US" dirty="0"/>
          </a:p>
        </p:txBody>
      </p:sp>
      <p:sp>
        <p:nvSpPr>
          <p:cNvPr id="24" name="Text 22"/>
          <p:cNvSpPr/>
          <p:nvPr/>
        </p:nvSpPr>
        <p:spPr>
          <a:xfrm>
            <a:off x="7604641" y="3706297"/>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νείμ-αι</a:t>
            </a:r>
            <a:endParaRPr lang="en-US" dirty="0"/>
          </a:p>
        </p:txBody>
      </p:sp>
      <p:sp>
        <p:nvSpPr>
          <p:cNvPr id="25" name="Text 23"/>
          <p:cNvSpPr/>
          <p:nvPr/>
        </p:nvSpPr>
        <p:spPr>
          <a:xfrm>
            <a:off x="7604641" y="4112538"/>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νείμ-αιμεν</a:t>
            </a:r>
            <a:endParaRPr lang="en-US" dirty="0"/>
          </a:p>
        </p:txBody>
      </p:sp>
      <p:sp>
        <p:nvSpPr>
          <p:cNvPr id="26" name="Text 24"/>
          <p:cNvSpPr/>
          <p:nvPr/>
        </p:nvSpPr>
        <p:spPr>
          <a:xfrm>
            <a:off x="7604641" y="4518779"/>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νείμ-αιτε</a:t>
            </a:r>
            <a:endParaRPr lang="en-US" dirty="0"/>
          </a:p>
        </p:txBody>
      </p:sp>
      <p:sp>
        <p:nvSpPr>
          <p:cNvPr id="27" name="Text 25"/>
          <p:cNvSpPr/>
          <p:nvPr/>
        </p:nvSpPr>
        <p:spPr>
          <a:xfrm>
            <a:off x="7604641" y="4925020"/>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νείμ-αιεν</a:t>
            </a:r>
            <a:endParaRPr lang="en-US" dirty="0"/>
          </a:p>
        </p:txBody>
      </p:sp>
      <p:sp>
        <p:nvSpPr>
          <p:cNvPr id="28" name="Shape 26"/>
          <p:cNvSpPr/>
          <p:nvPr/>
        </p:nvSpPr>
        <p:spPr>
          <a:xfrm>
            <a:off x="10784919" y="2292072"/>
            <a:ext cx="3187898" cy="3122057"/>
          </a:xfrm>
          <a:prstGeom prst="roundRect">
            <a:avLst>
              <a:gd name="adj" fmla="val 2528"/>
            </a:avLst>
          </a:prstGeom>
          <a:solidFill>
            <a:srgbClr val="D2D9F9"/>
          </a:solidFill>
          <a:ln w="7620">
            <a:solidFill>
              <a:srgbClr val="B8BFDF"/>
            </a:solidFill>
            <a:prstDash val="solid"/>
          </a:ln>
        </p:spPr>
      </p:sp>
      <p:sp>
        <p:nvSpPr>
          <p:cNvPr id="29" name="Text 27"/>
          <p:cNvSpPr/>
          <p:nvPr/>
        </p:nvSpPr>
        <p:spPr>
          <a:xfrm>
            <a:off x="10980420" y="2487573"/>
            <a:ext cx="2348746" cy="293608"/>
          </a:xfrm>
          <a:prstGeom prst="rect">
            <a:avLst/>
          </a:prstGeom>
          <a:noFill/>
          <a:ln/>
        </p:spPr>
        <p:txBody>
          <a:bodyPr wrap="none" lIns="0" tIns="0" rIns="0" bIns="0" rtlCol="0" anchor="t"/>
          <a:lstStyle/>
          <a:p>
            <a:pPr marL="0" indent="0" algn="l">
              <a:lnSpc>
                <a:spcPts val="2300"/>
              </a:lnSpc>
              <a:buNone/>
            </a:pPr>
            <a:r>
              <a:rPr lang="en-US" b="1" dirty="0">
                <a:solidFill>
                  <a:srgbClr val="404155"/>
                </a:solidFill>
                <a:latin typeface="Corben" pitchFamily="34" charset="0"/>
                <a:ea typeface="Corben" pitchFamily="34" charset="-122"/>
                <a:cs typeface="Corben" pitchFamily="34" charset="-120"/>
              </a:rPr>
              <a:t>ΠΡΟΣΤΑΚΤΙΚΗ</a:t>
            </a:r>
            <a:endParaRPr lang="en-US" dirty="0"/>
          </a:p>
        </p:txBody>
      </p:sp>
      <p:sp>
        <p:nvSpPr>
          <p:cNvPr id="30" name="Text 28"/>
          <p:cNvSpPr/>
          <p:nvPr/>
        </p:nvSpPr>
        <p:spPr>
          <a:xfrm>
            <a:off x="10980420" y="2893814"/>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a:t>
            </a:r>
            <a:endParaRPr lang="en-US" dirty="0"/>
          </a:p>
        </p:txBody>
      </p:sp>
      <p:sp>
        <p:nvSpPr>
          <p:cNvPr id="31" name="Text 29"/>
          <p:cNvSpPr/>
          <p:nvPr/>
        </p:nvSpPr>
        <p:spPr>
          <a:xfrm>
            <a:off x="10980420" y="3300055"/>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νεῖμ-ον</a:t>
            </a:r>
            <a:endParaRPr lang="en-US" dirty="0"/>
          </a:p>
        </p:txBody>
      </p:sp>
      <p:sp>
        <p:nvSpPr>
          <p:cNvPr id="32" name="Text 30"/>
          <p:cNvSpPr/>
          <p:nvPr/>
        </p:nvSpPr>
        <p:spPr>
          <a:xfrm>
            <a:off x="10980420" y="3706297"/>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νειμ-άτω</a:t>
            </a:r>
            <a:endParaRPr lang="en-US" dirty="0"/>
          </a:p>
        </p:txBody>
      </p:sp>
      <p:sp>
        <p:nvSpPr>
          <p:cNvPr id="33" name="Text 31"/>
          <p:cNvSpPr/>
          <p:nvPr/>
        </p:nvSpPr>
        <p:spPr>
          <a:xfrm>
            <a:off x="10980420" y="4112538"/>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a:t>
            </a:r>
            <a:endParaRPr lang="en-US" dirty="0"/>
          </a:p>
        </p:txBody>
      </p:sp>
      <p:sp>
        <p:nvSpPr>
          <p:cNvPr id="34" name="Text 32"/>
          <p:cNvSpPr/>
          <p:nvPr/>
        </p:nvSpPr>
        <p:spPr>
          <a:xfrm>
            <a:off x="10980420" y="4518779"/>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νείμ-ατε</a:t>
            </a:r>
            <a:endParaRPr lang="en-US" dirty="0"/>
          </a:p>
        </p:txBody>
      </p:sp>
      <p:sp>
        <p:nvSpPr>
          <p:cNvPr id="35" name="Text 33"/>
          <p:cNvSpPr/>
          <p:nvPr/>
        </p:nvSpPr>
        <p:spPr>
          <a:xfrm>
            <a:off x="10980420" y="4925020"/>
            <a:ext cx="2365058"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νειμ-άντων (-άτωσαν)</a:t>
            </a:r>
            <a:endParaRPr lang="en-US" dirty="0"/>
          </a:p>
        </p:txBody>
      </p:sp>
      <p:sp>
        <p:nvSpPr>
          <p:cNvPr id="36" name="Shape 34"/>
          <p:cNvSpPr/>
          <p:nvPr/>
        </p:nvSpPr>
        <p:spPr>
          <a:xfrm>
            <a:off x="657582" y="5602010"/>
            <a:ext cx="6563678" cy="1090851"/>
          </a:xfrm>
          <a:prstGeom prst="roundRect">
            <a:avLst>
              <a:gd name="adj" fmla="val 7235"/>
            </a:avLst>
          </a:prstGeom>
          <a:solidFill>
            <a:srgbClr val="D2D9F9"/>
          </a:solidFill>
          <a:ln w="7620">
            <a:solidFill>
              <a:srgbClr val="B8BFDF"/>
            </a:solidFill>
            <a:prstDash val="solid"/>
          </a:ln>
        </p:spPr>
      </p:sp>
      <p:sp>
        <p:nvSpPr>
          <p:cNvPr id="37" name="Text 35"/>
          <p:cNvSpPr/>
          <p:nvPr/>
        </p:nvSpPr>
        <p:spPr>
          <a:xfrm>
            <a:off x="853083" y="5797510"/>
            <a:ext cx="2348746" cy="293608"/>
          </a:xfrm>
          <a:prstGeom prst="rect">
            <a:avLst/>
          </a:prstGeom>
          <a:noFill/>
          <a:ln/>
        </p:spPr>
        <p:txBody>
          <a:bodyPr wrap="none" lIns="0" tIns="0" rIns="0" bIns="0" rtlCol="0" anchor="t"/>
          <a:lstStyle/>
          <a:p>
            <a:pPr marL="0" indent="0" algn="l">
              <a:lnSpc>
                <a:spcPts val="2300"/>
              </a:lnSpc>
              <a:buNone/>
            </a:pPr>
            <a:r>
              <a:rPr lang="en-US" b="1" dirty="0">
                <a:solidFill>
                  <a:srgbClr val="404155"/>
                </a:solidFill>
                <a:latin typeface="Corben" pitchFamily="34" charset="0"/>
                <a:ea typeface="Corben" pitchFamily="34" charset="-122"/>
                <a:cs typeface="Corben" pitchFamily="34" charset="-120"/>
              </a:rPr>
              <a:t>ΑΠΑΡΕΜΦΑΤΟ</a:t>
            </a:r>
            <a:endParaRPr lang="en-US" dirty="0"/>
          </a:p>
        </p:txBody>
      </p:sp>
      <p:sp>
        <p:nvSpPr>
          <p:cNvPr id="38" name="Text 36"/>
          <p:cNvSpPr/>
          <p:nvPr/>
        </p:nvSpPr>
        <p:spPr>
          <a:xfrm>
            <a:off x="853083" y="6203752"/>
            <a:ext cx="2348746"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νεῖμ-αι</a:t>
            </a:r>
            <a:endParaRPr lang="en-US" dirty="0"/>
          </a:p>
        </p:txBody>
      </p:sp>
      <p:sp>
        <p:nvSpPr>
          <p:cNvPr id="39" name="Shape 37"/>
          <p:cNvSpPr/>
          <p:nvPr/>
        </p:nvSpPr>
        <p:spPr>
          <a:xfrm>
            <a:off x="7409140" y="5602010"/>
            <a:ext cx="6563678" cy="1090851"/>
          </a:xfrm>
          <a:prstGeom prst="roundRect">
            <a:avLst>
              <a:gd name="adj" fmla="val 7235"/>
            </a:avLst>
          </a:prstGeom>
          <a:solidFill>
            <a:srgbClr val="D2D9F9"/>
          </a:solidFill>
          <a:ln w="7620">
            <a:solidFill>
              <a:srgbClr val="B8BFDF"/>
            </a:solidFill>
            <a:prstDash val="solid"/>
          </a:ln>
        </p:spPr>
      </p:sp>
      <p:sp>
        <p:nvSpPr>
          <p:cNvPr id="40" name="Text 38"/>
          <p:cNvSpPr/>
          <p:nvPr/>
        </p:nvSpPr>
        <p:spPr>
          <a:xfrm>
            <a:off x="7604641" y="5797510"/>
            <a:ext cx="2348746" cy="293608"/>
          </a:xfrm>
          <a:prstGeom prst="rect">
            <a:avLst/>
          </a:prstGeom>
          <a:noFill/>
          <a:ln/>
        </p:spPr>
        <p:txBody>
          <a:bodyPr wrap="none" lIns="0" tIns="0" rIns="0" bIns="0" rtlCol="0" anchor="t"/>
          <a:lstStyle/>
          <a:p>
            <a:pPr marL="0" indent="0" algn="l">
              <a:lnSpc>
                <a:spcPts val="2300"/>
              </a:lnSpc>
              <a:buNone/>
            </a:pPr>
            <a:r>
              <a:rPr lang="en-US" b="1" dirty="0">
                <a:solidFill>
                  <a:srgbClr val="404155"/>
                </a:solidFill>
                <a:latin typeface="Corben" pitchFamily="34" charset="0"/>
                <a:ea typeface="Corben" pitchFamily="34" charset="-122"/>
                <a:cs typeface="Corben" pitchFamily="34" charset="-120"/>
              </a:rPr>
              <a:t>ΜΕΤΟΧΗ</a:t>
            </a:r>
            <a:endParaRPr lang="en-US" dirty="0"/>
          </a:p>
        </p:txBody>
      </p:sp>
      <p:sp>
        <p:nvSpPr>
          <p:cNvPr id="41" name="Text 39"/>
          <p:cNvSpPr/>
          <p:nvPr/>
        </p:nvSpPr>
        <p:spPr>
          <a:xfrm>
            <a:off x="7604641" y="6203752"/>
            <a:ext cx="2808803" cy="293608"/>
          </a:xfrm>
          <a:prstGeom prst="rect">
            <a:avLst/>
          </a:prstGeom>
          <a:noFill/>
          <a:ln/>
        </p:spPr>
        <p:txBody>
          <a:bodyPr wrap="none" lIns="0" tIns="0" rIns="0" bIns="0" rtlCol="0" anchor="t"/>
          <a:lstStyle/>
          <a:p>
            <a:pPr marL="0" indent="0" algn="l">
              <a:lnSpc>
                <a:spcPts val="2300"/>
              </a:lnSpc>
              <a:buNone/>
            </a:pPr>
            <a:r>
              <a:rPr lang="en-US" dirty="0">
                <a:solidFill>
                  <a:srgbClr val="404155"/>
                </a:solidFill>
                <a:latin typeface="Corben" pitchFamily="34" charset="0"/>
                <a:ea typeface="Corben" pitchFamily="34" charset="-122"/>
                <a:cs typeface="Corben" pitchFamily="34" charset="-120"/>
              </a:rPr>
              <a:t>νείμ-ας, νείμ-ασα, νεῖμ-αν</a:t>
            </a:r>
            <a:endParaRPr lang="en-US" dirty="0"/>
          </a:p>
        </p:txBody>
      </p:sp>
      <p:sp>
        <p:nvSpPr>
          <p:cNvPr id="42" name="Text 40"/>
          <p:cNvSpPr/>
          <p:nvPr/>
        </p:nvSpPr>
        <p:spPr>
          <a:xfrm>
            <a:off x="657582" y="6904196"/>
            <a:ext cx="13315236" cy="300514"/>
          </a:xfrm>
          <a:prstGeom prst="rect">
            <a:avLst/>
          </a:prstGeom>
          <a:noFill/>
          <a:ln/>
        </p:spPr>
        <p:txBody>
          <a:bodyPr wrap="none" lIns="0" tIns="0" rIns="0" bIns="0" rtlCol="0" anchor="t"/>
          <a:lstStyle/>
          <a:p>
            <a:pPr marL="0" indent="0" algn="l">
              <a:lnSpc>
                <a:spcPts val="2350"/>
              </a:lnSpc>
              <a:buNone/>
            </a:pPr>
            <a:endParaRPr lang="en-US" dirty="0"/>
          </a:p>
        </p:txBody>
      </p:sp>
      <p:sp>
        <p:nvSpPr>
          <p:cNvPr id="43" name="Text 41"/>
          <p:cNvSpPr/>
          <p:nvPr/>
        </p:nvSpPr>
        <p:spPr>
          <a:xfrm>
            <a:off x="657581" y="7065847"/>
            <a:ext cx="13315236" cy="300514"/>
          </a:xfrm>
          <a:prstGeom prst="rect">
            <a:avLst/>
          </a:prstGeom>
          <a:noFill/>
          <a:ln/>
        </p:spPr>
        <p:txBody>
          <a:bodyPr wrap="none" lIns="0" tIns="0" rIns="0" bIns="0" rtlCol="0" anchor="t"/>
          <a:lstStyle/>
          <a:p>
            <a:pPr marL="0" indent="0" algn="l">
              <a:lnSpc>
                <a:spcPts val="2350"/>
              </a:lnSpc>
              <a:buNone/>
            </a:pPr>
            <a:r>
              <a:rPr lang="en-US" dirty="0">
                <a:solidFill>
                  <a:srgbClr val="404155"/>
                </a:solidFill>
                <a:latin typeface="Nobile" pitchFamily="34" charset="0"/>
                <a:ea typeface="Nobile" pitchFamily="34" charset="-122"/>
                <a:cs typeface="Nobile" pitchFamily="34" charset="-120"/>
              </a:rPr>
              <a:t>Παρατηρούμε ότι οι καταλήξεις είναι ίδιες με αυτές των φωνηεντόληκτων ρημάτων, αλλά χωρίς το χρονικό χαρακτήρα -σ-.</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574959"/>
            <a:ext cx="6543199" cy="708779"/>
          </a:xfrm>
          <a:prstGeom prst="rect">
            <a:avLst/>
          </a:prstGeom>
          <a:noFill/>
          <a:ln/>
        </p:spPr>
        <p:txBody>
          <a:bodyPr wrap="none" lIns="0" tIns="0" rIns="0" bIns="0" rtlCol="0" anchor="t"/>
          <a:lstStyle/>
          <a:p>
            <a:pPr marL="0" indent="0" algn="l">
              <a:lnSpc>
                <a:spcPts val="5550"/>
              </a:lnSpc>
              <a:buNone/>
            </a:pPr>
            <a:r>
              <a:rPr lang="en-US" sz="4400" dirty="0">
                <a:solidFill>
                  <a:srgbClr val="1B1B27"/>
                </a:solidFill>
                <a:latin typeface="Corben" pitchFamily="34" charset="0"/>
                <a:ea typeface="Corben" pitchFamily="34" charset="-122"/>
                <a:cs typeface="Corben" pitchFamily="34" charset="-120"/>
              </a:rPr>
              <a:t>Κλίση μέσου αορίστου A'</a:t>
            </a:r>
            <a:endParaRPr lang="en-US" sz="4400" dirty="0"/>
          </a:p>
        </p:txBody>
      </p:sp>
      <p:sp>
        <p:nvSpPr>
          <p:cNvPr id="3" name="Shape 1"/>
          <p:cNvSpPr/>
          <p:nvPr/>
        </p:nvSpPr>
        <p:spPr>
          <a:xfrm>
            <a:off x="793790" y="2737366"/>
            <a:ext cx="13042821" cy="3917156"/>
          </a:xfrm>
          <a:prstGeom prst="roundRect">
            <a:avLst>
              <a:gd name="adj" fmla="val 2432"/>
            </a:avLst>
          </a:prstGeom>
          <a:noFill/>
          <a:ln w="7620">
            <a:solidFill>
              <a:srgbClr val="000000">
                <a:alpha val="8000"/>
              </a:srgbClr>
            </a:solidFill>
            <a:prstDash val="solid"/>
          </a:ln>
        </p:spPr>
      </p:sp>
      <p:sp>
        <p:nvSpPr>
          <p:cNvPr id="4" name="Shape 2"/>
          <p:cNvSpPr/>
          <p:nvPr/>
        </p:nvSpPr>
        <p:spPr>
          <a:xfrm>
            <a:off x="801410" y="2744986"/>
            <a:ext cx="13027581" cy="650319"/>
          </a:xfrm>
          <a:prstGeom prst="rect">
            <a:avLst/>
          </a:prstGeom>
          <a:solidFill>
            <a:srgbClr val="FFFFFF">
              <a:alpha val="4000"/>
            </a:srgbClr>
          </a:solidFill>
          <a:ln/>
        </p:spPr>
      </p:sp>
      <p:sp>
        <p:nvSpPr>
          <p:cNvPr id="5" name="Text 3"/>
          <p:cNvSpPr/>
          <p:nvPr/>
        </p:nvSpPr>
        <p:spPr>
          <a:xfrm>
            <a:off x="1028343" y="2888694"/>
            <a:ext cx="2210514" cy="362903"/>
          </a:xfrm>
          <a:prstGeom prst="rect">
            <a:avLst/>
          </a:prstGeom>
          <a:noFill/>
          <a:ln/>
        </p:spPr>
        <p:txBody>
          <a:bodyPr wrap="none" lIns="0" tIns="0" rIns="0" bIns="0" rtlCol="0" anchor="t"/>
          <a:lstStyle/>
          <a:p>
            <a:pPr marL="0" indent="0" algn="l">
              <a:lnSpc>
                <a:spcPts val="2850"/>
              </a:lnSpc>
              <a:buNone/>
            </a:pPr>
            <a:r>
              <a:rPr lang="en-US" b="1" dirty="0">
                <a:solidFill>
                  <a:srgbClr val="404155"/>
                </a:solidFill>
                <a:latin typeface="Nobile" pitchFamily="34" charset="0"/>
                <a:ea typeface="Nobile" pitchFamily="34" charset="-122"/>
                <a:cs typeface="Nobile" pitchFamily="34" charset="-120"/>
              </a:rPr>
              <a:t>ΟΡΙΣΤΙΚΗ</a:t>
            </a:r>
            <a:endParaRPr lang="en-US" dirty="0"/>
          </a:p>
        </p:txBody>
      </p:sp>
      <p:sp>
        <p:nvSpPr>
          <p:cNvPr id="6" name="Text 4"/>
          <p:cNvSpPr/>
          <p:nvPr/>
        </p:nvSpPr>
        <p:spPr>
          <a:xfrm>
            <a:off x="3700105" y="2888694"/>
            <a:ext cx="9902071" cy="362903"/>
          </a:xfrm>
          <a:prstGeom prst="rect">
            <a:avLst/>
          </a:prstGeom>
          <a:noFill/>
          <a:ln/>
        </p:spPr>
        <p:txBody>
          <a:bodyPr wrap="none" lIns="0" tIns="0" rIns="0" bIns="0" rtlCol="0" anchor="t"/>
          <a:lstStyle/>
          <a:p>
            <a:pPr marL="0" indent="0" algn="l">
              <a:lnSpc>
                <a:spcPts val="2850"/>
              </a:lnSpc>
              <a:buNone/>
            </a:pPr>
            <a:r>
              <a:rPr lang="en-US" dirty="0">
                <a:solidFill>
                  <a:srgbClr val="404155"/>
                </a:solidFill>
                <a:latin typeface="Nobile" pitchFamily="34" charset="0"/>
                <a:ea typeface="Nobile" pitchFamily="34" charset="-122"/>
                <a:cs typeface="Nobile" pitchFamily="34" charset="-120"/>
              </a:rPr>
              <a:t>ἐ-νειμ-άμην, ἐ-νείμ-ω, ἐ-νείμ-ατο, ἐ-νειμ-άμεθα, ἐ-νείμ-ασθε, ἐ-νείμ-αντο</a:t>
            </a:r>
            <a:endParaRPr lang="en-US" dirty="0"/>
          </a:p>
        </p:txBody>
      </p:sp>
      <p:sp>
        <p:nvSpPr>
          <p:cNvPr id="7" name="Shape 5"/>
          <p:cNvSpPr/>
          <p:nvPr/>
        </p:nvSpPr>
        <p:spPr>
          <a:xfrm>
            <a:off x="801410" y="3395305"/>
            <a:ext cx="13027581" cy="650319"/>
          </a:xfrm>
          <a:prstGeom prst="rect">
            <a:avLst/>
          </a:prstGeom>
          <a:solidFill>
            <a:srgbClr val="000000">
              <a:alpha val="4000"/>
            </a:srgbClr>
          </a:solidFill>
          <a:ln/>
        </p:spPr>
      </p:sp>
      <p:sp>
        <p:nvSpPr>
          <p:cNvPr id="8" name="Text 6"/>
          <p:cNvSpPr/>
          <p:nvPr/>
        </p:nvSpPr>
        <p:spPr>
          <a:xfrm>
            <a:off x="1028343" y="3539014"/>
            <a:ext cx="2210514" cy="362903"/>
          </a:xfrm>
          <a:prstGeom prst="rect">
            <a:avLst/>
          </a:prstGeom>
          <a:noFill/>
          <a:ln/>
        </p:spPr>
        <p:txBody>
          <a:bodyPr wrap="none" lIns="0" tIns="0" rIns="0" bIns="0" rtlCol="0" anchor="t"/>
          <a:lstStyle/>
          <a:p>
            <a:pPr marL="0" indent="0" algn="l">
              <a:lnSpc>
                <a:spcPts val="2850"/>
              </a:lnSpc>
              <a:buNone/>
            </a:pPr>
            <a:r>
              <a:rPr lang="en-US" b="1" dirty="0">
                <a:solidFill>
                  <a:srgbClr val="404155"/>
                </a:solidFill>
                <a:latin typeface="Nobile" pitchFamily="34" charset="0"/>
                <a:ea typeface="Nobile" pitchFamily="34" charset="-122"/>
                <a:cs typeface="Nobile" pitchFamily="34" charset="-120"/>
              </a:rPr>
              <a:t>ΥΠΟΤΑΚΤΙΚΗ</a:t>
            </a:r>
            <a:endParaRPr lang="en-US" dirty="0"/>
          </a:p>
        </p:txBody>
      </p:sp>
      <p:sp>
        <p:nvSpPr>
          <p:cNvPr id="9" name="Text 7"/>
          <p:cNvSpPr/>
          <p:nvPr/>
        </p:nvSpPr>
        <p:spPr>
          <a:xfrm>
            <a:off x="3700105" y="3539014"/>
            <a:ext cx="9902071" cy="362903"/>
          </a:xfrm>
          <a:prstGeom prst="rect">
            <a:avLst/>
          </a:prstGeom>
          <a:noFill/>
          <a:ln/>
        </p:spPr>
        <p:txBody>
          <a:bodyPr wrap="none" lIns="0" tIns="0" rIns="0" bIns="0" rtlCol="0" anchor="t"/>
          <a:lstStyle/>
          <a:p>
            <a:pPr marL="0" indent="0" algn="l">
              <a:lnSpc>
                <a:spcPts val="2850"/>
              </a:lnSpc>
              <a:buNone/>
            </a:pPr>
            <a:r>
              <a:rPr lang="en-US" dirty="0">
                <a:solidFill>
                  <a:srgbClr val="404155"/>
                </a:solidFill>
                <a:latin typeface="Nobile" pitchFamily="34" charset="0"/>
                <a:ea typeface="Nobile" pitchFamily="34" charset="-122"/>
                <a:cs typeface="Nobile" pitchFamily="34" charset="-120"/>
              </a:rPr>
              <a:t>νείμ-ωμαι, νείμ-ῃ, νείμ-ηται, νειμ-ώμεθα, νείμ-ησθε, νείμ-ωνται</a:t>
            </a:r>
            <a:endParaRPr lang="en-US" dirty="0"/>
          </a:p>
        </p:txBody>
      </p:sp>
      <p:sp>
        <p:nvSpPr>
          <p:cNvPr id="10" name="Shape 8"/>
          <p:cNvSpPr/>
          <p:nvPr/>
        </p:nvSpPr>
        <p:spPr>
          <a:xfrm>
            <a:off x="801410" y="4045625"/>
            <a:ext cx="13027581" cy="650319"/>
          </a:xfrm>
          <a:prstGeom prst="rect">
            <a:avLst/>
          </a:prstGeom>
          <a:solidFill>
            <a:srgbClr val="FFFFFF">
              <a:alpha val="4000"/>
            </a:srgbClr>
          </a:solidFill>
          <a:ln/>
        </p:spPr>
      </p:sp>
      <p:sp>
        <p:nvSpPr>
          <p:cNvPr id="11" name="Text 9"/>
          <p:cNvSpPr/>
          <p:nvPr/>
        </p:nvSpPr>
        <p:spPr>
          <a:xfrm>
            <a:off x="1028343" y="4189333"/>
            <a:ext cx="2210514" cy="362903"/>
          </a:xfrm>
          <a:prstGeom prst="rect">
            <a:avLst/>
          </a:prstGeom>
          <a:noFill/>
          <a:ln/>
        </p:spPr>
        <p:txBody>
          <a:bodyPr wrap="none" lIns="0" tIns="0" rIns="0" bIns="0" rtlCol="0" anchor="t"/>
          <a:lstStyle/>
          <a:p>
            <a:pPr marL="0" indent="0" algn="l">
              <a:lnSpc>
                <a:spcPts val="2850"/>
              </a:lnSpc>
              <a:buNone/>
            </a:pPr>
            <a:r>
              <a:rPr lang="en-US" b="1" dirty="0">
                <a:solidFill>
                  <a:srgbClr val="404155"/>
                </a:solidFill>
                <a:latin typeface="Nobile" pitchFamily="34" charset="0"/>
                <a:ea typeface="Nobile" pitchFamily="34" charset="-122"/>
                <a:cs typeface="Nobile" pitchFamily="34" charset="-120"/>
              </a:rPr>
              <a:t>ΕΥΚΤΙΚΗ</a:t>
            </a:r>
            <a:endParaRPr lang="en-US" dirty="0"/>
          </a:p>
        </p:txBody>
      </p:sp>
      <p:sp>
        <p:nvSpPr>
          <p:cNvPr id="12" name="Text 10"/>
          <p:cNvSpPr/>
          <p:nvPr/>
        </p:nvSpPr>
        <p:spPr>
          <a:xfrm>
            <a:off x="3700105" y="4189333"/>
            <a:ext cx="9902071" cy="362903"/>
          </a:xfrm>
          <a:prstGeom prst="rect">
            <a:avLst/>
          </a:prstGeom>
          <a:noFill/>
          <a:ln/>
        </p:spPr>
        <p:txBody>
          <a:bodyPr wrap="none" lIns="0" tIns="0" rIns="0" bIns="0" rtlCol="0" anchor="t"/>
          <a:lstStyle/>
          <a:p>
            <a:pPr marL="0" indent="0" algn="l">
              <a:lnSpc>
                <a:spcPts val="2850"/>
              </a:lnSpc>
              <a:buNone/>
            </a:pPr>
            <a:r>
              <a:rPr lang="en-US" dirty="0">
                <a:solidFill>
                  <a:srgbClr val="404155"/>
                </a:solidFill>
                <a:latin typeface="Nobile" pitchFamily="34" charset="0"/>
                <a:ea typeface="Nobile" pitchFamily="34" charset="-122"/>
                <a:cs typeface="Nobile" pitchFamily="34" charset="-120"/>
              </a:rPr>
              <a:t>νειμ-αίμην, νείμ-αιο, νείμ-αιτο, νειμ-αίμεθα, νείμ-αισθε, νείμ-αιντο</a:t>
            </a:r>
            <a:endParaRPr lang="en-US" dirty="0"/>
          </a:p>
        </p:txBody>
      </p:sp>
      <p:sp>
        <p:nvSpPr>
          <p:cNvPr id="13" name="Shape 11"/>
          <p:cNvSpPr/>
          <p:nvPr/>
        </p:nvSpPr>
        <p:spPr>
          <a:xfrm>
            <a:off x="801410" y="4695944"/>
            <a:ext cx="13027581" cy="650319"/>
          </a:xfrm>
          <a:prstGeom prst="rect">
            <a:avLst/>
          </a:prstGeom>
          <a:solidFill>
            <a:srgbClr val="000000">
              <a:alpha val="4000"/>
            </a:srgbClr>
          </a:solidFill>
          <a:ln/>
        </p:spPr>
      </p:sp>
      <p:sp>
        <p:nvSpPr>
          <p:cNvPr id="14" name="Text 12"/>
          <p:cNvSpPr/>
          <p:nvPr/>
        </p:nvSpPr>
        <p:spPr>
          <a:xfrm>
            <a:off x="1028343" y="4839653"/>
            <a:ext cx="2210514" cy="362903"/>
          </a:xfrm>
          <a:prstGeom prst="rect">
            <a:avLst/>
          </a:prstGeom>
          <a:noFill/>
          <a:ln/>
        </p:spPr>
        <p:txBody>
          <a:bodyPr wrap="none" lIns="0" tIns="0" rIns="0" bIns="0" rtlCol="0" anchor="t"/>
          <a:lstStyle/>
          <a:p>
            <a:pPr marL="0" indent="0" algn="l">
              <a:lnSpc>
                <a:spcPts val="2850"/>
              </a:lnSpc>
              <a:buNone/>
            </a:pPr>
            <a:r>
              <a:rPr lang="en-US" b="1" dirty="0">
                <a:solidFill>
                  <a:srgbClr val="404155"/>
                </a:solidFill>
                <a:latin typeface="Nobile" pitchFamily="34" charset="0"/>
                <a:ea typeface="Nobile" pitchFamily="34" charset="-122"/>
                <a:cs typeface="Nobile" pitchFamily="34" charset="-120"/>
              </a:rPr>
              <a:t>ΠΡΟΣΤΑΚΤΙΚΗ</a:t>
            </a:r>
            <a:endParaRPr lang="en-US" dirty="0"/>
          </a:p>
        </p:txBody>
      </p:sp>
      <p:sp>
        <p:nvSpPr>
          <p:cNvPr id="15" name="Text 13"/>
          <p:cNvSpPr/>
          <p:nvPr/>
        </p:nvSpPr>
        <p:spPr>
          <a:xfrm>
            <a:off x="3700105" y="4839653"/>
            <a:ext cx="9902071" cy="362903"/>
          </a:xfrm>
          <a:prstGeom prst="rect">
            <a:avLst/>
          </a:prstGeom>
          <a:noFill/>
          <a:ln/>
        </p:spPr>
        <p:txBody>
          <a:bodyPr wrap="none" lIns="0" tIns="0" rIns="0" bIns="0" rtlCol="0" anchor="t"/>
          <a:lstStyle/>
          <a:p>
            <a:pPr marL="0" indent="0" algn="l">
              <a:lnSpc>
                <a:spcPts val="2850"/>
              </a:lnSpc>
              <a:buNone/>
            </a:pPr>
            <a:r>
              <a:rPr lang="en-US" dirty="0">
                <a:solidFill>
                  <a:srgbClr val="404155"/>
                </a:solidFill>
                <a:latin typeface="Nobile" pitchFamily="34" charset="0"/>
                <a:ea typeface="Nobile" pitchFamily="34" charset="-122"/>
                <a:cs typeface="Nobile" pitchFamily="34" charset="-120"/>
              </a:rPr>
              <a:t>-, νεῖμ-αι, νειμ-άσθω, -, νείμ-ασθε, νειμ-άσθων (-άσθωσαν)</a:t>
            </a:r>
            <a:endParaRPr lang="en-US" dirty="0"/>
          </a:p>
        </p:txBody>
      </p:sp>
      <p:sp>
        <p:nvSpPr>
          <p:cNvPr id="16" name="Shape 14"/>
          <p:cNvSpPr/>
          <p:nvPr/>
        </p:nvSpPr>
        <p:spPr>
          <a:xfrm>
            <a:off x="801410" y="5346263"/>
            <a:ext cx="13027581" cy="650319"/>
          </a:xfrm>
          <a:prstGeom prst="rect">
            <a:avLst/>
          </a:prstGeom>
          <a:solidFill>
            <a:srgbClr val="FFFFFF">
              <a:alpha val="4000"/>
            </a:srgbClr>
          </a:solidFill>
          <a:ln/>
        </p:spPr>
      </p:sp>
      <p:sp>
        <p:nvSpPr>
          <p:cNvPr id="17" name="Text 15"/>
          <p:cNvSpPr/>
          <p:nvPr/>
        </p:nvSpPr>
        <p:spPr>
          <a:xfrm>
            <a:off x="1028343" y="5489972"/>
            <a:ext cx="2210514" cy="362903"/>
          </a:xfrm>
          <a:prstGeom prst="rect">
            <a:avLst/>
          </a:prstGeom>
          <a:noFill/>
          <a:ln/>
        </p:spPr>
        <p:txBody>
          <a:bodyPr wrap="none" lIns="0" tIns="0" rIns="0" bIns="0" rtlCol="0" anchor="t"/>
          <a:lstStyle/>
          <a:p>
            <a:pPr marL="0" indent="0" algn="l">
              <a:lnSpc>
                <a:spcPts val="2850"/>
              </a:lnSpc>
              <a:buNone/>
            </a:pPr>
            <a:r>
              <a:rPr lang="en-US" b="1" dirty="0">
                <a:solidFill>
                  <a:srgbClr val="404155"/>
                </a:solidFill>
                <a:latin typeface="Nobile" pitchFamily="34" charset="0"/>
                <a:ea typeface="Nobile" pitchFamily="34" charset="-122"/>
                <a:cs typeface="Nobile" pitchFamily="34" charset="-120"/>
              </a:rPr>
              <a:t>ΑΠΑΡΕΜΦΑΤΟ</a:t>
            </a:r>
            <a:endParaRPr lang="en-US" dirty="0"/>
          </a:p>
        </p:txBody>
      </p:sp>
      <p:sp>
        <p:nvSpPr>
          <p:cNvPr id="18" name="Text 16"/>
          <p:cNvSpPr/>
          <p:nvPr/>
        </p:nvSpPr>
        <p:spPr>
          <a:xfrm>
            <a:off x="3700105" y="5489972"/>
            <a:ext cx="9902071" cy="362903"/>
          </a:xfrm>
          <a:prstGeom prst="rect">
            <a:avLst/>
          </a:prstGeom>
          <a:noFill/>
          <a:ln/>
        </p:spPr>
        <p:txBody>
          <a:bodyPr wrap="none" lIns="0" tIns="0" rIns="0" bIns="0" rtlCol="0" anchor="t"/>
          <a:lstStyle/>
          <a:p>
            <a:pPr marL="0" indent="0" algn="l">
              <a:lnSpc>
                <a:spcPts val="2850"/>
              </a:lnSpc>
              <a:buNone/>
            </a:pPr>
            <a:r>
              <a:rPr lang="en-US" dirty="0">
                <a:solidFill>
                  <a:srgbClr val="404155"/>
                </a:solidFill>
                <a:latin typeface="Nobile" pitchFamily="34" charset="0"/>
                <a:ea typeface="Nobile" pitchFamily="34" charset="-122"/>
                <a:cs typeface="Nobile" pitchFamily="34" charset="-120"/>
              </a:rPr>
              <a:t>νείμ-ασθαι</a:t>
            </a:r>
            <a:endParaRPr lang="en-US" dirty="0"/>
          </a:p>
        </p:txBody>
      </p:sp>
      <p:sp>
        <p:nvSpPr>
          <p:cNvPr id="19" name="Shape 17"/>
          <p:cNvSpPr/>
          <p:nvPr/>
        </p:nvSpPr>
        <p:spPr>
          <a:xfrm>
            <a:off x="801410" y="5996583"/>
            <a:ext cx="13027581" cy="650319"/>
          </a:xfrm>
          <a:prstGeom prst="rect">
            <a:avLst/>
          </a:prstGeom>
          <a:solidFill>
            <a:srgbClr val="000000">
              <a:alpha val="4000"/>
            </a:srgbClr>
          </a:solidFill>
          <a:ln/>
        </p:spPr>
      </p:sp>
      <p:sp>
        <p:nvSpPr>
          <p:cNvPr id="20" name="Text 18"/>
          <p:cNvSpPr/>
          <p:nvPr/>
        </p:nvSpPr>
        <p:spPr>
          <a:xfrm>
            <a:off x="1028343" y="6140291"/>
            <a:ext cx="2210514" cy="362903"/>
          </a:xfrm>
          <a:prstGeom prst="rect">
            <a:avLst/>
          </a:prstGeom>
          <a:noFill/>
          <a:ln/>
        </p:spPr>
        <p:txBody>
          <a:bodyPr wrap="none" lIns="0" tIns="0" rIns="0" bIns="0" rtlCol="0" anchor="t"/>
          <a:lstStyle/>
          <a:p>
            <a:pPr marL="0" indent="0" algn="l">
              <a:lnSpc>
                <a:spcPts val="2850"/>
              </a:lnSpc>
              <a:buNone/>
            </a:pPr>
            <a:r>
              <a:rPr lang="en-US" b="1" dirty="0">
                <a:solidFill>
                  <a:srgbClr val="404155"/>
                </a:solidFill>
                <a:latin typeface="Nobile" pitchFamily="34" charset="0"/>
                <a:ea typeface="Nobile" pitchFamily="34" charset="-122"/>
                <a:cs typeface="Nobile" pitchFamily="34" charset="-120"/>
              </a:rPr>
              <a:t>ΜΕΤΟΧΗ</a:t>
            </a:r>
            <a:endParaRPr lang="en-US" dirty="0"/>
          </a:p>
        </p:txBody>
      </p:sp>
      <p:sp>
        <p:nvSpPr>
          <p:cNvPr id="21" name="Text 19"/>
          <p:cNvSpPr/>
          <p:nvPr/>
        </p:nvSpPr>
        <p:spPr>
          <a:xfrm>
            <a:off x="3700105" y="6140291"/>
            <a:ext cx="9902071" cy="362903"/>
          </a:xfrm>
          <a:prstGeom prst="rect">
            <a:avLst/>
          </a:prstGeom>
          <a:noFill/>
          <a:ln/>
        </p:spPr>
        <p:txBody>
          <a:bodyPr wrap="none" lIns="0" tIns="0" rIns="0" bIns="0" rtlCol="0" anchor="t"/>
          <a:lstStyle/>
          <a:p>
            <a:pPr marL="0" indent="0" algn="l">
              <a:lnSpc>
                <a:spcPts val="2850"/>
              </a:lnSpc>
              <a:buNone/>
            </a:pPr>
            <a:r>
              <a:rPr lang="en-US" dirty="0">
                <a:solidFill>
                  <a:srgbClr val="404155"/>
                </a:solidFill>
                <a:latin typeface="Nobile" pitchFamily="34" charset="0"/>
                <a:ea typeface="Nobile" pitchFamily="34" charset="-122"/>
                <a:cs typeface="Nobile" pitchFamily="34" charset="-120"/>
              </a:rPr>
              <a:t>νειμ-άμενος, νειμ-αμένη, νειμ-άμενον</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044541"/>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Ενεστώτας και παρατατικός ενεργητικής και μέσης φωνής</a:t>
            </a:r>
            <a:endParaRPr lang="en-US" sz="4450" dirty="0"/>
          </a:p>
        </p:txBody>
      </p:sp>
      <p:sp>
        <p:nvSpPr>
          <p:cNvPr id="3" name="Shape 1"/>
          <p:cNvSpPr/>
          <p:nvPr/>
        </p:nvSpPr>
        <p:spPr>
          <a:xfrm>
            <a:off x="793790" y="3802261"/>
            <a:ext cx="510302" cy="510302"/>
          </a:xfrm>
          <a:prstGeom prst="roundRect">
            <a:avLst>
              <a:gd name="adj" fmla="val 18669"/>
            </a:avLst>
          </a:prstGeom>
          <a:solidFill>
            <a:srgbClr val="D2D9F9"/>
          </a:solidFill>
          <a:ln w="7620">
            <a:solidFill>
              <a:srgbClr val="B8BFDF"/>
            </a:solidFill>
            <a:prstDash val="solid"/>
          </a:ln>
        </p:spPr>
      </p:sp>
      <p:pic>
        <p:nvPicPr>
          <p:cNvPr id="4" name="Image 0" descr="preencoded.png"/>
          <p:cNvPicPr>
            <a:picLocks noChangeAspect="1"/>
          </p:cNvPicPr>
          <p:nvPr/>
        </p:nvPicPr>
        <p:blipFill>
          <a:blip r:embed="rId3"/>
          <a:stretch>
            <a:fillRect/>
          </a:stretch>
        </p:blipFill>
        <p:spPr>
          <a:xfrm>
            <a:off x="878860" y="3844766"/>
            <a:ext cx="340162" cy="425291"/>
          </a:xfrm>
          <a:prstGeom prst="rect">
            <a:avLst/>
          </a:prstGeom>
        </p:spPr>
      </p:pic>
      <p:sp>
        <p:nvSpPr>
          <p:cNvPr id="5" name="Text 2"/>
          <p:cNvSpPr/>
          <p:nvPr/>
        </p:nvSpPr>
        <p:spPr>
          <a:xfrm>
            <a:off x="1530906" y="3880128"/>
            <a:ext cx="2945249"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Ρήματα χωρίς αλλαγές</a:t>
            </a:r>
            <a:endParaRPr lang="en-US" sz="2200" dirty="0"/>
          </a:p>
        </p:txBody>
      </p:sp>
      <p:sp>
        <p:nvSpPr>
          <p:cNvPr id="6" name="Text 3"/>
          <p:cNvSpPr/>
          <p:nvPr/>
        </p:nvSpPr>
        <p:spPr>
          <a:xfrm>
            <a:off x="1530906" y="4370546"/>
            <a:ext cx="5642610"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Λίγα είναι τα ενρινόληκτα και υγρόληκτα ρήματα που σχηματίζουν τον ενεστώτα και τον παρατατικό από το ρηματικό θέμα χωρίς αλλαγές. π.χ. γέμω, νέμω, τρέμω, σθένω (έχω δύναμη), θέλω, βούλομαι, φέρω κ.ά.</a:t>
            </a:r>
            <a:endParaRPr lang="en-US" sz="1750" dirty="0"/>
          </a:p>
        </p:txBody>
      </p:sp>
      <p:sp>
        <p:nvSpPr>
          <p:cNvPr id="7" name="Shape 4"/>
          <p:cNvSpPr/>
          <p:nvPr/>
        </p:nvSpPr>
        <p:spPr>
          <a:xfrm>
            <a:off x="7457003" y="3802261"/>
            <a:ext cx="510302" cy="510302"/>
          </a:xfrm>
          <a:prstGeom prst="roundRect">
            <a:avLst>
              <a:gd name="adj" fmla="val 18669"/>
            </a:avLst>
          </a:prstGeom>
          <a:solidFill>
            <a:srgbClr val="D2D9F9"/>
          </a:solidFill>
          <a:ln w="7620">
            <a:solidFill>
              <a:srgbClr val="B8BFDF"/>
            </a:solidFill>
            <a:prstDash val="solid"/>
          </a:ln>
        </p:spPr>
      </p:sp>
      <p:pic>
        <p:nvPicPr>
          <p:cNvPr id="8" name="Image 1" descr="preencoded.png"/>
          <p:cNvPicPr>
            <a:picLocks noChangeAspect="1"/>
          </p:cNvPicPr>
          <p:nvPr/>
        </p:nvPicPr>
        <p:blipFill>
          <a:blip r:embed="rId4"/>
          <a:stretch>
            <a:fillRect/>
          </a:stretch>
        </p:blipFill>
        <p:spPr>
          <a:xfrm>
            <a:off x="7542074" y="3844766"/>
            <a:ext cx="340162" cy="425291"/>
          </a:xfrm>
          <a:prstGeom prst="rect">
            <a:avLst/>
          </a:prstGeom>
        </p:spPr>
      </p:pic>
      <p:sp>
        <p:nvSpPr>
          <p:cNvPr id="9" name="Text 5"/>
          <p:cNvSpPr/>
          <p:nvPr/>
        </p:nvSpPr>
        <p:spPr>
          <a:xfrm>
            <a:off x="8194119" y="38801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Ρήματα με αλλαγές</a:t>
            </a:r>
            <a:endParaRPr lang="en-US" sz="2200" dirty="0"/>
          </a:p>
        </p:txBody>
      </p:sp>
      <p:sp>
        <p:nvSpPr>
          <p:cNvPr id="10" name="Text 6"/>
          <p:cNvSpPr/>
          <p:nvPr/>
        </p:nvSpPr>
        <p:spPr>
          <a:xfrm>
            <a:off x="8194119" y="4370546"/>
            <a:ext cx="5642610"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Τα περισσότερα σχηματίζουν τον ενεστώτα και τον παρατατικό από το ρηματικό θέμα, αφού πρώτα πάρει στο τέλος του το χρονικό πρόσφυμα j. </a:t>
            </a:r>
            <a:endParaRPr lang="en-US" sz="175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051441"/>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Ρήματα σε -λλω</a:t>
            </a:r>
            <a:endParaRPr lang="en-US" sz="4450" dirty="0"/>
          </a:p>
        </p:txBody>
      </p:sp>
      <p:sp>
        <p:nvSpPr>
          <p:cNvPr id="3" name="Text 1"/>
          <p:cNvSpPr/>
          <p:nvPr/>
        </p:nvSpPr>
        <p:spPr>
          <a:xfrm>
            <a:off x="793790" y="2327196"/>
            <a:ext cx="2956441"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Corben" pitchFamily="34" charset="0"/>
                <a:ea typeface="Corben" pitchFamily="34" charset="-122"/>
                <a:cs typeface="Corben" pitchFamily="34" charset="-120"/>
              </a:rPr>
              <a:t>Κανόνας σχηματισμού</a:t>
            </a:r>
            <a:endParaRPr lang="en-US" sz="2200" dirty="0"/>
          </a:p>
        </p:txBody>
      </p:sp>
      <p:sp>
        <p:nvSpPr>
          <p:cNvPr id="4" name="Text 2"/>
          <p:cNvSpPr/>
          <p:nvPr/>
        </p:nvSpPr>
        <p:spPr>
          <a:xfrm>
            <a:off x="793790" y="2908340"/>
            <a:ext cx="3797379"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Αν ο ρηματικός χαρακτήρας είναι λ, τότε το πρόσφυμα j αφομοιώνεται προς αυτό, κι έτσι τα ρήματα αυτά στον ενεστώτα και τον παρατατικό έχουν λλ, π.χ.:</a:t>
            </a:r>
            <a:endParaRPr lang="en-US" sz="1750" dirty="0"/>
          </a:p>
        </p:txBody>
      </p:sp>
      <p:sp>
        <p:nvSpPr>
          <p:cNvPr id="5" name="Text 3"/>
          <p:cNvSpPr/>
          <p:nvPr/>
        </p:nvSpPr>
        <p:spPr>
          <a:xfrm>
            <a:off x="793790" y="4926925"/>
            <a:ext cx="3797379" cy="725805"/>
          </a:xfrm>
          <a:prstGeom prst="rect">
            <a:avLst/>
          </a:prstGeom>
          <a:noFill/>
          <a:ln/>
        </p:spPr>
        <p:txBody>
          <a:bodyPr wrap="squar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θ. ἀγγελ- → ἀγγελ-j-ω → ἀγγέλλ-ω, ἤγγελλ-ον</a:t>
            </a:r>
            <a:endParaRPr lang="en-US" sz="1750" dirty="0"/>
          </a:p>
        </p:txBody>
      </p:sp>
      <p:sp>
        <p:nvSpPr>
          <p:cNvPr id="6" name="Text 4"/>
          <p:cNvSpPr/>
          <p:nvPr/>
        </p:nvSpPr>
        <p:spPr>
          <a:xfrm>
            <a:off x="793790" y="5856803"/>
            <a:ext cx="3797379" cy="725805"/>
          </a:xfrm>
          <a:prstGeom prst="rect">
            <a:avLst/>
          </a:prstGeom>
          <a:noFill/>
          <a:ln/>
        </p:spPr>
        <p:txBody>
          <a:bodyPr wrap="squar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θ. σφαλ- → σφάλ-j-ω → σφάλλ-ω, ἔσφαλλ-ον</a:t>
            </a:r>
            <a:endParaRPr lang="en-US" sz="1750" dirty="0"/>
          </a:p>
        </p:txBody>
      </p:sp>
      <p:sp>
        <p:nvSpPr>
          <p:cNvPr id="7" name="Shape 5"/>
          <p:cNvSpPr/>
          <p:nvPr/>
        </p:nvSpPr>
        <p:spPr>
          <a:xfrm>
            <a:off x="5152192" y="2355533"/>
            <a:ext cx="8691920" cy="4567476"/>
          </a:xfrm>
          <a:prstGeom prst="roundRect">
            <a:avLst>
              <a:gd name="adj" fmla="val 2086"/>
            </a:avLst>
          </a:prstGeom>
          <a:noFill/>
          <a:ln w="7620">
            <a:solidFill>
              <a:srgbClr val="000000">
                <a:alpha val="8000"/>
              </a:srgbClr>
            </a:solidFill>
            <a:prstDash val="solid"/>
          </a:ln>
        </p:spPr>
      </p:sp>
      <p:sp>
        <p:nvSpPr>
          <p:cNvPr id="8" name="Shape 6"/>
          <p:cNvSpPr/>
          <p:nvPr/>
        </p:nvSpPr>
        <p:spPr>
          <a:xfrm>
            <a:off x="5159812" y="2363153"/>
            <a:ext cx="8676680" cy="650319"/>
          </a:xfrm>
          <a:prstGeom prst="rect">
            <a:avLst/>
          </a:prstGeom>
          <a:solidFill>
            <a:srgbClr val="FFFFFF">
              <a:alpha val="4000"/>
            </a:srgbClr>
          </a:solidFill>
          <a:ln/>
        </p:spPr>
      </p:sp>
      <p:sp>
        <p:nvSpPr>
          <p:cNvPr id="9" name="Text 7"/>
          <p:cNvSpPr/>
          <p:nvPr/>
        </p:nvSpPr>
        <p:spPr>
          <a:xfrm>
            <a:off x="5386745" y="2506861"/>
            <a:ext cx="3880842"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ΕΝΕΣΤΩΤΑΣ</a:t>
            </a:r>
            <a:endParaRPr lang="en-US" sz="1750" dirty="0"/>
          </a:p>
        </p:txBody>
      </p:sp>
      <p:sp>
        <p:nvSpPr>
          <p:cNvPr id="10" name="Text 8"/>
          <p:cNvSpPr/>
          <p:nvPr/>
        </p:nvSpPr>
        <p:spPr>
          <a:xfrm>
            <a:off x="9728835" y="2506861"/>
            <a:ext cx="3880842"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ΠΑΡΑΤΑΤΙΚΟΣ</a:t>
            </a:r>
            <a:endParaRPr lang="en-US" sz="1750" dirty="0"/>
          </a:p>
        </p:txBody>
      </p:sp>
      <p:sp>
        <p:nvSpPr>
          <p:cNvPr id="11" name="Shape 9"/>
          <p:cNvSpPr/>
          <p:nvPr/>
        </p:nvSpPr>
        <p:spPr>
          <a:xfrm>
            <a:off x="5159812" y="3013472"/>
            <a:ext cx="8676680" cy="650319"/>
          </a:xfrm>
          <a:prstGeom prst="rect">
            <a:avLst/>
          </a:prstGeom>
          <a:solidFill>
            <a:srgbClr val="000000">
              <a:alpha val="4000"/>
            </a:srgbClr>
          </a:solidFill>
          <a:ln/>
        </p:spPr>
      </p:sp>
      <p:sp>
        <p:nvSpPr>
          <p:cNvPr id="12" name="Text 10"/>
          <p:cNvSpPr/>
          <p:nvPr/>
        </p:nvSpPr>
        <p:spPr>
          <a:xfrm>
            <a:off x="5386745" y="3157180"/>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ἀγγέλλ-ω</a:t>
            </a:r>
            <a:endParaRPr lang="en-US" sz="1750" dirty="0"/>
          </a:p>
        </p:txBody>
      </p:sp>
      <p:sp>
        <p:nvSpPr>
          <p:cNvPr id="13" name="Text 11"/>
          <p:cNvSpPr/>
          <p:nvPr/>
        </p:nvSpPr>
        <p:spPr>
          <a:xfrm>
            <a:off x="9728835" y="3157180"/>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ἤγγελλ-ον</a:t>
            </a:r>
            <a:endParaRPr lang="en-US" sz="1750" dirty="0"/>
          </a:p>
        </p:txBody>
      </p:sp>
      <p:sp>
        <p:nvSpPr>
          <p:cNvPr id="14" name="Shape 12"/>
          <p:cNvSpPr/>
          <p:nvPr/>
        </p:nvSpPr>
        <p:spPr>
          <a:xfrm>
            <a:off x="5159812" y="3663791"/>
            <a:ext cx="8676680" cy="650319"/>
          </a:xfrm>
          <a:prstGeom prst="rect">
            <a:avLst/>
          </a:prstGeom>
          <a:solidFill>
            <a:srgbClr val="FFFFFF">
              <a:alpha val="4000"/>
            </a:srgbClr>
          </a:solidFill>
          <a:ln/>
        </p:spPr>
      </p:sp>
      <p:sp>
        <p:nvSpPr>
          <p:cNvPr id="15" name="Text 13"/>
          <p:cNvSpPr/>
          <p:nvPr/>
        </p:nvSpPr>
        <p:spPr>
          <a:xfrm>
            <a:off x="5386745" y="3807500"/>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ἀγγέλλ-εις</a:t>
            </a:r>
            <a:endParaRPr lang="en-US" sz="1750" dirty="0"/>
          </a:p>
        </p:txBody>
      </p:sp>
      <p:sp>
        <p:nvSpPr>
          <p:cNvPr id="16" name="Text 14"/>
          <p:cNvSpPr/>
          <p:nvPr/>
        </p:nvSpPr>
        <p:spPr>
          <a:xfrm>
            <a:off x="9728835" y="3807500"/>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ἤγγελλ-ες</a:t>
            </a:r>
            <a:endParaRPr lang="en-US" sz="1750" dirty="0"/>
          </a:p>
        </p:txBody>
      </p:sp>
      <p:sp>
        <p:nvSpPr>
          <p:cNvPr id="17" name="Shape 15"/>
          <p:cNvSpPr/>
          <p:nvPr/>
        </p:nvSpPr>
        <p:spPr>
          <a:xfrm>
            <a:off x="5159812" y="4314111"/>
            <a:ext cx="8676680" cy="650319"/>
          </a:xfrm>
          <a:prstGeom prst="rect">
            <a:avLst/>
          </a:prstGeom>
          <a:solidFill>
            <a:srgbClr val="000000">
              <a:alpha val="4000"/>
            </a:srgbClr>
          </a:solidFill>
          <a:ln/>
        </p:spPr>
      </p:sp>
      <p:sp>
        <p:nvSpPr>
          <p:cNvPr id="18" name="Text 16"/>
          <p:cNvSpPr/>
          <p:nvPr/>
        </p:nvSpPr>
        <p:spPr>
          <a:xfrm>
            <a:off x="5386745" y="4457819"/>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ἀγγέλλ-ει</a:t>
            </a:r>
            <a:endParaRPr lang="en-US" sz="1750" dirty="0"/>
          </a:p>
        </p:txBody>
      </p:sp>
      <p:sp>
        <p:nvSpPr>
          <p:cNvPr id="19" name="Text 17"/>
          <p:cNvSpPr/>
          <p:nvPr/>
        </p:nvSpPr>
        <p:spPr>
          <a:xfrm>
            <a:off x="9728835" y="4457819"/>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ἤγγελλ-ε</a:t>
            </a:r>
            <a:endParaRPr lang="en-US" sz="1750" dirty="0"/>
          </a:p>
        </p:txBody>
      </p:sp>
      <p:sp>
        <p:nvSpPr>
          <p:cNvPr id="20" name="Shape 18"/>
          <p:cNvSpPr/>
          <p:nvPr/>
        </p:nvSpPr>
        <p:spPr>
          <a:xfrm>
            <a:off x="5159812" y="4964430"/>
            <a:ext cx="8676680" cy="650319"/>
          </a:xfrm>
          <a:prstGeom prst="rect">
            <a:avLst/>
          </a:prstGeom>
          <a:solidFill>
            <a:srgbClr val="FFFFFF">
              <a:alpha val="4000"/>
            </a:srgbClr>
          </a:solidFill>
          <a:ln/>
        </p:spPr>
      </p:sp>
      <p:sp>
        <p:nvSpPr>
          <p:cNvPr id="21" name="Text 19"/>
          <p:cNvSpPr/>
          <p:nvPr/>
        </p:nvSpPr>
        <p:spPr>
          <a:xfrm>
            <a:off x="5386745" y="5108138"/>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ἀγγέλλ-ομεν</a:t>
            </a:r>
            <a:endParaRPr lang="en-US" sz="1750" dirty="0"/>
          </a:p>
        </p:txBody>
      </p:sp>
      <p:sp>
        <p:nvSpPr>
          <p:cNvPr id="22" name="Text 20"/>
          <p:cNvSpPr/>
          <p:nvPr/>
        </p:nvSpPr>
        <p:spPr>
          <a:xfrm>
            <a:off x="9728835" y="5108138"/>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ἠγγέλλ-ομεν</a:t>
            </a:r>
            <a:endParaRPr lang="en-US" sz="1750" dirty="0"/>
          </a:p>
        </p:txBody>
      </p:sp>
      <p:sp>
        <p:nvSpPr>
          <p:cNvPr id="23" name="Shape 21"/>
          <p:cNvSpPr/>
          <p:nvPr/>
        </p:nvSpPr>
        <p:spPr>
          <a:xfrm>
            <a:off x="5159812" y="5614749"/>
            <a:ext cx="8676680" cy="650319"/>
          </a:xfrm>
          <a:prstGeom prst="rect">
            <a:avLst/>
          </a:prstGeom>
          <a:solidFill>
            <a:srgbClr val="000000">
              <a:alpha val="4000"/>
            </a:srgbClr>
          </a:solidFill>
          <a:ln/>
        </p:spPr>
      </p:sp>
      <p:sp>
        <p:nvSpPr>
          <p:cNvPr id="24" name="Text 22"/>
          <p:cNvSpPr/>
          <p:nvPr/>
        </p:nvSpPr>
        <p:spPr>
          <a:xfrm>
            <a:off x="5386745" y="5758458"/>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ἀγγέλλ-ετε</a:t>
            </a:r>
            <a:endParaRPr lang="en-US" sz="1750" dirty="0"/>
          </a:p>
        </p:txBody>
      </p:sp>
      <p:sp>
        <p:nvSpPr>
          <p:cNvPr id="25" name="Text 23"/>
          <p:cNvSpPr/>
          <p:nvPr/>
        </p:nvSpPr>
        <p:spPr>
          <a:xfrm>
            <a:off x="9728835" y="5758458"/>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ἠγγέλλ-ετε</a:t>
            </a:r>
            <a:endParaRPr lang="en-US" sz="1750" dirty="0"/>
          </a:p>
        </p:txBody>
      </p:sp>
      <p:sp>
        <p:nvSpPr>
          <p:cNvPr id="26" name="Shape 24"/>
          <p:cNvSpPr/>
          <p:nvPr/>
        </p:nvSpPr>
        <p:spPr>
          <a:xfrm>
            <a:off x="5159812" y="6265069"/>
            <a:ext cx="8676680" cy="650319"/>
          </a:xfrm>
          <a:prstGeom prst="rect">
            <a:avLst/>
          </a:prstGeom>
          <a:solidFill>
            <a:srgbClr val="FFFFFF">
              <a:alpha val="4000"/>
            </a:srgbClr>
          </a:solidFill>
          <a:ln/>
        </p:spPr>
      </p:sp>
      <p:sp>
        <p:nvSpPr>
          <p:cNvPr id="27" name="Text 25"/>
          <p:cNvSpPr/>
          <p:nvPr/>
        </p:nvSpPr>
        <p:spPr>
          <a:xfrm>
            <a:off x="5386745" y="6408777"/>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ἀγγέλλ-ουσιν</a:t>
            </a:r>
            <a:endParaRPr lang="en-US" sz="1750" dirty="0"/>
          </a:p>
        </p:txBody>
      </p:sp>
      <p:sp>
        <p:nvSpPr>
          <p:cNvPr id="28" name="Text 26"/>
          <p:cNvSpPr/>
          <p:nvPr/>
        </p:nvSpPr>
        <p:spPr>
          <a:xfrm>
            <a:off x="9728835" y="6408777"/>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ἤγγελλ-ον</a:t>
            </a:r>
            <a:endParaRPr lang="en-US" sz="17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203371"/>
            <a:ext cx="6408658"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Ρήματα σε -αίνω ή -αίρω</a:t>
            </a:r>
            <a:endParaRPr lang="en-US" sz="4450" dirty="0"/>
          </a:p>
        </p:txBody>
      </p:sp>
      <p:sp>
        <p:nvSpPr>
          <p:cNvPr id="3" name="Shape 1"/>
          <p:cNvSpPr/>
          <p:nvPr/>
        </p:nvSpPr>
        <p:spPr>
          <a:xfrm>
            <a:off x="793790" y="3252311"/>
            <a:ext cx="6408063" cy="2773799"/>
          </a:xfrm>
          <a:prstGeom prst="roundRect">
            <a:avLst>
              <a:gd name="adj" fmla="val 3435"/>
            </a:avLst>
          </a:prstGeom>
          <a:solidFill>
            <a:srgbClr val="D2D9F9"/>
          </a:solidFill>
          <a:ln w="7620">
            <a:solidFill>
              <a:srgbClr val="B8BFDF"/>
            </a:solidFill>
            <a:prstDash val="solid"/>
          </a:ln>
        </p:spPr>
      </p:sp>
      <p:sp>
        <p:nvSpPr>
          <p:cNvPr id="4" name="Text 2"/>
          <p:cNvSpPr/>
          <p:nvPr/>
        </p:nvSpPr>
        <p:spPr>
          <a:xfrm>
            <a:off x="1028224" y="3486745"/>
            <a:ext cx="2956441"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Κανόνας σχηματισμού</a:t>
            </a:r>
            <a:endParaRPr lang="en-US" sz="2200" dirty="0"/>
          </a:p>
        </p:txBody>
      </p:sp>
      <p:sp>
        <p:nvSpPr>
          <p:cNvPr id="5" name="Text 3"/>
          <p:cNvSpPr/>
          <p:nvPr/>
        </p:nvSpPr>
        <p:spPr>
          <a:xfrm>
            <a:off x="1028224" y="3977164"/>
            <a:ext cx="5939195"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Αν ο ρηματικός χαρακτήρας είναι ν ή ρ και υπάρχει πριν από αυτό φωνήεν α, τότε το πρόσφυμα j υπερπηδά το χαρακτήρα ν ή ρ και αποτελεί με το φωνήεν α το δίφθογγο αι. Έτσι, τα ρήματα αυτά λήγουν σε -αίνω ή -αίρω.</a:t>
            </a:r>
            <a:endParaRPr lang="en-US" sz="1750" dirty="0"/>
          </a:p>
        </p:txBody>
      </p:sp>
      <p:sp>
        <p:nvSpPr>
          <p:cNvPr id="6" name="Shape 4"/>
          <p:cNvSpPr/>
          <p:nvPr/>
        </p:nvSpPr>
        <p:spPr>
          <a:xfrm>
            <a:off x="7428667" y="3252311"/>
            <a:ext cx="6408063" cy="2773799"/>
          </a:xfrm>
          <a:prstGeom prst="roundRect">
            <a:avLst>
              <a:gd name="adj" fmla="val 3435"/>
            </a:avLst>
          </a:prstGeom>
          <a:solidFill>
            <a:srgbClr val="D2D9F9"/>
          </a:solidFill>
          <a:ln w="7620">
            <a:solidFill>
              <a:srgbClr val="B8BFDF"/>
            </a:solidFill>
            <a:prstDash val="solid"/>
          </a:ln>
        </p:spPr>
      </p:sp>
      <p:sp>
        <p:nvSpPr>
          <p:cNvPr id="7" name="Text 5"/>
          <p:cNvSpPr/>
          <p:nvPr/>
        </p:nvSpPr>
        <p:spPr>
          <a:xfrm>
            <a:off x="7663101" y="348674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Παραδείγματα</a:t>
            </a:r>
            <a:endParaRPr lang="en-US" sz="2200" dirty="0"/>
          </a:p>
        </p:txBody>
      </p:sp>
      <p:sp>
        <p:nvSpPr>
          <p:cNvPr id="8" name="Text 6"/>
          <p:cNvSpPr/>
          <p:nvPr/>
        </p:nvSpPr>
        <p:spPr>
          <a:xfrm>
            <a:off x="7663101" y="3977164"/>
            <a:ext cx="5939195" cy="362903"/>
          </a:xfrm>
          <a:prstGeom prst="rect">
            <a:avLst/>
          </a:prstGeom>
          <a:noFill/>
          <a:ln/>
        </p:spPr>
        <p:txBody>
          <a:bodyPr wrap="non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θ. φαν- → φαν-j-ω → φαίνω</a:t>
            </a:r>
            <a:endParaRPr lang="en-US" sz="1750" dirty="0"/>
          </a:p>
        </p:txBody>
      </p:sp>
      <p:sp>
        <p:nvSpPr>
          <p:cNvPr id="9" name="Text 7"/>
          <p:cNvSpPr/>
          <p:nvPr/>
        </p:nvSpPr>
        <p:spPr>
          <a:xfrm>
            <a:off x="7663101" y="4476155"/>
            <a:ext cx="5939195" cy="362903"/>
          </a:xfrm>
          <a:prstGeom prst="rect">
            <a:avLst/>
          </a:prstGeom>
          <a:noFill/>
          <a:ln/>
        </p:spPr>
        <p:txBody>
          <a:bodyPr wrap="non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θ. ἀρ- → ἄρ-j-ω → αἴρω.</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67953"/>
            <a:ext cx="1162526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Ρήματα σε -είνω, -ίνω, ύνω, -είρω, -ίρω, -ύρω</a:t>
            </a:r>
            <a:endParaRPr lang="en-US" sz="4450" dirty="0"/>
          </a:p>
        </p:txBody>
      </p:sp>
      <p:pic>
        <p:nvPicPr>
          <p:cNvPr id="3" name="Image 0" descr="preencoded.png"/>
          <p:cNvPicPr>
            <a:picLocks noChangeAspect="1"/>
          </p:cNvPicPr>
          <p:nvPr/>
        </p:nvPicPr>
        <p:blipFill>
          <a:blip r:embed="rId3"/>
          <a:stretch>
            <a:fillRect/>
          </a:stretch>
        </p:blipFill>
        <p:spPr>
          <a:xfrm>
            <a:off x="793790" y="1816894"/>
            <a:ext cx="1134070" cy="1669852"/>
          </a:xfrm>
          <a:prstGeom prst="rect">
            <a:avLst/>
          </a:prstGeom>
        </p:spPr>
      </p:pic>
      <p:sp>
        <p:nvSpPr>
          <p:cNvPr id="4" name="Text 1"/>
          <p:cNvSpPr/>
          <p:nvPr/>
        </p:nvSpPr>
        <p:spPr>
          <a:xfrm>
            <a:off x="2268022" y="2043708"/>
            <a:ext cx="2956441"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Κανόνας σχηματισμού</a:t>
            </a:r>
            <a:endParaRPr lang="en-US" sz="2200" dirty="0"/>
          </a:p>
        </p:txBody>
      </p:sp>
      <p:sp>
        <p:nvSpPr>
          <p:cNvPr id="5" name="Text 2"/>
          <p:cNvSpPr/>
          <p:nvPr/>
        </p:nvSpPr>
        <p:spPr>
          <a:xfrm>
            <a:off x="2268022" y="2534126"/>
            <a:ext cx="11568589"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Αν ο ρηματικός χαρακτήρας είναι ν ή ρ και υπάρχουν πριν από αυτό τα φωνήεντα ε ή ῐ ή ῠ, τότε το πρόσφυμα j αφομοιώνεται προς το χαρακτήρα ν ή ρ.</a:t>
            </a:r>
            <a:endParaRPr lang="en-US" sz="1750" dirty="0"/>
          </a:p>
        </p:txBody>
      </p:sp>
      <p:pic>
        <p:nvPicPr>
          <p:cNvPr id="6" name="Image 1" descr="preencoded.png"/>
          <p:cNvPicPr>
            <a:picLocks noChangeAspect="1"/>
          </p:cNvPicPr>
          <p:nvPr/>
        </p:nvPicPr>
        <p:blipFill>
          <a:blip r:embed="rId4"/>
          <a:stretch>
            <a:fillRect/>
          </a:stretch>
        </p:blipFill>
        <p:spPr>
          <a:xfrm>
            <a:off x="793790" y="3486745"/>
            <a:ext cx="1134070" cy="1669852"/>
          </a:xfrm>
          <a:prstGeom prst="rect">
            <a:avLst/>
          </a:prstGeom>
        </p:spPr>
      </p:pic>
      <p:sp>
        <p:nvSpPr>
          <p:cNvPr id="7" name="Text 3"/>
          <p:cNvSpPr/>
          <p:nvPr/>
        </p:nvSpPr>
        <p:spPr>
          <a:xfrm>
            <a:off x="2268022" y="3713559"/>
            <a:ext cx="3116818"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Απλοποίηση και έκταση</a:t>
            </a:r>
            <a:endParaRPr lang="en-US" sz="2200" dirty="0"/>
          </a:p>
        </p:txBody>
      </p:sp>
      <p:sp>
        <p:nvSpPr>
          <p:cNvPr id="8" name="Text 4"/>
          <p:cNvSpPr/>
          <p:nvPr/>
        </p:nvSpPr>
        <p:spPr>
          <a:xfrm>
            <a:off x="2268022" y="4203978"/>
            <a:ext cx="11568589"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Στη συνέχεια το διπλό ν ή ρ απλοποιείται και το προηγούμενο φωνήεν εκτείνεται αναπληρωματικά, δηλ. το ε σε ει, το ῐ σε ῑ και το ῠ σε ῡ.</a:t>
            </a:r>
            <a:endParaRPr lang="en-US" sz="1750" dirty="0"/>
          </a:p>
        </p:txBody>
      </p:sp>
      <p:pic>
        <p:nvPicPr>
          <p:cNvPr id="9" name="Image 2" descr="preencoded.png"/>
          <p:cNvPicPr>
            <a:picLocks noChangeAspect="1"/>
          </p:cNvPicPr>
          <p:nvPr/>
        </p:nvPicPr>
        <p:blipFill>
          <a:blip r:embed="rId5"/>
          <a:stretch>
            <a:fillRect/>
          </a:stretch>
        </p:blipFill>
        <p:spPr>
          <a:xfrm>
            <a:off x="793790" y="5156597"/>
            <a:ext cx="1134070" cy="2304931"/>
          </a:xfrm>
          <a:prstGeom prst="rect">
            <a:avLst/>
          </a:prstGeom>
        </p:spPr>
      </p:pic>
      <p:sp>
        <p:nvSpPr>
          <p:cNvPr id="10" name="Text 5"/>
          <p:cNvSpPr/>
          <p:nvPr/>
        </p:nvSpPr>
        <p:spPr>
          <a:xfrm>
            <a:off x="2268022" y="538341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Παραδείγματα</a:t>
            </a:r>
            <a:endParaRPr lang="en-US" sz="2200" dirty="0"/>
          </a:p>
        </p:txBody>
      </p:sp>
      <p:sp>
        <p:nvSpPr>
          <p:cNvPr id="11" name="Text 6"/>
          <p:cNvSpPr/>
          <p:nvPr/>
        </p:nvSpPr>
        <p:spPr>
          <a:xfrm>
            <a:off x="2268022" y="5873829"/>
            <a:ext cx="11568589" cy="362903"/>
          </a:xfrm>
          <a:prstGeom prst="rect">
            <a:avLst/>
          </a:prstGeom>
          <a:noFill/>
          <a:ln/>
        </p:spPr>
        <p:txBody>
          <a:bodyPr wrap="non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θ. κτεν- → κτέν-j-ω → κτέννω → κτείνω</a:t>
            </a:r>
            <a:endParaRPr lang="en-US" sz="1750" dirty="0"/>
          </a:p>
        </p:txBody>
      </p:sp>
      <p:sp>
        <p:nvSpPr>
          <p:cNvPr id="12" name="Text 7"/>
          <p:cNvSpPr/>
          <p:nvPr/>
        </p:nvSpPr>
        <p:spPr>
          <a:xfrm>
            <a:off x="2268022" y="6372820"/>
            <a:ext cx="11568589" cy="362903"/>
          </a:xfrm>
          <a:prstGeom prst="rect">
            <a:avLst/>
          </a:prstGeom>
          <a:noFill/>
          <a:ln/>
        </p:spPr>
        <p:txBody>
          <a:bodyPr wrap="non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θ. κρῐν- → κρῐν-j-ω → κρῐ΄νν-ω, → κρῑ΄ν-ω</a:t>
            </a:r>
            <a:endParaRPr lang="en-US" sz="1750" dirty="0"/>
          </a:p>
        </p:txBody>
      </p:sp>
      <p:sp>
        <p:nvSpPr>
          <p:cNvPr id="13" name="Text 8"/>
          <p:cNvSpPr/>
          <p:nvPr/>
        </p:nvSpPr>
        <p:spPr>
          <a:xfrm>
            <a:off x="2268022" y="6871811"/>
            <a:ext cx="11568589" cy="362903"/>
          </a:xfrm>
          <a:prstGeom prst="rect">
            <a:avLst/>
          </a:prstGeom>
          <a:noFill/>
          <a:ln/>
        </p:spPr>
        <p:txBody>
          <a:bodyPr wrap="non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θ. πλῠν- → πλῠν-j-ω → πλῠ΄ννω → πλῡ΄νω.</a:t>
            </a:r>
            <a:endParaRPr lang="en-US" sz="17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51109"/>
            <a:ext cx="8129826"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Ενεργητικός και μέσος μέλλοντας</a:t>
            </a:r>
            <a:endParaRPr lang="en-US" sz="4450" dirty="0"/>
          </a:p>
        </p:txBody>
      </p:sp>
      <p:sp>
        <p:nvSpPr>
          <p:cNvPr id="3" name="Text 1"/>
          <p:cNvSpPr/>
          <p:nvPr/>
        </p:nvSpPr>
        <p:spPr>
          <a:xfrm>
            <a:off x="1743789" y="3724989"/>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Corben" pitchFamily="34" charset="0"/>
                <a:ea typeface="Corben" pitchFamily="34" charset="-122"/>
                <a:cs typeface="Corben" pitchFamily="34" charset="-120"/>
              </a:rPr>
              <a:t>Σχηματισμός</a:t>
            </a:r>
            <a:endParaRPr lang="en-US" sz="2200" dirty="0"/>
          </a:p>
        </p:txBody>
      </p:sp>
      <p:sp>
        <p:nvSpPr>
          <p:cNvPr id="4" name="Text 2"/>
          <p:cNvSpPr/>
          <p:nvPr/>
        </p:nvSpPr>
        <p:spPr>
          <a:xfrm>
            <a:off x="793790" y="4215408"/>
            <a:ext cx="3785235" cy="1451610"/>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Ο ενεργητικός και μέσος μέλλοντας των ενρινόληκτων και υγρόληκτων σχηματίζεται από το ρηματικό θέμα και με τις καταλήξεις -ῶ και -οῦμαι.</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5571411" y="4209098"/>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404155"/>
                </a:solidFill>
                <a:latin typeface="Corben" pitchFamily="34" charset="0"/>
                <a:ea typeface="Corben" pitchFamily="34" charset="-122"/>
                <a:cs typeface="Corben" pitchFamily="34" charset="-120"/>
              </a:rPr>
              <a:t>1</a:t>
            </a:r>
            <a:endParaRPr lang="en-US" sz="2650" dirty="0"/>
          </a:p>
        </p:txBody>
      </p:sp>
      <p:sp>
        <p:nvSpPr>
          <p:cNvPr id="7" name="Text 4"/>
          <p:cNvSpPr/>
          <p:nvPr/>
        </p:nvSpPr>
        <p:spPr>
          <a:xfrm>
            <a:off x="9937790" y="279356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Κλίση</a:t>
            </a:r>
            <a:endParaRPr lang="en-US" sz="2200" dirty="0"/>
          </a:p>
        </p:txBody>
      </p:sp>
      <p:sp>
        <p:nvSpPr>
          <p:cNvPr id="8" name="Text 5"/>
          <p:cNvSpPr/>
          <p:nvPr/>
        </p:nvSpPr>
        <p:spPr>
          <a:xfrm>
            <a:off x="9937790" y="3283982"/>
            <a:ext cx="3898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Κλείνονται όπως το ποιῶ.</a:t>
            </a: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8170307" y="3258026"/>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404155"/>
                </a:solidFill>
                <a:latin typeface="Corben" pitchFamily="34" charset="0"/>
                <a:ea typeface="Corben" pitchFamily="34" charset="-122"/>
                <a:cs typeface="Corben" pitchFamily="34" charset="-120"/>
              </a:rPr>
              <a:t>2</a:t>
            </a:r>
            <a:endParaRPr lang="en-US" sz="2650" dirty="0"/>
          </a:p>
        </p:txBody>
      </p:sp>
      <p:sp>
        <p:nvSpPr>
          <p:cNvPr id="11" name="Text 7"/>
          <p:cNvSpPr/>
          <p:nvPr/>
        </p:nvSpPr>
        <p:spPr>
          <a:xfrm>
            <a:off x="9937790" y="474714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Παραδείγματα</a:t>
            </a:r>
            <a:endParaRPr lang="en-US" sz="2200" dirty="0"/>
          </a:p>
        </p:txBody>
      </p:sp>
      <p:sp>
        <p:nvSpPr>
          <p:cNvPr id="12" name="Text 8"/>
          <p:cNvSpPr/>
          <p:nvPr/>
        </p:nvSpPr>
        <p:spPr>
          <a:xfrm>
            <a:off x="9937790" y="5237559"/>
            <a:ext cx="3898821" cy="362903"/>
          </a:xfrm>
          <a:prstGeom prst="rect">
            <a:avLst/>
          </a:prstGeom>
          <a:noFill/>
          <a:ln/>
        </p:spPr>
        <p:txBody>
          <a:bodyPr wrap="non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ἀμύνω → ἀμυνῶ, ἀμυνοῦμαι</a:t>
            </a:r>
            <a:endParaRPr lang="en-US" sz="1750" i="1" dirty="0"/>
          </a:p>
        </p:txBody>
      </p:sp>
      <p:sp>
        <p:nvSpPr>
          <p:cNvPr id="13" name="Text 9"/>
          <p:cNvSpPr/>
          <p:nvPr/>
        </p:nvSpPr>
        <p:spPr>
          <a:xfrm>
            <a:off x="9937790" y="5736550"/>
            <a:ext cx="3898821" cy="362903"/>
          </a:xfrm>
          <a:prstGeom prst="rect">
            <a:avLst/>
          </a:prstGeom>
          <a:noFill/>
          <a:ln/>
        </p:spPr>
        <p:txBody>
          <a:bodyPr wrap="non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σφάλλω → σφαλῶ, σφαλοῦμαι</a:t>
            </a:r>
            <a:endParaRPr lang="en-US" sz="1750" i="1" dirty="0"/>
          </a:p>
        </p:txBody>
      </p:sp>
      <p:sp>
        <p:nvSpPr>
          <p:cNvPr id="14" name="Text 10"/>
          <p:cNvSpPr/>
          <p:nvPr/>
        </p:nvSpPr>
        <p:spPr>
          <a:xfrm>
            <a:off x="9937790" y="6235541"/>
            <a:ext cx="3898821" cy="362903"/>
          </a:xfrm>
          <a:prstGeom prst="rect">
            <a:avLst/>
          </a:prstGeom>
          <a:noFill/>
          <a:ln/>
        </p:spPr>
        <p:txBody>
          <a:bodyPr wrap="non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σημαίνω → σημανῶ, σημανοῦμαι</a:t>
            </a:r>
            <a:endParaRPr lang="en-US" sz="1750" i="1" dirty="0"/>
          </a:p>
        </p:txBody>
      </p:sp>
      <p:pic>
        <p:nvPicPr>
          <p:cNvPr id="15"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6" name="Text 11"/>
          <p:cNvSpPr/>
          <p:nvPr/>
        </p:nvSpPr>
        <p:spPr>
          <a:xfrm>
            <a:off x="7694533" y="5984200"/>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404155"/>
                </a:solidFill>
                <a:latin typeface="Corben" pitchFamily="34" charset="0"/>
                <a:ea typeface="Corben" pitchFamily="34" charset="-122"/>
                <a:cs typeface="Corben" pitchFamily="34" charset="-120"/>
              </a:rPr>
              <a:t>3</a:t>
            </a:r>
            <a:endParaRPr lang="en-US" sz="26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306592"/>
            <a:ext cx="11838146"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Πίνακας κλίσης ενεργητικού και μέσου μέλλοντα</a:t>
            </a:r>
            <a:endParaRPr lang="en-US" sz="4450" dirty="0"/>
          </a:p>
        </p:txBody>
      </p:sp>
      <p:sp>
        <p:nvSpPr>
          <p:cNvPr id="3" name="Shape 1"/>
          <p:cNvSpPr/>
          <p:nvPr/>
        </p:nvSpPr>
        <p:spPr>
          <a:xfrm>
            <a:off x="793790" y="2355533"/>
            <a:ext cx="13042821" cy="4567476"/>
          </a:xfrm>
          <a:prstGeom prst="roundRect">
            <a:avLst>
              <a:gd name="adj" fmla="val 2086"/>
            </a:avLst>
          </a:prstGeom>
          <a:noFill/>
          <a:ln w="7620">
            <a:solidFill>
              <a:srgbClr val="000000">
                <a:alpha val="8000"/>
              </a:srgbClr>
            </a:solidFill>
            <a:prstDash val="solid"/>
          </a:ln>
        </p:spPr>
      </p:sp>
      <p:sp>
        <p:nvSpPr>
          <p:cNvPr id="4" name="Shape 2"/>
          <p:cNvSpPr/>
          <p:nvPr/>
        </p:nvSpPr>
        <p:spPr>
          <a:xfrm>
            <a:off x="801410" y="2363153"/>
            <a:ext cx="13027581" cy="650319"/>
          </a:xfrm>
          <a:prstGeom prst="rect">
            <a:avLst/>
          </a:prstGeom>
          <a:solidFill>
            <a:srgbClr val="FFFFFF">
              <a:alpha val="4000"/>
            </a:srgbClr>
          </a:solidFill>
          <a:ln/>
        </p:spPr>
      </p:sp>
      <p:sp>
        <p:nvSpPr>
          <p:cNvPr id="5" name="Text 3"/>
          <p:cNvSpPr/>
          <p:nvPr/>
        </p:nvSpPr>
        <p:spPr>
          <a:xfrm>
            <a:off x="1028224" y="2506861"/>
            <a:ext cx="6056352"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ΕΝΕΡΓΗΤΙΚΟΣ ΜΕΛΛΟΝΤΑΣ</a:t>
            </a:r>
            <a:endParaRPr lang="en-US" sz="1750" dirty="0"/>
          </a:p>
        </p:txBody>
      </p:sp>
      <p:sp>
        <p:nvSpPr>
          <p:cNvPr id="6" name="Text 4"/>
          <p:cNvSpPr/>
          <p:nvPr/>
        </p:nvSpPr>
        <p:spPr>
          <a:xfrm>
            <a:off x="7545824" y="2506861"/>
            <a:ext cx="6056352"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ΜΕΣΟΣ ΜΕΛΛΟΝΤΑΣ</a:t>
            </a:r>
            <a:endParaRPr lang="en-US" sz="1750" dirty="0"/>
          </a:p>
        </p:txBody>
      </p:sp>
      <p:sp>
        <p:nvSpPr>
          <p:cNvPr id="7" name="Shape 5"/>
          <p:cNvSpPr/>
          <p:nvPr/>
        </p:nvSpPr>
        <p:spPr>
          <a:xfrm>
            <a:off x="801410" y="3013472"/>
            <a:ext cx="13027581" cy="650319"/>
          </a:xfrm>
          <a:prstGeom prst="rect">
            <a:avLst/>
          </a:prstGeom>
          <a:solidFill>
            <a:srgbClr val="000000">
              <a:alpha val="4000"/>
            </a:srgbClr>
          </a:solidFill>
          <a:ln/>
        </p:spPr>
      </p:sp>
      <p:sp>
        <p:nvSpPr>
          <p:cNvPr id="8" name="Text 6"/>
          <p:cNvSpPr/>
          <p:nvPr/>
        </p:nvSpPr>
        <p:spPr>
          <a:xfrm>
            <a:off x="1028224" y="3157180"/>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ἀμυν-ῶ</a:t>
            </a:r>
            <a:endParaRPr lang="en-US" sz="1750" dirty="0"/>
          </a:p>
        </p:txBody>
      </p:sp>
      <p:sp>
        <p:nvSpPr>
          <p:cNvPr id="9" name="Text 7"/>
          <p:cNvSpPr/>
          <p:nvPr/>
        </p:nvSpPr>
        <p:spPr>
          <a:xfrm>
            <a:off x="7545824" y="3157180"/>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ἀμυν-οῦμαι</a:t>
            </a:r>
            <a:endParaRPr lang="en-US" sz="1750" dirty="0"/>
          </a:p>
        </p:txBody>
      </p:sp>
      <p:sp>
        <p:nvSpPr>
          <p:cNvPr id="10" name="Shape 8"/>
          <p:cNvSpPr/>
          <p:nvPr/>
        </p:nvSpPr>
        <p:spPr>
          <a:xfrm>
            <a:off x="801410" y="3663791"/>
            <a:ext cx="13027581" cy="650319"/>
          </a:xfrm>
          <a:prstGeom prst="rect">
            <a:avLst/>
          </a:prstGeom>
          <a:solidFill>
            <a:srgbClr val="FFFFFF">
              <a:alpha val="4000"/>
            </a:srgbClr>
          </a:solidFill>
          <a:ln/>
        </p:spPr>
      </p:sp>
      <p:sp>
        <p:nvSpPr>
          <p:cNvPr id="11" name="Text 9"/>
          <p:cNvSpPr/>
          <p:nvPr/>
        </p:nvSpPr>
        <p:spPr>
          <a:xfrm>
            <a:off x="1028224" y="3807500"/>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ἀμυν-εῖς</a:t>
            </a:r>
            <a:endParaRPr lang="en-US" sz="1750" dirty="0"/>
          </a:p>
        </p:txBody>
      </p:sp>
      <p:sp>
        <p:nvSpPr>
          <p:cNvPr id="12" name="Text 10"/>
          <p:cNvSpPr/>
          <p:nvPr/>
        </p:nvSpPr>
        <p:spPr>
          <a:xfrm>
            <a:off x="7545824" y="3807500"/>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ἀμυν-εῖ (ῇ)</a:t>
            </a:r>
            <a:endParaRPr lang="en-US" sz="1750" dirty="0"/>
          </a:p>
        </p:txBody>
      </p:sp>
      <p:sp>
        <p:nvSpPr>
          <p:cNvPr id="13" name="Shape 11"/>
          <p:cNvSpPr/>
          <p:nvPr/>
        </p:nvSpPr>
        <p:spPr>
          <a:xfrm>
            <a:off x="801410" y="4314111"/>
            <a:ext cx="13027581" cy="650319"/>
          </a:xfrm>
          <a:prstGeom prst="rect">
            <a:avLst/>
          </a:prstGeom>
          <a:solidFill>
            <a:srgbClr val="000000">
              <a:alpha val="4000"/>
            </a:srgbClr>
          </a:solidFill>
          <a:ln/>
        </p:spPr>
      </p:sp>
      <p:sp>
        <p:nvSpPr>
          <p:cNvPr id="14" name="Text 12"/>
          <p:cNvSpPr/>
          <p:nvPr/>
        </p:nvSpPr>
        <p:spPr>
          <a:xfrm>
            <a:off x="1028224" y="4457819"/>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ἀμυν-εῖ</a:t>
            </a:r>
            <a:endParaRPr lang="en-US" sz="1750" dirty="0"/>
          </a:p>
        </p:txBody>
      </p:sp>
      <p:sp>
        <p:nvSpPr>
          <p:cNvPr id="15" name="Text 13"/>
          <p:cNvSpPr/>
          <p:nvPr/>
        </p:nvSpPr>
        <p:spPr>
          <a:xfrm>
            <a:off x="7545824" y="4457819"/>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ἀμυν-εῖται</a:t>
            </a:r>
            <a:endParaRPr lang="en-US" sz="1750" dirty="0"/>
          </a:p>
        </p:txBody>
      </p:sp>
      <p:sp>
        <p:nvSpPr>
          <p:cNvPr id="16" name="Shape 14"/>
          <p:cNvSpPr/>
          <p:nvPr/>
        </p:nvSpPr>
        <p:spPr>
          <a:xfrm>
            <a:off x="801410" y="4964430"/>
            <a:ext cx="13027581" cy="650319"/>
          </a:xfrm>
          <a:prstGeom prst="rect">
            <a:avLst/>
          </a:prstGeom>
          <a:solidFill>
            <a:srgbClr val="FFFFFF">
              <a:alpha val="4000"/>
            </a:srgbClr>
          </a:solidFill>
          <a:ln/>
        </p:spPr>
      </p:sp>
      <p:sp>
        <p:nvSpPr>
          <p:cNvPr id="17" name="Text 15"/>
          <p:cNvSpPr/>
          <p:nvPr/>
        </p:nvSpPr>
        <p:spPr>
          <a:xfrm>
            <a:off x="1028224" y="5108138"/>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ἀμυν-οῦμεν</a:t>
            </a:r>
            <a:endParaRPr lang="en-US" sz="1750" dirty="0"/>
          </a:p>
        </p:txBody>
      </p:sp>
      <p:sp>
        <p:nvSpPr>
          <p:cNvPr id="18" name="Text 16"/>
          <p:cNvSpPr/>
          <p:nvPr/>
        </p:nvSpPr>
        <p:spPr>
          <a:xfrm>
            <a:off x="7545824" y="5108138"/>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ἀμυν-ούμεθα</a:t>
            </a:r>
            <a:endParaRPr lang="en-US" sz="1750" dirty="0"/>
          </a:p>
        </p:txBody>
      </p:sp>
      <p:sp>
        <p:nvSpPr>
          <p:cNvPr id="19" name="Shape 17"/>
          <p:cNvSpPr/>
          <p:nvPr/>
        </p:nvSpPr>
        <p:spPr>
          <a:xfrm>
            <a:off x="801410" y="5614749"/>
            <a:ext cx="13027581" cy="650319"/>
          </a:xfrm>
          <a:prstGeom prst="rect">
            <a:avLst/>
          </a:prstGeom>
          <a:solidFill>
            <a:srgbClr val="000000">
              <a:alpha val="4000"/>
            </a:srgbClr>
          </a:solidFill>
          <a:ln/>
        </p:spPr>
      </p:sp>
      <p:sp>
        <p:nvSpPr>
          <p:cNvPr id="20" name="Text 18"/>
          <p:cNvSpPr/>
          <p:nvPr/>
        </p:nvSpPr>
        <p:spPr>
          <a:xfrm>
            <a:off x="1028224" y="5758458"/>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ἀμυν-εῖτε</a:t>
            </a:r>
            <a:endParaRPr lang="en-US" sz="1750" dirty="0"/>
          </a:p>
        </p:txBody>
      </p:sp>
      <p:sp>
        <p:nvSpPr>
          <p:cNvPr id="21" name="Text 19"/>
          <p:cNvSpPr/>
          <p:nvPr/>
        </p:nvSpPr>
        <p:spPr>
          <a:xfrm>
            <a:off x="7545824" y="5758458"/>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ἀμυν-εῖσθε</a:t>
            </a:r>
            <a:endParaRPr lang="en-US" sz="1750" dirty="0"/>
          </a:p>
        </p:txBody>
      </p:sp>
      <p:sp>
        <p:nvSpPr>
          <p:cNvPr id="22" name="Shape 20"/>
          <p:cNvSpPr/>
          <p:nvPr/>
        </p:nvSpPr>
        <p:spPr>
          <a:xfrm>
            <a:off x="801410" y="6265069"/>
            <a:ext cx="13027581" cy="650319"/>
          </a:xfrm>
          <a:prstGeom prst="rect">
            <a:avLst/>
          </a:prstGeom>
          <a:solidFill>
            <a:srgbClr val="FFFFFF">
              <a:alpha val="4000"/>
            </a:srgbClr>
          </a:solidFill>
          <a:ln/>
        </p:spPr>
      </p:sp>
      <p:sp>
        <p:nvSpPr>
          <p:cNvPr id="23" name="Text 21"/>
          <p:cNvSpPr/>
          <p:nvPr/>
        </p:nvSpPr>
        <p:spPr>
          <a:xfrm>
            <a:off x="1028224" y="6408777"/>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ἀμυν-οῦσιν</a:t>
            </a:r>
            <a:endParaRPr lang="en-US" sz="1750" dirty="0"/>
          </a:p>
        </p:txBody>
      </p:sp>
      <p:sp>
        <p:nvSpPr>
          <p:cNvPr id="24" name="Text 22"/>
          <p:cNvSpPr/>
          <p:nvPr/>
        </p:nvSpPr>
        <p:spPr>
          <a:xfrm>
            <a:off x="7545824" y="6408777"/>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ἀμυν-οῦνται</a:t>
            </a:r>
            <a:endParaRPr lang="en-US" sz="17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096923"/>
            <a:ext cx="839343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Ενεργητικός και μέσος αόριστος α'</a:t>
            </a:r>
            <a:endParaRPr lang="en-US" sz="4450" dirty="0"/>
          </a:p>
        </p:txBody>
      </p:sp>
      <p:sp>
        <p:nvSpPr>
          <p:cNvPr id="3" name="Shape 1"/>
          <p:cNvSpPr/>
          <p:nvPr/>
        </p:nvSpPr>
        <p:spPr>
          <a:xfrm>
            <a:off x="793790" y="2259330"/>
            <a:ext cx="2173724" cy="1669852"/>
          </a:xfrm>
          <a:prstGeom prst="roundRect">
            <a:avLst>
              <a:gd name="adj" fmla="val 5705"/>
            </a:avLst>
          </a:prstGeom>
          <a:solidFill>
            <a:srgbClr val="D2D9F9"/>
          </a:solidFill>
          <a:ln w="7620">
            <a:solidFill>
              <a:srgbClr val="B8BFDF"/>
            </a:solidFill>
            <a:prstDash val="solid"/>
          </a:ln>
        </p:spPr>
      </p:sp>
      <p:pic>
        <p:nvPicPr>
          <p:cNvPr id="4" name="Image 0" descr="preencoded.png"/>
          <p:cNvPicPr>
            <a:picLocks noChangeAspect="1"/>
          </p:cNvPicPr>
          <p:nvPr/>
        </p:nvPicPr>
        <p:blipFill>
          <a:blip r:embed="rId3"/>
          <a:stretch>
            <a:fillRect/>
          </a:stretch>
        </p:blipFill>
        <p:spPr>
          <a:xfrm>
            <a:off x="1721167" y="2894886"/>
            <a:ext cx="318968" cy="398621"/>
          </a:xfrm>
          <a:prstGeom prst="rect">
            <a:avLst/>
          </a:prstGeom>
        </p:spPr>
      </p:pic>
      <p:sp>
        <p:nvSpPr>
          <p:cNvPr id="5" name="Text 2"/>
          <p:cNvSpPr/>
          <p:nvPr/>
        </p:nvSpPr>
        <p:spPr>
          <a:xfrm>
            <a:off x="3194328" y="24861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Αρχικός σχηματισμός</a:t>
            </a:r>
            <a:endParaRPr lang="en-US" sz="2200" dirty="0"/>
          </a:p>
        </p:txBody>
      </p:sp>
      <p:sp>
        <p:nvSpPr>
          <p:cNvPr id="6" name="Text 3"/>
          <p:cNvSpPr/>
          <p:nvPr/>
        </p:nvSpPr>
        <p:spPr>
          <a:xfrm>
            <a:off x="3194328" y="2976563"/>
            <a:ext cx="10415468"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Αρχικά ο ενεργητικός και μέσος αόριστος α' των ενρινόληκτων και υγρόληκτων ρημάτων σχηματίστηκε σε -σα και -σάμην, όπως στα φωνηεντόληκτα.</a:t>
            </a:r>
            <a:endParaRPr lang="en-US" sz="1750" dirty="0"/>
          </a:p>
        </p:txBody>
      </p:sp>
      <p:sp>
        <p:nvSpPr>
          <p:cNvPr id="7" name="Shape 4"/>
          <p:cNvSpPr/>
          <p:nvPr/>
        </p:nvSpPr>
        <p:spPr>
          <a:xfrm>
            <a:off x="3080861" y="3913942"/>
            <a:ext cx="10642402" cy="15240"/>
          </a:xfrm>
          <a:prstGeom prst="roundRect">
            <a:avLst>
              <a:gd name="adj" fmla="val 625116"/>
            </a:avLst>
          </a:prstGeom>
          <a:solidFill>
            <a:srgbClr val="B8BFDF"/>
          </a:solidFill>
          <a:ln/>
        </p:spPr>
      </p:sp>
      <p:sp>
        <p:nvSpPr>
          <p:cNvPr id="8" name="Shape 5"/>
          <p:cNvSpPr/>
          <p:nvPr/>
        </p:nvSpPr>
        <p:spPr>
          <a:xfrm>
            <a:off x="793790" y="4042529"/>
            <a:ext cx="4347567" cy="1306949"/>
          </a:xfrm>
          <a:prstGeom prst="roundRect">
            <a:avLst>
              <a:gd name="adj" fmla="val 7289"/>
            </a:avLst>
          </a:prstGeom>
          <a:solidFill>
            <a:srgbClr val="D2D9F9"/>
          </a:solidFill>
          <a:ln w="7620">
            <a:solidFill>
              <a:srgbClr val="B8BFDF"/>
            </a:solidFill>
            <a:prstDash val="solid"/>
          </a:ln>
        </p:spPr>
      </p:sp>
      <p:pic>
        <p:nvPicPr>
          <p:cNvPr id="9" name="Image 1" descr="preencoded.png"/>
          <p:cNvPicPr>
            <a:picLocks noChangeAspect="1"/>
          </p:cNvPicPr>
          <p:nvPr/>
        </p:nvPicPr>
        <p:blipFill>
          <a:blip r:embed="rId4"/>
          <a:stretch>
            <a:fillRect/>
          </a:stretch>
        </p:blipFill>
        <p:spPr>
          <a:xfrm>
            <a:off x="2808089" y="4496633"/>
            <a:ext cx="318968" cy="398621"/>
          </a:xfrm>
          <a:prstGeom prst="rect">
            <a:avLst/>
          </a:prstGeom>
        </p:spPr>
      </p:pic>
      <p:sp>
        <p:nvSpPr>
          <p:cNvPr id="10" name="Text 6"/>
          <p:cNvSpPr/>
          <p:nvPr/>
        </p:nvSpPr>
        <p:spPr>
          <a:xfrm>
            <a:off x="5368171"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Αφομοίωση</a:t>
            </a:r>
            <a:endParaRPr lang="en-US" sz="2200" dirty="0"/>
          </a:p>
        </p:txBody>
      </p:sp>
      <p:sp>
        <p:nvSpPr>
          <p:cNvPr id="11" name="Text 7"/>
          <p:cNvSpPr/>
          <p:nvPr/>
        </p:nvSpPr>
        <p:spPr>
          <a:xfrm>
            <a:off x="5368171" y="4759762"/>
            <a:ext cx="7896225"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Ο χρονικός χαρακτήρας σ αφομοιώθηκε με το προηγούμενό του ένρινο ή υγρό.</a:t>
            </a:r>
            <a:endParaRPr lang="en-US" sz="1750" dirty="0"/>
          </a:p>
        </p:txBody>
      </p:sp>
      <p:sp>
        <p:nvSpPr>
          <p:cNvPr id="12" name="Shape 8"/>
          <p:cNvSpPr/>
          <p:nvPr/>
        </p:nvSpPr>
        <p:spPr>
          <a:xfrm>
            <a:off x="5254704" y="5334238"/>
            <a:ext cx="8468558" cy="15240"/>
          </a:xfrm>
          <a:prstGeom prst="roundRect">
            <a:avLst>
              <a:gd name="adj" fmla="val 625116"/>
            </a:avLst>
          </a:prstGeom>
          <a:solidFill>
            <a:srgbClr val="B8BFDF"/>
          </a:solidFill>
          <a:ln/>
        </p:spPr>
      </p:sp>
      <p:sp>
        <p:nvSpPr>
          <p:cNvPr id="13" name="Shape 9"/>
          <p:cNvSpPr/>
          <p:nvPr/>
        </p:nvSpPr>
        <p:spPr>
          <a:xfrm>
            <a:off x="793790" y="5462826"/>
            <a:ext cx="6521410" cy="1669852"/>
          </a:xfrm>
          <a:prstGeom prst="roundRect">
            <a:avLst>
              <a:gd name="adj" fmla="val 5705"/>
            </a:avLst>
          </a:prstGeom>
          <a:solidFill>
            <a:srgbClr val="D2D9F9"/>
          </a:solidFill>
          <a:ln w="7620">
            <a:solidFill>
              <a:srgbClr val="B8BFDF"/>
            </a:solidFill>
            <a:prstDash val="solid"/>
          </a:ln>
        </p:spPr>
      </p:sp>
      <p:pic>
        <p:nvPicPr>
          <p:cNvPr id="14" name="Image 2" descr="preencoded.png"/>
          <p:cNvPicPr>
            <a:picLocks noChangeAspect="1"/>
          </p:cNvPicPr>
          <p:nvPr/>
        </p:nvPicPr>
        <p:blipFill>
          <a:blip r:embed="rId5"/>
          <a:stretch>
            <a:fillRect/>
          </a:stretch>
        </p:blipFill>
        <p:spPr>
          <a:xfrm>
            <a:off x="3895011" y="6098381"/>
            <a:ext cx="318968" cy="398621"/>
          </a:xfrm>
          <a:prstGeom prst="rect">
            <a:avLst/>
          </a:prstGeom>
        </p:spPr>
      </p:pic>
      <p:sp>
        <p:nvSpPr>
          <p:cNvPr id="15" name="Text 10"/>
          <p:cNvSpPr/>
          <p:nvPr/>
        </p:nvSpPr>
        <p:spPr>
          <a:xfrm>
            <a:off x="7542014" y="5689640"/>
            <a:ext cx="332172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Απλοποίηση και αντέκταση</a:t>
            </a:r>
            <a:endParaRPr lang="en-US" sz="2200" dirty="0"/>
          </a:p>
        </p:txBody>
      </p:sp>
      <p:sp>
        <p:nvSpPr>
          <p:cNvPr id="16" name="Text 11"/>
          <p:cNvSpPr/>
          <p:nvPr/>
        </p:nvSpPr>
        <p:spPr>
          <a:xfrm>
            <a:off x="7542014" y="6180058"/>
            <a:ext cx="606778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Στη συνέχεια έγινε απλοποίηση των όμοιων συμφώνων και αντέκταση του προηγούμενου φωνήεντος.</a:t>
            </a:r>
            <a:endParaRPr lang="en-US" sz="17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99993"/>
            <a:ext cx="9583817"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Αντέκταση φωνηέντων στον αόριστο A'</a:t>
            </a:r>
            <a:endParaRPr lang="en-US" sz="4450" dirty="0"/>
          </a:p>
        </p:txBody>
      </p:sp>
      <p:sp>
        <p:nvSpPr>
          <p:cNvPr id="3" name="Text 1"/>
          <p:cNvSpPr/>
          <p:nvPr/>
        </p:nvSpPr>
        <p:spPr>
          <a:xfrm>
            <a:off x="793790" y="2062282"/>
            <a:ext cx="13042821" cy="601028"/>
          </a:xfrm>
          <a:prstGeom prst="rect">
            <a:avLst/>
          </a:prstGeom>
          <a:noFill/>
          <a:ln/>
        </p:spPr>
        <p:txBody>
          <a:bodyPr wrap="none" lIns="0" tIns="0" rIns="0" bIns="0" rtlCol="0" anchor="t"/>
          <a:lstStyle/>
          <a:p>
            <a:pPr marL="0" indent="0" algn="ctr">
              <a:lnSpc>
                <a:spcPts val="4700"/>
              </a:lnSpc>
              <a:buNone/>
            </a:pPr>
            <a:r>
              <a:rPr lang="en-US" sz="4700" dirty="0">
                <a:solidFill>
                  <a:srgbClr val="404155"/>
                </a:solidFill>
                <a:latin typeface="Corben" pitchFamily="34" charset="0"/>
                <a:ea typeface="Corben" pitchFamily="34" charset="-122"/>
                <a:cs typeface="Corben" pitchFamily="34" charset="-120"/>
              </a:rPr>
              <a:t>1</a:t>
            </a:r>
            <a:endParaRPr lang="en-US" sz="4700" dirty="0"/>
          </a:p>
        </p:txBody>
      </p:sp>
      <p:sp>
        <p:nvSpPr>
          <p:cNvPr id="4" name="Text 2"/>
          <p:cNvSpPr/>
          <p:nvPr/>
        </p:nvSpPr>
        <p:spPr>
          <a:xfrm>
            <a:off x="4255056" y="2946678"/>
            <a:ext cx="6120170" cy="354330"/>
          </a:xfrm>
          <a:prstGeom prst="rect">
            <a:avLst/>
          </a:prstGeom>
          <a:noFill/>
          <a:ln/>
        </p:spPr>
        <p:txBody>
          <a:bodyPr wrap="none" lIns="0" tIns="0" rIns="0" bIns="0" rtlCol="0" anchor="t"/>
          <a:lstStyle/>
          <a:p>
            <a:pPr marL="0" indent="0" algn="ctr">
              <a:lnSpc>
                <a:spcPts val="2750"/>
              </a:lnSpc>
              <a:buNone/>
            </a:pPr>
            <a:r>
              <a:rPr lang="en-US" sz="2200" dirty="0">
                <a:solidFill>
                  <a:srgbClr val="404155"/>
                </a:solidFill>
                <a:latin typeface="Corben" pitchFamily="34" charset="0"/>
                <a:ea typeface="Corben" pitchFamily="34" charset="-122"/>
                <a:cs typeface="Corben" pitchFamily="34" charset="-120"/>
              </a:rPr>
              <a:t>Αντέκταση του ᾰ σε η ή σε ᾱ, αν προηγείται ε ή ι ή ρ</a:t>
            </a:r>
            <a:endParaRPr lang="en-US" sz="2200" dirty="0"/>
          </a:p>
        </p:txBody>
      </p:sp>
      <p:sp>
        <p:nvSpPr>
          <p:cNvPr id="5" name="Text 3"/>
          <p:cNvSpPr/>
          <p:nvPr/>
        </p:nvSpPr>
        <p:spPr>
          <a:xfrm>
            <a:off x="793790" y="3437096"/>
            <a:ext cx="13042821" cy="362903"/>
          </a:xfrm>
          <a:prstGeom prst="rect">
            <a:avLst/>
          </a:prstGeom>
          <a:noFill/>
          <a:ln/>
        </p:spPr>
        <p:txBody>
          <a:bodyPr wrap="none" lIns="0" tIns="0" rIns="0" bIns="0" rtlCol="0" anchor="t"/>
          <a:lstStyle/>
          <a:p>
            <a:pPr marL="0" indent="0" algn="ctr">
              <a:lnSpc>
                <a:spcPts val="2850"/>
              </a:lnSpc>
              <a:buNone/>
            </a:pPr>
            <a:r>
              <a:rPr lang="en-US" sz="1750" i="1" dirty="0">
                <a:solidFill>
                  <a:srgbClr val="404155"/>
                </a:solidFill>
                <a:latin typeface="Nobile" pitchFamily="34" charset="0"/>
                <a:ea typeface="Nobile" pitchFamily="34" charset="-122"/>
                <a:cs typeface="Nobile" pitchFamily="34" charset="-120"/>
              </a:rPr>
              <a:t>φαίνω: θ. φᾰν → ἔ-φαν-σα → ἔ-φᾰν-να → ἔ-φᾰν-α → ἔ-φην-α</a:t>
            </a:r>
            <a:endParaRPr lang="en-US" sz="1750" dirty="0"/>
          </a:p>
        </p:txBody>
      </p:sp>
      <p:sp>
        <p:nvSpPr>
          <p:cNvPr id="6" name="Text 4"/>
          <p:cNvSpPr/>
          <p:nvPr/>
        </p:nvSpPr>
        <p:spPr>
          <a:xfrm>
            <a:off x="793790" y="3936087"/>
            <a:ext cx="13042821" cy="362903"/>
          </a:xfrm>
          <a:prstGeom prst="rect">
            <a:avLst/>
          </a:prstGeom>
          <a:noFill/>
          <a:ln/>
        </p:spPr>
        <p:txBody>
          <a:bodyPr wrap="none" lIns="0" tIns="0" rIns="0" bIns="0" rtlCol="0" anchor="t"/>
          <a:lstStyle/>
          <a:p>
            <a:pPr marL="0" indent="0" algn="ctr">
              <a:lnSpc>
                <a:spcPts val="2850"/>
              </a:lnSpc>
              <a:buNone/>
            </a:pPr>
            <a:r>
              <a:rPr lang="en-US" sz="1750" i="1" dirty="0">
                <a:solidFill>
                  <a:srgbClr val="404155"/>
                </a:solidFill>
                <a:latin typeface="Nobile" pitchFamily="34" charset="0"/>
                <a:ea typeface="Nobile" pitchFamily="34" charset="-122"/>
                <a:cs typeface="Nobile" pitchFamily="34" charset="-120"/>
              </a:rPr>
              <a:t>ὑγιαίνω: θ. ὑγιᾰν → ὑγίᾰν-σα → ὑγίᾰν-να → ὑγίᾰν-α → ὑγίᾱν-α</a:t>
            </a:r>
            <a:endParaRPr lang="en-US" sz="1750" dirty="0"/>
          </a:p>
        </p:txBody>
      </p:sp>
      <p:sp>
        <p:nvSpPr>
          <p:cNvPr id="7" name="Text 5"/>
          <p:cNvSpPr/>
          <p:nvPr/>
        </p:nvSpPr>
        <p:spPr>
          <a:xfrm>
            <a:off x="793790" y="5092779"/>
            <a:ext cx="13042821" cy="601028"/>
          </a:xfrm>
          <a:prstGeom prst="rect">
            <a:avLst/>
          </a:prstGeom>
          <a:noFill/>
          <a:ln/>
        </p:spPr>
        <p:txBody>
          <a:bodyPr wrap="none" lIns="0" tIns="0" rIns="0" bIns="0" rtlCol="0" anchor="t"/>
          <a:lstStyle/>
          <a:p>
            <a:pPr marL="0" indent="0" algn="ctr">
              <a:lnSpc>
                <a:spcPts val="4700"/>
              </a:lnSpc>
              <a:buNone/>
            </a:pPr>
            <a:r>
              <a:rPr lang="en-US" sz="4700" dirty="0">
                <a:solidFill>
                  <a:srgbClr val="404155"/>
                </a:solidFill>
                <a:latin typeface="Corben" pitchFamily="34" charset="0"/>
                <a:ea typeface="Corben" pitchFamily="34" charset="-122"/>
                <a:cs typeface="Corben" pitchFamily="34" charset="-120"/>
              </a:rPr>
              <a:t>2</a:t>
            </a:r>
            <a:endParaRPr lang="en-US" sz="4700" dirty="0"/>
          </a:p>
        </p:txBody>
      </p:sp>
      <p:sp>
        <p:nvSpPr>
          <p:cNvPr id="8" name="Text 6"/>
          <p:cNvSpPr/>
          <p:nvPr/>
        </p:nvSpPr>
        <p:spPr>
          <a:xfrm>
            <a:off x="5897523" y="597717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04155"/>
                </a:solidFill>
                <a:latin typeface="Corben" pitchFamily="34" charset="0"/>
                <a:ea typeface="Corben" pitchFamily="34" charset="-122"/>
                <a:cs typeface="Corben" pitchFamily="34" charset="-120"/>
              </a:rPr>
              <a:t>Αντέκταση του ε σε ει</a:t>
            </a:r>
            <a:endParaRPr lang="en-US" sz="2200" dirty="0"/>
          </a:p>
        </p:txBody>
      </p:sp>
      <p:sp>
        <p:nvSpPr>
          <p:cNvPr id="9" name="Text 7"/>
          <p:cNvSpPr/>
          <p:nvPr/>
        </p:nvSpPr>
        <p:spPr>
          <a:xfrm>
            <a:off x="793790" y="6467594"/>
            <a:ext cx="13042821" cy="362903"/>
          </a:xfrm>
          <a:prstGeom prst="rect">
            <a:avLst/>
          </a:prstGeom>
          <a:noFill/>
          <a:ln/>
        </p:spPr>
        <p:txBody>
          <a:bodyPr wrap="none" lIns="0" tIns="0" rIns="0" bIns="0" rtlCol="0" anchor="t"/>
          <a:lstStyle/>
          <a:p>
            <a:pPr marL="0" indent="0" algn="ctr">
              <a:lnSpc>
                <a:spcPts val="2850"/>
              </a:lnSpc>
              <a:buNone/>
            </a:pPr>
            <a:r>
              <a:rPr lang="en-US" sz="1750" i="1" dirty="0">
                <a:solidFill>
                  <a:srgbClr val="404155"/>
                </a:solidFill>
                <a:latin typeface="Nobile" pitchFamily="34" charset="0"/>
                <a:ea typeface="Nobile" pitchFamily="34" charset="-122"/>
                <a:cs typeface="Nobile" pitchFamily="34" charset="-120"/>
              </a:rPr>
              <a:t>ἀγγέλλω: θ. ἀγγελ → ἤ-γγελ-σα → ἤ-γγελ-λα → ἤ-γγελ-α → ἤ-γγειλ-α</a:t>
            </a:r>
            <a:endParaRPr lang="en-US" sz="1750" dirty="0"/>
          </a:p>
        </p:txBody>
      </p:sp>
      <p:sp>
        <p:nvSpPr>
          <p:cNvPr id="10" name="Text 8"/>
          <p:cNvSpPr/>
          <p:nvPr/>
        </p:nvSpPr>
        <p:spPr>
          <a:xfrm>
            <a:off x="793790" y="6966585"/>
            <a:ext cx="13042821" cy="362903"/>
          </a:xfrm>
          <a:prstGeom prst="rect">
            <a:avLst/>
          </a:prstGeom>
          <a:noFill/>
          <a:ln/>
        </p:spPr>
        <p:txBody>
          <a:bodyPr wrap="none" lIns="0" tIns="0" rIns="0" bIns="0" rtlCol="0" anchor="t"/>
          <a:lstStyle/>
          <a:p>
            <a:pPr marL="0" indent="0" algn="ctr">
              <a:lnSpc>
                <a:spcPts val="2850"/>
              </a:lnSpc>
              <a:buNone/>
            </a:pPr>
            <a:r>
              <a:rPr lang="en-US" sz="1750" i="1" dirty="0">
                <a:solidFill>
                  <a:srgbClr val="404155"/>
                </a:solidFill>
                <a:latin typeface="Nobile" pitchFamily="34" charset="0"/>
                <a:ea typeface="Nobile" pitchFamily="34" charset="-122"/>
                <a:cs typeface="Nobile" pitchFamily="34" charset="-120"/>
              </a:rPr>
              <a:t>νέμω: θ. νεμ → ἔ-νεμ-σα → ἔ-νεμ-μα → ἔ-νεμ-α → ἔ-νειμ-α</a:t>
            </a:r>
            <a:endParaRPr lang="en-US" sz="17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848</Words>
  <Application>Microsoft Office PowerPoint</Application>
  <PresentationFormat>Προσαρμογή</PresentationFormat>
  <Paragraphs>160</Paragraphs>
  <Slides>13</Slides>
  <Notes>13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Nobile Bold</vt:lpstr>
      <vt:lpstr>Corben</vt:lpstr>
      <vt:lpstr>Nobile</vt:lpstr>
      <vt:lpstr>Calibri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Vasilis Varsamopoulos</cp:lastModifiedBy>
  <cp:revision>3</cp:revision>
  <dcterms:created xsi:type="dcterms:W3CDTF">2025-05-04T13:42:59Z</dcterms:created>
  <dcterms:modified xsi:type="dcterms:W3CDTF">2025-05-04T13:50:15Z</dcterms:modified>
</cp:coreProperties>
</file>