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5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2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29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0335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84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2743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46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70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2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99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33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8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9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1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66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2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3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DolcXbh0p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top-bullying.gov.g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bv8R3ichsQ&amp;t=897s" TargetMode="External"/><Relationship Id="rId2" Type="http://schemas.openxmlformats.org/officeDocument/2006/relationships/hyperlink" Target="https://www.google.com/search?client=firefox-b-d&amp;q=%CE%9F%CE%99+%CE%A3%CE%9A%CE%95%CE%A8%CE%95%CE%99%CF%82+%CE%A4%CE%97%CF%82+%CE%9D%CE%95%CE%A6%CE%95%CE%9B%CE%97%CE%A3#fpstate=ive&amp;vld=ci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client=firefox-b-d&amp;hs=6IoU&amp;sca_esv=ec80bda997b12d86&amp;cs=0&amp;sxsrf=AN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Ενδοσχολική Βία και Εκφοβισμός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Συζήτηση – Βίντεο – Δραστηριότητα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Παρα</a:t>
            </a:r>
            <a:r>
              <a:rPr dirty="0" err="1"/>
              <a:t>δείγμ</a:t>
            </a:r>
            <a:r>
              <a:rPr dirty="0"/>
              <a:t>ατα περιστατικών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 dirty="0" err="1"/>
              <a:t>Μι</a:t>
            </a:r>
            <a:r>
              <a:rPr sz="2400" dirty="0"/>
              <a:t>α παρέα σταματά να καλεί έναν συμμαθητή στις εξόδους.</a:t>
            </a:r>
          </a:p>
          <a:p>
            <a:r>
              <a:rPr sz="2400" dirty="0" err="1"/>
              <a:t>Σε</a:t>
            </a:r>
            <a:r>
              <a:rPr sz="2400" dirty="0"/>
              <a:t> </a:t>
            </a:r>
            <a:r>
              <a:rPr sz="2400" dirty="0" err="1"/>
              <a:t>ομ</a:t>
            </a:r>
            <a:r>
              <a:rPr sz="2400" dirty="0"/>
              <a:t>αδικό chat γράφονται ειρωνικά σχόλια.</a:t>
            </a:r>
          </a:p>
          <a:p>
            <a:r>
              <a:rPr sz="2400" dirty="0" err="1"/>
              <a:t>Κά</a:t>
            </a:r>
            <a:r>
              <a:rPr sz="2400" dirty="0"/>
              <a:t>ποιοι γελούν όταν μιλά ένας μαθητής.</a:t>
            </a:r>
          </a:p>
          <a:p>
            <a:r>
              <a:rPr sz="2400" dirty="0" err="1"/>
              <a:t>Δι</a:t>
            </a:r>
            <a:r>
              <a:rPr sz="2400" dirty="0"/>
              <a:t>αδίδεται μια φήμη για συμμαθήτρια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Σκέψου και απάντησε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Είν</a:t>
            </a:r>
            <a:r>
              <a:rPr dirty="0"/>
              <a:t>αι βία ή «πλάκα»;</a:t>
            </a:r>
            <a:r>
              <a:rPr lang="el-GR" dirty="0"/>
              <a:t> Ποια η διαφορά της πλάκας από  τη βία;</a:t>
            </a:r>
            <a:endParaRPr dirty="0"/>
          </a:p>
          <a:p>
            <a:r>
              <a:rPr dirty="0" err="1"/>
              <a:t>Γι</a:t>
            </a:r>
            <a:r>
              <a:rPr dirty="0"/>
              <a:t>ατί οι καθηγητές συχνά δεν το αντιλαμβάνονται;</a:t>
            </a:r>
          </a:p>
          <a:p>
            <a:r>
              <a:rPr dirty="0" err="1"/>
              <a:t>Πώς</a:t>
            </a:r>
            <a:r>
              <a:rPr dirty="0"/>
              <a:t> μπ</a:t>
            </a:r>
            <a:r>
              <a:rPr dirty="0" err="1"/>
              <a:t>ορεί</a:t>
            </a:r>
            <a:r>
              <a:rPr dirty="0"/>
              <a:t> να </a:t>
            </a:r>
            <a:r>
              <a:rPr dirty="0" err="1"/>
              <a:t>νιώθει</a:t>
            </a:r>
            <a:r>
              <a:rPr dirty="0"/>
              <a:t> </a:t>
            </a:r>
            <a:r>
              <a:rPr dirty="0" err="1"/>
              <a:t>το</a:t>
            </a:r>
            <a:r>
              <a:rPr dirty="0"/>
              <a:t> </a:t>
            </a:r>
            <a:r>
              <a:rPr dirty="0" err="1"/>
              <a:t>άτομο</a:t>
            </a:r>
            <a:r>
              <a:rPr dirty="0"/>
              <a:t> π</a:t>
            </a:r>
            <a:r>
              <a:rPr dirty="0" err="1"/>
              <a:t>ου</a:t>
            </a:r>
            <a:r>
              <a:rPr dirty="0"/>
              <a:t> </a:t>
            </a:r>
            <a:r>
              <a:rPr dirty="0" err="1"/>
              <a:t>το</a:t>
            </a:r>
            <a:r>
              <a:rPr dirty="0"/>
              <a:t> </a:t>
            </a:r>
            <a:r>
              <a:rPr dirty="0" err="1"/>
              <a:t>δέχετ</a:t>
            </a:r>
            <a:r>
              <a:rPr dirty="0"/>
              <a:t>αι;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Επιπτώσεις του εκφοβισμού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/>
              <a:t>Χα</a:t>
            </a:r>
            <a:r>
              <a:rPr sz="2400" dirty="0" err="1"/>
              <a:t>μηλή</a:t>
            </a:r>
            <a:r>
              <a:rPr sz="2400" dirty="0"/>
              <a:t> α</a:t>
            </a:r>
            <a:r>
              <a:rPr sz="2400" dirty="0" err="1"/>
              <a:t>υτοεκτίμηση</a:t>
            </a:r>
            <a:endParaRPr sz="2400" dirty="0"/>
          </a:p>
          <a:p>
            <a:r>
              <a:rPr sz="2400" dirty="0" err="1"/>
              <a:t>Άγχος</a:t>
            </a:r>
            <a:r>
              <a:rPr sz="2400" dirty="0"/>
              <a:t> και </a:t>
            </a:r>
            <a:r>
              <a:rPr sz="2400" dirty="0" err="1"/>
              <a:t>θλίψη</a:t>
            </a:r>
            <a:endParaRPr sz="2400" dirty="0"/>
          </a:p>
          <a:p>
            <a:r>
              <a:rPr sz="2400" dirty="0" err="1"/>
              <a:t>Μείωση</a:t>
            </a:r>
            <a:r>
              <a:rPr sz="2400" dirty="0"/>
              <a:t> </a:t>
            </a:r>
            <a:r>
              <a:rPr sz="2400" dirty="0" err="1"/>
              <a:t>σχολικής</a:t>
            </a:r>
            <a:r>
              <a:rPr sz="2400" dirty="0"/>
              <a:t> επ</a:t>
            </a:r>
            <a:r>
              <a:rPr sz="2400" dirty="0" err="1"/>
              <a:t>ίδοσης</a:t>
            </a:r>
            <a:endParaRPr sz="2400" dirty="0"/>
          </a:p>
          <a:p>
            <a:r>
              <a:rPr sz="2400" dirty="0" err="1"/>
              <a:t>Δυσκολίες</a:t>
            </a:r>
            <a:r>
              <a:rPr sz="2400" dirty="0"/>
              <a:t> </a:t>
            </a:r>
            <a:r>
              <a:rPr sz="2400" dirty="0" err="1"/>
              <a:t>στις</a:t>
            </a:r>
            <a:r>
              <a:rPr sz="2400" dirty="0"/>
              <a:t> </a:t>
            </a:r>
            <a:r>
              <a:rPr sz="2400" dirty="0" err="1"/>
              <a:t>σχέσεις</a:t>
            </a:r>
            <a:endParaRPr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Τελική ερώτηση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Αν</a:t>
            </a:r>
            <a:r>
              <a:rPr sz="2400" dirty="0"/>
              <a:t> </a:t>
            </a:r>
            <a:r>
              <a:rPr sz="2400" dirty="0" err="1"/>
              <a:t>δείτε</a:t>
            </a:r>
            <a:r>
              <a:rPr sz="2400" dirty="0"/>
              <a:t> bullying </a:t>
            </a:r>
            <a:r>
              <a:rPr sz="2400" dirty="0" err="1"/>
              <a:t>στο</a:t>
            </a:r>
            <a:r>
              <a:rPr sz="2400" dirty="0"/>
              <a:t> </a:t>
            </a:r>
            <a:r>
              <a:rPr sz="2400" dirty="0" err="1"/>
              <a:t>σχολείο</a:t>
            </a:r>
            <a:r>
              <a:rPr sz="2400" dirty="0"/>
              <a:t>, </a:t>
            </a:r>
            <a:r>
              <a:rPr sz="2400" dirty="0" err="1"/>
              <a:t>τι</a:t>
            </a:r>
            <a:r>
              <a:rPr sz="2400" dirty="0"/>
              <a:t> μπ</a:t>
            </a:r>
            <a:r>
              <a:rPr sz="2400" dirty="0" err="1"/>
              <a:t>ορείτε</a:t>
            </a:r>
            <a:r>
              <a:rPr sz="2400" dirty="0"/>
              <a:t> να </a:t>
            </a:r>
            <a:r>
              <a:rPr sz="2400" dirty="0" err="1"/>
              <a:t>κάνετε</a:t>
            </a:r>
            <a:r>
              <a:rPr sz="2400" dirty="0"/>
              <a:t>;</a:t>
            </a:r>
          </a:p>
          <a:p>
            <a:r>
              <a:rPr sz="2400" dirty="0" err="1"/>
              <a:t>Σε</a:t>
            </a:r>
            <a:r>
              <a:rPr sz="2400" dirty="0"/>
              <a:t> π</a:t>
            </a:r>
            <a:r>
              <a:rPr sz="2400" dirty="0" err="1"/>
              <a:t>οιον</a:t>
            </a:r>
            <a:r>
              <a:rPr sz="2400" dirty="0"/>
              <a:t> μπ</a:t>
            </a:r>
            <a:r>
              <a:rPr sz="2400" dirty="0" err="1"/>
              <a:t>ορείτε</a:t>
            </a:r>
            <a:r>
              <a:rPr sz="2400" dirty="0"/>
              <a:t> να </a:t>
            </a:r>
            <a:r>
              <a:rPr sz="2400" dirty="0" err="1"/>
              <a:t>μιλήσετε</a:t>
            </a:r>
            <a:r>
              <a:rPr sz="2400" dirty="0"/>
              <a:t>;</a:t>
            </a:r>
          </a:p>
          <a:p>
            <a:r>
              <a:rPr sz="2400" dirty="0" err="1"/>
              <a:t>Πώς</a:t>
            </a:r>
            <a:r>
              <a:rPr sz="2400" dirty="0"/>
              <a:t> μπ</a:t>
            </a:r>
            <a:r>
              <a:rPr sz="2400" dirty="0" err="1"/>
              <a:t>ορεί</a:t>
            </a:r>
            <a:r>
              <a:rPr sz="2400" dirty="0"/>
              <a:t> </a:t>
            </a:r>
            <a:r>
              <a:rPr sz="2400" dirty="0" err="1"/>
              <a:t>έν</a:t>
            </a:r>
            <a:r>
              <a:rPr sz="2400" dirty="0"/>
              <a:t>ας συμμαθητής να βοηθήσει;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Έναρξη συζήτησης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Τι</a:t>
            </a:r>
            <a:r>
              <a:rPr dirty="0"/>
              <a:t> π</a:t>
            </a:r>
            <a:r>
              <a:rPr dirty="0" err="1"/>
              <a:t>ιστεύετε</a:t>
            </a:r>
            <a:r>
              <a:rPr dirty="0"/>
              <a:t> </a:t>
            </a:r>
            <a:r>
              <a:rPr dirty="0" err="1"/>
              <a:t>ότι</a:t>
            </a:r>
            <a:r>
              <a:rPr dirty="0"/>
              <a:t> </a:t>
            </a:r>
            <a:r>
              <a:rPr dirty="0" err="1"/>
              <a:t>σημ</a:t>
            </a:r>
            <a:r>
              <a:rPr dirty="0"/>
              <a:t>αίνει bullyi</a:t>
            </a:r>
            <a:r>
              <a:rPr lang="en-GB" dirty="0"/>
              <a:t>ng</a:t>
            </a:r>
            <a:r>
              <a:rPr dirty="0"/>
              <a:t>;</a:t>
            </a:r>
          </a:p>
          <a:p>
            <a:r>
              <a:rPr dirty="0" err="1"/>
              <a:t>Έχετε</a:t>
            </a:r>
            <a:r>
              <a:rPr dirty="0"/>
              <a:t> </a:t>
            </a:r>
            <a:r>
              <a:rPr dirty="0" err="1"/>
              <a:t>δει</a:t>
            </a:r>
            <a:r>
              <a:rPr dirty="0"/>
              <a:t> π</a:t>
            </a:r>
            <a:r>
              <a:rPr dirty="0" err="1"/>
              <a:t>εριστ</a:t>
            </a:r>
            <a:r>
              <a:rPr dirty="0"/>
              <a:t>ατικά στο σχολείο ή στο διαδίκτυο;</a:t>
            </a:r>
          </a:p>
          <a:p>
            <a:r>
              <a:rPr dirty="0" err="1"/>
              <a:t>Γι</a:t>
            </a:r>
            <a:r>
              <a:rPr dirty="0"/>
              <a:t>ατί κάποιοι μαθητές δεν μιλούν;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Βίντεο</a:t>
            </a:r>
            <a:r>
              <a:rPr dirty="0"/>
              <a:t> </a:t>
            </a:r>
            <a:r>
              <a:rPr dirty="0" err="1"/>
              <a:t>Εθνικής</a:t>
            </a:r>
            <a:r>
              <a:rPr dirty="0"/>
              <a:t> Καμπ</a:t>
            </a:r>
            <a:r>
              <a:rPr dirty="0" err="1"/>
              <a:t>άνι</a:t>
            </a:r>
            <a:r>
              <a:rPr dirty="0"/>
              <a:t>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2800" dirty="0" err="1"/>
              <a:t>Δείτε</a:t>
            </a:r>
            <a:r>
              <a:rPr sz="2800" dirty="0"/>
              <a:t> </a:t>
            </a:r>
            <a:r>
              <a:rPr sz="2800" dirty="0" err="1"/>
              <a:t>το</a:t>
            </a:r>
            <a:r>
              <a:rPr sz="2800" dirty="0"/>
              <a:t> β</a:t>
            </a:r>
            <a:r>
              <a:rPr sz="2800" dirty="0" err="1"/>
              <a:t>ίντεο</a:t>
            </a:r>
            <a:r>
              <a:rPr sz="2800" dirty="0"/>
              <a:t>: </a:t>
            </a:r>
            <a:r>
              <a:rPr sz="2800" dirty="0">
                <a:hlinkClick r:id="rId2"/>
              </a:rPr>
              <a:t>https://www.youtube.com/watch?v=HDolcXbh0pc</a:t>
            </a:r>
            <a:endParaRPr lang="el-GR" sz="2800" dirty="0"/>
          </a:p>
          <a:p>
            <a:endParaRPr sz="2800" dirty="0"/>
          </a:p>
          <a:p>
            <a:r>
              <a:rPr sz="2800" dirty="0" err="1"/>
              <a:t>Μετά</a:t>
            </a:r>
            <a:r>
              <a:rPr sz="2800" dirty="0"/>
              <a:t> </a:t>
            </a:r>
            <a:r>
              <a:rPr sz="2800" dirty="0" err="1"/>
              <a:t>το</a:t>
            </a:r>
            <a:r>
              <a:rPr sz="2800" dirty="0"/>
              <a:t> β</a:t>
            </a:r>
            <a:r>
              <a:rPr sz="2800" dirty="0" err="1"/>
              <a:t>ίντεο</a:t>
            </a:r>
            <a:r>
              <a:rPr sz="2800" dirty="0"/>
              <a:t> </a:t>
            </a:r>
            <a:r>
              <a:rPr sz="2800" dirty="0" err="1"/>
              <a:t>συζητάμε</a:t>
            </a:r>
            <a:r>
              <a:rPr sz="2800" dirty="0"/>
              <a:t>:</a:t>
            </a:r>
          </a:p>
          <a:p>
            <a:r>
              <a:rPr lang="el-GR" sz="2800" dirty="0"/>
              <a:t>Ποιο είναι το μήνυμα του βίντεο;</a:t>
            </a:r>
            <a:endParaRPr sz="2800" dirty="0"/>
          </a:p>
          <a:p>
            <a:r>
              <a:rPr sz="2800" dirty="0" err="1"/>
              <a:t>Ποι</a:t>
            </a:r>
            <a:r>
              <a:rPr sz="2800" dirty="0"/>
              <a:t>α σκηνή σας έκανε μεγαλύτερη εντύπωση</a:t>
            </a:r>
            <a:r>
              <a:rPr dirty="0"/>
              <a:t>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Πού μπορούμε να μιλήσουμε;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Εθνική</a:t>
            </a:r>
            <a:r>
              <a:rPr dirty="0"/>
              <a:t> πλα</a:t>
            </a:r>
            <a:r>
              <a:rPr dirty="0" err="1"/>
              <a:t>τφόρμ</a:t>
            </a:r>
            <a:r>
              <a:rPr dirty="0"/>
              <a:t>α: </a:t>
            </a:r>
            <a:r>
              <a:rPr dirty="0">
                <a:hlinkClick r:id="rId2"/>
              </a:rPr>
              <a:t>https://stop-bullying.gov.gr/</a:t>
            </a:r>
            <a:endParaRPr lang="el-GR" dirty="0"/>
          </a:p>
          <a:p>
            <a:endParaRPr dirty="0"/>
          </a:p>
          <a:p>
            <a:r>
              <a:rPr dirty="0" err="1"/>
              <a:t>Ενημέρωση</a:t>
            </a:r>
            <a:r>
              <a:rPr dirty="0"/>
              <a:t> </a:t>
            </a:r>
            <a:r>
              <a:rPr dirty="0" err="1"/>
              <a:t>γι</a:t>
            </a:r>
            <a:r>
              <a:rPr dirty="0"/>
              <a:t>α μαθητές, γονείς και εκπαιδευτικούς</a:t>
            </a:r>
          </a:p>
          <a:p>
            <a:r>
              <a:rPr dirty="0" err="1"/>
              <a:t>Δυν</a:t>
            </a:r>
            <a:r>
              <a:rPr dirty="0"/>
              <a:t>ατότητα αναφοράς περιστατικών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ο σχολικός εκφοβισμός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/>
              <a:t>Ε</a:t>
            </a:r>
            <a:r>
              <a:rPr sz="2400" u="sng" dirty="0"/>
              <a:t>παναλαμβα</a:t>
            </a:r>
            <a:r>
              <a:rPr sz="2400" u="sng" dirty="0" err="1"/>
              <a:t>νόμενη</a:t>
            </a:r>
            <a:r>
              <a:rPr sz="2400" dirty="0"/>
              <a:t> επ</a:t>
            </a:r>
            <a:r>
              <a:rPr sz="2400" dirty="0" err="1"/>
              <a:t>ιθετική</a:t>
            </a:r>
            <a:r>
              <a:rPr sz="2400" dirty="0"/>
              <a:t> </a:t>
            </a:r>
            <a:r>
              <a:rPr sz="2400" dirty="0" err="1"/>
              <a:t>συμ</a:t>
            </a:r>
            <a:r>
              <a:rPr sz="2400" dirty="0"/>
              <a:t>περιφορά</a:t>
            </a:r>
          </a:p>
          <a:p>
            <a:r>
              <a:rPr sz="2400" dirty="0" err="1"/>
              <a:t>Σκο</a:t>
            </a:r>
            <a:r>
              <a:rPr sz="2400" dirty="0"/>
              <a:t>πός να πληγώσει, να φοβίσει ή να απομονώσει</a:t>
            </a:r>
          </a:p>
          <a:p>
            <a:r>
              <a:rPr sz="2400" dirty="0"/>
              <a:t>Υπ</a:t>
            </a:r>
            <a:r>
              <a:rPr sz="2400" dirty="0" err="1"/>
              <a:t>άρχει</a:t>
            </a:r>
            <a:r>
              <a:rPr sz="2400" dirty="0"/>
              <a:t> α</a:t>
            </a:r>
            <a:r>
              <a:rPr sz="2400" dirty="0" err="1"/>
              <a:t>νισορρο</a:t>
            </a:r>
            <a:r>
              <a:rPr sz="2400" dirty="0"/>
              <a:t>πία δύναμης μεταξύ μαθητών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Μορφές εκφοβισμού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Σωματικός</a:t>
            </a:r>
          </a:p>
          <a:p>
            <a:r>
              <a:t>Λεκτικός</a:t>
            </a:r>
          </a:p>
          <a:p>
            <a:r>
              <a:t>Κοινωνικός (αποκλεισμός, φήμες)</a:t>
            </a:r>
          </a:p>
          <a:p>
            <a:r>
              <a:t>Ηλεκτρονικός (cyberbullying)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Πραγματικές ιστορίες bullying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dirty="0" err="1"/>
              <a:t>Βίντεο</a:t>
            </a:r>
            <a:r>
              <a:rPr dirty="0"/>
              <a:t>: «</a:t>
            </a:r>
            <a:r>
              <a:rPr dirty="0" err="1"/>
              <a:t>Οι</a:t>
            </a:r>
            <a:r>
              <a:rPr dirty="0"/>
              <a:t> </a:t>
            </a:r>
            <a:r>
              <a:rPr dirty="0" err="1"/>
              <a:t>Σκέψεις</a:t>
            </a:r>
            <a:r>
              <a:rPr dirty="0"/>
              <a:t> </a:t>
            </a:r>
            <a:r>
              <a:rPr dirty="0" err="1"/>
              <a:t>της</a:t>
            </a:r>
            <a:r>
              <a:rPr dirty="0"/>
              <a:t> </a:t>
            </a:r>
            <a:r>
              <a:rPr dirty="0" err="1"/>
              <a:t>Νεφέλης</a:t>
            </a:r>
            <a:r>
              <a:rPr dirty="0"/>
              <a:t>»</a:t>
            </a:r>
            <a:r>
              <a:rPr lang="el-GR" dirty="0"/>
              <a:t> </a:t>
            </a:r>
            <a:endParaRPr lang="en-GB" dirty="0"/>
          </a:p>
          <a:p>
            <a:r>
              <a:rPr lang="el-GR" dirty="0"/>
              <a:t>ΟΙ ΣΚΕΨΕΙΣ Της ΝΕΦΕΛΗΣ</a:t>
            </a:r>
            <a:endParaRPr lang="en-GB" dirty="0"/>
          </a:p>
          <a:p>
            <a:r>
              <a:rPr lang="en-GB" u="sng" dirty="0">
                <a:hlinkClick r:id="rId2"/>
              </a:rPr>
              <a:t>https</a:t>
            </a:r>
            <a:r>
              <a:rPr lang="el-GR" u="sng" dirty="0">
                <a:hlinkClick r:id="rId2"/>
              </a:rPr>
              <a:t>://</a:t>
            </a:r>
            <a:r>
              <a:rPr lang="en-GB" u="sng" dirty="0">
                <a:hlinkClick r:id="rId2"/>
              </a:rPr>
              <a:t>www</a:t>
            </a:r>
            <a:r>
              <a:rPr lang="el-GR" u="sng" dirty="0">
                <a:hlinkClick r:id="rId2"/>
              </a:rPr>
              <a:t>.</a:t>
            </a:r>
            <a:r>
              <a:rPr lang="en-GB" u="sng" dirty="0">
                <a:hlinkClick r:id="rId2"/>
              </a:rPr>
              <a:t>google</a:t>
            </a:r>
            <a:r>
              <a:rPr lang="el-GR" u="sng" dirty="0">
                <a:hlinkClick r:id="rId2"/>
              </a:rPr>
              <a:t>.</a:t>
            </a:r>
            <a:r>
              <a:rPr lang="en-GB" u="sng" dirty="0">
                <a:hlinkClick r:id="rId2"/>
              </a:rPr>
              <a:t>com</a:t>
            </a:r>
            <a:r>
              <a:rPr lang="el-GR" u="sng" dirty="0">
                <a:hlinkClick r:id="rId2"/>
              </a:rPr>
              <a:t>/</a:t>
            </a:r>
            <a:r>
              <a:rPr lang="en-GB" u="sng" dirty="0">
                <a:hlinkClick r:id="rId2"/>
              </a:rPr>
              <a:t>search</a:t>
            </a:r>
            <a:r>
              <a:rPr lang="el-GR" u="sng" dirty="0">
                <a:hlinkClick r:id="rId2"/>
              </a:rPr>
              <a:t>?</a:t>
            </a:r>
            <a:r>
              <a:rPr lang="en-GB" u="sng" dirty="0">
                <a:hlinkClick r:id="rId2"/>
              </a:rPr>
              <a:t>client</a:t>
            </a:r>
            <a:r>
              <a:rPr lang="el-GR" u="sng" dirty="0">
                <a:hlinkClick r:id="rId2"/>
              </a:rPr>
              <a:t>=</a:t>
            </a:r>
            <a:r>
              <a:rPr lang="en-GB" u="sng" dirty="0" err="1">
                <a:hlinkClick r:id="rId2"/>
              </a:rPr>
              <a:t>firefox</a:t>
            </a:r>
            <a:r>
              <a:rPr lang="el-GR" u="sng" dirty="0">
                <a:hlinkClick r:id="rId2"/>
              </a:rPr>
              <a:t>-</a:t>
            </a:r>
            <a:r>
              <a:rPr lang="en-GB" u="sng" dirty="0">
                <a:hlinkClick r:id="rId2"/>
              </a:rPr>
              <a:t>b</a:t>
            </a:r>
            <a:r>
              <a:rPr lang="el-GR" u="sng" dirty="0">
                <a:hlinkClick r:id="rId2"/>
              </a:rPr>
              <a:t>-</a:t>
            </a:r>
            <a:r>
              <a:rPr lang="en-GB" u="sng" dirty="0">
                <a:hlinkClick r:id="rId2"/>
              </a:rPr>
              <a:t>d</a:t>
            </a:r>
            <a:r>
              <a:rPr lang="el-GR" u="sng" dirty="0">
                <a:hlinkClick r:id="rId2"/>
              </a:rPr>
              <a:t>&amp;</a:t>
            </a:r>
            <a:r>
              <a:rPr lang="en-GB" u="sng" dirty="0">
                <a:hlinkClick r:id="rId2"/>
              </a:rPr>
              <a:t>q</a:t>
            </a:r>
            <a:r>
              <a:rPr lang="el-GR" u="sng" dirty="0">
                <a:hlinkClick r:id="rId2"/>
              </a:rPr>
              <a:t>=%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</a:t>
            </a:r>
            <a:r>
              <a:rPr lang="en-GB" u="sng" dirty="0">
                <a:hlinkClick r:id="rId2"/>
              </a:rPr>
              <a:t>F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%99+%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A</a:t>
            </a:r>
            <a:r>
              <a:rPr lang="el-GR" u="sng" dirty="0">
                <a:hlinkClick r:id="rId2"/>
              </a:rPr>
              <a:t>3%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</a:t>
            </a:r>
            <a:r>
              <a:rPr lang="en-GB" u="sng" dirty="0">
                <a:hlinkClick r:id="rId2"/>
              </a:rPr>
              <a:t>A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%95%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A</a:t>
            </a:r>
            <a:r>
              <a:rPr lang="el-GR" u="sng" dirty="0">
                <a:hlinkClick r:id="rId2"/>
              </a:rPr>
              <a:t>8%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%95%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%99%</a:t>
            </a:r>
            <a:r>
              <a:rPr lang="en-GB" u="sng" dirty="0">
                <a:hlinkClick r:id="rId2"/>
              </a:rPr>
              <a:t>CF</a:t>
            </a:r>
            <a:r>
              <a:rPr lang="el-GR" u="sng" dirty="0">
                <a:hlinkClick r:id="rId2"/>
              </a:rPr>
              <a:t>%82+%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A</a:t>
            </a:r>
            <a:r>
              <a:rPr lang="el-GR" u="sng" dirty="0">
                <a:hlinkClick r:id="rId2"/>
              </a:rPr>
              <a:t>4%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%97%</a:t>
            </a:r>
            <a:r>
              <a:rPr lang="en-GB" u="sng" dirty="0">
                <a:hlinkClick r:id="rId2"/>
              </a:rPr>
              <a:t>CF</a:t>
            </a:r>
            <a:r>
              <a:rPr lang="el-GR" u="sng" dirty="0">
                <a:hlinkClick r:id="rId2"/>
              </a:rPr>
              <a:t>%82+%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</a:t>
            </a:r>
            <a:r>
              <a:rPr lang="en-GB" u="sng" dirty="0">
                <a:hlinkClick r:id="rId2"/>
              </a:rPr>
              <a:t>D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%95%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A</a:t>
            </a:r>
            <a:r>
              <a:rPr lang="el-GR" u="sng" dirty="0">
                <a:hlinkClick r:id="rId2"/>
              </a:rPr>
              <a:t>6%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%95%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</a:t>
            </a:r>
            <a:r>
              <a:rPr lang="en-GB" u="sng" dirty="0">
                <a:hlinkClick r:id="rId2"/>
              </a:rPr>
              <a:t>B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%97%</a:t>
            </a:r>
            <a:r>
              <a:rPr lang="en-GB" u="sng" dirty="0">
                <a:hlinkClick r:id="rId2"/>
              </a:rPr>
              <a:t>CE</a:t>
            </a:r>
            <a:r>
              <a:rPr lang="el-GR" u="sng" dirty="0">
                <a:hlinkClick r:id="rId2"/>
              </a:rPr>
              <a:t>%</a:t>
            </a:r>
            <a:r>
              <a:rPr lang="en-GB" u="sng" dirty="0">
                <a:hlinkClick r:id="rId2"/>
              </a:rPr>
              <a:t>A</a:t>
            </a:r>
            <a:r>
              <a:rPr lang="el-GR" u="sng" dirty="0">
                <a:hlinkClick r:id="rId2"/>
              </a:rPr>
              <a:t>3#</a:t>
            </a:r>
            <a:r>
              <a:rPr lang="en-GB" u="sng" dirty="0" err="1">
                <a:hlinkClick r:id="rId2"/>
              </a:rPr>
              <a:t>fpstate</a:t>
            </a:r>
            <a:r>
              <a:rPr lang="el-GR" u="sng" dirty="0">
                <a:hlinkClick r:id="rId2"/>
              </a:rPr>
              <a:t>=</a:t>
            </a:r>
            <a:r>
              <a:rPr lang="en-GB" u="sng" dirty="0" err="1">
                <a:hlinkClick r:id="rId2"/>
              </a:rPr>
              <a:t>ive</a:t>
            </a:r>
            <a:r>
              <a:rPr lang="el-GR" u="sng" dirty="0">
                <a:hlinkClick r:id="rId2"/>
              </a:rPr>
              <a:t>&amp;</a:t>
            </a:r>
            <a:r>
              <a:rPr lang="en-GB" u="sng" dirty="0" err="1">
                <a:hlinkClick r:id="rId2"/>
              </a:rPr>
              <a:t>vld</a:t>
            </a:r>
            <a:r>
              <a:rPr lang="el-GR" u="sng" dirty="0">
                <a:hlinkClick r:id="rId2"/>
              </a:rPr>
              <a:t>=</a:t>
            </a:r>
            <a:r>
              <a:rPr lang="en-GB" u="sng" dirty="0" err="1">
                <a:hlinkClick r:id="rId2"/>
              </a:rPr>
              <a:t>cid</a:t>
            </a:r>
            <a:r>
              <a:rPr lang="el-GR" dirty="0"/>
              <a:t>:</a:t>
            </a:r>
            <a:endParaRPr lang="en-GB" dirty="0"/>
          </a:p>
          <a:p>
            <a:r>
              <a:rPr lang="el-GR" u="sng" dirty="0">
                <a:hlinkClick r:id="rId3"/>
              </a:rPr>
              <a:t>Η Νεφέλη Αγνοείται</a:t>
            </a:r>
            <a:endParaRPr lang="en-GB" dirty="0"/>
          </a:p>
          <a:p>
            <a:r>
              <a:rPr lang="el-GR" u="sng" dirty="0">
                <a:hlinkClick r:id="rId4"/>
              </a:rPr>
              <a:t>https://www.google.com/search?client=firefox-b-d&amp;hs=6IoU&amp;sca_esv=ec80bda997b12d86&amp;cs=0&amp;sxsrf=AN</a:t>
            </a:r>
            <a:endParaRPr lang="en-GB" dirty="0"/>
          </a:p>
          <a:p>
            <a:endParaRPr dirty="0"/>
          </a:p>
          <a:p>
            <a:r>
              <a:rPr dirty="0" err="1"/>
              <a:t>Βίντεο</a:t>
            </a:r>
            <a:r>
              <a:rPr dirty="0"/>
              <a:t>: «Η </a:t>
            </a:r>
            <a:r>
              <a:rPr dirty="0" err="1"/>
              <a:t>Νεφέλη</a:t>
            </a:r>
            <a:r>
              <a:rPr dirty="0"/>
              <a:t> </a:t>
            </a:r>
            <a:r>
              <a:rPr dirty="0" err="1"/>
              <a:t>Αγνοείτ</a:t>
            </a:r>
            <a:r>
              <a:rPr dirty="0"/>
              <a:t>αι»</a:t>
            </a:r>
            <a:endParaRPr lang="el-GR" dirty="0"/>
          </a:p>
          <a:p>
            <a:r>
              <a:rPr lang="el-GR" u="sng" dirty="0">
                <a:hlinkClick r:id="rId4"/>
              </a:rPr>
              <a:t>https://www.google.com/search?client=firefox-b-d&amp;hs=6IoU&amp;sca_esv=ec80bda997b12d86&amp;cs=0&amp;sxsrf=AN</a:t>
            </a:r>
            <a:endParaRPr lang="el-GR" u="sng" dirty="0"/>
          </a:p>
          <a:p>
            <a:endParaRPr dirty="0"/>
          </a:p>
          <a:p>
            <a:r>
              <a:rPr dirty="0" err="1"/>
              <a:t>Ερώτηση</a:t>
            </a:r>
            <a:r>
              <a:rPr dirty="0"/>
              <a:t>: </a:t>
            </a:r>
            <a:r>
              <a:rPr dirty="0" err="1"/>
              <a:t>Γι</a:t>
            </a:r>
            <a:r>
              <a:rPr dirty="0"/>
              <a:t>ατί η Νεφέλη δεν μίλησε νωρίτερα;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Η «</a:t>
            </a:r>
            <a:r>
              <a:rPr dirty="0" err="1"/>
              <a:t>Αθέ</a:t>
            </a:r>
            <a:r>
              <a:rPr dirty="0"/>
              <a:t>ατη» Βία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Κοροϊδί</a:t>
            </a:r>
            <a:r>
              <a:rPr sz="2400" dirty="0"/>
              <a:t>α που παρουσιάζεται ως πλάκα</a:t>
            </a:r>
          </a:p>
          <a:p>
            <a:r>
              <a:rPr sz="2400" dirty="0"/>
              <a:t>Απ</a:t>
            </a:r>
            <a:r>
              <a:rPr sz="2400" dirty="0" err="1"/>
              <a:t>οκλεισμός</a:t>
            </a:r>
            <a:r>
              <a:rPr sz="2400" dirty="0"/>
              <a:t> από πα</a:t>
            </a:r>
            <a:r>
              <a:rPr sz="2400" dirty="0" err="1"/>
              <a:t>ρέες</a:t>
            </a:r>
            <a:endParaRPr sz="2400" dirty="0"/>
          </a:p>
          <a:p>
            <a:r>
              <a:rPr sz="2400" dirty="0" err="1"/>
              <a:t>Ψίθυροι</a:t>
            </a:r>
            <a:r>
              <a:rPr sz="2400" dirty="0"/>
              <a:t> και </a:t>
            </a:r>
            <a:r>
              <a:rPr sz="2400" dirty="0" err="1"/>
              <a:t>γέλι</a:t>
            </a:r>
            <a:r>
              <a:rPr sz="2400" dirty="0"/>
              <a:t>α</a:t>
            </a:r>
          </a:p>
          <a:p>
            <a:r>
              <a:rPr sz="2400" dirty="0" err="1"/>
              <a:t>Ειρωνικά</a:t>
            </a:r>
            <a:r>
              <a:rPr sz="2400" dirty="0"/>
              <a:t> </a:t>
            </a:r>
            <a:r>
              <a:rPr sz="2400" dirty="0" err="1"/>
              <a:t>σχόλι</a:t>
            </a:r>
            <a:r>
              <a:rPr sz="2400" dirty="0"/>
              <a:t>α στο διαδίκτυο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Συζήτηση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Ποια μορφή βίας φαίνεται περισσότερο στο σχολείο;</a:t>
            </a:r>
          </a:p>
          <a:p>
            <a:r>
              <a:t>Ποια μορφή βίας δεν φαίνεται εύκολα;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487</Words>
  <Application>Microsoft Office PowerPoint</Application>
  <PresentationFormat>Προβολή στην οθόνη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Θρόισμα</vt:lpstr>
      <vt:lpstr>Ενδοσχολική Βία και Εκφοβισμός</vt:lpstr>
      <vt:lpstr>Έναρξη συζήτησης</vt:lpstr>
      <vt:lpstr>Βίντεο Εθνικής Καμπάνιας</vt:lpstr>
      <vt:lpstr>Πού μπορούμε να μιλήσουμε;</vt:lpstr>
      <vt:lpstr>Τι είναι ο σχολικός εκφοβισμός</vt:lpstr>
      <vt:lpstr>Μορφές εκφοβισμού</vt:lpstr>
      <vt:lpstr>Πραγματικές ιστορίες bullying</vt:lpstr>
      <vt:lpstr>Η «Αθέατη» Βία</vt:lpstr>
      <vt:lpstr>Συζήτηση</vt:lpstr>
      <vt:lpstr>Παραδείγματα περιστατικών</vt:lpstr>
      <vt:lpstr>Σκέψου και απάντησε</vt:lpstr>
      <vt:lpstr>Επιπτώσεις του εκφοβισμού</vt:lpstr>
      <vt:lpstr>Τελική ερώτηση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ΜΑΡΙΑ ΠΛΑΤΟΚΟΥΚΗ</dc:creator>
  <cp:keywords/>
  <dc:description>generated using python-pptx</dc:description>
  <cp:lastModifiedBy>ΜΑΡΙΑ ΠΛΑΤΟΚΟΥΚΗ</cp:lastModifiedBy>
  <cp:revision>4</cp:revision>
  <dcterms:created xsi:type="dcterms:W3CDTF">2013-01-27T09:14:16Z</dcterms:created>
  <dcterms:modified xsi:type="dcterms:W3CDTF">2026-03-10T04:15:14Z</dcterms:modified>
  <cp:category/>
</cp:coreProperties>
</file>