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4630400" cy="8229600"/>
  <p:notesSz cx="8229600" cy="14630400"/>
  <p:embeddedFontLst>
    <p:embeddedFont>
      <p:font typeface="Open Sans" charset="0"/>
      <p:regular r:id="rId20"/>
    </p:embeddedFont>
    <p:embeddedFont>
      <p:font typeface="Calibri" pitchFamily="34" charset="0"/>
      <p:regular r:id="rId21"/>
      <p:bold r:id="rId22"/>
      <p:italic r:id="rId23"/>
      <p:boldItalic r:id="rId24"/>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7" d="100"/>
          <a:sy n="77" d="100"/>
        </p:scale>
        <p:origin x="-216" y="115"/>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BE81C2D0-81D6-4949-BF0F-CC92F8F777CE}" type="datetimeFigureOut">
              <a:rPr lang="el-GR" smtClean="0"/>
              <a:t>1/3/2025</a:t>
            </a:fld>
            <a:endParaRPr lang="el-GR"/>
          </a:p>
        </p:txBody>
      </p:sp>
      <p:sp>
        <p:nvSpPr>
          <p:cNvPr id="4" name="Θέση εικόνας διαφάνειας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5915D3B0-C34E-430F-AC85-CE7916514243}" type="slidenum">
              <a:rPr lang="el-GR" smtClean="0"/>
              <a:t>‹#›</a:t>
            </a:fld>
            <a:endParaRPr lang="el-GR"/>
          </a:p>
        </p:txBody>
      </p:sp>
    </p:spTree>
    <p:extLst>
      <p:ext uri="{BB962C8B-B14F-4D97-AF65-F5344CB8AC3E}">
        <p14:creationId xmlns:p14="http://schemas.microsoft.com/office/powerpoint/2010/main" val="333587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38701"/>
            <a:ext cx="7556421" cy="1133951"/>
          </a:xfrm>
          <a:prstGeom prst="rect">
            <a:avLst/>
          </a:prstGeom>
          <a:noFill/>
          <a:ln/>
        </p:spPr>
        <p:txBody>
          <a:bodyPr wrap="square" lIns="0" tIns="0" rIns="0" bIns="0" rtlCol="0" anchor="t"/>
          <a:lstStyle/>
          <a:p>
            <a:pPr marL="0" indent="0">
              <a:lnSpc>
                <a:spcPts val="4450"/>
              </a:lnSpc>
              <a:buNone/>
            </a:pPr>
            <a:r>
              <a:rPr lang="en-US" sz="3550" b="1" dirty="0">
                <a:solidFill>
                  <a:srgbClr val="101014"/>
                </a:solidFill>
                <a:latin typeface="Playfair Display Bold" pitchFamily="34" charset="0"/>
                <a:ea typeface="Playfair Display Bold" pitchFamily="34" charset="-122"/>
                <a:cs typeface="Playfair Display Bold" pitchFamily="34" charset="-120"/>
              </a:rPr>
              <a:t>ΑΝΑΦΟΡΙΚΗ ΚΑΙ ΠΟΙΗΤΙΚΗ ΛΕΙΤΟΥΡΓΙΑ ΤΗΣ ΓΛΩΣΣΑΣ</a:t>
            </a:r>
            <a:endParaRPr lang="en-US" sz="3550" dirty="0"/>
          </a:p>
        </p:txBody>
      </p:sp>
      <p:sp>
        <p:nvSpPr>
          <p:cNvPr id="4" name="Text 1"/>
          <p:cNvSpPr/>
          <p:nvPr/>
        </p:nvSpPr>
        <p:spPr>
          <a:xfrm>
            <a:off x="6280190" y="2399467"/>
            <a:ext cx="6555224" cy="566976"/>
          </a:xfrm>
          <a:prstGeom prst="rect">
            <a:avLst/>
          </a:prstGeom>
          <a:noFill/>
          <a:ln/>
        </p:spPr>
        <p:txBody>
          <a:bodyPr wrap="none" lIns="0" tIns="0" rIns="0" bIns="0" rtlCol="0" anchor="t"/>
          <a:lstStyle/>
          <a:p>
            <a:pPr marL="0" indent="0">
              <a:lnSpc>
                <a:spcPts val="4450"/>
              </a:lnSpc>
              <a:buNone/>
            </a:pPr>
            <a:r>
              <a:rPr lang="en-US" sz="3550" b="1" dirty="0">
                <a:solidFill>
                  <a:srgbClr val="101014"/>
                </a:solidFill>
                <a:latin typeface="Playfair Display Bold" pitchFamily="34" charset="0"/>
                <a:ea typeface="Playfair Display Bold" pitchFamily="34" charset="-122"/>
                <a:cs typeface="Playfair Display Bold" pitchFamily="34" charset="-120"/>
              </a:rPr>
              <a:t>ΤΡΟΠΙΚΟΤΗΤΕΣ ΤΗΣ ΓΛΩΣΣΑΣ</a:t>
            </a:r>
            <a:endParaRPr lang="en-US" sz="3550" dirty="0"/>
          </a:p>
        </p:txBody>
      </p:sp>
      <p:sp>
        <p:nvSpPr>
          <p:cNvPr id="5" name="Text 2"/>
          <p:cNvSpPr/>
          <p:nvPr/>
        </p:nvSpPr>
        <p:spPr>
          <a:xfrm>
            <a:off x="6280190" y="3306604"/>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Η γλώσσα λειτουργεί ως ένα πολύπλευρο σύστημα επικοινωνίας που εκφράζεται μέσα από διαφορετικές λειτουργίες και τροπικότητες. Η αναφορική λειτουργία αποδίδει την κυριολεκτική σημασία των λέξεων, ενώ η ποιητική λειτουργία αναδεικνύει τη συναισθηματική και καλλιτεχνική διάσταση της γλώσσας.</a:t>
            </a:r>
            <a:endParaRPr lang="en-US" sz="1750" dirty="0"/>
          </a:p>
        </p:txBody>
      </p:sp>
      <p:sp>
        <p:nvSpPr>
          <p:cNvPr id="6" name="Text 3"/>
          <p:cNvSpPr/>
          <p:nvPr/>
        </p:nvSpPr>
        <p:spPr>
          <a:xfrm>
            <a:off x="6280190" y="5376267"/>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Οι τροπικότητες της γλώσσας αντανακλούν τους διαφορετικούς τρόπους με τους οποίους ο ομιλητής εκφράζει τη στάση του απέναντι στο μήνυμα που μεταδίδει, είτε ως βεβαιότητα και πιθανότητα (επιστημική τροπικότητα), είτε ως υποχρέωση και δυνατότητα (δεοντική τροπικότητα).</a:t>
            </a:r>
            <a:endParaRPr lang="en-US" sz="175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74013" y="529590"/>
            <a:ext cx="5965984" cy="601861"/>
          </a:xfrm>
          <a:prstGeom prst="rect">
            <a:avLst/>
          </a:prstGeom>
          <a:noFill/>
          <a:ln/>
        </p:spPr>
        <p:txBody>
          <a:bodyPr wrap="none" lIns="0" tIns="0" rIns="0" bIns="0" rtlCol="0" anchor="t"/>
          <a:lstStyle/>
          <a:p>
            <a:pPr marL="0" indent="0">
              <a:lnSpc>
                <a:spcPts val="4700"/>
              </a:lnSpc>
              <a:buNone/>
            </a:pPr>
            <a:r>
              <a:rPr lang="en-US" sz="3750" b="1" dirty="0">
                <a:solidFill>
                  <a:srgbClr val="101014"/>
                </a:solidFill>
                <a:latin typeface="Playfair Display Bold" pitchFamily="34" charset="0"/>
                <a:ea typeface="Playfair Display Bold" pitchFamily="34" charset="-122"/>
                <a:cs typeface="Playfair Display Bold" pitchFamily="34" charset="-120"/>
              </a:rPr>
              <a:t>ΔΕΟΝΤΙΚΗ ΤΡΟΠΙΚΟΤΗΤΑ</a:t>
            </a:r>
            <a:endParaRPr lang="en-US" sz="3750" dirty="0"/>
          </a:p>
        </p:txBody>
      </p:sp>
      <p:sp>
        <p:nvSpPr>
          <p:cNvPr id="3" name="Shape 1"/>
          <p:cNvSpPr/>
          <p:nvPr/>
        </p:nvSpPr>
        <p:spPr>
          <a:xfrm>
            <a:off x="674013" y="4455676"/>
            <a:ext cx="13282374" cy="22860"/>
          </a:xfrm>
          <a:prstGeom prst="roundRect">
            <a:avLst>
              <a:gd name="adj" fmla="val 126371"/>
            </a:avLst>
          </a:prstGeom>
          <a:solidFill>
            <a:srgbClr val="C6C6D2"/>
          </a:solidFill>
          <a:ln/>
        </p:spPr>
      </p:sp>
      <p:sp>
        <p:nvSpPr>
          <p:cNvPr id="4" name="Shape 2"/>
          <p:cNvSpPr/>
          <p:nvPr/>
        </p:nvSpPr>
        <p:spPr>
          <a:xfrm>
            <a:off x="3261122" y="3781723"/>
            <a:ext cx="22860" cy="674013"/>
          </a:xfrm>
          <a:prstGeom prst="roundRect">
            <a:avLst>
              <a:gd name="adj" fmla="val 126371"/>
            </a:avLst>
          </a:prstGeom>
          <a:solidFill>
            <a:srgbClr val="C6C6D2"/>
          </a:solidFill>
          <a:ln/>
        </p:spPr>
      </p:sp>
      <p:sp>
        <p:nvSpPr>
          <p:cNvPr id="5" name="Shape 3"/>
          <p:cNvSpPr/>
          <p:nvPr/>
        </p:nvSpPr>
        <p:spPr>
          <a:xfrm>
            <a:off x="3055977" y="4239042"/>
            <a:ext cx="433268" cy="433268"/>
          </a:xfrm>
          <a:prstGeom prst="roundRect">
            <a:avLst>
              <a:gd name="adj" fmla="val 6668"/>
            </a:avLst>
          </a:prstGeom>
          <a:solidFill>
            <a:srgbClr val="E0E0EC"/>
          </a:solidFill>
          <a:ln/>
        </p:spPr>
      </p:sp>
      <p:sp>
        <p:nvSpPr>
          <p:cNvPr id="6" name="Text 4"/>
          <p:cNvSpPr/>
          <p:nvPr/>
        </p:nvSpPr>
        <p:spPr>
          <a:xfrm>
            <a:off x="3217188" y="4311194"/>
            <a:ext cx="110728" cy="288846"/>
          </a:xfrm>
          <a:prstGeom prst="rect">
            <a:avLst/>
          </a:prstGeom>
          <a:noFill/>
          <a:ln/>
        </p:spPr>
        <p:txBody>
          <a:bodyPr wrap="none" lIns="0" tIns="0" rIns="0" bIns="0" rtlCol="0" anchor="t"/>
          <a:lstStyle/>
          <a:p>
            <a:pPr marL="0" indent="0" algn="ctr">
              <a:lnSpc>
                <a:spcPts val="2250"/>
              </a:lnSpc>
              <a:buNone/>
            </a:pPr>
            <a:r>
              <a:rPr lang="en-US" sz="2250" b="1" dirty="0">
                <a:solidFill>
                  <a:srgbClr val="39393C"/>
                </a:solidFill>
                <a:latin typeface="Playfair Display Bold" pitchFamily="34" charset="0"/>
                <a:ea typeface="Playfair Display Bold" pitchFamily="34" charset="-122"/>
                <a:cs typeface="Playfair Display Bold" pitchFamily="34" charset="-120"/>
              </a:rPr>
              <a:t>1</a:t>
            </a:r>
            <a:endParaRPr lang="en-US" sz="2250" dirty="0"/>
          </a:p>
        </p:txBody>
      </p:sp>
      <p:sp>
        <p:nvSpPr>
          <p:cNvPr id="7" name="Text 5"/>
          <p:cNvSpPr/>
          <p:nvPr/>
        </p:nvSpPr>
        <p:spPr>
          <a:xfrm>
            <a:off x="2069068" y="1824752"/>
            <a:ext cx="2407325" cy="300871"/>
          </a:xfrm>
          <a:prstGeom prst="rect">
            <a:avLst/>
          </a:prstGeom>
          <a:noFill/>
          <a:ln/>
        </p:spPr>
        <p:txBody>
          <a:bodyPr wrap="none" lIns="0" tIns="0" rIns="0" bIns="0" rtlCol="0" anchor="t"/>
          <a:lstStyle/>
          <a:p>
            <a:pPr marL="0" indent="0" algn="ctr">
              <a:lnSpc>
                <a:spcPts val="2350"/>
              </a:lnSpc>
              <a:buNone/>
            </a:pPr>
            <a:r>
              <a:rPr lang="en-US" sz="1850" b="1" dirty="0">
                <a:solidFill>
                  <a:srgbClr val="39393C"/>
                </a:solidFill>
                <a:latin typeface="Playfair Display Bold" pitchFamily="34" charset="0"/>
                <a:ea typeface="Playfair Display Bold" pitchFamily="34" charset="-122"/>
                <a:cs typeface="Playfair Display Bold" pitchFamily="34" charset="-120"/>
              </a:rPr>
              <a:t>Επιθυμία</a:t>
            </a:r>
            <a:endParaRPr lang="en-US" sz="1850" dirty="0"/>
          </a:p>
        </p:txBody>
      </p:sp>
      <p:sp>
        <p:nvSpPr>
          <p:cNvPr id="8" name="Text 6"/>
          <p:cNvSpPr/>
          <p:nvPr/>
        </p:nvSpPr>
        <p:spPr>
          <a:xfrm>
            <a:off x="866537" y="2241113"/>
            <a:ext cx="4812387" cy="616268"/>
          </a:xfrm>
          <a:prstGeom prst="rect">
            <a:avLst/>
          </a:prstGeom>
          <a:noFill/>
          <a:ln/>
        </p:spPr>
        <p:txBody>
          <a:bodyPr wrap="square" lIns="0" tIns="0" rIns="0" bIns="0" rtlCol="0" anchor="t"/>
          <a:lstStyle/>
          <a:p>
            <a:pPr marL="0" indent="0" algn="ctr">
              <a:lnSpc>
                <a:spcPts val="2400"/>
              </a:lnSpc>
              <a:buNone/>
            </a:pPr>
            <a:r>
              <a:rPr lang="en-US" sz="1500" dirty="0">
                <a:solidFill>
                  <a:srgbClr val="39393C"/>
                </a:solidFill>
                <a:latin typeface="Open Sans" pitchFamily="34" charset="0"/>
                <a:ea typeface="Open Sans" pitchFamily="34" charset="-122"/>
                <a:cs typeface="Open Sans" pitchFamily="34" charset="-120"/>
              </a:rPr>
              <a:t>Ο ομιλητής εκφράζει την επιθυμία ενός υποκειμένου (π.χ. επιθυμώ να, θέλω να).</a:t>
            </a:r>
            <a:endParaRPr lang="en-US" sz="1500" dirty="0"/>
          </a:p>
        </p:txBody>
      </p:sp>
      <p:sp>
        <p:nvSpPr>
          <p:cNvPr id="9" name="Text 7"/>
          <p:cNvSpPr/>
          <p:nvPr/>
        </p:nvSpPr>
        <p:spPr>
          <a:xfrm>
            <a:off x="866537" y="2972872"/>
            <a:ext cx="4812387" cy="616268"/>
          </a:xfrm>
          <a:prstGeom prst="rect">
            <a:avLst/>
          </a:prstGeom>
          <a:noFill/>
          <a:ln/>
        </p:spPr>
        <p:txBody>
          <a:bodyPr wrap="square" lIns="0" tIns="0" rIns="0" bIns="0" rtlCol="0" anchor="t"/>
          <a:lstStyle/>
          <a:p>
            <a:pPr marL="0" indent="0" algn="ctr">
              <a:lnSpc>
                <a:spcPts val="2400"/>
              </a:lnSpc>
              <a:buNone/>
            </a:pPr>
            <a:r>
              <a:rPr lang="en-US" sz="1500" dirty="0">
                <a:solidFill>
                  <a:srgbClr val="39393C"/>
                </a:solidFill>
                <a:latin typeface="Open Sans" pitchFamily="34" charset="0"/>
                <a:ea typeface="Open Sans" pitchFamily="34" charset="-122"/>
                <a:cs typeface="Open Sans" pitchFamily="34" charset="-120"/>
              </a:rPr>
              <a:t>Όλοι θέλουν να τους προσφέρει η χώρα τους θέσεις εργασίες.</a:t>
            </a:r>
            <a:endParaRPr lang="en-US" sz="1500" dirty="0"/>
          </a:p>
        </p:txBody>
      </p:sp>
      <p:sp>
        <p:nvSpPr>
          <p:cNvPr id="10" name="Shape 8"/>
          <p:cNvSpPr/>
          <p:nvPr/>
        </p:nvSpPr>
        <p:spPr>
          <a:xfrm>
            <a:off x="5956102" y="4455616"/>
            <a:ext cx="22860" cy="674013"/>
          </a:xfrm>
          <a:prstGeom prst="roundRect">
            <a:avLst>
              <a:gd name="adj" fmla="val 126371"/>
            </a:avLst>
          </a:prstGeom>
          <a:solidFill>
            <a:srgbClr val="C6C6D2"/>
          </a:solidFill>
          <a:ln/>
        </p:spPr>
      </p:sp>
      <p:sp>
        <p:nvSpPr>
          <p:cNvPr id="11" name="Shape 9"/>
          <p:cNvSpPr/>
          <p:nvPr/>
        </p:nvSpPr>
        <p:spPr>
          <a:xfrm>
            <a:off x="5750957" y="4239042"/>
            <a:ext cx="433268" cy="433268"/>
          </a:xfrm>
          <a:prstGeom prst="roundRect">
            <a:avLst>
              <a:gd name="adj" fmla="val 6668"/>
            </a:avLst>
          </a:prstGeom>
          <a:solidFill>
            <a:srgbClr val="E0E0EC"/>
          </a:solidFill>
          <a:ln/>
        </p:spPr>
      </p:sp>
      <p:sp>
        <p:nvSpPr>
          <p:cNvPr id="12" name="Text 10"/>
          <p:cNvSpPr/>
          <p:nvPr/>
        </p:nvSpPr>
        <p:spPr>
          <a:xfrm>
            <a:off x="5892046" y="4311194"/>
            <a:ext cx="151090" cy="288846"/>
          </a:xfrm>
          <a:prstGeom prst="rect">
            <a:avLst/>
          </a:prstGeom>
          <a:noFill/>
          <a:ln/>
        </p:spPr>
        <p:txBody>
          <a:bodyPr wrap="none" lIns="0" tIns="0" rIns="0" bIns="0" rtlCol="0" anchor="t"/>
          <a:lstStyle/>
          <a:p>
            <a:pPr marL="0" indent="0" algn="ctr">
              <a:lnSpc>
                <a:spcPts val="2250"/>
              </a:lnSpc>
              <a:buNone/>
            </a:pPr>
            <a:r>
              <a:rPr lang="en-US" sz="2250" b="1" dirty="0">
                <a:solidFill>
                  <a:srgbClr val="39393C"/>
                </a:solidFill>
                <a:latin typeface="Playfair Display Bold" pitchFamily="34" charset="0"/>
                <a:ea typeface="Playfair Display Bold" pitchFamily="34" charset="-122"/>
                <a:cs typeface="Playfair Display Bold" pitchFamily="34" charset="-120"/>
              </a:rPr>
              <a:t>2</a:t>
            </a:r>
            <a:endParaRPr lang="en-US" sz="2250" dirty="0"/>
          </a:p>
        </p:txBody>
      </p:sp>
      <p:sp>
        <p:nvSpPr>
          <p:cNvPr id="13" name="Text 11"/>
          <p:cNvSpPr/>
          <p:nvPr/>
        </p:nvSpPr>
        <p:spPr>
          <a:xfrm>
            <a:off x="4764048" y="5322213"/>
            <a:ext cx="2407325" cy="300871"/>
          </a:xfrm>
          <a:prstGeom prst="rect">
            <a:avLst/>
          </a:prstGeom>
          <a:noFill/>
          <a:ln/>
        </p:spPr>
        <p:txBody>
          <a:bodyPr wrap="none" lIns="0" tIns="0" rIns="0" bIns="0" rtlCol="0" anchor="t"/>
          <a:lstStyle/>
          <a:p>
            <a:pPr marL="0" indent="0" algn="ctr">
              <a:lnSpc>
                <a:spcPts val="2350"/>
              </a:lnSpc>
              <a:buNone/>
            </a:pPr>
            <a:r>
              <a:rPr lang="en-US" sz="1850" b="1" dirty="0">
                <a:solidFill>
                  <a:srgbClr val="39393C"/>
                </a:solidFill>
                <a:latin typeface="Playfair Display Bold" pitchFamily="34" charset="0"/>
                <a:ea typeface="Playfair Display Bold" pitchFamily="34" charset="-122"/>
                <a:cs typeface="Playfair Display Bold" pitchFamily="34" charset="-120"/>
              </a:rPr>
              <a:t>Ευχή</a:t>
            </a:r>
            <a:endParaRPr lang="en-US" sz="1850" dirty="0"/>
          </a:p>
        </p:txBody>
      </p:sp>
      <p:sp>
        <p:nvSpPr>
          <p:cNvPr id="14" name="Text 12"/>
          <p:cNvSpPr/>
          <p:nvPr/>
        </p:nvSpPr>
        <p:spPr>
          <a:xfrm>
            <a:off x="3561517" y="5738574"/>
            <a:ext cx="4812387" cy="924401"/>
          </a:xfrm>
          <a:prstGeom prst="rect">
            <a:avLst/>
          </a:prstGeom>
          <a:noFill/>
          <a:ln/>
        </p:spPr>
        <p:txBody>
          <a:bodyPr wrap="square" lIns="0" tIns="0" rIns="0" bIns="0" rtlCol="0" anchor="t"/>
          <a:lstStyle/>
          <a:p>
            <a:pPr marL="0" indent="0" algn="ctr">
              <a:lnSpc>
                <a:spcPts val="2400"/>
              </a:lnSpc>
              <a:buNone/>
            </a:pPr>
            <a:r>
              <a:rPr lang="en-US" sz="1500" dirty="0">
                <a:solidFill>
                  <a:srgbClr val="39393C"/>
                </a:solidFill>
                <a:latin typeface="Open Sans" pitchFamily="34" charset="0"/>
                <a:ea typeface="Open Sans" pitchFamily="34" charset="-122"/>
                <a:cs typeface="Open Sans" pitchFamily="34" charset="-120"/>
              </a:rPr>
              <a:t>Ο ομιλητής εκφράζει την επιθυμία ενός υποκειμένου με τη μορφή της ευχής (π.χ. ας να, μακάρι να, εύχομαι να, είθε).</a:t>
            </a:r>
            <a:endParaRPr lang="en-US" sz="1500" dirty="0"/>
          </a:p>
        </p:txBody>
      </p:sp>
      <p:sp>
        <p:nvSpPr>
          <p:cNvPr id="15" name="Text 13"/>
          <p:cNvSpPr/>
          <p:nvPr/>
        </p:nvSpPr>
        <p:spPr>
          <a:xfrm>
            <a:off x="3561517" y="6778466"/>
            <a:ext cx="4812387" cy="616268"/>
          </a:xfrm>
          <a:prstGeom prst="rect">
            <a:avLst/>
          </a:prstGeom>
          <a:noFill/>
          <a:ln/>
        </p:spPr>
        <p:txBody>
          <a:bodyPr wrap="square" lIns="0" tIns="0" rIns="0" bIns="0" rtlCol="0" anchor="t"/>
          <a:lstStyle/>
          <a:p>
            <a:pPr marL="0" indent="0" algn="ctr">
              <a:lnSpc>
                <a:spcPts val="2400"/>
              </a:lnSpc>
              <a:buNone/>
            </a:pPr>
            <a:r>
              <a:rPr lang="en-US" sz="1500" dirty="0">
                <a:solidFill>
                  <a:srgbClr val="39393C"/>
                </a:solidFill>
                <a:latin typeface="Open Sans" pitchFamily="34" charset="0"/>
                <a:ea typeface="Open Sans" pitchFamily="34" charset="-122"/>
                <a:cs typeface="Open Sans" pitchFamily="34" charset="-120"/>
              </a:rPr>
              <a:t>Μακάρι η Ελλάδα να προσφέρει κάποτε θέσεις εργασίας στα ελληνόπουλα.</a:t>
            </a:r>
            <a:endParaRPr lang="en-US" sz="1500" dirty="0"/>
          </a:p>
        </p:txBody>
      </p:sp>
      <p:sp>
        <p:nvSpPr>
          <p:cNvPr id="16" name="Shape 14"/>
          <p:cNvSpPr/>
          <p:nvPr/>
        </p:nvSpPr>
        <p:spPr>
          <a:xfrm>
            <a:off x="8651081" y="3781723"/>
            <a:ext cx="22860" cy="674013"/>
          </a:xfrm>
          <a:prstGeom prst="roundRect">
            <a:avLst>
              <a:gd name="adj" fmla="val 126371"/>
            </a:avLst>
          </a:prstGeom>
          <a:solidFill>
            <a:srgbClr val="C6C6D2"/>
          </a:solidFill>
          <a:ln/>
        </p:spPr>
      </p:sp>
      <p:sp>
        <p:nvSpPr>
          <p:cNvPr id="17" name="Shape 15"/>
          <p:cNvSpPr/>
          <p:nvPr/>
        </p:nvSpPr>
        <p:spPr>
          <a:xfrm>
            <a:off x="8445937" y="4239042"/>
            <a:ext cx="433268" cy="433268"/>
          </a:xfrm>
          <a:prstGeom prst="roundRect">
            <a:avLst>
              <a:gd name="adj" fmla="val 6668"/>
            </a:avLst>
          </a:prstGeom>
          <a:solidFill>
            <a:srgbClr val="E0E0EC"/>
          </a:solidFill>
          <a:ln/>
        </p:spPr>
      </p:sp>
      <p:sp>
        <p:nvSpPr>
          <p:cNvPr id="18" name="Text 16"/>
          <p:cNvSpPr/>
          <p:nvPr/>
        </p:nvSpPr>
        <p:spPr>
          <a:xfrm>
            <a:off x="8592026" y="4311194"/>
            <a:ext cx="140970" cy="288846"/>
          </a:xfrm>
          <a:prstGeom prst="rect">
            <a:avLst/>
          </a:prstGeom>
          <a:noFill/>
          <a:ln/>
        </p:spPr>
        <p:txBody>
          <a:bodyPr wrap="none" lIns="0" tIns="0" rIns="0" bIns="0" rtlCol="0" anchor="t"/>
          <a:lstStyle/>
          <a:p>
            <a:pPr marL="0" indent="0" algn="ctr">
              <a:lnSpc>
                <a:spcPts val="2250"/>
              </a:lnSpc>
              <a:buNone/>
            </a:pPr>
            <a:r>
              <a:rPr lang="en-US" sz="2250" b="1" dirty="0">
                <a:solidFill>
                  <a:srgbClr val="39393C"/>
                </a:solidFill>
                <a:latin typeface="Playfair Display Bold" pitchFamily="34" charset="0"/>
                <a:ea typeface="Playfair Display Bold" pitchFamily="34" charset="-122"/>
                <a:cs typeface="Playfair Display Bold" pitchFamily="34" charset="-120"/>
              </a:rPr>
              <a:t>3</a:t>
            </a:r>
            <a:endParaRPr lang="en-US" sz="2250" dirty="0"/>
          </a:p>
        </p:txBody>
      </p:sp>
      <p:sp>
        <p:nvSpPr>
          <p:cNvPr id="19" name="Text 17"/>
          <p:cNvSpPr/>
          <p:nvPr/>
        </p:nvSpPr>
        <p:spPr>
          <a:xfrm>
            <a:off x="7459027" y="1516618"/>
            <a:ext cx="2407325" cy="300871"/>
          </a:xfrm>
          <a:prstGeom prst="rect">
            <a:avLst/>
          </a:prstGeom>
          <a:noFill/>
          <a:ln/>
        </p:spPr>
        <p:txBody>
          <a:bodyPr wrap="none" lIns="0" tIns="0" rIns="0" bIns="0" rtlCol="0" anchor="t"/>
          <a:lstStyle/>
          <a:p>
            <a:pPr marL="0" indent="0" algn="ctr">
              <a:lnSpc>
                <a:spcPts val="2350"/>
              </a:lnSpc>
              <a:buNone/>
            </a:pPr>
            <a:r>
              <a:rPr lang="en-US" sz="1850" b="1" dirty="0">
                <a:solidFill>
                  <a:srgbClr val="39393C"/>
                </a:solidFill>
                <a:latin typeface="Playfair Display Bold" pitchFamily="34" charset="0"/>
                <a:ea typeface="Playfair Display Bold" pitchFamily="34" charset="-122"/>
                <a:cs typeface="Playfair Display Bold" pitchFamily="34" charset="-120"/>
              </a:rPr>
              <a:t>Πρόθεση</a:t>
            </a:r>
            <a:endParaRPr lang="en-US" sz="1850" dirty="0"/>
          </a:p>
        </p:txBody>
      </p:sp>
      <p:sp>
        <p:nvSpPr>
          <p:cNvPr id="20" name="Text 18"/>
          <p:cNvSpPr/>
          <p:nvPr/>
        </p:nvSpPr>
        <p:spPr>
          <a:xfrm>
            <a:off x="6256496" y="1932980"/>
            <a:ext cx="4812387" cy="924401"/>
          </a:xfrm>
          <a:prstGeom prst="rect">
            <a:avLst/>
          </a:prstGeom>
          <a:noFill/>
          <a:ln/>
        </p:spPr>
        <p:txBody>
          <a:bodyPr wrap="square" lIns="0" tIns="0" rIns="0" bIns="0" rtlCol="0" anchor="t"/>
          <a:lstStyle/>
          <a:p>
            <a:pPr marL="0" indent="0" algn="ctr">
              <a:lnSpc>
                <a:spcPts val="2400"/>
              </a:lnSpc>
              <a:buNone/>
            </a:pPr>
            <a:r>
              <a:rPr lang="en-US" sz="1500" dirty="0">
                <a:solidFill>
                  <a:srgbClr val="39393C"/>
                </a:solidFill>
                <a:latin typeface="Open Sans" pitchFamily="34" charset="0"/>
                <a:ea typeface="Open Sans" pitchFamily="34" charset="-122"/>
                <a:cs typeface="Open Sans" pitchFamily="34" charset="-120"/>
              </a:rPr>
              <a:t>Ο ομιλητής εκφράζει την πρόθεση ενός υποκειμένου να κάνει μια ενέργεια (π.χ. πρόκειται να, σκοπεύω να, λέω να,).</a:t>
            </a:r>
            <a:endParaRPr lang="en-US" sz="1500" dirty="0"/>
          </a:p>
        </p:txBody>
      </p:sp>
      <p:sp>
        <p:nvSpPr>
          <p:cNvPr id="21" name="Text 19"/>
          <p:cNvSpPr/>
          <p:nvPr/>
        </p:nvSpPr>
        <p:spPr>
          <a:xfrm>
            <a:off x="6256496" y="2972872"/>
            <a:ext cx="4812387" cy="616268"/>
          </a:xfrm>
          <a:prstGeom prst="rect">
            <a:avLst/>
          </a:prstGeom>
          <a:noFill/>
          <a:ln/>
        </p:spPr>
        <p:txBody>
          <a:bodyPr wrap="square" lIns="0" tIns="0" rIns="0" bIns="0" rtlCol="0" anchor="t"/>
          <a:lstStyle/>
          <a:p>
            <a:pPr marL="0" indent="0" algn="ctr">
              <a:lnSpc>
                <a:spcPts val="2400"/>
              </a:lnSpc>
              <a:buNone/>
            </a:pPr>
            <a:r>
              <a:rPr lang="en-US" sz="1500" dirty="0">
                <a:solidFill>
                  <a:srgbClr val="39393C"/>
                </a:solidFill>
                <a:latin typeface="Open Sans" pitchFamily="34" charset="0"/>
                <a:ea typeface="Open Sans" pitchFamily="34" charset="-122"/>
                <a:cs typeface="Open Sans" pitchFamily="34" charset="-120"/>
              </a:rPr>
              <a:t>Η Ελλάδα σκοπεύει να προσφέρει σύντομα θέσεις εργασίας στους νέους.</a:t>
            </a:r>
            <a:endParaRPr lang="en-US" sz="1500" dirty="0"/>
          </a:p>
        </p:txBody>
      </p:sp>
      <p:sp>
        <p:nvSpPr>
          <p:cNvPr id="22" name="Shape 20"/>
          <p:cNvSpPr/>
          <p:nvPr/>
        </p:nvSpPr>
        <p:spPr>
          <a:xfrm>
            <a:off x="11346061" y="4455616"/>
            <a:ext cx="22860" cy="674013"/>
          </a:xfrm>
          <a:prstGeom prst="roundRect">
            <a:avLst>
              <a:gd name="adj" fmla="val 126371"/>
            </a:avLst>
          </a:prstGeom>
          <a:solidFill>
            <a:srgbClr val="C6C6D2"/>
          </a:solidFill>
          <a:ln/>
        </p:spPr>
      </p:sp>
      <p:sp>
        <p:nvSpPr>
          <p:cNvPr id="23" name="Shape 21"/>
          <p:cNvSpPr/>
          <p:nvPr/>
        </p:nvSpPr>
        <p:spPr>
          <a:xfrm>
            <a:off x="11140916" y="4239042"/>
            <a:ext cx="433268" cy="433268"/>
          </a:xfrm>
          <a:prstGeom prst="roundRect">
            <a:avLst>
              <a:gd name="adj" fmla="val 6668"/>
            </a:avLst>
          </a:prstGeom>
          <a:solidFill>
            <a:srgbClr val="E0E0EC"/>
          </a:solidFill>
          <a:ln/>
        </p:spPr>
      </p:sp>
      <p:sp>
        <p:nvSpPr>
          <p:cNvPr id="24" name="Text 22"/>
          <p:cNvSpPr/>
          <p:nvPr/>
        </p:nvSpPr>
        <p:spPr>
          <a:xfrm>
            <a:off x="11281291" y="4311194"/>
            <a:ext cx="152519" cy="288846"/>
          </a:xfrm>
          <a:prstGeom prst="rect">
            <a:avLst/>
          </a:prstGeom>
          <a:noFill/>
          <a:ln/>
        </p:spPr>
        <p:txBody>
          <a:bodyPr wrap="none" lIns="0" tIns="0" rIns="0" bIns="0" rtlCol="0" anchor="t"/>
          <a:lstStyle/>
          <a:p>
            <a:pPr marL="0" indent="0" algn="ctr">
              <a:lnSpc>
                <a:spcPts val="2250"/>
              </a:lnSpc>
              <a:buNone/>
            </a:pPr>
            <a:r>
              <a:rPr lang="en-US" sz="2250" b="1" dirty="0">
                <a:solidFill>
                  <a:srgbClr val="39393C"/>
                </a:solidFill>
                <a:latin typeface="Playfair Display Bold" pitchFamily="34" charset="0"/>
                <a:ea typeface="Playfair Display Bold" pitchFamily="34" charset="-122"/>
                <a:cs typeface="Playfair Display Bold" pitchFamily="34" charset="-120"/>
              </a:rPr>
              <a:t>4</a:t>
            </a:r>
            <a:endParaRPr lang="en-US" sz="2250" dirty="0"/>
          </a:p>
        </p:txBody>
      </p:sp>
      <p:sp>
        <p:nvSpPr>
          <p:cNvPr id="25" name="Text 23"/>
          <p:cNvSpPr/>
          <p:nvPr/>
        </p:nvSpPr>
        <p:spPr>
          <a:xfrm>
            <a:off x="10154007" y="5322213"/>
            <a:ext cx="2407325" cy="300871"/>
          </a:xfrm>
          <a:prstGeom prst="rect">
            <a:avLst/>
          </a:prstGeom>
          <a:noFill/>
          <a:ln/>
        </p:spPr>
        <p:txBody>
          <a:bodyPr wrap="none" lIns="0" tIns="0" rIns="0" bIns="0" rtlCol="0" anchor="t"/>
          <a:lstStyle/>
          <a:p>
            <a:pPr marL="0" indent="0" algn="ctr">
              <a:lnSpc>
                <a:spcPts val="2350"/>
              </a:lnSpc>
              <a:buNone/>
            </a:pPr>
            <a:r>
              <a:rPr lang="en-US" sz="1850" b="1" dirty="0">
                <a:solidFill>
                  <a:srgbClr val="39393C"/>
                </a:solidFill>
                <a:latin typeface="Playfair Display Bold" pitchFamily="34" charset="0"/>
                <a:ea typeface="Playfair Display Bold" pitchFamily="34" charset="-122"/>
                <a:cs typeface="Playfair Display Bold" pitchFamily="34" charset="-120"/>
              </a:rPr>
              <a:t>Υποχρέωση</a:t>
            </a:r>
            <a:endParaRPr lang="en-US" sz="1850" dirty="0"/>
          </a:p>
        </p:txBody>
      </p:sp>
      <p:sp>
        <p:nvSpPr>
          <p:cNvPr id="26" name="Text 24"/>
          <p:cNvSpPr/>
          <p:nvPr/>
        </p:nvSpPr>
        <p:spPr>
          <a:xfrm>
            <a:off x="8951476" y="5738574"/>
            <a:ext cx="4812387" cy="1232535"/>
          </a:xfrm>
          <a:prstGeom prst="rect">
            <a:avLst/>
          </a:prstGeom>
          <a:noFill/>
          <a:ln/>
        </p:spPr>
        <p:txBody>
          <a:bodyPr wrap="square" lIns="0" tIns="0" rIns="0" bIns="0" rtlCol="0" anchor="t"/>
          <a:lstStyle/>
          <a:p>
            <a:pPr marL="0" indent="0" algn="ctr">
              <a:lnSpc>
                <a:spcPts val="2400"/>
              </a:lnSpc>
              <a:buNone/>
            </a:pPr>
            <a:r>
              <a:rPr lang="en-US" sz="1500" dirty="0">
                <a:solidFill>
                  <a:srgbClr val="39393C"/>
                </a:solidFill>
                <a:latin typeface="Open Sans" pitchFamily="34" charset="0"/>
                <a:ea typeface="Open Sans" pitchFamily="34" charset="-122"/>
                <a:cs typeface="Open Sans" pitchFamily="34" charset="-120"/>
              </a:rPr>
              <a:t>Ο ομιλητής εκφράζει την υποχρέωση ενός υποκειμένου να κάνει μια ενέργεια (π.χ. πρέπει να, οφείλει να, έχουμε χρέος να, είναι ανάγκη να, είναι υποχρεωμένος να).</a:t>
            </a:r>
            <a:endParaRPr lang="en-US" sz="1500" dirty="0"/>
          </a:p>
        </p:txBody>
      </p:sp>
      <p:sp>
        <p:nvSpPr>
          <p:cNvPr id="27" name="Text 25"/>
          <p:cNvSpPr/>
          <p:nvPr/>
        </p:nvSpPr>
        <p:spPr>
          <a:xfrm>
            <a:off x="8951476" y="7086600"/>
            <a:ext cx="4812387" cy="616268"/>
          </a:xfrm>
          <a:prstGeom prst="rect">
            <a:avLst/>
          </a:prstGeom>
          <a:noFill/>
          <a:ln/>
        </p:spPr>
        <p:txBody>
          <a:bodyPr wrap="square" lIns="0" tIns="0" rIns="0" bIns="0" rtlCol="0" anchor="t"/>
          <a:lstStyle/>
          <a:p>
            <a:pPr marL="0" indent="0" algn="ctr">
              <a:lnSpc>
                <a:spcPts val="2400"/>
              </a:lnSpc>
              <a:buNone/>
            </a:pPr>
            <a:r>
              <a:rPr lang="en-US" sz="1500" dirty="0">
                <a:solidFill>
                  <a:srgbClr val="39393C"/>
                </a:solidFill>
                <a:latin typeface="Open Sans" pitchFamily="34" charset="0"/>
                <a:ea typeface="Open Sans" pitchFamily="34" charset="-122"/>
                <a:cs typeface="Open Sans" pitchFamily="34" charset="-120"/>
              </a:rPr>
              <a:t>Η Ελλάδα έχει χρέος να προσφέρει θέσεις εργασίας στα ελληνόπουλα.</a:t>
            </a:r>
            <a:endParaRPr lang="en-US" sz="1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70190" y="1098471"/>
            <a:ext cx="7021235" cy="407313"/>
          </a:xfrm>
          <a:prstGeom prst="rect">
            <a:avLst/>
          </a:prstGeom>
          <a:noFill/>
          <a:ln/>
        </p:spPr>
        <p:txBody>
          <a:bodyPr wrap="none" lIns="0" tIns="0" rIns="0" bIns="0" rtlCol="0" anchor="t"/>
          <a:lstStyle/>
          <a:p>
            <a:pPr marL="0" indent="0">
              <a:lnSpc>
                <a:spcPts val="3200"/>
              </a:lnSpc>
              <a:buNone/>
            </a:pPr>
            <a:r>
              <a:rPr lang="en-US" sz="2550" b="1" dirty="0">
                <a:solidFill>
                  <a:srgbClr val="101014"/>
                </a:solidFill>
                <a:latin typeface="Playfair Display Bold" pitchFamily="34" charset="0"/>
                <a:ea typeface="Playfair Display Bold" pitchFamily="34" charset="-122"/>
                <a:cs typeface="Playfair Display Bold" pitchFamily="34" charset="-120"/>
              </a:rPr>
              <a:t>Παραδείγματα τροπικότητας των ρημάτων</a:t>
            </a:r>
            <a:endParaRPr lang="en-US" sz="2550" dirty="0"/>
          </a:p>
        </p:txBody>
      </p:sp>
      <p:pic>
        <p:nvPicPr>
          <p:cNvPr id="3" name="Image 0" descr="preencoded.png"/>
          <p:cNvPicPr>
            <a:picLocks noChangeAspect="1"/>
          </p:cNvPicPr>
          <p:nvPr/>
        </p:nvPicPr>
        <p:blipFill>
          <a:blip r:embed="rId3"/>
          <a:stretch>
            <a:fillRect/>
          </a:stretch>
        </p:blipFill>
        <p:spPr>
          <a:xfrm>
            <a:off x="3274933" y="1831538"/>
            <a:ext cx="1335405" cy="938570"/>
          </a:xfrm>
          <a:prstGeom prst="rect">
            <a:avLst/>
          </a:prstGeom>
        </p:spPr>
      </p:pic>
      <p:sp>
        <p:nvSpPr>
          <p:cNvPr id="4" name="Text 1"/>
          <p:cNvSpPr/>
          <p:nvPr/>
        </p:nvSpPr>
        <p:spPr>
          <a:xfrm>
            <a:off x="3903583" y="2254210"/>
            <a:ext cx="77986" cy="325874"/>
          </a:xfrm>
          <a:prstGeom prst="rect">
            <a:avLst/>
          </a:prstGeom>
          <a:noFill/>
          <a:ln/>
        </p:spPr>
        <p:txBody>
          <a:bodyPr wrap="none" lIns="0" tIns="0" rIns="0" bIns="0" rtlCol="0" anchor="t"/>
          <a:lstStyle/>
          <a:p>
            <a:pPr marL="0" indent="0" algn="ctr">
              <a:lnSpc>
                <a:spcPts val="2550"/>
              </a:lnSpc>
              <a:buNone/>
            </a:pPr>
            <a:r>
              <a:rPr lang="en-US" sz="1600" b="1" dirty="0">
                <a:solidFill>
                  <a:srgbClr val="39393C"/>
                </a:solidFill>
                <a:latin typeface="Playfair Display Bold" pitchFamily="34" charset="0"/>
                <a:ea typeface="Playfair Display Bold" pitchFamily="34" charset="-122"/>
                <a:cs typeface="Playfair Display Bold" pitchFamily="34" charset="-120"/>
              </a:rPr>
              <a:t>1</a:t>
            </a:r>
            <a:endParaRPr lang="en-US" sz="1600" dirty="0"/>
          </a:p>
        </p:txBody>
      </p:sp>
      <p:sp>
        <p:nvSpPr>
          <p:cNvPr id="5" name="Text 2"/>
          <p:cNvSpPr/>
          <p:nvPr/>
        </p:nvSpPr>
        <p:spPr>
          <a:xfrm>
            <a:off x="4773216" y="1994416"/>
            <a:ext cx="2036564" cy="254556"/>
          </a:xfrm>
          <a:prstGeom prst="rect">
            <a:avLst/>
          </a:prstGeom>
          <a:noFill/>
          <a:ln/>
        </p:spPr>
        <p:txBody>
          <a:bodyPr wrap="none" lIns="0" tIns="0" rIns="0" bIns="0" rtlCol="0" anchor="t"/>
          <a:lstStyle/>
          <a:p>
            <a:pPr marL="0" indent="0" algn="l">
              <a:lnSpc>
                <a:spcPts val="2000"/>
              </a:lnSpc>
              <a:buNone/>
            </a:pPr>
            <a:r>
              <a:rPr lang="en-US" sz="1600" b="1" dirty="0">
                <a:solidFill>
                  <a:srgbClr val="39393C"/>
                </a:solidFill>
                <a:latin typeface="Playfair Display Bold" pitchFamily="34" charset="0"/>
                <a:ea typeface="Playfair Display Bold" pitchFamily="34" charset="-122"/>
                <a:cs typeface="Playfair Display Bold" pitchFamily="34" charset="-120"/>
              </a:rPr>
              <a:t>Υπόθεση</a:t>
            </a:r>
            <a:endParaRPr lang="en-US" sz="1600" dirty="0"/>
          </a:p>
        </p:txBody>
      </p:sp>
      <p:sp>
        <p:nvSpPr>
          <p:cNvPr id="6" name="Text 3"/>
          <p:cNvSpPr/>
          <p:nvPr/>
        </p:nvSpPr>
        <p:spPr>
          <a:xfrm>
            <a:off x="4773216" y="2346722"/>
            <a:ext cx="8983266" cy="260509"/>
          </a:xfrm>
          <a:prstGeom prst="rect">
            <a:avLst/>
          </a:prstGeom>
          <a:noFill/>
          <a:ln/>
        </p:spPr>
        <p:txBody>
          <a:bodyPr wrap="none" lIns="0" tIns="0" rIns="0" bIns="0" rtlCol="0" anchor="t"/>
          <a:lstStyle/>
          <a:p>
            <a:pPr marL="0" indent="0" algn="l">
              <a:lnSpc>
                <a:spcPts val="2050"/>
              </a:lnSpc>
              <a:buNone/>
            </a:pPr>
            <a:r>
              <a:rPr lang="en-US" sz="1250" dirty="0">
                <a:solidFill>
                  <a:srgbClr val="39393C"/>
                </a:solidFill>
                <a:latin typeface="Open Sans" pitchFamily="34" charset="0"/>
                <a:ea typeface="Open Sans" pitchFamily="34" charset="-122"/>
                <a:cs typeface="Open Sans" pitchFamily="34" charset="-120"/>
              </a:rPr>
              <a:t>Αν οι γυναίκες διεκδικήσουν περισσότερα δικαιώματα, μπορεί να επιβαρυνθούν και με περισσότερο φόρτο εργασίας.</a:t>
            </a:r>
            <a:endParaRPr lang="en-US" sz="1250" dirty="0"/>
          </a:p>
        </p:txBody>
      </p:sp>
      <p:sp>
        <p:nvSpPr>
          <p:cNvPr id="7" name="Shape 4"/>
          <p:cNvSpPr/>
          <p:nvPr/>
        </p:nvSpPr>
        <p:spPr>
          <a:xfrm>
            <a:off x="4651058" y="2780943"/>
            <a:ext cx="9368433" cy="11430"/>
          </a:xfrm>
          <a:prstGeom prst="roundRect">
            <a:avLst>
              <a:gd name="adj" fmla="val 213814"/>
            </a:avLst>
          </a:prstGeom>
          <a:solidFill>
            <a:srgbClr val="C6C6D2"/>
          </a:solidFill>
          <a:ln/>
        </p:spPr>
      </p:sp>
      <p:pic>
        <p:nvPicPr>
          <p:cNvPr id="8" name="Image 1" descr="preencoded.png"/>
          <p:cNvPicPr>
            <a:picLocks noChangeAspect="1"/>
          </p:cNvPicPr>
          <p:nvPr/>
        </p:nvPicPr>
        <p:blipFill>
          <a:blip r:embed="rId4"/>
          <a:stretch>
            <a:fillRect/>
          </a:stretch>
        </p:blipFill>
        <p:spPr>
          <a:xfrm>
            <a:off x="2607112" y="2810828"/>
            <a:ext cx="2670929" cy="938570"/>
          </a:xfrm>
          <a:prstGeom prst="rect">
            <a:avLst/>
          </a:prstGeom>
        </p:spPr>
      </p:pic>
      <p:sp>
        <p:nvSpPr>
          <p:cNvPr id="9" name="Text 5"/>
          <p:cNvSpPr/>
          <p:nvPr/>
        </p:nvSpPr>
        <p:spPr>
          <a:xfrm>
            <a:off x="3889296" y="3117175"/>
            <a:ext cx="106561" cy="325874"/>
          </a:xfrm>
          <a:prstGeom prst="rect">
            <a:avLst/>
          </a:prstGeom>
          <a:noFill/>
          <a:ln/>
        </p:spPr>
        <p:txBody>
          <a:bodyPr wrap="none" lIns="0" tIns="0" rIns="0" bIns="0" rtlCol="0" anchor="t"/>
          <a:lstStyle/>
          <a:p>
            <a:pPr marL="0" indent="0" algn="ctr">
              <a:lnSpc>
                <a:spcPts val="2550"/>
              </a:lnSpc>
              <a:buNone/>
            </a:pPr>
            <a:r>
              <a:rPr lang="en-US" sz="1600" b="1" dirty="0">
                <a:solidFill>
                  <a:srgbClr val="39393C"/>
                </a:solidFill>
                <a:latin typeface="Playfair Display Bold" pitchFamily="34" charset="0"/>
                <a:ea typeface="Playfair Display Bold" pitchFamily="34" charset="-122"/>
                <a:cs typeface="Playfair Display Bold" pitchFamily="34" charset="-120"/>
              </a:rPr>
              <a:t>2</a:t>
            </a:r>
            <a:endParaRPr lang="en-US" sz="1600" dirty="0"/>
          </a:p>
        </p:txBody>
      </p:sp>
      <p:sp>
        <p:nvSpPr>
          <p:cNvPr id="10" name="Text 6"/>
          <p:cNvSpPr/>
          <p:nvPr/>
        </p:nvSpPr>
        <p:spPr>
          <a:xfrm>
            <a:off x="5440918" y="2973705"/>
            <a:ext cx="2036564" cy="254556"/>
          </a:xfrm>
          <a:prstGeom prst="rect">
            <a:avLst/>
          </a:prstGeom>
          <a:noFill/>
          <a:ln/>
        </p:spPr>
        <p:txBody>
          <a:bodyPr wrap="none" lIns="0" tIns="0" rIns="0" bIns="0" rtlCol="0" anchor="t"/>
          <a:lstStyle/>
          <a:p>
            <a:pPr marL="0" indent="0" algn="l">
              <a:lnSpc>
                <a:spcPts val="2000"/>
              </a:lnSpc>
              <a:buNone/>
            </a:pPr>
            <a:r>
              <a:rPr lang="en-US" sz="1600" b="1" dirty="0">
                <a:solidFill>
                  <a:srgbClr val="39393C"/>
                </a:solidFill>
                <a:latin typeface="Playfair Display Bold" pitchFamily="34" charset="0"/>
                <a:ea typeface="Playfair Display Bold" pitchFamily="34" charset="-122"/>
                <a:cs typeface="Playfair Display Bold" pitchFamily="34" charset="-120"/>
              </a:rPr>
              <a:t>Υποχρέωση</a:t>
            </a:r>
            <a:endParaRPr lang="en-US" sz="1600" dirty="0"/>
          </a:p>
        </p:txBody>
      </p:sp>
      <p:sp>
        <p:nvSpPr>
          <p:cNvPr id="11" name="Text 7"/>
          <p:cNvSpPr/>
          <p:nvPr/>
        </p:nvSpPr>
        <p:spPr>
          <a:xfrm>
            <a:off x="5440918" y="3326011"/>
            <a:ext cx="4760833" cy="260509"/>
          </a:xfrm>
          <a:prstGeom prst="rect">
            <a:avLst/>
          </a:prstGeom>
          <a:noFill/>
          <a:ln/>
        </p:spPr>
        <p:txBody>
          <a:bodyPr wrap="none" lIns="0" tIns="0" rIns="0" bIns="0" rtlCol="0" anchor="t"/>
          <a:lstStyle/>
          <a:p>
            <a:pPr marL="0" indent="0" algn="l">
              <a:lnSpc>
                <a:spcPts val="2050"/>
              </a:lnSpc>
              <a:buNone/>
            </a:pPr>
            <a:r>
              <a:rPr lang="en-US" sz="1250" dirty="0">
                <a:solidFill>
                  <a:srgbClr val="39393C"/>
                </a:solidFill>
                <a:latin typeface="Open Sans" pitchFamily="34" charset="0"/>
                <a:ea typeface="Open Sans" pitchFamily="34" charset="-122"/>
                <a:cs typeface="Open Sans" pitchFamily="34" charset="-120"/>
              </a:rPr>
              <a:t>Πρέπει οι γυναίκες να διεκδικήσουν περισσότερα δικαιώματα.</a:t>
            </a:r>
            <a:endParaRPr lang="en-US" sz="1250" dirty="0"/>
          </a:p>
        </p:txBody>
      </p:sp>
      <p:sp>
        <p:nvSpPr>
          <p:cNvPr id="12" name="Shape 8"/>
          <p:cNvSpPr/>
          <p:nvPr/>
        </p:nvSpPr>
        <p:spPr>
          <a:xfrm>
            <a:off x="5318760" y="3760232"/>
            <a:ext cx="8700730" cy="11430"/>
          </a:xfrm>
          <a:prstGeom prst="roundRect">
            <a:avLst>
              <a:gd name="adj" fmla="val 213814"/>
            </a:avLst>
          </a:prstGeom>
          <a:solidFill>
            <a:srgbClr val="C6C6D2"/>
          </a:solidFill>
          <a:ln/>
        </p:spPr>
      </p:sp>
      <p:pic>
        <p:nvPicPr>
          <p:cNvPr id="13" name="Image 2" descr="preencoded.png"/>
          <p:cNvPicPr>
            <a:picLocks noChangeAspect="1"/>
          </p:cNvPicPr>
          <p:nvPr/>
        </p:nvPicPr>
        <p:blipFill>
          <a:blip r:embed="rId5"/>
          <a:stretch>
            <a:fillRect/>
          </a:stretch>
        </p:blipFill>
        <p:spPr>
          <a:xfrm>
            <a:off x="1939409" y="3790117"/>
            <a:ext cx="4006453" cy="938570"/>
          </a:xfrm>
          <a:prstGeom prst="rect">
            <a:avLst/>
          </a:prstGeom>
        </p:spPr>
      </p:pic>
      <p:sp>
        <p:nvSpPr>
          <p:cNvPr id="14" name="Text 9"/>
          <p:cNvSpPr/>
          <p:nvPr/>
        </p:nvSpPr>
        <p:spPr>
          <a:xfrm>
            <a:off x="3892868" y="4096464"/>
            <a:ext cx="99417" cy="325874"/>
          </a:xfrm>
          <a:prstGeom prst="rect">
            <a:avLst/>
          </a:prstGeom>
          <a:noFill/>
          <a:ln/>
        </p:spPr>
        <p:txBody>
          <a:bodyPr wrap="none" lIns="0" tIns="0" rIns="0" bIns="0" rtlCol="0" anchor="t"/>
          <a:lstStyle/>
          <a:p>
            <a:pPr marL="0" indent="0" algn="ctr">
              <a:lnSpc>
                <a:spcPts val="2550"/>
              </a:lnSpc>
              <a:buNone/>
            </a:pPr>
            <a:r>
              <a:rPr lang="en-US" sz="1600" b="1" dirty="0">
                <a:solidFill>
                  <a:srgbClr val="39393C"/>
                </a:solidFill>
                <a:latin typeface="Playfair Display Bold" pitchFamily="34" charset="0"/>
                <a:ea typeface="Playfair Display Bold" pitchFamily="34" charset="-122"/>
                <a:cs typeface="Playfair Display Bold" pitchFamily="34" charset="-120"/>
              </a:rPr>
              <a:t>3</a:t>
            </a:r>
            <a:endParaRPr lang="en-US" sz="1600" dirty="0"/>
          </a:p>
        </p:txBody>
      </p:sp>
      <p:sp>
        <p:nvSpPr>
          <p:cNvPr id="15" name="Text 10"/>
          <p:cNvSpPr/>
          <p:nvPr/>
        </p:nvSpPr>
        <p:spPr>
          <a:xfrm>
            <a:off x="6108740" y="3952994"/>
            <a:ext cx="2036564" cy="254556"/>
          </a:xfrm>
          <a:prstGeom prst="rect">
            <a:avLst/>
          </a:prstGeom>
          <a:noFill/>
          <a:ln/>
        </p:spPr>
        <p:txBody>
          <a:bodyPr wrap="none" lIns="0" tIns="0" rIns="0" bIns="0" rtlCol="0" anchor="t"/>
          <a:lstStyle/>
          <a:p>
            <a:pPr marL="0" indent="0" algn="l">
              <a:lnSpc>
                <a:spcPts val="2000"/>
              </a:lnSpc>
              <a:buNone/>
            </a:pPr>
            <a:r>
              <a:rPr lang="en-US" sz="1600" b="1" dirty="0">
                <a:solidFill>
                  <a:srgbClr val="39393C"/>
                </a:solidFill>
                <a:latin typeface="Playfair Display Bold" pitchFamily="34" charset="0"/>
                <a:ea typeface="Playfair Display Bold" pitchFamily="34" charset="-122"/>
                <a:cs typeface="Playfair Display Bold" pitchFamily="34" charset="-120"/>
              </a:rPr>
              <a:t>Δυνατότητα</a:t>
            </a:r>
            <a:endParaRPr lang="en-US" sz="1600" dirty="0"/>
          </a:p>
        </p:txBody>
      </p:sp>
      <p:sp>
        <p:nvSpPr>
          <p:cNvPr id="16" name="Text 11"/>
          <p:cNvSpPr/>
          <p:nvPr/>
        </p:nvSpPr>
        <p:spPr>
          <a:xfrm>
            <a:off x="6108740" y="4305300"/>
            <a:ext cx="5381506" cy="260509"/>
          </a:xfrm>
          <a:prstGeom prst="rect">
            <a:avLst/>
          </a:prstGeom>
          <a:noFill/>
          <a:ln/>
        </p:spPr>
        <p:txBody>
          <a:bodyPr wrap="none" lIns="0" tIns="0" rIns="0" bIns="0" rtlCol="0" anchor="t"/>
          <a:lstStyle/>
          <a:p>
            <a:pPr marL="0" indent="0" algn="l">
              <a:lnSpc>
                <a:spcPts val="2050"/>
              </a:lnSpc>
              <a:buNone/>
            </a:pPr>
            <a:r>
              <a:rPr lang="en-US" sz="1250" dirty="0">
                <a:solidFill>
                  <a:srgbClr val="39393C"/>
                </a:solidFill>
                <a:latin typeface="Open Sans" pitchFamily="34" charset="0"/>
                <a:ea typeface="Open Sans" pitchFamily="34" charset="-122"/>
                <a:cs typeface="Open Sans" pitchFamily="34" charset="-120"/>
              </a:rPr>
              <a:t>Οι γυναίκες θα μπορούσαν να διεκδικήσουν περισσότερα δικαιώματα.</a:t>
            </a:r>
            <a:endParaRPr lang="en-US" sz="1250" dirty="0"/>
          </a:p>
        </p:txBody>
      </p:sp>
      <p:sp>
        <p:nvSpPr>
          <p:cNvPr id="17" name="Shape 12"/>
          <p:cNvSpPr/>
          <p:nvPr/>
        </p:nvSpPr>
        <p:spPr>
          <a:xfrm>
            <a:off x="5986582" y="4739521"/>
            <a:ext cx="8032909" cy="11430"/>
          </a:xfrm>
          <a:prstGeom prst="roundRect">
            <a:avLst>
              <a:gd name="adj" fmla="val 213814"/>
            </a:avLst>
          </a:prstGeom>
          <a:solidFill>
            <a:srgbClr val="C6C6D2"/>
          </a:solidFill>
          <a:ln/>
        </p:spPr>
      </p:sp>
      <p:pic>
        <p:nvPicPr>
          <p:cNvPr id="18" name="Image 3" descr="preencoded.png"/>
          <p:cNvPicPr>
            <a:picLocks noChangeAspect="1"/>
          </p:cNvPicPr>
          <p:nvPr/>
        </p:nvPicPr>
        <p:blipFill>
          <a:blip r:embed="rId6"/>
          <a:stretch>
            <a:fillRect/>
          </a:stretch>
        </p:blipFill>
        <p:spPr>
          <a:xfrm>
            <a:off x="1271588" y="4769406"/>
            <a:ext cx="5341977" cy="938570"/>
          </a:xfrm>
          <a:prstGeom prst="rect">
            <a:avLst/>
          </a:prstGeom>
        </p:spPr>
      </p:pic>
      <p:sp>
        <p:nvSpPr>
          <p:cNvPr id="19" name="Text 13"/>
          <p:cNvSpPr/>
          <p:nvPr/>
        </p:nvSpPr>
        <p:spPr>
          <a:xfrm>
            <a:off x="3888700" y="5075753"/>
            <a:ext cx="107513" cy="325874"/>
          </a:xfrm>
          <a:prstGeom prst="rect">
            <a:avLst/>
          </a:prstGeom>
          <a:noFill/>
          <a:ln/>
        </p:spPr>
        <p:txBody>
          <a:bodyPr wrap="none" lIns="0" tIns="0" rIns="0" bIns="0" rtlCol="0" anchor="t"/>
          <a:lstStyle/>
          <a:p>
            <a:pPr marL="0" indent="0" algn="ctr">
              <a:lnSpc>
                <a:spcPts val="2550"/>
              </a:lnSpc>
              <a:buNone/>
            </a:pPr>
            <a:r>
              <a:rPr lang="en-US" sz="1600" b="1" dirty="0">
                <a:solidFill>
                  <a:srgbClr val="39393C"/>
                </a:solidFill>
                <a:latin typeface="Playfair Display Bold" pitchFamily="34" charset="0"/>
                <a:ea typeface="Playfair Display Bold" pitchFamily="34" charset="-122"/>
                <a:cs typeface="Playfair Display Bold" pitchFamily="34" charset="-120"/>
              </a:rPr>
              <a:t>4</a:t>
            </a:r>
            <a:endParaRPr lang="en-US" sz="1600" dirty="0"/>
          </a:p>
        </p:txBody>
      </p:sp>
      <p:sp>
        <p:nvSpPr>
          <p:cNvPr id="20" name="Text 14"/>
          <p:cNvSpPr/>
          <p:nvPr/>
        </p:nvSpPr>
        <p:spPr>
          <a:xfrm>
            <a:off x="6776442" y="4932283"/>
            <a:ext cx="2036564" cy="254556"/>
          </a:xfrm>
          <a:prstGeom prst="rect">
            <a:avLst/>
          </a:prstGeom>
          <a:noFill/>
          <a:ln/>
        </p:spPr>
        <p:txBody>
          <a:bodyPr wrap="none" lIns="0" tIns="0" rIns="0" bIns="0" rtlCol="0" anchor="t"/>
          <a:lstStyle/>
          <a:p>
            <a:pPr marL="0" indent="0" algn="l">
              <a:lnSpc>
                <a:spcPts val="2000"/>
              </a:lnSpc>
              <a:buNone/>
            </a:pPr>
            <a:r>
              <a:rPr lang="en-US" sz="1600" b="1" dirty="0">
                <a:solidFill>
                  <a:srgbClr val="39393C"/>
                </a:solidFill>
                <a:latin typeface="Playfair Display Bold" pitchFamily="34" charset="0"/>
                <a:ea typeface="Playfair Display Bold" pitchFamily="34" charset="-122"/>
                <a:cs typeface="Playfair Display Bold" pitchFamily="34" charset="-120"/>
              </a:rPr>
              <a:t>Πιθανότητα</a:t>
            </a:r>
            <a:endParaRPr lang="en-US" sz="1600" dirty="0"/>
          </a:p>
        </p:txBody>
      </p:sp>
      <p:sp>
        <p:nvSpPr>
          <p:cNvPr id="21" name="Text 15"/>
          <p:cNvSpPr/>
          <p:nvPr/>
        </p:nvSpPr>
        <p:spPr>
          <a:xfrm>
            <a:off x="6776442" y="5284589"/>
            <a:ext cx="5514023" cy="260509"/>
          </a:xfrm>
          <a:prstGeom prst="rect">
            <a:avLst/>
          </a:prstGeom>
          <a:noFill/>
          <a:ln/>
        </p:spPr>
        <p:txBody>
          <a:bodyPr wrap="none" lIns="0" tIns="0" rIns="0" bIns="0" rtlCol="0" anchor="t"/>
          <a:lstStyle/>
          <a:p>
            <a:pPr marL="0" indent="0" algn="l">
              <a:lnSpc>
                <a:spcPts val="2050"/>
              </a:lnSpc>
              <a:buNone/>
            </a:pPr>
            <a:r>
              <a:rPr lang="en-US" sz="1250" dirty="0">
                <a:solidFill>
                  <a:srgbClr val="39393C"/>
                </a:solidFill>
                <a:latin typeface="Open Sans" pitchFamily="34" charset="0"/>
                <a:ea typeface="Open Sans" pitchFamily="34" charset="-122"/>
                <a:cs typeface="Open Sans" pitchFamily="34" charset="-120"/>
              </a:rPr>
              <a:t>Οι γυναίκες ίσως να διεκδικήσουν περισσότερα δικαιώματα στο μέλλον.</a:t>
            </a:r>
            <a:endParaRPr lang="en-US" sz="1250" dirty="0"/>
          </a:p>
        </p:txBody>
      </p:sp>
      <p:sp>
        <p:nvSpPr>
          <p:cNvPr id="22" name="Shape 16"/>
          <p:cNvSpPr/>
          <p:nvPr/>
        </p:nvSpPr>
        <p:spPr>
          <a:xfrm>
            <a:off x="6654284" y="5718810"/>
            <a:ext cx="7365206" cy="11430"/>
          </a:xfrm>
          <a:prstGeom prst="roundRect">
            <a:avLst>
              <a:gd name="adj" fmla="val 213814"/>
            </a:avLst>
          </a:prstGeom>
          <a:solidFill>
            <a:srgbClr val="C6C6D2"/>
          </a:solidFill>
          <a:ln/>
        </p:spPr>
      </p:sp>
      <p:pic>
        <p:nvPicPr>
          <p:cNvPr id="23" name="Image 4" descr="preencoded.png"/>
          <p:cNvPicPr>
            <a:picLocks noChangeAspect="1"/>
          </p:cNvPicPr>
          <p:nvPr/>
        </p:nvPicPr>
        <p:blipFill>
          <a:blip r:embed="rId7"/>
          <a:stretch>
            <a:fillRect/>
          </a:stretch>
        </p:blipFill>
        <p:spPr>
          <a:xfrm>
            <a:off x="603885" y="5748695"/>
            <a:ext cx="6677501" cy="938570"/>
          </a:xfrm>
          <a:prstGeom prst="rect">
            <a:avLst/>
          </a:prstGeom>
        </p:spPr>
      </p:pic>
      <p:sp>
        <p:nvSpPr>
          <p:cNvPr id="24" name="Text 17"/>
          <p:cNvSpPr/>
          <p:nvPr/>
        </p:nvSpPr>
        <p:spPr>
          <a:xfrm>
            <a:off x="3895844" y="6055043"/>
            <a:ext cx="93464" cy="325874"/>
          </a:xfrm>
          <a:prstGeom prst="rect">
            <a:avLst/>
          </a:prstGeom>
          <a:noFill/>
          <a:ln/>
        </p:spPr>
        <p:txBody>
          <a:bodyPr wrap="none" lIns="0" tIns="0" rIns="0" bIns="0" rtlCol="0" anchor="t"/>
          <a:lstStyle/>
          <a:p>
            <a:pPr marL="0" indent="0" algn="ctr">
              <a:lnSpc>
                <a:spcPts val="2550"/>
              </a:lnSpc>
              <a:buNone/>
            </a:pPr>
            <a:r>
              <a:rPr lang="en-US" sz="1600" b="1" dirty="0">
                <a:solidFill>
                  <a:srgbClr val="39393C"/>
                </a:solidFill>
                <a:latin typeface="Playfair Display Bold" pitchFamily="34" charset="0"/>
                <a:ea typeface="Playfair Display Bold" pitchFamily="34" charset="-122"/>
                <a:cs typeface="Playfair Display Bold" pitchFamily="34" charset="-120"/>
              </a:rPr>
              <a:t>5</a:t>
            </a:r>
            <a:endParaRPr lang="en-US" sz="1600" dirty="0"/>
          </a:p>
        </p:txBody>
      </p:sp>
      <p:sp>
        <p:nvSpPr>
          <p:cNvPr id="25" name="Text 18"/>
          <p:cNvSpPr/>
          <p:nvPr/>
        </p:nvSpPr>
        <p:spPr>
          <a:xfrm>
            <a:off x="7444264" y="5911572"/>
            <a:ext cx="2036564" cy="254556"/>
          </a:xfrm>
          <a:prstGeom prst="rect">
            <a:avLst/>
          </a:prstGeom>
          <a:noFill/>
          <a:ln/>
        </p:spPr>
        <p:txBody>
          <a:bodyPr wrap="none" lIns="0" tIns="0" rIns="0" bIns="0" rtlCol="0" anchor="t"/>
          <a:lstStyle/>
          <a:p>
            <a:pPr marL="0" indent="0" algn="l">
              <a:lnSpc>
                <a:spcPts val="2000"/>
              </a:lnSpc>
              <a:buNone/>
            </a:pPr>
            <a:r>
              <a:rPr lang="en-US" sz="1600" b="1" dirty="0">
                <a:solidFill>
                  <a:srgbClr val="39393C"/>
                </a:solidFill>
                <a:latin typeface="Playfair Display Bold" pitchFamily="34" charset="0"/>
                <a:ea typeface="Playfair Display Bold" pitchFamily="34" charset="-122"/>
                <a:cs typeface="Playfair Display Bold" pitchFamily="34" charset="-120"/>
              </a:rPr>
              <a:t>Επιθυμία</a:t>
            </a:r>
            <a:endParaRPr lang="en-US" sz="1600" dirty="0"/>
          </a:p>
        </p:txBody>
      </p:sp>
      <p:sp>
        <p:nvSpPr>
          <p:cNvPr id="26" name="Text 19"/>
          <p:cNvSpPr/>
          <p:nvPr/>
        </p:nvSpPr>
        <p:spPr>
          <a:xfrm>
            <a:off x="7444264" y="6263878"/>
            <a:ext cx="4802862" cy="260509"/>
          </a:xfrm>
          <a:prstGeom prst="rect">
            <a:avLst/>
          </a:prstGeom>
          <a:noFill/>
          <a:ln/>
        </p:spPr>
        <p:txBody>
          <a:bodyPr wrap="none" lIns="0" tIns="0" rIns="0" bIns="0" rtlCol="0" anchor="t"/>
          <a:lstStyle/>
          <a:p>
            <a:pPr marL="0" indent="0" algn="l">
              <a:lnSpc>
                <a:spcPts val="2050"/>
              </a:lnSpc>
              <a:buNone/>
            </a:pPr>
            <a:r>
              <a:rPr lang="en-US" sz="1250" dirty="0">
                <a:solidFill>
                  <a:srgbClr val="39393C"/>
                </a:solidFill>
                <a:latin typeface="Open Sans" pitchFamily="34" charset="0"/>
                <a:ea typeface="Open Sans" pitchFamily="34" charset="-122"/>
                <a:cs typeface="Open Sans" pitchFamily="34" charset="-120"/>
              </a:rPr>
              <a:t>Οι γυναίκες θέλουν να διεκδικήσουν περισσότερα δικαιώματα.</a:t>
            </a:r>
            <a:endParaRPr lang="en-US" sz="1250" dirty="0"/>
          </a:p>
        </p:txBody>
      </p:sp>
      <p:sp>
        <p:nvSpPr>
          <p:cNvPr id="27" name="Text 20"/>
          <p:cNvSpPr/>
          <p:nvPr/>
        </p:nvSpPr>
        <p:spPr>
          <a:xfrm>
            <a:off x="570190" y="6870502"/>
            <a:ext cx="13490019" cy="260509"/>
          </a:xfrm>
          <a:prstGeom prst="rect">
            <a:avLst/>
          </a:prstGeom>
          <a:noFill/>
          <a:ln/>
        </p:spPr>
        <p:txBody>
          <a:bodyPr wrap="none" lIns="0" tIns="0" rIns="0" bIns="0" rtlCol="0" anchor="t"/>
          <a:lstStyle/>
          <a:p>
            <a:pPr marL="0" indent="0">
              <a:lnSpc>
                <a:spcPts val="2050"/>
              </a:lnSpc>
              <a:buNone/>
            </a:pPr>
            <a:endParaRPr lang="en-US" sz="125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507444" y="401717"/>
            <a:ext cx="4314706" cy="362545"/>
          </a:xfrm>
          <a:prstGeom prst="rect">
            <a:avLst/>
          </a:prstGeom>
          <a:noFill/>
          <a:ln/>
        </p:spPr>
        <p:txBody>
          <a:bodyPr wrap="none" lIns="0" tIns="0" rIns="0" bIns="0" rtlCol="0" anchor="t"/>
          <a:lstStyle/>
          <a:p>
            <a:pPr marL="0" indent="0">
              <a:lnSpc>
                <a:spcPts val="2850"/>
              </a:lnSpc>
              <a:buNone/>
            </a:pPr>
            <a:r>
              <a:rPr lang="en-US" sz="2250" b="1" dirty="0">
                <a:solidFill>
                  <a:srgbClr val="101014"/>
                </a:solidFill>
                <a:latin typeface="Playfair Display Bold" pitchFamily="34" charset="0"/>
                <a:ea typeface="Playfair Display Bold" pitchFamily="34" charset="-122"/>
                <a:cs typeface="Playfair Display Bold" pitchFamily="34" charset="-120"/>
              </a:rPr>
              <a:t>Προθετικότητα του συντάκτη</a:t>
            </a:r>
            <a:endParaRPr lang="en-US" sz="2250" dirty="0"/>
          </a:p>
        </p:txBody>
      </p:sp>
      <p:sp>
        <p:nvSpPr>
          <p:cNvPr id="3" name="Shape 1"/>
          <p:cNvSpPr/>
          <p:nvPr/>
        </p:nvSpPr>
        <p:spPr>
          <a:xfrm>
            <a:off x="507444" y="1054179"/>
            <a:ext cx="13615511" cy="1067038"/>
          </a:xfrm>
          <a:prstGeom prst="roundRect">
            <a:avLst>
              <a:gd name="adj" fmla="val 2039"/>
            </a:avLst>
          </a:prstGeom>
          <a:solidFill>
            <a:srgbClr val="E0E0EC"/>
          </a:solidFill>
          <a:ln/>
        </p:spPr>
      </p:sp>
      <p:sp>
        <p:nvSpPr>
          <p:cNvPr id="4" name="Text 2"/>
          <p:cNvSpPr/>
          <p:nvPr/>
        </p:nvSpPr>
        <p:spPr>
          <a:xfrm>
            <a:off x="652343" y="1199078"/>
            <a:ext cx="1812608" cy="226457"/>
          </a:xfrm>
          <a:prstGeom prst="rect">
            <a:avLst/>
          </a:prstGeom>
          <a:noFill/>
          <a:ln/>
        </p:spPr>
        <p:txBody>
          <a:bodyPr wrap="none" lIns="0" tIns="0" rIns="0" bIns="0" rtlCol="0" anchor="t"/>
          <a:lstStyle/>
          <a:p>
            <a:pPr marL="0" indent="0">
              <a:lnSpc>
                <a:spcPts val="1750"/>
              </a:lnSpc>
              <a:buNone/>
            </a:pPr>
            <a:r>
              <a:rPr lang="en-US" sz="1400" b="1" dirty="0">
                <a:solidFill>
                  <a:srgbClr val="39393C"/>
                </a:solidFill>
                <a:latin typeface="Playfair Display Bold" pitchFamily="34" charset="0"/>
                <a:ea typeface="Playfair Display Bold" pitchFamily="34" charset="-122"/>
                <a:cs typeface="Playfair Display Bold" pitchFamily="34" charset="-120"/>
              </a:rPr>
              <a:t>Υπόθεση</a:t>
            </a:r>
            <a:endParaRPr lang="en-US" sz="1400" dirty="0"/>
          </a:p>
        </p:txBody>
      </p:sp>
      <p:sp>
        <p:nvSpPr>
          <p:cNvPr id="5" name="Text 3"/>
          <p:cNvSpPr/>
          <p:nvPr/>
        </p:nvSpPr>
        <p:spPr>
          <a:xfrm>
            <a:off x="652343" y="1512451"/>
            <a:ext cx="13325713" cy="463868"/>
          </a:xfrm>
          <a:prstGeom prst="rect">
            <a:avLst/>
          </a:prstGeom>
          <a:noFill/>
          <a:ln/>
        </p:spPr>
        <p:txBody>
          <a:bodyPr wrap="square" lIns="0" tIns="0" rIns="0" bIns="0" rtlCol="0" anchor="t"/>
          <a:lstStyle/>
          <a:p>
            <a:pPr marL="0" indent="0">
              <a:lnSpc>
                <a:spcPts val="1800"/>
              </a:lnSpc>
              <a:buNone/>
            </a:pPr>
            <a:r>
              <a:rPr lang="en-US" sz="1100" dirty="0">
                <a:solidFill>
                  <a:srgbClr val="39393C"/>
                </a:solidFill>
                <a:latin typeface="Open Sans" pitchFamily="34" charset="0"/>
                <a:ea typeface="Open Sans" pitchFamily="34" charset="-122"/>
                <a:cs typeface="Open Sans" pitchFamily="34" charset="-120"/>
              </a:rPr>
              <a:t>Εκφράζει μια υπόθεση, αφήνοντας ανοιχτό το ενδεχόμενο. Δεν προδικάζει το αποτέλεσμα, αλλά υπονοεί ότι η διεκδίκηση δικαιωμάτων μπορεί να έχει και αρνητικές συνέπειες. Χρησιμοποιείται για να προβληματίσει τον αναγνώστη σχετικά με τις συνέπειες των αλλαγών.</a:t>
            </a:r>
            <a:endParaRPr lang="en-US" sz="1100" dirty="0"/>
          </a:p>
        </p:txBody>
      </p:sp>
      <p:sp>
        <p:nvSpPr>
          <p:cNvPr id="6" name="Shape 4"/>
          <p:cNvSpPr/>
          <p:nvPr/>
        </p:nvSpPr>
        <p:spPr>
          <a:xfrm>
            <a:off x="507444" y="2266117"/>
            <a:ext cx="13615511" cy="1067038"/>
          </a:xfrm>
          <a:prstGeom prst="roundRect">
            <a:avLst>
              <a:gd name="adj" fmla="val 2039"/>
            </a:avLst>
          </a:prstGeom>
          <a:solidFill>
            <a:srgbClr val="E0E0EC"/>
          </a:solidFill>
          <a:ln/>
        </p:spPr>
      </p:sp>
      <p:sp>
        <p:nvSpPr>
          <p:cNvPr id="7" name="Text 5"/>
          <p:cNvSpPr/>
          <p:nvPr/>
        </p:nvSpPr>
        <p:spPr>
          <a:xfrm>
            <a:off x="652343" y="2411016"/>
            <a:ext cx="1812608" cy="226457"/>
          </a:xfrm>
          <a:prstGeom prst="rect">
            <a:avLst/>
          </a:prstGeom>
          <a:noFill/>
          <a:ln/>
        </p:spPr>
        <p:txBody>
          <a:bodyPr wrap="none" lIns="0" tIns="0" rIns="0" bIns="0" rtlCol="0" anchor="t"/>
          <a:lstStyle/>
          <a:p>
            <a:pPr marL="0" indent="0">
              <a:lnSpc>
                <a:spcPts val="1750"/>
              </a:lnSpc>
              <a:buNone/>
            </a:pPr>
            <a:r>
              <a:rPr lang="en-US" sz="1400" b="1" dirty="0">
                <a:solidFill>
                  <a:srgbClr val="39393C"/>
                </a:solidFill>
                <a:latin typeface="Playfair Display Bold" pitchFamily="34" charset="0"/>
                <a:ea typeface="Playfair Display Bold" pitchFamily="34" charset="-122"/>
                <a:cs typeface="Playfair Display Bold" pitchFamily="34" charset="-120"/>
              </a:rPr>
              <a:t>Υποχρέωση</a:t>
            </a:r>
            <a:endParaRPr lang="en-US" sz="1400" dirty="0"/>
          </a:p>
        </p:txBody>
      </p:sp>
      <p:sp>
        <p:nvSpPr>
          <p:cNvPr id="8" name="Text 6"/>
          <p:cNvSpPr/>
          <p:nvPr/>
        </p:nvSpPr>
        <p:spPr>
          <a:xfrm>
            <a:off x="652343" y="2724388"/>
            <a:ext cx="13325713" cy="463868"/>
          </a:xfrm>
          <a:prstGeom prst="rect">
            <a:avLst/>
          </a:prstGeom>
          <a:noFill/>
          <a:ln/>
        </p:spPr>
        <p:txBody>
          <a:bodyPr wrap="square" lIns="0" tIns="0" rIns="0" bIns="0" rtlCol="0" anchor="t"/>
          <a:lstStyle/>
          <a:p>
            <a:pPr marL="0" indent="0">
              <a:lnSpc>
                <a:spcPts val="1800"/>
              </a:lnSpc>
              <a:buNone/>
            </a:pPr>
            <a:r>
              <a:rPr lang="en-US" sz="1100" dirty="0">
                <a:solidFill>
                  <a:srgbClr val="39393C"/>
                </a:solidFill>
                <a:latin typeface="Open Sans" pitchFamily="34" charset="0"/>
                <a:ea typeface="Open Sans" pitchFamily="34" charset="-122"/>
                <a:cs typeface="Open Sans" pitchFamily="34" charset="-120"/>
              </a:rPr>
              <a:t>Η τροπικότητα της υποχρέωσης («πρέπει») δηλώνει σαφή επιταγή. Ο συντάκτης παίρνει μια ξεκάθαρη θέση, τονίζοντας πως η διεκδίκηση είναι αναγκαία. Προκαλεί αίσθημα δέσμευσης και καθιστά το μήνυμα πιο επιτακτικό.</a:t>
            </a:r>
            <a:endParaRPr lang="en-US" sz="1100" dirty="0"/>
          </a:p>
        </p:txBody>
      </p:sp>
      <p:sp>
        <p:nvSpPr>
          <p:cNvPr id="9" name="Shape 7"/>
          <p:cNvSpPr/>
          <p:nvPr/>
        </p:nvSpPr>
        <p:spPr>
          <a:xfrm>
            <a:off x="507444" y="3478054"/>
            <a:ext cx="13615511" cy="1067038"/>
          </a:xfrm>
          <a:prstGeom prst="roundRect">
            <a:avLst>
              <a:gd name="adj" fmla="val 2039"/>
            </a:avLst>
          </a:prstGeom>
          <a:solidFill>
            <a:srgbClr val="E0E0EC"/>
          </a:solidFill>
          <a:ln/>
        </p:spPr>
      </p:sp>
      <p:sp>
        <p:nvSpPr>
          <p:cNvPr id="10" name="Text 8"/>
          <p:cNvSpPr/>
          <p:nvPr/>
        </p:nvSpPr>
        <p:spPr>
          <a:xfrm>
            <a:off x="652343" y="3622953"/>
            <a:ext cx="1812608" cy="226457"/>
          </a:xfrm>
          <a:prstGeom prst="rect">
            <a:avLst/>
          </a:prstGeom>
          <a:noFill/>
          <a:ln/>
        </p:spPr>
        <p:txBody>
          <a:bodyPr wrap="none" lIns="0" tIns="0" rIns="0" bIns="0" rtlCol="0" anchor="t"/>
          <a:lstStyle/>
          <a:p>
            <a:pPr marL="0" indent="0">
              <a:lnSpc>
                <a:spcPts val="1750"/>
              </a:lnSpc>
              <a:buNone/>
            </a:pPr>
            <a:r>
              <a:rPr lang="en-US" sz="1400" b="1" dirty="0">
                <a:solidFill>
                  <a:srgbClr val="39393C"/>
                </a:solidFill>
                <a:latin typeface="Playfair Display Bold" pitchFamily="34" charset="0"/>
                <a:ea typeface="Playfair Display Bold" pitchFamily="34" charset="-122"/>
                <a:cs typeface="Playfair Display Bold" pitchFamily="34" charset="-120"/>
              </a:rPr>
              <a:t>Δυνατότητα</a:t>
            </a:r>
            <a:endParaRPr lang="en-US" sz="1400" dirty="0"/>
          </a:p>
        </p:txBody>
      </p:sp>
      <p:sp>
        <p:nvSpPr>
          <p:cNvPr id="11" name="Text 9"/>
          <p:cNvSpPr/>
          <p:nvPr/>
        </p:nvSpPr>
        <p:spPr>
          <a:xfrm>
            <a:off x="652343" y="3936325"/>
            <a:ext cx="13325713" cy="463868"/>
          </a:xfrm>
          <a:prstGeom prst="rect">
            <a:avLst/>
          </a:prstGeom>
          <a:noFill/>
          <a:ln/>
        </p:spPr>
        <p:txBody>
          <a:bodyPr wrap="square" lIns="0" tIns="0" rIns="0" bIns="0" rtlCol="0" anchor="t"/>
          <a:lstStyle/>
          <a:p>
            <a:pPr marL="0" indent="0">
              <a:lnSpc>
                <a:spcPts val="1800"/>
              </a:lnSpc>
              <a:buNone/>
            </a:pPr>
            <a:r>
              <a:rPr lang="en-US" sz="1100" dirty="0">
                <a:solidFill>
                  <a:srgbClr val="39393C"/>
                </a:solidFill>
                <a:latin typeface="Open Sans" pitchFamily="34" charset="0"/>
                <a:ea typeface="Open Sans" pitchFamily="34" charset="-122"/>
                <a:cs typeface="Open Sans" pitchFamily="34" charset="-120"/>
              </a:rPr>
              <a:t>Εκφράζει μια δυνατότητα ή ευκαιρία, χωρίς να δηλώνει αναγκαιότητα. Αφήνει ανοιχτό το ενδεχόμενο της διεκδίκησης, χωρίς να δηλώνει αν θα συμβεί ή όχι. Παρουσιάζει μια πιο ουδέτερη και διαλλακτική στάση.</a:t>
            </a:r>
            <a:endParaRPr lang="en-US" sz="1100" dirty="0"/>
          </a:p>
        </p:txBody>
      </p:sp>
      <p:sp>
        <p:nvSpPr>
          <p:cNvPr id="12" name="Shape 10"/>
          <p:cNvSpPr/>
          <p:nvPr/>
        </p:nvSpPr>
        <p:spPr>
          <a:xfrm>
            <a:off x="507444" y="4689991"/>
            <a:ext cx="13615511" cy="1067038"/>
          </a:xfrm>
          <a:prstGeom prst="roundRect">
            <a:avLst>
              <a:gd name="adj" fmla="val 2039"/>
            </a:avLst>
          </a:prstGeom>
          <a:solidFill>
            <a:srgbClr val="E0E0EC"/>
          </a:solidFill>
          <a:ln/>
        </p:spPr>
      </p:sp>
      <p:sp>
        <p:nvSpPr>
          <p:cNvPr id="13" name="Text 11"/>
          <p:cNvSpPr/>
          <p:nvPr/>
        </p:nvSpPr>
        <p:spPr>
          <a:xfrm>
            <a:off x="652343" y="4834890"/>
            <a:ext cx="1812608" cy="226457"/>
          </a:xfrm>
          <a:prstGeom prst="rect">
            <a:avLst/>
          </a:prstGeom>
          <a:noFill/>
          <a:ln/>
        </p:spPr>
        <p:txBody>
          <a:bodyPr wrap="none" lIns="0" tIns="0" rIns="0" bIns="0" rtlCol="0" anchor="t"/>
          <a:lstStyle/>
          <a:p>
            <a:pPr marL="0" indent="0">
              <a:lnSpc>
                <a:spcPts val="1750"/>
              </a:lnSpc>
              <a:buNone/>
            </a:pPr>
            <a:r>
              <a:rPr lang="en-US" sz="1400" b="1" dirty="0">
                <a:solidFill>
                  <a:srgbClr val="39393C"/>
                </a:solidFill>
                <a:latin typeface="Playfair Display Bold" pitchFamily="34" charset="0"/>
                <a:ea typeface="Playfair Display Bold" pitchFamily="34" charset="-122"/>
                <a:cs typeface="Playfair Display Bold" pitchFamily="34" charset="-120"/>
              </a:rPr>
              <a:t>Πιθανότητα</a:t>
            </a:r>
            <a:endParaRPr lang="en-US" sz="1400" dirty="0"/>
          </a:p>
        </p:txBody>
      </p:sp>
      <p:sp>
        <p:nvSpPr>
          <p:cNvPr id="14" name="Text 12"/>
          <p:cNvSpPr/>
          <p:nvPr/>
        </p:nvSpPr>
        <p:spPr>
          <a:xfrm>
            <a:off x="652343" y="5148263"/>
            <a:ext cx="13325713" cy="463868"/>
          </a:xfrm>
          <a:prstGeom prst="rect">
            <a:avLst/>
          </a:prstGeom>
          <a:noFill/>
          <a:ln/>
        </p:spPr>
        <p:txBody>
          <a:bodyPr wrap="square" lIns="0" tIns="0" rIns="0" bIns="0" rtlCol="0" anchor="t"/>
          <a:lstStyle/>
          <a:p>
            <a:pPr marL="0" indent="0">
              <a:lnSpc>
                <a:spcPts val="1800"/>
              </a:lnSpc>
              <a:buNone/>
            </a:pPr>
            <a:r>
              <a:rPr lang="en-US" sz="1100" dirty="0">
                <a:solidFill>
                  <a:srgbClr val="39393C"/>
                </a:solidFill>
                <a:latin typeface="Open Sans" pitchFamily="34" charset="0"/>
                <a:ea typeface="Open Sans" pitchFamily="34" charset="-122"/>
                <a:cs typeface="Open Sans" pitchFamily="34" charset="-120"/>
              </a:rPr>
              <a:t>Η πιθανότητα («ίσως») μειώνει τη βεβαιότητα της πρότασης. Ο συντάκτης εμφανίζεται λιγότερο σίγουρος για τη διεκδίκηση, παρουσιάζοντάς την ως πιθανή αλλά αβέβαιη εξέλιξη. Ενισχύει την αίσθηση προσδοκίας και μελλοντικής εξέλιξης.</a:t>
            </a:r>
            <a:endParaRPr lang="en-US" sz="1100" dirty="0"/>
          </a:p>
        </p:txBody>
      </p:sp>
      <p:sp>
        <p:nvSpPr>
          <p:cNvPr id="15" name="Shape 13"/>
          <p:cNvSpPr/>
          <p:nvPr/>
        </p:nvSpPr>
        <p:spPr>
          <a:xfrm>
            <a:off x="507444" y="5901928"/>
            <a:ext cx="13615511" cy="1067038"/>
          </a:xfrm>
          <a:prstGeom prst="roundRect">
            <a:avLst>
              <a:gd name="adj" fmla="val 2039"/>
            </a:avLst>
          </a:prstGeom>
          <a:solidFill>
            <a:srgbClr val="E0E0EC"/>
          </a:solidFill>
          <a:ln/>
        </p:spPr>
      </p:sp>
      <p:sp>
        <p:nvSpPr>
          <p:cNvPr id="16" name="Text 14"/>
          <p:cNvSpPr/>
          <p:nvPr/>
        </p:nvSpPr>
        <p:spPr>
          <a:xfrm>
            <a:off x="652343" y="6046827"/>
            <a:ext cx="1812608" cy="226457"/>
          </a:xfrm>
          <a:prstGeom prst="rect">
            <a:avLst/>
          </a:prstGeom>
          <a:noFill/>
          <a:ln/>
        </p:spPr>
        <p:txBody>
          <a:bodyPr wrap="none" lIns="0" tIns="0" rIns="0" bIns="0" rtlCol="0" anchor="t"/>
          <a:lstStyle/>
          <a:p>
            <a:pPr marL="0" indent="0">
              <a:lnSpc>
                <a:spcPts val="1750"/>
              </a:lnSpc>
              <a:buNone/>
            </a:pPr>
            <a:r>
              <a:rPr lang="en-US" sz="1400" b="1" dirty="0">
                <a:solidFill>
                  <a:srgbClr val="39393C"/>
                </a:solidFill>
                <a:latin typeface="Playfair Display Bold" pitchFamily="34" charset="0"/>
                <a:ea typeface="Playfair Display Bold" pitchFamily="34" charset="-122"/>
                <a:cs typeface="Playfair Display Bold" pitchFamily="34" charset="-120"/>
              </a:rPr>
              <a:t>Επιθυμία</a:t>
            </a:r>
            <a:endParaRPr lang="en-US" sz="1400" dirty="0"/>
          </a:p>
        </p:txBody>
      </p:sp>
      <p:sp>
        <p:nvSpPr>
          <p:cNvPr id="17" name="Text 15"/>
          <p:cNvSpPr/>
          <p:nvPr/>
        </p:nvSpPr>
        <p:spPr>
          <a:xfrm>
            <a:off x="652343" y="6360200"/>
            <a:ext cx="13325713" cy="463868"/>
          </a:xfrm>
          <a:prstGeom prst="rect">
            <a:avLst/>
          </a:prstGeom>
          <a:noFill/>
          <a:ln/>
        </p:spPr>
        <p:txBody>
          <a:bodyPr wrap="square" lIns="0" tIns="0" rIns="0" bIns="0" rtlCol="0" anchor="t"/>
          <a:lstStyle/>
          <a:p>
            <a:pPr marL="0" indent="0">
              <a:lnSpc>
                <a:spcPts val="1800"/>
              </a:lnSpc>
              <a:buNone/>
            </a:pPr>
            <a:r>
              <a:rPr lang="en-US" sz="1100" dirty="0">
                <a:solidFill>
                  <a:srgbClr val="39393C"/>
                </a:solidFill>
                <a:latin typeface="Open Sans" pitchFamily="34" charset="0"/>
                <a:ea typeface="Open Sans" pitchFamily="34" charset="-122"/>
                <a:cs typeface="Open Sans" pitchFamily="34" charset="-120"/>
              </a:rPr>
              <a:t>Εκφράζει επιθυμία και πρόθεση. Δίνει έμφαση στη δράση των γυναικών, παρουσιάζοντας τη διεκδίκηση ως κάτι που οι ίδιες επιδιώκουν ενεργά. Μπορεί να λειτουργήσει ενδυναμωτικά, αναδεικνύοντας τη δική τους θέληση.</a:t>
            </a:r>
            <a:endParaRPr lang="en-US" sz="1100" dirty="0"/>
          </a:p>
        </p:txBody>
      </p:sp>
      <p:sp>
        <p:nvSpPr>
          <p:cNvPr id="18" name="Text 16"/>
          <p:cNvSpPr/>
          <p:nvPr/>
        </p:nvSpPr>
        <p:spPr>
          <a:xfrm>
            <a:off x="507444" y="7132082"/>
            <a:ext cx="13615511" cy="695801"/>
          </a:xfrm>
          <a:prstGeom prst="rect">
            <a:avLst/>
          </a:prstGeom>
          <a:noFill/>
          <a:ln/>
        </p:spPr>
        <p:txBody>
          <a:bodyPr wrap="square" lIns="0" tIns="0" rIns="0" bIns="0" rtlCol="0" anchor="t"/>
          <a:lstStyle/>
          <a:p>
            <a:pPr marL="0" indent="0">
              <a:lnSpc>
                <a:spcPts val="1800"/>
              </a:lnSpc>
              <a:buNone/>
            </a:pPr>
            <a:r>
              <a:rPr lang="en-US" sz="1100" dirty="0">
                <a:solidFill>
                  <a:srgbClr val="39393C"/>
                </a:solidFill>
                <a:latin typeface="Open Sans" pitchFamily="34" charset="0"/>
                <a:ea typeface="Open Sans" pitchFamily="34" charset="-122"/>
                <a:cs typeface="Open Sans" pitchFamily="34" charset="-120"/>
              </a:rPr>
              <a:t>Ο τρόπος που επιλέγει ο συντάκτης να διατυπώσει την πρόταση δείχνει τη στάση του απέναντι στο ζήτημα: Υιοθετεί μια κατευθυντήρια και επιτακτική θέση; Δίνει έμφαση στην αβεβαιότητα ή τις πιθανές συνέπειες; Δίνει έμφαση στον ρόλο και τη δράση των ίδιων των γυναικών. Έτσι, η επιλογή τροπικότητας καθορίζει τον τόνο και τον βαθμό βεβαιότητας του μηνύματος, επηρεάζοντας άμεσα το πώς θα το προσλάβει ο αναγνώστης.</a:t>
            </a:r>
            <a:endParaRPr lang="en-US"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4699" y="774978"/>
            <a:ext cx="7753231" cy="484584"/>
          </a:xfrm>
          <a:prstGeom prst="rect">
            <a:avLst/>
          </a:prstGeom>
          <a:noFill/>
          <a:ln/>
        </p:spPr>
        <p:txBody>
          <a:bodyPr wrap="none" lIns="0" tIns="0" rIns="0" bIns="0" rtlCol="0" anchor="t"/>
          <a:lstStyle/>
          <a:p>
            <a:pPr marL="0" indent="0">
              <a:lnSpc>
                <a:spcPts val="3800"/>
              </a:lnSpc>
              <a:buNone/>
            </a:pPr>
            <a:r>
              <a:rPr lang="en-US" sz="3050" b="1" dirty="0">
                <a:solidFill>
                  <a:srgbClr val="101014"/>
                </a:solidFill>
                <a:latin typeface="Playfair Display Bold" pitchFamily="34" charset="0"/>
                <a:ea typeface="Playfair Display Bold" pitchFamily="34" charset="-122"/>
                <a:cs typeface="Playfair Display Bold" pitchFamily="34" charset="-120"/>
              </a:rPr>
              <a:t>Μετασχηματισμοί εγκλίσεων ρημάτων </a:t>
            </a:r>
            <a:endParaRPr lang="en-US" sz="3050" dirty="0"/>
          </a:p>
        </p:txBody>
      </p:sp>
      <p:sp>
        <p:nvSpPr>
          <p:cNvPr id="4" name="Shape 1"/>
          <p:cNvSpPr/>
          <p:nvPr/>
        </p:nvSpPr>
        <p:spPr>
          <a:xfrm>
            <a:off x="6164699" y="1477566"/>
            <a:ext cx="7787402" cy="1116449"/>
          </a:xfrm>
          <a:prstGeom prst="roundRect">
            <a:avLst>
              <a:gd name="adj" fmla="val 2604"/>
            </a:avLst>
          </a:prstGeom>
          <a:solidFill>
            <a:srgbClr val="E0E0EC"/>
          </a:solidFill>
          <a:ln/>
        </p:spPr>
      </p:sp>
      <p:sp>
        <p:nvSpPr>
          <p:cNvPr id="5" name="Text 2"/>
          <p:cNvSpPr/>
          <p:nvPr/>
        </p:nvSpPr>
        <p:spPr>
          <a:xfrm>
            <a:off x="6358414" y="1671280"/>
            <a:ext cx="2422565" cy="302776"/>
          </a:xfrm>
          <a:prstGeom prst="rect">
            <a:avLst/>
          </a:prstGeom>
          <a:noFill/>
          <a:ln/>
        </p:spPr>
        <p:txBody>
          <a:bodyPr wrap="none" lIns="0" tIns="0" rIns="0" bIns="0" rtlCol="0" anchor="t"/>
          <a:lstStyle/>
          <a:p>
            <a:pPr marL="0" indent="0">
              <a:lnSpc>
                <a:spcPts val="2350"/>
              </a:lnSpc>
              <a:buNone/>
            </a:pPr>
            <a:r>
              <a:rPr lang="en-US" sz="1900" b="1" dirty="0">
                <a:solidFill>
                  <a:srgbClr val="39393C"/>
                </a:solidFill>
                <a:latin typeface="Playfair Display Bold" pitchFamily="34" charset="0"/>
                <a:ea typeface="Playfair Display Bold" pitchFamily="34" charset="-122"/>
                <a:cs typeface="Playfair Display Bold" pitchFamily="34" charset="-120"/>
              </a:rPr>
              <a:t>Αρχική πρόταση</a:t>
            </a:r>
            <a:endParaRPr lang="en-US" sz="1900" dirty="0"/>
          </a:p>
        </p:txBody>
      </p:sp>
      <p:sp>
        <p:nvSpPr>
          <p:cNvPr id="6" name="Text 3"/>
          <p:cNvSpPr/>
          <p:nvPr/>
        </p:nvSpPr>
        <p:spPr>
          <a:xfrm>
            <a:off x="6358414" y="2090261"/>
            <a:ext cx="7399973" cy="310039"/>
          </a:xfrm>
          <a:prstGeom prst="rect">
            <a:avLst/>
          </a:prstGeom>
          <a:noFill/>
          <a:ln/>
        </p:spPr>
        <p:txBody>
          <a:bodyPr wrap="none" lIns="0" tIns="0" rIns="0" bIns="0" rtlCol="0" anchor="t"/>
          <a:lstStyle/>
          <a:p>
            <a:pPr marL="0" indent="0">
              <a:lnSpc>
                <a:spcPts val="2400"/>
              </a:lnSpc>
              <a:buNone/>
            </a:pPr>
            <a:r>
              <a:rPr lang="en-US" sz="1500" dirty="0">
                <a:solidFill>
                  <a:srgbClr val="39393C"/>
                </a:solidFill>
                <a:latin typeface="Open Sans" pitchFamily="34" charset="0"/>
                <a:ea typeface="Open Sans" pitchFamily="34" charset="-122"/>
                <a:cs typeface="Open Sans" pitchFamily="34" charset="-120"/>
              </a:rPr>
              <a:t>Οι δημοσιογράφοι τηρούν τον κώδικα δημοσιογραφικής δεοντολογίας. </a:t>
            </a:r>
            <a:endParaRPr lang="en-US" sz="1500" dirty="0"/>
          </a:p>
        </p:txBody>
      </p:sp>
      <p:sp>
        <p:nvSpPr>
          <p:cNvPr id="7" name="Shape 4"/>
          <p:cNvSpPr/>
          <p:nvPr/>
        </p:nvSpPr>
        <p:spPr>
          <a:xfrm>
            <a:off x="6164699" y="2787729"/>
            <a:ext cx="7787402" cy="1426488"/>
          </a:xfrm>
          <a:prstGeom prst="roundRect">
            <a:avLst>
              <a:gd name="adj" fmla="val 2038"/>
            </a:avLst>
          </a:prstGeom>
          <a:solidFill>
            <a:srgbClr val="E0E0EC"/>
          </a:solidFill>
          <a:ln/>
        </p:spPr>
      </p:sp>
      <p:sp>
        <p:nvSpPr>
          <p:cNvPr id="8" name="Text 5"/>
          <p:cNvSpPr/>
          <p:nvPr/>
        </p:nvSpPr>
        <p:spPr>
          <a:xfrm>
            <a:off x="6358414" y="2981444"/>
            <a:ext cx="3262193" cy="302776"/>
          </a:xfrm>
          <a:prstGeom prst="rect">
            <a:avLst/>
          </a:prstGeom>
          <a:noFill/>
          <a:ln/>
        </p:spPr>
        <p:txBody>
          <a:bodyPr wrap="none" lIns="0" tIns="0" rIns="0" bIns="0" rtlCol="0" anchor="t"/>
          <a:lstStyle/>
          <a:p>
            <a:pPr marL="0" indent="0">
              <a:lnSpc>
                <a:spcPts val="2350"/>
              </a:lnSpc>
              <a:buNone/>
            </a:pPr>
            <a:r>
              <a:rPr lang="en-US" sz="1900" b="1" dirty="0">
                <a:solidFill>
                  <a:srgbClr val="39393C"/>
                </a:solidFill>
                <a:latin typeface="Playfair Display Bold" pitchFamily="34" charset="0"/>
                <a:ea typeface="Playfair Display Bold" pitchFamily="34" charset="-122"/>
                <a:cs typeface="Playfair Display Bold" pitchFamily="34" charset="-120"/>
              </a:rPr>
              <a:t>Μετασχηματισμός σε ευχή</a:t>
            </a:r>
            <a:endParaRPr lang="en-US" sz="1900" dirty="0"/>
          </a:p>
        </p:txBody>
      </p:sp>
      <p:sp>
        <p:nvSpPr>
          <p:cNvPr id="9" name="Text 6"/>
          <p:cNvSpPr/>
          <p:nvPr/>
        </p:nvSpPr>
        <p:spPr>
          <a:xfrm>
            <a:off x="6358414" y="3400425"/>
            <a:ext cx="7399973" cy="620078"/>
          </a:xfrm>
          <a:prstGeom prst="rect">
            <a:avLst/>
          </a:prstGeom>
          <a:noFill/>
          <a:ln/>
        </p:spPr>
        <p:txBody>
          <a:bodyPr wrap="square" lIns="0" tIns="0" rIns="0" bIns="0" rtlCol="0" anchor="t"/>
          <a:lstStyle/>
          <a:p>
            <a:pPr marL="0" indent="0">
              <a:lnSpc>
                <a:spcPts val="2400"/>
              </a:lnSpc>
              <a:buNone/>
            </a:pPr>
            <a:r>
              <a:rPr lang="en-US" sz="1500" dirty="0">
                <a:solidFill>
                  <a:srgbClr val="39393C"/>
                </a:solidFill>
                <a:latin typeface="Open Sans" pitchFamily="34" charset="0"/>
                <a:ea typeface="Open Sans" pitchFamily="34" charset="-122"/>
                <a:cs typeface="Open Sans" pitchFamily="34" charset="-120"/>
              </a:rPr>
              <a:t>Μακάρι οι δημοσιογράφοι να τηρούν τον κώδικα δημοσιογραφικής δεοντολογίας.</a:t>
            </a:r>
            <a:endParaRPr lang="en-US" sz="1500" dirty="0"/>
          </a:p>
        </p:txBody>
      </p:sp>
      <p:sp>
        <p:nvSpPr>
          <p:cNvPr id="10" name="Shape 7"/>
          <p:cNvSpPr/>
          <p:nvPr/>
        </p:nvSpPr>
        <p:spPr>
          <a:xfrm>
            <a:off x="6164699" y="4407932"/>
            <a:ext cx="7787402" cy="1426488"/>
          </a:xfrm>
          <a:prstGeom prst="roundRect">
            <a:avLst>
              <a:gd name="adj" fmla="val 2038"/>
            </a:avLst>
          </a:prstGeom>
          <a:solidFill>
            <a:srgbClr val="E0E0EC"/>
          </a:solidFill>
          <a:ln/>
        </p:spPr>
      </p:sp>
      <p:sp>
        <p:nvSpPr>
          <p:cNvPr id="11" name="Text 8"/>
          <p:cNvSpPr/>
          <p:nvPr/>
        </p:nvSpPr>
        <p:spPr>
          <a:xfrm>
            <a:off x="6358414" y="4601647"/>
            <a:ext cx="2422565" cy="302776"/>
          </a:xfrm>
          <a:prstGeom prst="rect">
            <a:avLst/>
          </a:prstGeom>
          <a:noFill/>
          <a:ln/>
        </p:spPr>
        <p:txBody>
          <a:bodyPr wrap="none" lIns="0" tIns="0" rIns="0" bIns="0" rtlCol="0" anchor="t"/>
          <a:lstStyle/>
          <a:p>
            <a:pPr marL="0" indent="0">
              <a:lnSpc>
                <a:spcPts val="2350"/>
              </a:lnSpc>
              <a:buNone/>
            </a:pPr>
            <a:r>
              <a:rPr lang="en-US" sz="1900" b="1" dirty="0">
                <a:solidFill>
                  <a:srgbClr val="39393C"/>
                </a:solidFill>
                <a:latin typeface="Playfair Display Bold" pitchFamily="34" charset="0"/>
                <a:ea typeface="Playfair Display Bold" pitchFamily="34" charset="-122"/>
                <a:cs typeface="Playfair Display Bold" pitchFamily="34" charset="-120"/>
              </a:rPr>
              <a:t>Αρχική πρόταση</a:t>
            </a:r>
            <a:endParaRPr lang="en-US" sz="1900" dirty="0"/>
          </a:p>
        </p:txBody>
      </p:sp>
      <p:sp>
        <p:nvSpPr>
          <p:cNvPr id="12" name="Text 9"/>
          <p:cNvSpPr/>
          <p:nvPr/>
        </p:nvSpPr>
        <p:spPr>
          <a:xfrm>
            <a:off x="6358414" y="5020628"/>
            <a:ext cx="7399973" cy="620078"/>
          </a:xfrm>
          <a:prstGeom prst="rect">
            <a:avLst/>
          </a:prstGeom>
          <a:noFill/>
          <a:ln/>
        </p:spPr>
        <p:txBody>
          <a:bodyPr wrap="square" lIns="0" tIns="0" rIns="0" bIns="0" rtlCol="0" anchor="t"/>
          <a:lstStyle/>
          <a:p>
            <a:pPr marL="0" indent="0">
              <a:lnSpc>
                <a:spcPts val="2400"/>
              </a:lnSpc>
              <a:buNone/>
            </a:pPr>
            <a:r>
              <a:rPr lang="en-US" sz="1500" dirty="0">
                <a:solidFill>
                  <a:srgbClr val="39393C"/>
                </a:solidFill>
                <a:latin typeface="Open Sans" pitchFamily="34" charset="0"/>
                <a:ea typeface="Open Sans" pitchFamily="34" charset="-122"/>
                <a:cs typeface="Open Sans" pitchFamily="34" charset="-120"/>
              </a:rPr>
              <a:t>Οι πρόσφυγες γίνονται δεκτοί με συμπάθεια και ενσυναίσθηση από τους κατοίκους. (συλλογική επιθυμία)</a:t>
            </a:r>
            <a:endParaRPr lang="en-US" sz="1500" dirty="0"/>
          </a:p>
        </p:txBody>
      </p:sp>
      <p:sp>
        <p:nvSpPr>
          <p:cNvPr id="13" name="Shape 10"/>
          <p:cNvSpPr/>
          <p:nvPr/>
        </p:nvSpPr>
        <p:spPr>
          <a:xfrm>
            <a:off x="6164699" y="6028134"/>
            <a:ext cx="7787402" cy="1426488"/>
          </a:xfrm>
          <a:prstGeom prst="roundRect">
            <a:avLst>
              <a:gd name="adj" fmla="val 2038"/>
            </a:avLst>
          </a:prstGeom>
          <a:solidFill>
            <a:srgbClr val="E0E0EC"/>
          </a:solidFill>
          <a:ln/>
        </p:spPr>
      </p:sp>
      <p:sp>
        <p:nvSpPr>
          <p:cNvPr id="14" name="Text 11"/>
          <p:cNvSpPr/>
          <p:nvPr/>
        </p:nvSpPr>
        <p:spPr>
          <a:xfrm>
            <a:off x="6358414" y="6221849"/>
            <a:ext cx="5142548" cy="302776"/>
          </a:xfrm>
          <a:prstGeom prst="rect">
            <a:avLst/>
          </a:prstGeom>
          <a:noFill/>
          <a:ln/>
        </p:spPr>
        <p:txBody>
          <a:bodyPr wrap="none" lIns="0" tIns="0" rIns="0" bIns="0" rtlCol="0" anchor="t"/>
          <a:lstStyle/>
          <a:p>
            <a:pPr marL="0" indent="0">
              <a:lnSpc>
                <a:spcPts val="2350"/>
              </a:lnSpc>
              <a:buNone/>
            </a:pPr>
            <a:r>
              <a:rPr lang="en-US" sz="1900" b="1" dirty="0">
                <a:solidFill>
                  <a:srgbClr val="39393C"/>
                </a:solidFill>
                <a:latin typeface="Playfair Display Bold" pitchFamily="34" charset="0"/>
                <a:ea typeface="Playfair Display Bold" pitchFamily="34" charset="-122"/>
                <a:cs typeface="Playfair Display Bold" pitchFamily="34" charset="-120"/>
              </a:rPr>
              <a:t>Μετασχηματισμός σε συλλογική επιθυμία</a:t>
            </a:r>
            <a:endParaRPr lang="en-US" sz="1900" dirty="0"/>
          </a:p>
        </p:txBody>
      </p:sp>
      <p:sp>
        <p:nvSpPr>
          <p:cNvPr id="15" name="Text 12"/>
          <p:cNvSpPr/>
          <p:nvPr/>
        </p:nvSpPr>
        <p:spPr>
          <a:xfrm>
            <a:off x="6358414" y="6640830"/>
            <a:ext cx="7399973" cy="620078"/>
          </a:xfrm>
          <a:prstGeom prst="rect">
            <a:avLst/>
          </a:prstGeom>
          <a:noFill/>
          <a:ln/>
        </p:spPr>
        <p:txBody>
          <a:bodyPr wrap="square" lIns="0" tIns="0" rIns="0" bIns="0" rtlCol="0" anchor="t"/>
          <a:lstStyle/>
          <a:p>
            <a:pPr marL="0" indent="0">
              <a:lnSpc>
                <a:spcPts val="2400"/>
              </a:lnSpc>
              <a:buNone/>
            </a:pPr>
            <a:r>
              <a:rPr lang="en-US" sz="1500" dirty="0">
                <a:solidFill>
                  <a:srgbClr val="39393C"/>
                </a:solidFill>
                <a:latin typeface="Open Sans" pitchFamily="34" charset="0"/>
                <a:ea typeface="Open Sans" pitchFamily="34" charset="-122"/>
                <a:cs typeface="Open Sans" pitchFamily="34" charset="-120"/>
              </a:rPr>
              <a:t>Όλοι θέλουμε οι πρόσφυγες να γίνονται δεκτοί με συμπάθεια και ενσυναίσθηση από τους κατοίκους.</a:t>
            </a:r>
            <a:endParaRPr lang="en-US" sz="1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6521" y="578644"/>
            <a:ext cx="8888611" cy="526018"/>
          </a:xfrm>
          <a:prstGeom prst="rect">
            <a:avLst/>
          </a:prstGeom>
          <a:noFill/>
          <a:ln/>
        </p:spPr>
        <p:txBody>
          <a:bodyPr wrap="none" lIns="0" tIns="0" rIns="0" bIns="0" rtlCol="0" anchor="t"/>
          <a:lstStyle/>
          <a:p>
            <a:pPr marL="0" indent="0">
              <a:lnSpc>
                <a:spcPts val="4100"/>
              </a:lnSpc>
              <a:buNone/>
            </a:pPr>
            <a:r>
              <a:rPr lang="en-US" sz="3300" b="1" dirty="0">
                <a:solidFill>
                  <a:srgbClr val="101014"/>
                </a:solidFill>
                <a:latin typeface="Playfair Display Bold" pitchFamily="34" charset="0"/>
                <a:ea typeface="Playfair Display Bold" pitchFamily="34" charset="-122"/>
                <a:cs typeface="Playfair Display Bold" pitchFamily="34" charset="-120"/>
              </a:rPr>
              <a:t>Μετασχηματισμοί εγκλίσεων ρημάτων (2)</a:t>
            </a:r>
            <a:endParaRPr lang="en-US" sz="3300" dirty="0"/>
          </a:p>
        </p:txBody>
      </p:sp>
      <p:sp>
        <p:nvSpPr>
          <p:cNvPr id="3" name="Shape 1"/>
          <p:cNvSpPr/>
          <p:nvPr/>
        </p:nvSpPr>
        <p:spPr>
          <a:xfrm>
            <a:off x="736521" y="1525548"/>
            <a:ext cx="13157359" cy="1212532"/>
          </a:xfrm>
          <a:prstGeom prst="roundRect">
            <a:avLst>
              <a:gd name="adj" fmla="val 2604"/>
            </a:avLst>
          </a:prstGeom>
          <a:solidFill>
            <a:srgbClr val="E0E0EC"/>
          </a:solidFill>
          <a:ln/>
        </p:spPr>
      </p:sp>
      <p:sp>
        <p:nvSpPr>
          <p:cNvPr id="4" name="Text 2"/>
          <p:cNvSpPr/>
          <p:nvPr/>
        </p:nvSpPr>
        <p:spPr>
          <a:xfrm>
            <a:off x="946904" y="1735931"/>
            <a:ext cx="4159687" cy="328851"/>
          </a:xfrm>
          <a:prstGeom prst="rect">
            <a:avLst/>
          </a:prstGeom>
          <a:noFill/>
          <a:ln/>
        </p:spPr>
        <p:txBody>
          <a:bodyPr wrap="none" lIns="0" tIns="0" rIns="0" bIns="0" rtlCol="0" anchor="t"/>
          <a:lstStyle/>
          <a:p>
            <a:pPr marL="0" indent="0">
              <a:lnSpc>
                <a:spcPts val="2550"/>
              </a:lnSpc>
              <a:buNone/>
            </a:pPr>
            <a:r>
              <a:rPr lang="en-US" sz="2050" b="1" dirty="0">
                <a:solidFill>
                  <a:srgbClr val="39393C"/>
                </a:solidFill>
                <a:latin typeface="Playfair Display Bold" pitchFamily="34" charset="0"/>
                <a:ea typeface="Playfair Display Bold" pitchFamily="34" charset="-122"/>
                <a:cs typeface="Playfair Display Bold" pitchFamily="34" charset="-120"/>
              </a:rPr>
              <a:t>Οριστική έγκλιση (Βεβαιότητα)</a:t>
            </a:r>
            <a:endParaRPr lang="en-US" sz="2050" dirty="0"/>
          </a:p>
        </p:txBody>
      </p:sp>
      <p:sp>
        <p:nvSpPr>
          <p:cNvPr id="5" name="Text 3"/>
          <p:cNvSpPr/>
          <p:nvPr/>
        </p:nvSpPr>
        <p:spPr>
          <a:xfrm>
            <a:off x="946904" y="2190988"/>
            <a:ext cx="12736592" cy="336709"/>
          </a:xfrm>
          <a:prstGeom prst="rect">
            <a:avLst/>
          </a:prstGeom>
          <a:noFill/>
          <a:ln/>
        </p:spPr>
        <p:txBody>
          <a:bodyPr wrap="none" lIns="0" tIns="0" rIns="0" bIns="0" rtlCol="0" anchor="t"/>
          <a:lstStyle/>
          <a:p>
            <a:pPr marL="0" indent="0">
              <a:lnSpc>
                <a:spcPts val="2650"/>
              </a:lnSpc>
              <a:buNone/>
            </a:pPr>
            <a:r>
              <a:rPr lang="en-US" sz="1650" dirty="0">
                <a:solidFill>
                  <a:srgbClr val="39393C"/>
                </a:solidFill>
                <a:latin typeface="Open Sans" pitchFamily="34" charset="0"/>
                <a:ea typeface="Open Sans" pitchFamily="34" charset="-122"/>
                <a:cs typeface="Open Sans" pitchFamily="34" charset="-120"/>
              </a:rPr>
              <a:t>Ασφαλώς οι νέοι θα συνεχίσουν να μεταναστεύουν στο εξωτερικό.</a:t>
            </a:r>
            <a:endParaRPr lang="en-US" sz="1650" dirty="0"/>
          </a:p>
        </p:txBody>
      </p:sp>
      <p:sp>
        <p:nvSpPr>
          <p:cNvPr id="6" name="Shape 4"/>
          <p:cNvSpPr/>
          <p:nvPr/>
        </p:nvSpPr>
        <p:spPr>
          <a:xfrm>
            <a:off x="736521" y="2948464"/>
            <a:ext cx="13157359" cy="1212532"/>
          </a:xfrm>
          <a:prstGeom prst="roundRect">
            <a:avLst>
              <a:gd name="adj" fmla="val 2604"/>
            </a:avLst>
          </a:prstGeom>
          <a:solidFill>
            <a:srgbClr val="E0E0EC"/>
          </a:solidFill>
          <a:ln/>
        </p:spPr>
      </p:sp>
      <p:sp>
        <p:nvSpPr>
          <p:cNvPr id="7" name="Text 5"/>
          <p:cNvSpPr/>
          <p:nvPr/>
        </p:nvSpPr>
        <p:spPr>
          <a:xfrm>
            <a:off x="946904" y="3158847"/>
            <a:ext cx="2630686" cy="328851"/>
          </a:xfrm>
          <a:prstGeom prst="rect">
            <a:avLst/>
          </a:prstGeom>
          <a:noFill/>
          <a:ln/>
        </p:spPr>
        <p:txBody>
          <a:bodyPr wrap="none" lIns="0" tIns="0" rIns="0" bIns="0" rtlCol="0" anchor="t"/>
          <a:lstStyle/>
          <a:p>
            <a:pPr marL="0" indent="0">
              <a:lnSpc>
                <a:spcPts val="2550"/>
              </a:lnSpc>
              <a:buNone/>
            </a:pPr>
            <a:r>
              <a:rPr lang="en-US" sz="2050" b="1" dirty="0">
                <a:solidFill>
                  <a:srgbClr val="39393C"/>
                </a:solidFill>
                <a:latin typeface="Playfair Display Bold" pitchFamily="34" charset="0"/>
                <a:ea typeface="Playfair Display Bold" pitchFamily="34" charset="-122"/>
                <a:cs typeface="Playfair Display Bold" pitchFamily="34" charset="-120"/>
              </a:rPr>
              <a:t>Πιθανότητα</a:t>
            </a:r>
            <a:endParaRPr lang="en-US" sz="2050" dirty="0"/>
          </a:p>
        </p:txBody>
      </p:sp>
      <p:sp>
        <p:nvSpPr>
          <p:cNvPr id="8" name="Text 6"/>
          <p:cNvSpPr/>
          <p:nvPr/>
        </p:nvSpPr>
        <p:spPr>
          <a:xfrm>
            <a:off x="946904" y="3613904"/>
            <a:ext cx="12736592" cy="336709"/>
          </a:xfrm>
          <a:prstGeom prst="rect">
            <a:avLst/>
          </a:prstGeom>
          <a:noFill/>
          <a:ln/>
        </p:spPr>
        <p:txBody>
          <a:bodyPr wrap="none" lIns="0" tIns="0" rIns="0" bIns="0" rtlCol="0" anchor="t"/>
          <a:lstStyle/>
          <a:p>
            <a:pPr marL="0" indent="0">
              <a:lnSpc>
                <a:spcPts val="2650"/>
              </a:lnSpc>
              <a:buNone/>
            </a:pPr>
            <a:r>
              <a:rPr lang="en-US" sz="1650" dirty="0">
                <a:solidFill>
                  <a:srgbClr val="39393C"/>
                </a:solidFill>
                <a:latin typeface="Open Sans" pitchFamily="34" charset="0"/>
                <a:ea typeface="Open Sans" pitchFamily="34" charset="-122"/>
                <a:cs typeface="Open Sans" pitchFamily="34" charset="-120"/>
              </a:rPr>
              <a:t>Ίσως οι νέοι να συνεχίσουν να μεταναστεύουν στο εξωτερικό.</a:t>
            </a:r>
            <a:endParaRPr lang="en-US" sz="1650" dirty="0"/>
          </a:p>
        </p:txBody>
      </p:sp>
      <p:sp>
        <p:nvSpPr>
          <p:cNvPr id="9" name="Shape 7"/>
          <p:cNvSpPr/>
          <p:nvPr/>
        </p:nvSpPr>
        <p:spPr>
          <a:xfrm>
            <a:off x="736521" y="4371380"/>
            <a:ext cx="13157359" cy="1212532"/>
          </a:xfrm>
          <a:prstGeom prst="roundRect">
            <a:avLst>
              <a:gd name="adj" fmla="val 2604"/>
            </a:avLst>
          </a:prstGeom>
          <a:solidFill>
            <a:srgbClr val="E0E0EC"/>
          </a:solidFill>
          <a:ln/>
        </p:spPr>
      </p:sp>
      <p:sp>
        <p:nvSpPr>
          <p:cNvPr id="10" name="Text 8"/>
          <p:cNvSpPr/>
          <p:nvPr/>
        </p:nvSpPr>
        <p:spPr>
          <a:xfrm>
            <a:off x="946904" y="4581763"/>
            <a:ext cx="4159687" cy="328851"/>
          </a:xfrm>
          <a:prstGeom prst="rect">
            <a:avLst/>
          </a:prstGeom>
          <a:noFill/>
          <a:ln/>
        </p:spPr>
        <p:txBody>
          <a:bodyPr wrap="none" lIns="0" tIns="0" rIns="0" bIns="0" rtlCol="0" anchor="t"/>
          <a:lstStyle/>
          <a:p>
            <a:pPr marL="0" indent="0">
              <a:lnSpc>
                <a:spcPts val="2550"/>
              </a:lnSpc>
              <a:buNone/>
            </a:pPr>
            <a:r>
              <a:rPr lang="en-US" sz="2050" b="1" dirty="0">
                <a:solidFill>
                  <a:srgbClr val="39393C"/>
                </a:solidFill>
                <a:latin typeface="Playfair Display Bold" pitchFamily="34" charset="0"/>
                <a:ea typeface="Playfair Display Bold" pitchFamily="34" charset="-122"/>
                <a:cs typeface="Playfair Display Bold" pitchFamily="34" charset="-120"/>
              </a:rPr>
              <a:t>Οριστική έγκλιση (Βεβαιότητα)</a:t>
            </a:r>
            <a:endParaRPr lang="en-US" sz="2050" dirty="0"/>
          </a:p>
        </p:txBody>
      </p:sp>
      <p:sp>
        <p:nvSpPr>
          <p:cNvPr id="11" name="Text 9"/>
          <p:cNvSpPr/>
          <p:nvPr/>
        </p:nvSpPr>
        <p:spPr>
          <a:xfrm>
            <a:off x="946904" y="5036820"/>
            <a:ext cx="12736592" cy="336709"/>
          </a:xfrm>
          <a:prstGeom prst="rect">
            <a:avLst/>
          </a:prstGeom>
          <a:noFill/>
          <a:ln/>
        </p:spPr>
        <p:txBody>
          <a:bodyPr wrap="none" lIns="0" tIns="0" rIns="0" bIns="0" rtlCol="0" anchor="t"/>
          <a:lstStyle/>
          <a:p>
            <a:pPr marL="0" indent="0">
              <a:lnSpc>
                <a:spcPts val="2650"/>
              </a:lnSpc>
              <a:buNone/>
            </a:pPr>
            <a:r>
              <a:rPr lang="en-US" sz="1650" dirty="0">
                <a:solidFill>
                  <a:srgbClr val="39393C"/>
                </a:solidFill>
                <a:latin typeface="Open Sans" pitchFamily="34" charset="0"/>
                <a:ea typeface="Open Sans" pitchFamily="34" charset="-122"/>
                <a:cs typeface="Open Sans" pitchFamily="34" charset="-120"/>
              </a:rPr>
              <a:t>Με την αντιμετώπιση της πανδημίας ο κόσμος θα επιστρέψει στην καθημερινότητα.</a:t>
            </a:r>
            <a:endParaRPr lang="en-US" sz="1650" dirty="0"/>
          </a:p>
        </p:txBody>
      </p:sp>
      <p:sp>
        <p:nvSpPr>
          <p:cNvPr id="12" name="Shape 10"/>
          <p:cNvSpPr/>
          <p:nvPr/>
        </p:nvSpPr>
        <p:spPr>
          <a:xfrm>
            <a:off x="736521" y="5794296"/>
            <a:ext cx="13157359" cy="1212532"/>
          </a:xfrm>
          <a:prstGeom prst="roundRect">
            <a:avLst>
              <a:gd name="adj" fmla="val 2604"/>
            </a:avLst>
          </a:prstGeom>
          <a:solidFill>
            <a:srgbClr val="E0E0EC"/>
          </a:solidFill>
          <a:ln/>
        </p:spPr>
      </p:sp>
      <p:sp>
        <p:nvSpPr>
          <p:cNvPr id="13" name="Text 11"/>
          <p:cNvSpPr/>
          <p:nvPr/>
        </p:nvSpPr>
        <p:spPr>
          <a:xfrm>
            <a:off x="946904" y="6004679"/>
            <a:ext cx="2630686" cy="328851"/>
          </a:xfrm>
          <a:prstGeom prst="rect">
            <a:avLst/>
          </a:prstGeom>
          <a:noFill/>
          <a:ln/>
        </p:spPr>
        <p:txBody>
          <a:bodyPr wrap="none" lIns="0" tIns="0" rIns="0" bIns="0" rtlCol="0" anchor="t"/>
          <a:lstStyle/>
          <a:p>
            <a:pPr marL="0" indent="0">
              <a:lnSpc>
                <a:spcPts val="2550"/>
              </a:lnSpc>
              <a:buNone/>
            </a:pPr>
            <a:r>
              <a:rPr lang="en-US" sz="2050" b="1" dirty="0">
                <a:solidFill>
                  <a:srgbClr val="39393C"/>
                </a:solidFill>
                <a:latin typeface="Playfair Display Bold" pitchFamily="34" charset="0"/>
                <a:ea typeface="Playfair Display Bold" pitchFamily="34" charset="-122"/>
                <a:cs typeface="Playfair Display Bold" pitchFamily="34" charset="-120"/>
              </a:rPr>
              <a:t>Υπόθεση</a:t>
            </a:r>
            <a:endParaRPr lang="en-US" sz="2050" dirty="0"/>
          </a:p>
        </p:txBody>
      </p:sp>
      <p:sp>
        <p:nvSpPr>
          <p:cNvPr id="14" name="Text 12"/>
          <p:cNvSpPr/>
          <p:nvPr/>
        </p:nvSpPr>
        <p:spPr>
          <a:xfrm>
            <a:off x="946904" y="6459736"/>
            <a:ext cx="12736592" cy="336709"/>
          </a:xfrm>
          <a:prstGeom prst="rect">
            <a:avLst/>
          </a:prstGeom>
          <a:noFill/>
          <a:ln/>
        </p:spPr>
        <p:txBody>
          <a:bodyPr wrap="none" lIns="0" tIns="0" rIns="0" bIns="0" rtlCol="0" anchor="t"/>
          <a:lstStyle/>
          <a:p>
            <a:pPr marL="0" indent="0">
              <a:lnSpc>
                <a:spcPts val="2650"/>
              </a:lnSpc>
              <a:buNone/>
            </a:pPr>
            <a:r>
              <a:rPr lang="en-US" sz="1650" dirty="0">
                <a:solidFill>
                  <a:srgbClr val="39393C"/>
                </a:solidFill>
                <a:latin typeface="Open Sans" pitchFamily="34" charset="0"/>
                <a:ea typeface="Open Sans" pitchFamily="34" charset="-122"/>
                <a:cs typeface="Open Sans" pitchFamily="34" charset="-120"/>
              </a:rPr>
              <a:t>Αν η πανδημία αντιμετωπιστεί, ο κόσμος θα επιστρέψει στην κανονικότητα.</a:t>
            </a:r>
            <a:endParaRPr lang="en-US" sz="1650" dirty="0"/>
          </a:p>
        </p:txBody>
      </p:sp>
      <p:sp>
        <p:nvSpPr>
          <p:cNvPr id="15" name="Text 13"/>
          <p:cNvSpPr/>
          <p:nvPr/>
        </p:nvSpPr>
        <p:spPr>
          <a:xfrm>
            <a:off x="736521" y="7322463"/>
            <a:ext cx="2630686" cy="328851"/>
          </a:xfrm>
          <a:prstGeom prst="rect">
            <a:avLst/>
          </a:prstGeom>
          <a:noFill/>
          <a:ln/>
        </p:spPr>
        <p:txBody>
          <a:bodyPr wrap="none" lIns="0" tIns="0" rIns="0" bIns="0" rtlCol="0" anchor="t"/>
          <a:lstStyle/>
          <a:p>
            <a:pPr marL="0" indent="0">
              <a:lnSpc>
                <a:spcPts val="2550"/>
              </a:lnSpc>
              <a:buNone/>
            </a:pPr>
            <a:endParaRPr lang="en-US" sz="205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773787"/>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Σύγκριση Επιστημικής και Δεοντικής Τροπικότητας</a:t>
            </a:r>
            <a:endParaRPr lang="en-US" sz="4450" dirty="0"/>
          </a:p>
        </p:txBody>
      </p:sp>
      <p:sp>
        <p:nvSpPr>
          <p:cNvPr id="3" name="Text 1"/>
          <p:cNvSpPr/>
          <p:nvPr/>
        </p:nvSpPr>
        <p:spPr>
          <a:xfrm>
            <a:off x="793790" y="2758321"/>
            <a:ext cx="3536037" cy="354330"/>
          </a:xfrm>
          <a:prstGeom prst="rect">
            <a:avLst/>
          </a:prstGeom>
          <a:noFill/>
          <a:ln/>
        </p:spPr>
        <p:txBody>
          <a:bodyPr wrap="none" lIns="0" tIns="0" rIns="0" bIns="0" rtlCol="0" anchor="t"/>
          <a:lstStyle/>
          <a:p>
            <a:pPr marL="0" indent="0">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Επιστημική Τροπικότητα</a:t>
            </a:r>
            <a:endParaRPr lang="en-US" sz="2200" dirty="0"/>
          </a:p>
        </p:txBody>
      </p:sp>
      <p:sp>
        <p:nvSpPr>
          <p:cNvPr id="4" name="Text 2"/>
          <p:cNvSpPr/>
          <p:nvPr/>
        </p:nvSpPr>
        <p:spPr>
          <a:xfrm>
            <a:off x="793790" y="3339465"/>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Σχετίζεται με το βαθμό βεβαιότητας του ομιλητή. Κλιμακώνεται από τον μικρότερο προς τον μεγαλύτερο βαθμό βεβαιότητας:</a:t>
            </a:r>
            <a:endParaRPr lang="en-US" sz="1750" dirty="0"/>
          </a:p>
        </p:txBody>
      </p:sp>
      <p:sp>
        <p:nvSpPr>
          <p:cNvPr id="5" name="Text 3"/>
          <p:cNvSpPr/>
          <p:nvPr/>
        </p:nvSpPr>
        <p:spPr>
          <a:xfrm>
            <a:off x="793790" y="4632246"/>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Υπόθεση</a:t>
            </a:r>
            <a:endParaRPr lang="en-US" sz="1750" dirty="0"/>
          </a:p>
        </p:txBody>
      </p:sp>
      <p:sp>
        <p:nvSpPr>
          <p:cNvPr id="6" name="Text 4"/>
          <p:cNvSpPr/>
          <p:nvPr/>
        </p:nvSpPr>
        <p:spPr>
          <a:xfrm>
            <a:off x="793790" y="5074444"/>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Δυνατότητα</a:t>
            </a:r>
            <a:endParaRPr lang="en-US" sz="1750" dirty="0"/>
          </a:p>
        </p:txBody>
      </p:sp>
      <p:sp>
        <p:nvSpPr>
          <p:cNvPr id="7" name="Text 5"/>
          <p:cNvSpPr/>
          <p:nvPr/>
        </p:nvSpPr>
        <p:spPr>
          <a:xfrm>
            <a:off x="793790" y="5516642"/>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Πιθανότητα</a:t>
            </a:r>
            <a:endParaRPr lang="en-US" sz="1750" dirty="0"/>
          </a:p>
        </p:txBody>
      </p:sp>
      <p:sp>
        <p:nvSpPr>
          <p:cNvPr id="8" name="Text 6"/>
          <p:cNvSpPr/>
          <p:nvPr/>
        </p:nvSpPr>
        <p:spPr>
          <a:xfrm>
            <a:off x="793790" y="5958840"/>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Βεβαιότητα</a:t>
            </a:r>
            <a:endParaRPr lang="en-US" sz="1750" dirty="0"/>
          </a:p>
        </p:txBody>
      </p:sp>
      <p:sp>
        <p:nvSpPr>
          <p:cNvPr id="9" name="Text 7"/>
          <p:cNvSpPr/>
          <p:nvPr/>
        </p:nvSpPr>
        <p:spPr>
          <a:xfrm>
            <a:off x="793790" y="6525816"/>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Παράδειγμα: Αν η Ελλάδα προσφέρει θέσεις εργασίας, οι νέοι δεν θα μεταναστεύσουν.</a:t>
            </a:r>
            <a:endParaRPr lang="en-US" sz="1750" dirty="0"/>
          </a:p>
        </p:txBody>
      </p:sp>
      <p:sp>
        <p:nvSpPr>
          <p:cNvPr id="10" name="Text 8"/>
          <p:cNvSpPr/>
          <p:nvPr/>
        </p:nvSpPr>
        <p:spPr>
          <a:xfrm>
            <a:off x="7599521" y="2758321"/>
            <a:ext cx="3165158" cy="354330"/>
          </a:xfrm>
          <a:prstGeom prst="rect">
            <a:avLst/>
          </a:prstGeom>
          <a:noFill/>
          <a:ln/>
        </p:spPr>
        <p:txBody>
          <a:bodyPr wrap="none" lIns="0" tIns="0" rIns="0" bIns="0" rtlCol="0" anchor="t"/>
          <a:lstStyle/>
          <a:p>
            <a:pPr marL="0" indent="0">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Δεοντική Τροπικότητα</a:t>
            </a:r>
            <a:endParaRPr lang="en-US" sz="2200" dirty="0"/>
          </a:p>
        </p:txBody>
      </p:sp>
      <p:sp>
        <p:nvSpPr>
          <p:cNvPr id="11" name="Text 9"/>
          <p:cNvSpPr/>
          <p:nvPr/>
        </p:nvSpPr>
        <p:spPr>
          <a:xfrm>
            <a:off x="7599521" y="3339465"/>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Σχετίζεται με την αναγκαιότητα πραγματοποίησης αυτού για το οποίο γίνεται λόγος. Κλιμακώνεται από τον μικρότερο προς τον μεγαλύτερο βαθμό αναγκαιότητας:</a:t>
            </a:r>
            <a:endParaRPr lang="en-US" sz="1750" dirty="0"/>
          </a:p>
        </p:txBody>
      </p:sp>
      <p:sp>
        <p:nvSpPr>
          <p:cNvPr id="12" name="Text 10"/>
          <p:cNvSpPr/>
          <p:nvPr/>
        </p:nvSpPr>
        <p:spPr>
          <a:xfrm>
            <a:off x="7599521" y="4632246"/>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Επιθυμία</a:t>
            </a:r>
            <a:endParaRPr lang="en-US" sz="1750" dirty="0"/>
          </a:p>
        </p:txBody>
      </p:sp>
      <p:sp>
        <p:nvSpPr>
          <p:cNvPr id="13" name="Text 11"/>
          <p:cNvSpPr/>
          <p:nvPr/>
        </p:nvSpPr>
        <p:spPr>
          <a:xfrm>
            <a:off x="7599521" y="5074444"/>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Ευχή</a:t>
            </a:r>
            <a:endParaRPr lang="en-US" sz="1750" dirty="0"/>
          </a:p>
        </p:txBody>
      </p:sp>
      <p:sp>
        <p:nvSpPr>
          <p:cNvPr id="14" name="Text 12"/>
          <p:cNvSpPr/>
          <p:nvPr/>
        </p:nvSpPr>
        <p:spPr>
          <a:xfrm>
            <a:off x="7599521" y="5516642"/>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Πρόθεση</a:t>
            </a:r>
            <a:endParaRPr lang="en-US" sz="1750" dirty="0"/>
          </a:p>
        </p:txBody>
      </p:sp>
      <p:sp>
        <p:nvSpPr>
          <p:cNvPr id="15" name="Text 13"/>
          <p:cNvSpPr/>
          <p:nvPr/>
        </p:nvSpPr>
        <p:spPr>
          <a:xfrm>
            <a:off x="7599521" y="5958840"/>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Υποχρέωση</a:t>
            </a:r>
            <a:endParaRPr lang="en-US" sz="1750" dirty="0"/>
          </a:p>
        </p:txBody>
      </p:sp>
      <p:sp>
        <p:nvSpPr>
          <p:cNvPr id="16" name="Text 14"/>
          <p:cNvSpPr/>
          <p:nvPr/>
        </p:nvSpPr>
        <p:spPr>
          <a:xfrm>
            <a:off x="7599521" y="6525816"/>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Παράδειγμα: Η Ελλάδα έχει χρέος να προσφέρει θέσεις εργασίας στα ελληνόπουλα.</a:t>
            </a:r>
            <a:endParaRPr lang="en-US" sz="175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612219" y="482560"/>
            <a:ext cx="6622971" cy="437317"/>
          </a:xfrm>
          <a:prstGeom prst="rect">
            <a:avLst/>
          </a:prstGeom>
          <a:noFill/>
          <a:ln/>
        </p:spPr>
        <p:txBody>
          <a:bodyPr wrap="none" lIns="0" tIns="0" rIns="0" bIns="0" rtlCol="0" anchor="t"/>
          <a:lstStyle/>
          <a:p>
            <a:pPr marL="0" indent="0">
              <a:lnSpc>
                <a:spcPts val="3400"/>
              </a:lnSpc>
              <a:buNone/>
            </a:pPr>
            <a:r>
              <a:rPr lang="en-US" sz="2750" b="1" dirty="0">
                <a:solidFill>
                  <a:srgbClr val="101014"/>
                </a:solidFill>
                <a:latin typeface="Playfair Display Bold" pitchFamily="34" charset="0"/>
                <a:ea typeface="Playfair Display Bold" pitchFamily="34" charset="-122"/>
                <a:cs typeface="Playfair Display Bold" pitchFamily="34" charset="-120"/>
              </a:rPr>
              <a:t>Ασκήσεις Αναγνώρισης Τροπικότητας</a:t>
            </a:r>
            <a:endParaRPr lang="en-US" sz="2750" dirty="0"/>
          </a:p>
        </p:txBody>
      </p:sp>
      <p:sp>
        <p:nvSpPr>
          <p:cNvPr id="3" name="Shape 1"/>
          <p:cNvSpPr/>
          <p:nvPr/>
        </p:nvSpPr>
        <p:spPr>
          <a:xfrm>
            <a:off x="612219" y="1269683"/>
            <a:ext cx="2234208" cy="1007864"/>
          </a:xfrm>
          <a:prstGeom prst="roundRect">
            <a:avLst>
              <a:gd name="adj" fmla="val 2604"/>
            </a:avLst>
          </a:prstGeom>
          <a:solidFill>
            <a:srgbClr val="E0E0EC"/>
          </a:solidFill>
          <a:ln/>
        </p:spPr>
      </p:sp>
      <p:sp>
        <p:nvSpPr>
          <p:cNvPr id="4" name="Text 2"/>
          <p:cNvSpPr/>
          <p:nvPr/>
        </p:nvSpPr>
        <p:spPr>
          <a:xfrm>
            <a:off x="787122" y="1598652"/>
            <a:ext cx="83820" cy="349925"/>
          </a:xfrm>
          <a:prstGeom prst="rect">
            <a:avLst/>
          </a:prstGeom>
          <a:noFill/>
          <a:ln/>
        </p:spPr>
        <p:txBody>
          <a:bodyPr wrap="none" lIns="0" tIns="0" rIns="0" bIns="0" rtlCol="0" anchor="t"/>
          <a:lstStyle/>
          <a:p>
            <a:pPr marL="0" indent="0" algn="ctr">
              <a:lnSpc>
                <a:spcPts val="2750"/>
              </a:lnSpc>
              <a:buNone/>
            </a:pPr>
            <a:r>
              <a:rPr lang="en-US" sz="1700" b="1" dirty="0">
                <a:solidFill>
                  <a:srgbClr val="39393C"/>
                </a:solidFill>
                <a:latin typeface="Playfair Display Bold" pitchFamily="34" charset="0"/>
                <a:ea typeface="Playfair Display Bold" pitchFamily="34" charset="-122"/>
                <a:cs typeface="Playfair Display Bold" pitchFamily="34" charset="-120"/>
              </a:rPr>
              <a:t>1</a:t>
            </a:r>
            <a:endParaRPr lang="en-US" sz="1700" dirty="0"/>
          </a:p>
        </p:txBody>
      </p:sp>
      <p:sp>
        <p:nvSpPr>
          <p:cNvPr id="5" name="Text 3"/>
          <p:cNvSpPr/>
          <p:nvPr/>
        </p:nvSpPr>
        <p:spPr>
          <a:xfrm>
            <a:off x="3021330" y="1444585"/>
            <a:ext cx="2834402" cy="273368"/>
          </a:xfrm>
          <a:prstGeom prst="rect">
            <a:avLst/>
          </a:prstGeom>
          <a:noFill/>
          <a:ln/>
        </p:spPr>
        <p:txBody>
          <a:bodyPr wrap="none" lIns="0" tIns="0" rIns="0" bIns="0" rtlCol="0" anchor="t"/>
          <a:lstStyle/>
          <a:p>
            <a:pPr marL="0" indent="0" algn="l">
              <a:lnSpc>
                <a:spcPts val="2150"/>
              </a:lnSpc>
              <a:buNone/>
            </a:pPr>
            <a:r>
              <a:rPr lang="en-US" sz="1700" b="1" dirty="0">
                <a:solidFill>
                  <a:srgbClr val="39393C"/>
                </a:solidFill>
                <a:latin typeface="Playfair Display Bold" pitchFamily="34" charset="0"/>
                <a:ea typeface="Playfair Display Bold" pitchFamily="34" charset="-122"/>
                <a:cs typeface="Playfair Display Bold" pitchFamily="34" charset="-120"/>
              </a:rPr>
              <a:t>Εντοπισμός Τροπικότητας</a:t>
            </a:r>
            <a:endParaRPr lang="en-US" sz="1700" dirty="0"/>
          </a:p>
        </p:txBody>
      </p:sp>
      <p:sp>
        <p:nvSpPr>
          <p:cNvPr id="6" name="Text 4"/>
          <p:cNvSpPr/>
          <p:nvPr/>
        </p:nvSpPr>
        <p:spPr>
          <a:xfrm>
            <a:off x="3021330" y="1822847"/>
            <a:ext cx="7054453" cy="279797"/>
          </a:xfrm>
          <a:prstGeom prst="rect">
            <a:avLst/>
          </a:prstGeom>
          <a:noFill/>
          <a:ln/>
        </p:spPr>
        <p:txBody>
          <a:bodyPr wrap="none" lIns="0" tIns="0" rIns="0" bIns="0" rtlCol="0" anchor="t"/>
          <a:lstStyle/>
          <a:p>
            <a:pPr marL="0" indent="0" algn="l">
              <a:lnSpc>
                <a:spcPts val="2200"/>
              </a:lnSpc>
              <a:buNone/>
            </a:pPr>
            <a:r>
              <a:rPr lang="en-US" sz="1350" dirty="0">
                <a:solidFill>
                  <a:srgbClr val="39393C"/>
                </a:solidFill>
                <a:latin typeface="Open Sans" pitchFamily="34" charset="0"/>
                <a:ea typeface="Open Sans" pitchFamily="34" charset="-122"/>
                <a:cs typeface="Open Sans" pitchFamily="34" charset="-120"/>
              </a:rPr>
              <a:t>Στα παραδείγματα να δηλώσετε την τροπικότητα των ρημάτων που υπογραμμίζονται.</a:t>
            </a:r>
            <a:endParaRPr lang="en-US" sz="1350" dirty="0"/>
          </a:p>
        </p:txBody>
      </p:sp>
      <p:sp>
        <p:nvSpPr>
          <p:cNvPr id="7" name="Shape 5"/>
          <p:cNvSpPr/>
          <p:nvPr/>
        </p:nvSpPr>
        <p:spPr>
          <a:xfrm>
            <a:off x="2933819" y="2268022"/>
            <a:ext cx="10996970" cy="11430"/>
          </a:xfrm>
          <a:prstGeom prst="roundRect">
            <a:avLst>
              <a:gd name="adj" fmla="val 229595"/>
            </a:avLst>
          </a:prstGeom>
          <a:solidFill>
            <a:srgbClr val="C6C6D2"/>
          </a:solidFill>
          <a:ln/>
        </p:spPr>
      </p:sp>
      <p:sp>
        <p:nvSpPr>
          <p:cNvPr id="8" name="Shape 6"/>
          <p:cNvSpPr/>
          <p:nvPr/>
        </p:nvSpPr>
        <p:spPr>
          <a:xfrm>
            <a:off x="612219" y="2364938"/>
            <a:ext cx="4468535" cy="1007864"/>
          </a:xfrm>
          <a:prstGeom prst="roundRect">
            <a:avLst>
              <a:gd name="adj" fmla="val 2604"/>
            </a:avLst>
          </a:prstGeom>
          <a:solidFill>
            <a:srgbClr val="E0E0EC"/>
          </a:solidFill>
          <a:ln/>
        </p:spPr>
      </p:sp>
      <p:sp>
        <p:nvSpPr>
          <p:cNvPr id="9" name="Text 7"/>
          <p:cNvSpPr/>
          <p:nvPr/>
        </p:nvSpPr>
        <p:spPr>
          <a:xfrm>
            <a:off x="787122" y="2693908"/>
            <a:ext cx="114419" cy="349925"/>
          </a:xfrm>
          <a:prstGeom prst="rect">
            <a:avLst/>
          </a:prstGeom>
          <a:noFill/>
          <a:ln/>
        </p:spPr>
        <p:txBody>
          <a:bodyPr wrap="none" lIns="0" tIns="0" rIns="0" bIns="0" rtlCol="0" anchor="t"/>
          <a:lstStyle/>
          <a:p>
            <a:pPr marL="0" indent="0" algn="ctr">
              <a:lnSpc>
                <a:spcPts val="2750"/>
              </a:lnSpc>
              <a:buNone/>
            </a:pPr>
            <a:r>
              <a:rPr lang="en-US" sz="1700" b="1" dirty="0">
                <a:solidFill>
                  <a:srgbClr val="39393C"/>
                </a:solidFill>
                <a:latin typeface="Playfair Display Bold" pitchFamily="34" charset="0"/>
                <a:ea typeface="Playfair Display Bold" pitchFamily="34" charset="-122"/>
                <a:cs typeface="Playfair Display Bold" pitchFamily="34" charset="-120"/>
              </a:rPr>
              <a:t>2</a:t>
            </a:r>
            <a:endParaRPr lang="en-US" sz="1700" dirty="0"/>
          </a:p>
        </p:txBody>
      </p:sp>
      <p:sp>
        <p:nvSpPr>
          <p:cNvPr id="10" name="Text 8"/>
          <p:cNvSpPr/>
          <p:nvPr/>
        </p:nvSpPr>
        <p:spPr>
          <a:xfrm>
            <a:off x="5255657" y="2539841"/>
            <a:ext cx="3282672" cy="273368"/>
          </a:xfrm>
          <a:prstGeom prst="rect">
            <a:avLst/>
          </a:prstGeom>
          <a:noFill/>
          <a:ln/>
        </p:spPr>
        <p:txBody>
          <a:bodyPr wrap="none" lIns="0" tIns="0" rIns="0" bIns="0" rtlCol="0" anchor="t"/>
          <a:lstStyle/>
          <a:p>
            <a:pPr marL="0" indent="0" algn="l">
              <a:lnSpc>
                <a:spcPts val="2150"/>
              </a:lnSpc>
              <a:buNone/>
            </a:pPr>
            <a:r>
              <a:rPr lang="en-US" sz="1700" b="1" dirty="0">
                <a:solidFill>
                  <a:srgbClr val="39393C"/>
                </a:solidFill>
                <a:latin typeface="Playfair Display Bold" pitchFamily="34" charset="0"/>
                <a:ea typeface="Playfair Display Bold" pitchFamily="34" charset="-122"/>
                <a:cs typeface="Playfair Display Bold" pitchFamily="34" charset="-120"/>
              </a:rPr>
              <a:t>Μετασχηματισμός Εγκλίσεων</a:t>
            </a:r>
            <a:endParaRPr lang="en-US" sz="1700" dirty="0"/>
          </a:p>
        </p:txBody>
      </p:sp>
      <p:sp>
        <p:nvSpPr>
          <p:cNvPr id="11" name="Text 9"/>
          <p:cNvSpPr/>
          <p:nvPr/>
        </p:nvSpPr>
        <p:spPr>
          <a:xfrm>
            <a:off x="5255657" y="2918103"/>
            <a:ext cx="7588448" cy="279797"/>
          </a:xfrm>
          <a:prstGeom prst="rect">
            <a:avLst/>
          </a:prstGeom>
          <a:noFill/>
          <a:ln/>
        </p:spPr>
        <p:txBody>
          <a:bodyPr wrap="none" lIns="0" tIns="0" rIns="0" bIns="0" rtlCol="0" anchor="t"/>
          <a:lstStyle/>
          <a:p>
            <a:pPr marL="0" indent="0" algn="l">
              <a:lnSpc>
                <a:spcPts val="2200"/>
              </a:lnSpc>
              <a:buNone/>
            </a:pPr>
            <a:r>
              <a:rPr lang="en-US" sz="1350" dirty="0">
                <a:solidFill>
                  <a:srgbClr val="39393C"/>
                </a:solidFill>
                <a:latin typeface="Open Sans" pitchFamily="34" charset="0"/>
                <a:ea typeface="Open Sans" pitchFamily="34" charset="-122"/>
                <a:cs typeface="Open Sans" pitchFamily="34" charset="-120"/>
              </a:rPr>
              <a:t>Να μετασχηματίσετε την έγκλιση των ρημάτων και να κάνετε όλες τις απαιτούμενες αλλαγές.</a:t>
            </a:r>
            <a:endParaRPr lang="en-US" sz="1350" dirty="0"/>
          </a:p>
        </p:txBody>
      </p:sp>
      <p:sp>
        <p:nvSpPr>
          <p:cNvPr id="12" name="Shape 10"/>
          <p:cNvSpPr/>
          <p:nvPr/>
        </p:nvSpPr>
        <p:spPr>
          <a:xfrm>
            <a:off x="5168146" y="3363278"/>
            <a:ext cx="8762643" cy="11430"/>
          </a:xfrm>
          <a:prstGeom prst="roundRect">
            <a:avLst>
              <a:gd name="adj" fmla="val 229595"/>
            </a:avLst>
          </a:prstGeom>
          <a:solidFill>
            <a:srgbClr val="C6C6D2"/>
          </a:solidFill>
          <a:ln/>
        </p:spPr>
      </p:sp>
      <p:sp>
        <p:nvSpPr>
          <p:cNvPr id="13" name="Shape 11"/>
          <p:cNvSpPr/>
          <p:nvPr/>
        </p:nvSpPr>
        <p:spPr>
          <a:xfrm>
            <a:off x="612219" y="3460194"/>
            <a:ext cx="6702981" cy="1287661"/>
          </a:xfrm>
          <a:prstGeom prst="roundRect">
            <a:avLst>
              <a:gd name="adj" fmla="val 2038"/>
            </a:avLst>
          </a:prstGeom>
          <a:solidFill>
            <a:srgbClr val="E0E0EC"/>
          </a:solidFill>
          <a:ln/>
        </p:spPr>
      </p:sp>
      <p:sp>
        <p:nvSpPr>
          <p:cNvPr id="14" name="Text 12"/>
          <p:cNvSpPr/>
          <p:nvPr/>
        </p:nvSpPr>
        <p:spPr>
          <a:xfrm>
            <a:off x="787122" y="3929063"/>
            <a:ext cx="106680" cy="349925"/>
          </a:xfrm>
          <a:prstGeom prst="rect">
            <a:avLst/>
          </a:prstGeom>
          <a:noFill/>
          <a:ln/>
        </p:spPr>
        <p:txBody>
          <a:bodyPr wrap="none" lIns="0" tIns="0" rIns="0" bIns="0" rtlCol="0" anchor="t"/>
          <a:lstStyle/>
          <a:p>
            <a:pPr marL="0" indent="0" algn="ctr">
              <a:lnSpc>
                <a:spcPts val="2750"/>
              </a:lnSpc>
              <a:buNone/>
            </a:pPr>
            <a:r>
              <a:rPr lang="en-US" sz="1700" b="1" dirty="0">
                <a:solidFill>
                  <a:srgbClr val="39393C"/>
                </a:solidFill>
                <a:latin typeface="Playfair Display Bold" pitchFamily="34" charset="0"/>
                <a:ea typeface="Playfair Display Bold" pitchFamily="34" charset="-122"/>
                <a:cs typeface="Playfair Display Bold" pitchFamily="34" charset="-120"/>
              </a:rPr>
              <a:t>3</a:t>
            </a:r>
            <a:endParaRPr lang="en-US" sz="1700" dirty="0"/>
          </a:p>
        </p:txBody>
      </p:sp>
      <p:sp>
        <p:nvSpPr>
          <p:cNvPr id="15" name="Text 13"/>
          <p:cNvSpPr/>
          <p:nvPr/>
        </p:nvSpPr>
        <p:spPr>
          <a:xfrm>
            <a:off x="7490103" y="3635097"/>
            <a:ext cx="3146346" cy="273368"/>
          </a:xfrm>
          <a:prstGeom prst="rect">
            <a:avLst/>
          </a:prstGeom>
          <a:noFill/>
          <a:ln/>
        </p:spPr>
        <p:txBody>
          <a:bodyPr wrap="none" lIns="0" tIns="0" rIns="0" bIns="0" rtlCol="0" anchor="t"/>
          <a:lstStyle/>
          <a:p>
            <a:pPr marL="0" indent="0" algn="l">
              <a:lnSpc>
                <a:spcPts val="2150"/>
              </a:lnSpc>
              <a:buNone/>
            </a:pPr>
            <a:r>
              <a:rPr lang="en-US" sz="1700" b="1" dirty="0">
                <a:solidFill>
                  <a:srgbClr val="39393C"/>
                </a:solidFill>
                <a:latin typeface="Playfair Display Bold" pitchFamily="34" charset="0"/>
                <a:ea typeface="Playfair Display Bold" pitchFamily="34" charset="-122"/>
                <a:cs typeface="Playfair Display Bold" pitchFamily="34" charset="-120"/>
              </a:rPr>
              <a:t>Εφαρμογή στην Επικοινωνία</a:t>
            </a:r>
            <a:endParaRPr lang="en-US" sz="1700" dirty="0"/>
          </a:p>
        </p:txBody>
      </p:sp>
      <p:sp>
        <p:nvSpPr>
          <p:cNvPr id="16" name="Text 14"/>
          <p:cNvSpPr/>
          <p:nvPr/>
        </p:nvSpPr>
        <p:spPr>
          <a:xfrm>
            <a:off x="7490103" y="4013359"/>
            <a:ext cx="6353175" cy="559594"/>
          </a:xfrm>
          <a:prstGeom prst="rect">
            <a:avLst/>
          </a:prstGeom>
          <a:noFill/>
          <a:ln/>
        </p:spPr>
        <p:txBody>
          <a:bodyPr wrap="square" lIns="0" tIns="0" rIns="0" bIns="0" rtlCol="0" anchor="t"/>
          <a:lstStyle/>
          <a:p>
            <a:pPr marL="0" indent="0" algn="l">
              <a:lnSpc>
                <a:spcPts val="2200"/>
              </a:lnSpc>
              <a:buNone/>
            </a:pPr>
            <a:r>
              <a:rPr lang="en-US" sz="1350" dirty="0">
                <a:solidFill>
                  <a:srgbClr val="39393C"/>
                </a:solidFill>
                <a:latin typeface="Open Sans" pitchFamily="34" charset="0"/>
                <a:ea typeface="Open Sans" pitchFamily="34" charset="-122"/>
                <a:cs typeface="Open Sans" pitchFamily="34" charset="-120"/>
              </a:rPr>
              <a:t>Να αναγνωρίσετε πώς επηρεάζει η τροπικότητα το επικοινωνιακό αποτέλεσμα.</a:t>
            </a:r>
            <a:endParaRPr lang="en-US" sz="1350" dirty="0"/>
          </a:p>
        </p:txBody>
      </p:sp>
      <p:sp>
        <p:nvSpPr>
          <p:cNvPr id="17" name="Text 15"/>
          <p:cNvSpPr/>
          <p:nvPr/>
        </p:nvSpPr>
        <p:spPr>
          <a:xfrm>
            <a:off x="612219" y="4944666"/>
            <a:ext cx="13405961" cy="279797"/>
          </a:xfrm>
          <a:prstGeom prst="rect">
            <a:avLst/>
          </a:prstGeom>
          <a:noFill/>
          <a:ln/>
        </p:spPr>
        <p:txBody>
          <a:bodyPr wrap="none" lIns="0" tIns="0" rIns="0" bIns="0" rtlCol="0" anchor="t"/>
          <a:lstStyle/>
          <a:p>
            <a:pPr marL="0" indent="0">
              <a:lnSpc>
                <a:spcPts val="2200"/>
              </a:lnSpc>
              <a:buNone/>
            </a:pPr>
            <a:r>
              <a:rPr lang="en-US" sz="1350" b="1" dirty="0">
                <a:solidFill>
                  <a:srgbClr val="39393C"/>
                </a:solidFill>
                <a:latin typeface="Open Sans" pitchFamily="34" charset="0"/>
                <a:ea typeface="Open Sans" pitchFamily="34" charset="-122"/>
                <a:cs typeface="Open Sans" pitchFamily="34" charset="-120"/>
              </a:rPr>
              <a:t>Παραδείγματα προς εξέταση:</a:t>
            </a:r>
            <a:endParaRPr lang="en-US" sz="1350" dirty="0"/>
          </a:p>
        </p:txBody>
      </p:sp>
      <p:sp>
        <p:nvSpPr>
          <p:cNvPr id="18" name="Text 16"/>
          <p:cNvSpPr/>
          <p:nvPr/>
        </p:nvSpPr>
        <p:spPr>
          <a:xfrm>
            <a:off x="612219" y="5421273"/>
            <a:ext cx="13405961" cy="279797"/>
          </a:xfrm>
          <a:prstGeom prst="rect">
            <a:avLst/>
          </a:prstGeom>
          <a:noFill/>
          <a:ln/>
        </p:spPr>
        <p:txBody>
          <a:bodyPr wrap="none" lIns="0" tIns="0" rIns="0" bIns="0" rtlCol="0" anchor="t"/>
          <a:lstStyle/>
          <a:p>
            <a:pPr marL="342900" indent="-342900">
              <a:lnSpc>
                <a:spcPts val="2200"/>
              </a:lnSpc>
              <a:buSzPct val="100000"/>
              <a:buFont typeface="+mj-lt"/>
              <a:buAutoNum type="arabicPeriod"/>
            </a:pPr>
            <a:r>
              <a:rPr lang="en-US" sz="1350" dirty="0">
                <a:solidFill>
                  <a:srgbClr val="39393C"/>
                </a:solidFill>
                <a:latin typeface="Open Sans" pitchFamily="34" charset="0"/>
                <a:ea typeface="Open Sans" pitchFamily="34" charset="-122"/>
                <a:cs typeface="Open Sans" pitchFamily="34" charset="-120"/>
              </a:rPr>
              <a:t>Αν οι γυναίκες διεκδικήσουν περισσότερα δικαιώματα, μπορεί να επιβαρυνθούν και με περισσότερο φόρτο εργασίας.</a:t>
            </a:r>
            <a:endParaRPr lang="en-US" sz="1350" dirty="0"/>
          </a:p>
        </p:txBody>
      </p:sp>
      <p:sp>
        <p:nvSpPr>
          <p:cNvPr id="19" name="Text 17"/>
          <p:cNvSpPr/>
          <p:nvPr/>
        </p:nvSpPr>
        <p:spPr>
          <a:xfrm>
            <a:off x="612219" y="5762268"/>
            <a:ext cx="13405961" cy="279797"/>
          </a:xfrm>
          <a:prstGeom prst="rect">
            <a:avLst/>
          </a:prstGeom>
          <a:noFill/>
          <a:ln/>
        </p:spPr>
        <p:txBody>
          <a:bodyPr wrap="none" lIns="0" tIns="0" rIns="0" bIns="0" rtlCol="0" anchor="t"/>
          <a:lstStyle/>
          <a:p>
            <a:pPr marL="342900" indent="-342900">
              <a:lnSpc>
                <a:spcPts val="2200"/>
              </a:lnSpc>
              <a:buSzPct val="100000"/>
              <a:buFont typeface="+mj-lt"/>
              <a:buAutoNum type="arabicPeriod" startAt="2"/>
            </a:pPr>
            <a:r>
              <a:rPr lang="en-US" sz="1350" dirty="0">
                <a:solidFill>
                  <a:srgbClr val="39393C"/>
                </a:solidFill>
                <a:latin typeface="Open Sans" pitchFamily="34" charset="0"/>
                <a:ea typeface="Open Sans" pitchFamily="34" charset="-122"/>
                <a:cs typeface="Open Sans" pitchFamily="34" charset="-120"/>
              </a:rPr>
              <a:t>Πρέπει οι γυναίκες να διεκδικήσουν περισσότερα δικαιώματα.</a:t>
            </a:r>
            <a:endParaRPr lang="en-US" sz="1350" dirty="0"/>
          </a:p>
        </p:txBody>
      </p:sp>
      <p:sp>
        <p:nvSpPr>
          <p:cNvPr id="20" name="Text 18"/>
          <p:cNvSpPr/>
          <p:nvPr/>
        </p:nvSpPr>
        <p:spPr>
          <a:xfrm>
            <a:off x="612219" y="6103263"/>
            <a:ext cx="13405961" cy="279797"/>
          </a:xfrm>
          <a:prstGeom prst="rect">
            <a:avLst/>
          </a:prstGeom>
          <a:noFill/>
          <a:ln/>
        </p:spPr>
        <p:txBody>
          <a:bodyPr wrap="none" lIns="0" tIns="0" rIns="0" bIns="0" rtlCol="0" anchor="t"/>
          <a:lstStyle/>
          <a:p>
            <a:pPr marL="342900" indent="-342900">
              <a:lnSpc>
                <a:spcPts val="2200"/>
              </a:lnSpc>
              <a:buSzPct val="100000"/>
              <a:buFont typeface="+mj-lt"/>
              <a:buAutoNum type="arabicPeriod" startAt="3"/>
            </a:pPr>
            <a:r>
              <a:rPr lang="en-US" sz="1350" dirty="0">
                <a:solidFill>
                  <a:srgbClr val="39393C"/>
                </a:solidFill>
                <a:latin typeface="Open Sans" pitchFamily="34" charset="0"/>
                <a:ea typeface="Open Sans" pitchFamily="34" charset="-122"/>
                <a:cs typeface="Open Sans" pitchFamily="34" charset="-120"/>
              </a:rPr>
              <a:t>Οι γυναίκες θα μπορούσαν να διεκδικήσουν περισσότερα δικαιώματα.</a:t>
            </a:r>
            <a:endParaRPr lang="en-US" sz="1350" dirty="0"/>
          </a:p>
        </p:txBody>
      </p:sp>
      <p:sp>
        <p:nvSpPr>
          <p:cNvPr id="21" name="Text 19"/>
          <p:cNvSpPr/>
          <p:nvPr/>
        </p:nvSpPr>
        <p:spPr>
          <a:xfrm>
            <a:off x="612219" y="6444258"/>
            <a:ext cx="13405961" cy="279797"/>
          </a:xfrm>
          <a:prstGeom prst="rect">
            <a:avLst/>
          </a:prstGeom>
          <a:noFill/>
          <a:ln/>
        </p:spPr>
        <p:txBody>
          <a:bodyPr wrap="none" lIns="0" tIns="0" rIns="0" bIns="0" rtlCol="0" anchor="t"/>
          <a:lstStyle/>
          <a:p>
            <a:pPr marL="342900" indent="-342900">
              <a:lnSpc>
                <a:spcPts val="2200"/>
              </a:lnSpc>
              <a:buSzPct val="100000"/>
              <a:buFont typeface="+mj-lt"/>
              <a:buAutoNum type="arabicPeriod" startAt="4"/>
            </a:pPr>
            <a:r>
              <a:rPr lang="en-US" sz="1350" dirty="0">
                <a:solidFill>
                  <a:srgbClr val="39393C"/>
                </a:solidFill>
                <a:latin typeface="Open Sans" pitchFamily="34" charset="0"/>
                <a:ea typeface="Open Sans" pitchFamily="34" charset="-122"/>
                <a:cs typeface="Open Sans" pitchFamily="34" charset="-120"/>
              </a:rPr>
              <a:t>Οι γυναίκες ίσως να διεκδικήσουν περισσότερα δικαιώματα στο μέλλον.</a:t>
            </a:r>
            <a:endParaRPr lang="en-US" sz="1350" dirty="0"/>
          </a:p>
        </p:txBody>
      </p:sp>
      <p:sp>
        <p:nvSpPr>
          <p:cNvPr id="22" name="Text 20"/>
          <p:cNvSpPr/>
          <p:nvPr/>
        </p:nvSpPr>
        <p:spPr>
          <a:xfrm>
            <a:off x="612219" y="6785253"/>
            <a:ext cx="13405961" cy="279797"/>
          </a:xfrm>
          <a:prstGeom prst="rect">
            <a:avLst/>
          </a:prstGeom>
          <a:noFill/>
          <a:ln/>
        </p:spPr>
        <p:txBody>
          <a:bodyPr wrap="none" lIns="0" tIns="0" rIns="0" bIns="0" rtlCol="0" anchor="t"/>
          <a:lstStyle/>
          <a:p>
            <a:pPr marL="342900" indent="-342900">
              <a:lnSpc>
                <a:spcPts val="2200"/>
              </a:lnSpc>
              <a:buSzPct val="100000"/>
              <a:buFont typeface="+mj-lt"/>
              <a:buAutoNum type="arabicPeriod" startAt="5"/>
            </a:pPr>
            <a:r>
              <a:rPr lang="en-US" sz="1350" dirty="0">
                <a:solidFill>
                  <a:srgbClr val="39393C"/>
                </a:solidFill>
                <a:latin typeface="Open Sans" pitchFamily="34" charset="0"/>
                <a:ea typeface="Open Sans" pitchFamily="34" charset="-122"/>
                <a:cs typeface="Open Sans" pitchFamily="34" charset="-120"/>
              </a:rPr>
              <a:t>Οι γυναίκες θέλουν να διεκδικήσουν περισσότερα δικαιώματα.</a:t>
            </a:r>
            <a:endParaRPr lang="en-US" sz="1350" dirty="0"/>
          </a:p>
        </p:txBody>
      </p:sp>
      <p:sp>
        <p:nvSpPr>
          <p:cNvPr id="23" name="Text 21"/>
          <p:cNvSpPr/>
          <p:nvPr/>
        </p:nvSpPr>
        <p:spPr>
          <a:xfrm>
            <a:off x="612219" y="7126248"/>
            <a:ext cx="13405961" cy="279797"/>
          </a:xfrm>
          <a:prstGeom prst="rect">
            <a:avLst/>
          </a:prstGeom>
          <a:noFill/>
          <a:ln/>
        </p:spPr>
        <p:txBody>
          <a:bodyPr wrap="none" lIns="0" tIns="0" rIns="0" bIns="0" rtlCol="0" anchor="t"/>
          <a:lstStyle/>
          <a:p>
            <a:pPr marL="342900" indent="-342900">
              <a:lnSpc>
                <a:spcPts val="2200"/>
              </a:lnSpc>
              <a:buSzPct val="100000"/>
              <a:buFont typeface="+mj-lt"/>
              <a:buAutoNum type="arabicPeriod" startAt="6"/>
            </a:pPr>
            <a:r>
              <a:rPr lang="en-US" sz="1350" dirty="0">
                <a:solidFill>
                  <a:srgbClr val="39393C"/>
                </a:solidFill>
                <a:latin typeface="Open Sans" pitchFamily="34" charset="0"/>
                <a:ea typeface="Open Sans" pitchFamily="34" charset="-122"/>
                <a:cs typeface="Open Sans" pitchFamily="34" charset="-120"/>
              </a:rPr>
              <a:t>Μακάρι να διεκδικήσουν οι γυναίκες περισσότερα δικαιώματα.</a:t>
            </a:r>
            <a:endParaRPr lang="en-US" sz="1350" dirty="0"/>
          </a:p>
        </p:txBody>
      </p:sp>
      <p:sp>
        <p:nvSpPr>
          <p:cNvPr id="24" name="Text 22"/>
          <p:cNvSpPr/>
          <p:nvPr/>
        </p:nvSpPr>
        <p:spPr>
          <a:xfrm>
            <a:off x="612219" y="7467243"/>
            <a:ext cx="13405961" cy="279797"/>
          </a:xfrm>
          <a:prstGeom prst="rect">
            <a:avLst/>
          </a:prstGeom>
          <a:noFill/>
          <a:ln/>
        </p:spPr>
        <p:txBody>
          <a:bodyPr wrap="none" lIns="0" tIns="0" rIns="0" bIns="0" rtlCol="0" anchor="t"/>
          <a:lstStyle/>
          <a:p>
            <a:pPr marL="342900" indent="-342900">
              <a:lnSpc>
                <a:spcPts val="2200"/>
              </a:lnSpc>
              <a:buSzPct val="100000"/>
              <a:buFont typeface="+mj-lt"/>
              <a:buAutoNum type="arabicPeriod" startAt="7"/>
            </a:pPr>
            <a:r>
              <a:rPr lang="en-US" sz="1350" dirty="0">
                <a:solidFill>
                  <a:srgbClr val="39393C"/>
                </a:solidFill>
                <a:latin typeface="Open Sans" pitchFamily="34" charset="0"/>
                <a:ea typeface="Open Sans" pitchFamily="34" charset="-122"/>
                <a:cs typeface="Open Sans" pitchFamily="34" charset="-120"/>
              </a:rPr>
              <a:t>Οι έφηβοι σκοπεύουν να αλλάξουν τον κόσμο.</a:t>
            </a:r>
            <a:endParaRPr lang="en-US" sz="135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93790" y="704136"/>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Η ΣΗΜΑΣΙΑ ΤΗΣ ΤΡΟΠΙΚΟΤΗΤΑΣ ΚΑΙ ΤΩΝ ΛΕΙΤΟΥΡΓΙΩΝ ΤΗΣ ΓΛΩΣΣΑΣ</a:t>
            </a:r>
            <a:endParaRPr lang="en-US" sz="4450" dirty="0"/>
          </a:p>
        </p:txBody>
      </p:sp>
      <p:sp>
        <p:nvSpPr>
          <p:cNvPr id="3" name="Text 1"/>
          <p:cNvSpPr/>
          <p:nvPr/>
        </p:nvSpPr>
        <p:spPr>
          <a:xfrm>
            <a:off x="1880711" y="2575322"/>
            <a:ext cx="3268385" cy="354330"/>
          </a:xfrm>
          <a:prstGeom prst="rect">
            <a:avLst/>
          </a:prstGeom>
          <a:noFill/>
          <a:ln/>
        </p:spPr>
        <p:txBody>
          <a:bodyPr wrap="none" lIns="0" tIns="0" rIns="0" bIns="0" rtlCol="0" anchor="t"/>
          <a:lstStyle/>
          <a:p>
            <a:pPr marL="0" indent="0" algn="r">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Αναφορική Λειτουργία</a:t>
            </a:r>
            <a:endParaRPr lang="en-US" sz="2200" dirty="0"/>
          </a:p>
        </p:txBody>
      </p:sp>
      <p:sp>
        <p:nvSpPr>
          <p:cNvPr id="4" name="Text 2"/>
          <p:cNvSpPr/>
          <p:nvPr/>
        </p:nvSpPr>
        <p:spPr>
          <a:xfrm>
            <a:off x="793790" y="3065740"/>
            <a:ext cx="4355306" cy="1814513"/>
          </a:xfrm>
          <a:prstGeom prst="rect">
            <a:avLst/>
          </a:prstGeom>
          <a:noFill/>
          <a:ln/>
        </p:spPr>
        <p:txBody>
          <a:bodyPr wrap="square" lIns="0" tIns="0" rIns="0" bIns="0" rtlCol="0" anchor="t"/>
          <a:lstStyle/>
          <a:p>
            <a:pPr marL="0" indent="0" algn="r">
              <a:lnSpc>
                <a:spcPts val="2850"/>
              </a:lnSpc>
              <a:buNone/>
            </a:pPr>
            <a:r>
              <a:rPr lang="en-US" sz="1750" dirty="0">
                <a:solidFill>
                  <a:srgbClr val="39393C"/>
                </a:solidFill>
                <a:latin typeface="Open Sans" pitchFamily="34" charset="0"/>
                <a:ea typeface="Open Sans" pitchFamily="34" charset="-122"/>
                <a:cs typeface="Open Sans" pitchFamily="34" charset="-120"/>
              </a:rPr>
              <a:t>Ο λόγος είναι αντικειμενικός και απευθύνεται στη λογική του δέκτη. Τα νοήματα συνδέονται λογικά και το ύφος είναι σοβαρό. Γίνεται ρεαλιστική απεικόνιση της πραγματικότητας.</a:t>
            </a:r>
            <a:endParaRPr lang="en-US" sz="1750" dirty="0"/>
          </a:p>
        </p:txBody>
      </p:sp>
      <p:pic>
        <p:nvPicPr>
          <p:cNvPr id="5" name="Image 0" descr="preencoded.png"/>
          <p:cNvPicPr>
            <a:picLocks noChangeAspect="1"/>
          </p:cNvPicPr>
          <p:nvPr/>
        </p:nvPicPr>
        <p:blipFill>
          <a:blip r:embed="rId3"/>
          <a:stretch>
            <a:fillRect/>
          </a:stretch>
        </p:blipFill>
        <p:spPr>
          <a:xfrm>
            <a:off x="5489258" y="3224332"/>
            <a:ext cx="3651885" cy="3651885"/>
          </a:xfrm>
          <a:prstGeom prst="rect">
            <a:avLst/>
          </a:prstGeom>
        </p:spPr>
      </p:pic>
      <p:sp>
        <p:nvSpPr>
          <p:cNvPr id="6" name="Shape 3"/>
          <p:cNvSpPr/>
          <p:nvPr/>
        </p:nvSpPr>
        <p:spPr>
          <a:xfrm>
            <a:off x="5788938" y="3524012"/>
            <a:ext cx="566976" cy="566976"/>
          </a:xfrm>
          <a:prstGeom prst="roundRect">
            <a:avLst>
              <a:gd name="adj" fmla="val 1611154"/>
            </a:avLst>
          </a:prstGeom>
          <a:solidFill>
            <a:srgbClr val="E0E0EC"/>
          </a:solidFill>
          <a:ln/>
        </p:spPr>
      </p:sp>
      <p:sp>
        <p:nvSpPr>
          <p:cNvPr id="7" name="Text 4"/>
          <p:cNvSpPr/>
          <p:nvPr/>
        </p:nvSpPr>
        <p:spPr>
          <a:xfrm>
            <a:off x="6018133" y="3580686"/>
            <a:ext cx="108585" cy="453509"/>
          </a:xfrm>
          <a:prstGeom prst="rect">
            <a:avLst/>
          </a:prstGeom>
          <a:noFill/>
          <a:ln/>
        </p:spPr>
        <p:txBody>
          <a:bodyPr wrap="none" lIns="0" tIns="0" rIns="0" bIns="0" rtlCol="0" anchor="t"/>
          <a:lstStyle/>
          <a:p>
            <a:pPr marL="0" indent="0">
              <a:lnSpc>
                <a:spcPts val="35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1</a:t>
            </a:r>
            <a:endParaRPr lang="en-US" sz="2200" dirty="0"/>
          </a:p>
        </p:txBody>
      </p:sp>
      <p:sp>
        <p:nvSpPr>
          <p:cNvPr id="8" name="Text 5"/>
          <p:cNvSpPr/>
          <p:nvPr/>
        </p:nvSpPr>
        <p:spPr>
          <a:xfrm>
            <a:off x="9481304" y="2575322"/>
            <a:ext cx="2986564"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Ποιητική Λειτουργία</a:t>
            </a:r>
            <a:endParaRPr lang="en-US" sz="2200" dirty="0"/>
          </a:p>
        </p:txBody>
      </p:sp>
      <p:sp>
        <p:nvSpPr>
          <p:cNvPr id="9" name="Text 6"/>
          <p:cNvSpPr/>
          <p:nvPr/>
        </p:nvSpPr>
        <p:spPr>
          <a:xfrm>
            <a:off x="9481304" y="3065740"/>
            <a:ext cx="4355306" cy="1814513"/>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Ο λόγος είναι μεταφορικός και απευθύνεται στο συναίσθημα του δέκτη. Η σύνδεση των νοημάτων είναι συνειρμική και το ύφος είναι λογοτεχνικό, γλαφυρό και ζωντανό.</a:t>
            </a:r>
            <a:endParaRPr lang="en-US" sz="1750" dirty="0"/>
          </a:p>
        </p:txBody>
      </p:sp>
      <p:pic>
        <p:nvPicPr>
          <p:cNvPr id="10" name="Image 1" descr="preencoded.png"/>
          <p:cNvPicPr>
            <a:picLocks noChangeAspect="1"/>
          </p:cNvPicPr>
          <p:nvPr/>
        </p:nvPicPr>
        <p:blipFill>
          <a:blip r:embed="rId4"/>
          <a:stretch>
            <a:fillRect/>
          </a:stretch>
        </p:blipFill>
        <p:spPr>
          <a:xfrm>
            <a:off x="5489258" y="3224332"/>
            <a:ext cx="3651885" cy="3651885"/>
          </a:xfrm>
          <a:prstGeom prst="rect">
            <a:avLst/>
          </a:prstGeom>
        </p:spPr>
      </p:pic>
      <p:sp>
        <p:nvSpPr>
          <p:cNvPr id="11" name="Shape 7"/>
          <p:cNvSpPr/>
          <p:nvPr/>
        </p:nvSpPr>
        <p:spPr>
          <a:xfrm>
            <a:off x="8274368" y="3524012"/>
            <a:ext cx="566976" cy="566976"/>
          </a:xfrm>
          <a:prstGeom prst="roundRect">
            <a:avLst>
              <a:gd name="adj" fmla="val 1611154"/>
            </a:avLst>
          </a:prstGeom>
          <a:solidFill>
            <a:srgbClr val="E0E0EC"/>
          </a:solidFill>
          <a:ln/>
        </p:spPr>
      </p:sp>
      <p:sp>
        <p:nvSpPr>
          <p:cNvPr id="12" name="Text 8"/>
          <p:cNvSpPr/>
          <p:nvPr/>
        </p:nvSpPr>
        <p:spPr>
          <a:xfrm>
            <a:off x="8483679" y="3580686"/>
            <a:ext cx="148233" cy="453509"/>
          </a:xfrm>
          <a:prstGeom prst="rect">
            <a:avLst/>
          </a:prstGeom>
          <a:noFill/>
          <a:ln/>
        </p:spPr>
        <p:txBody>
          <a:bodyPr wrap="none" lIns="0" tIns="0" rIns="0" bIns="0" rtlCol="0" anchor="t"/>
          <a:lstStyle/>
          <a:p>
            <a:pPr marL="0" indent="0">
              <a:lnSpc>
                <a:spcPts val="35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2</a:t>
            </a:r>
            <a:endParaRPr lang="en-US" sz="2200" dirty="0"/>
          </a:p>
        </p:txBody>
      </p:sp>
      <p:sp>
        <p:nvSpPr>
          <p:cNvPr id="13" name="Text 9"/>
          <p:cNvSpPr/>
          <p:nvPr/>
        </p:nvSpPr>
        <p:spPr>
          <a:xfrm>
            <a:off x="9481304" y="5220414"/>
            <a:ext cx="3536037"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Επιστημική Τροπικότητα</a:t>
            </a:r>
            <a:endParaRPr lang="en-US" sz="2200" dirty="0"/>
          </a:p>
        </p:txBody>
      </p:sp>
      <p:sp>
        <p:nvSpPr>
          <p:cNvPr id="14" name="Text 10"/>
          <p:cNvSpPr/>
          <p:nvPr/>
        </p:nvSpPr>
        <p:spPr>
          <a:xfrm>
            <a:off x="9481304" y="5710833"/>
            <a:ext cx="4355306" cy="1814513"/>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Εκφράζει το βαθμό βεβαιότητας του ομιλητή, από την υπόθεση μέχρι τη βεβαιότητα. Βοηθά στην έκφραση της στάσης του ομιλητή απέναντι στην πληροφορία που μεταδίδει.</a:t>
            </a:r>
            <a:endParaRPr lang="en-US" sz="1750" dirty="0"/>
          </a:p>
        </p:txBody>
      </p:sp>
      <p:pic>
        <p:nvPicPr>
          <p:cNvPr id="15" name="Image 2" descr="preencoded.png"/>
          <p:cNvPicPr>
            <a:picLocks noChangeAspect="1"/>
          </p:cNvPicPr>
          <p:nvPr/>
        </p:nvPicPr>
        <p:blipFill>
          <a:blip r:embed="rId5"/>
          <a:stretch>
            <a:fillRect/>
          </a:stretch>
        </p:blipFill>
        <p:spPr>
          <a:xfrm>
            <a:off x="5489258" y="3224332"/>
            <a:ext cx="3651885" cy="3651885"/>
          </a:xfrm>
          <a:prstGeom prst="rect">
            <a:avLst/>
          </a:prstGeom>
        </p:spPr>
      </p:pic>
      <p:sp>
        <p:nvSpPr>
          <p:cNvPr id="16" name="Shape 11"/>
          <p:cNvSpPr/>
          <p:nvPr/>
        </p:nvSpPr>
        <p:spPr>
          <a:xfrm>
            <a:off x="8274368" y="6009442"/>
            <a:ext cx="566976" cy="566976"/>
          </a:xfrm>
          <a:prstGeom prst="roundRect">
            <a:avLst>
              <a:gd name="adj" fmla="val 1611154"/>
            </a:avLst>
          </a:prstGeom>
          <a:solidFill>
            <a:srgbClr val="E0E0EC"/>
          </a:solidFill>
          <a:ln/>
        </p:spPr>
      </p:sp>
      <p:sp>
        <p:nvSpPr>
          <p:cNvPr id="17" name="Text 12"/>
          <p:cNvSpPr/>
          <p:nvPr/>
        </p:nvSpPr>
        <p:spPr>
          <a:xfrm>
            <a:off x="8488680" y="6066115"/>
            <a:ext cx="138351" cy="453509"/>
          </a:xfrm>
          <a:prstGeom prst="rect">
            <a:avLst/>
          </a:prstGeom>
          <a:noFill/>
          <a:ln/>
        </p:spPr>
        <p:txBody>
          <a:bodyPr wrap="none" lIns="0" tIns="0" rIns="0" bIns="0" rtlCol="0" anchor="t"/>
          <a:lstStyle/>
          <a:p>
            <a:pPr marL="0" indent="0">
              <a:lnSpc>
                <a:spcPts val="35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3</a:t>
            </a:r>
            <a:endParaRPr lang="en-US" sz="2200" dirty="0"/>
          </a:p>
        </p:txBody>
      </p:sp>
      <p:sp>
        <p:nvSpPr>
          <p:cNvPr id="18" name="Text 13"/>
          <p:cNvSpPr/>
          <p:nvPr/>
        </p:nvSpPr>
        <p:spPr>
          <a:xfrm>
            <a:off x="1983938" y="5220414"/>
            <a:ext cx="3165158" cy="354330"/>
          </a:xfrm>
          <a:prstGeom prst="rect">
            <a:avLst/>
          </a:prstGeom>
          <a:noFill/>
          <a:ln/>
        </p:spPr>
        <p:txBody>
          <a:bodyPr wrap="none" lIns="0" tIns="0" rIns="0" bIns="0" rtlCol="0" anchor="t"/>
          <a:lstStyle/>
          <a:p>
            <a:pPr marL="0" indent="0" algn="r">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Δεοντική Τροπικότητα</a:t>
            </a:r>
            <a:endParaRPr lang="en-US" sz="2200" dirty="0"/>
          </a:p>
        </p:txBody>
      </p:sp>
      <p:sp>
        <p:nvSpPr>
          <p:cNvPr id="19" name="Text 14"/>
          <p:cNvSpPr/>
          <p:nvPr/>
        </p:nvSpPr>
        <p:spPr>
          <a:xfrm>
            <a:off x="793790" y="5710833"/>
            <a:ext cx="4355306" cy="1814513"/>
          </a:xfrm>
          <a:prstGeom prst="rect">
            <a:avLst/>
          </a:prstGeom>
          <a:noFill/>
          <a:ln/>
        </p:spPr>
        <p:txBody>
          <a:bodyPr wrap="square" lIns="0" tIns="0" rIns="0" bIns="0" rtlCol="0" anchor="t"/>
          <a:lstStyle/>
          <a:p>
            <a:pPr marL="0" indent="0" algn="r">
              <a:lnSpc>
                <a:spcPts val="2850"/>
              </a:lnSpc>
              <a:buNone/>
            </a:pPr>
            <a:r>
              <a:rPr lang="en-US" sz="1750" dirty="0">
                <a:solidFill>
                  <a:srgbClr val="39393C"/>
                </a:solidFill>
                <a:latin typeface="Open Sans" pitchFamily="34" charset="0"/>
                <a:ea typeface="Open Sans" pitchFamily="34" charset="-122"/>
                <a:cs typeface="Open Sans" pitchFamily="34" charset="-120"/>
              </a:rPr>
              <a:t>Εκφράζει το βαθμό αναγκαιότητας, από την απλή επιθυμία μέχρι την υποχρέωση. Αναδεικνύει τη στάση του ομιλητή ως προς την αναγκαιότητα των ενεργειών που αναφέρονται.</a:t>
            </a:r>
            <a:endParaRPr lang="en-US" sz="1750" dirty="0"/>
          </a:p>
        </p:txBody>
      </p:sp>
      <p:pic>
        <p:nvPicPr>
          <p:cNvPr id="20" name="Image 3" descr="preencoded.png"/>
          <p:cNvPicPr>
            <a:picLocks noChangeAspect="1"/>
          </p:cNvPicPr>
          <p:nvPr/>
        </p:nvPicPr>
        <p:blipFill>
          <a:blip r:embed="rId6"/>
          <a:stretch>
            <a:fillRect/>
          </a:stretch>
        </p:blipFill>
        <p:spPr>
          <a:xfrm>
            <a:off x="5489258" y="3224332"/>
            <a:ext cx="3651885" cy="3651885"/>
          </a:xfrm>
          <a:prstGeom prst="rect">
            <a:avLst/>
          </a:prstGeom>
        </p:spPr>
      </p:pic>
      <p:sp>
        <p:nvSpPr>
          <p:cNvPr id="21" name="Shape 15"/>
          <p:cNvSpPr/>
          <p:nvPr/>
        </p:nvSpPr>
        <p:spPr>
          <a:xfrm>
            <a:off x="5788938" y="6009442"/>
            <a:ext cx="566976" cy="566976"/>
          </a:xfrm>
          <a:prstGeom prst="roundRect">
            <a:avLst>
              <a:gd name="adj" fmla="val 1611154"/>
            </a:avLst>
          </a:prstGeom>
          <a:solidFill>
            <a:srgbClr val="E0E0EC"/>
          </a:solidFill>
          <a:ln/>
        </p:spPr>
      </p:sp>
      <p:sp>
        <p:nvSpPr>
          <p:cNvPr id="22" name="Text 16"/>
          <p:cNvSpPr/>
          <p:nvPr/>
        </p:nvSpPr>
        <p:spPr>
          <a:xfrm>
            <a:off x="5997535" y="6066115"/>
            <a:ext cx="149662" cy="453509"/>
          </a:xfrm>
          <a:prstGeom prst="rect">
            <a:avLst/>
          </a:prstGeom>
          <a:noFill/>
          <a:ln/>
        </p:spPr>
        <p:txBody>
          <a:bodyPr wrap="none" lIns="0" tIns="0" rIns="0" bIns="0" rtlCol="0" anchor="t"/>
          <a:lstStyle/>
          <a:p>
            <a:pPr marL="0" indent="0">
              <a:lnSpc>
                <a:spcPts val="35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4</a:t>
            </a:r>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339215"/>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Λειτουργίες της Γλώσσας: Αναφορική και Ποιητική</a:t>
            </a:r>
            <a:endParaRPr lang="en-US" sz="4450" dirty="0"/>
          </a:p>
        </p:txBody>
      </p:sp>
      <p:sp>
        <p:nvSpPr>
          <p:cNvPr id="3" name="Text 1"/>
          <p:cNvSpPr/>
          <p:nvPr/>
        </p:nvSpPr>
        <p:spPr>
          <a:xfrm>
            <a:off x="793790" y="3210401"/>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Κάθε κείμενο χρησιμοποιεί δύο θεμελιώδεις λειτουργίες της γλώσσας: την αναφορική και την ποιητική. Ο συγγραφέας επιλέγει συνειδητά μεταξύ αυτών των λειτουργιών για να επιτύχει συγκεκριμένους επικοινωνιακούς στόχους. Στη μελέτη αυτών των λειτουργιών, εστιάζουμε σε τρεις βασικές πτυχές:</a:t>
            </a:r>
            <a:endParaRPr lang="en-US" sz="1750" dirty="0"/>
          </a:p>
        </p:txBody>
      </p:sp>
      <p:sp>
        <p:nvSpPr>
          <p:cNvPr id="4" name="Text 2"/>
          <p:cNvSpPr/>
          <p:nvPr/>
        </p:nvSpPr>
        <p:spPr>
          <a:xfrm>
            <a:off x="793790" y="4554260"/>
            <a:ext cx="13042821" cy="725805"/>
          </a:xfrm>
          <a:prstGeom prst="rect">
            <a:avLst/>
          </a:prstGeom>
          <a:noFill/>
          <a:ln/>
        </p:spPr>
        <p:txBody>
          <a:bodyPr wrap="square" lIns="0" tIns="0" rIns="0" bIns="0" rtlCol="0" anchor="t"/>
          <a:lstStyle/>
          <a:p>
            <a:pPr marL="342900" indent="-342900">
              <a:lnSpc>
                <a:spcPts val="2850"/>
              </a:lnSpc>
              <a:buSzPct val="100000"/>
              <a:buFont typeface="+mj-lt"/>
              <a:buAutoNum type="arabicPeriod"/>
            </a:pPr>
            <a:r>
              <a:rPr lang="en-US" sz="1750" dirty="0">
                <a:solidFill>
                  <a:srgbClr val="39393C"/>
                </a:solidFill>
                <a:latin typeface="Open Sans" pitchFamily="34" charset="0"/>
                <a:ea typeface="Open Sans" pitchFamily="34" charset="-122"/>
                <a:cs typeface="Open Sans" pitchFamily="34" charset="-120"/>
              </a:rPr>
              <a:t>Την αναγνώριση και ανάλυση ονοματικών και ρηματικών συνόλων που αξιοποιούν είτε την αναφορική είτε την ποιητική λειτουργία</a:t>
            </a:r>
            <a:endParaRPr lang="en-US" sz="1750" dirty="0"/>
          </a:p>
        </p:txBody>
      </p:sp>
      <p:sp>
        <p:nvSpPr>
          <p:cNvPr id="5" name="Text 3"/>
          <p:cNvSpPr/>
          <p:nvPr/>
        </p:nvSpPr>
        <p:spPr>
          <a:xfrm>
            <a:off x="793790" y="5359360"/>
            <a:ext cx="13042821" cy="725805"/>
          </a:xfrm>
          <a:prstGeom prst="rect">
            <a:avLst/>
          </a:prstGeom>
          <a:noFill/>
          <a:ln/>
        </p:spPr>
        <p:txBody>
          <a:bodyPr wrap="square" lIns="0" tIns="0" rIns="0" bIns="0" rtlCol="0" anchor="t"/>
          <a:lstStyle/>
          <a:p>
            <a:pPr marL="342900" indent="-342900">
              <a:lnSpc>
                <a:spcPts val="2850"/>
              </a:lnSpc>
              <a:buSzPct val="100000"/>
              <a:buFont typeface="+mj-lt"/>
              <a:buAutoNum type="arabicPeriod" startAt="2"/>
            </a:pPr>
            <a:r>
              <a:rPr lang="en-US" sz="1750" dirty="0">
                <a:solidFill>
                  <a:srgbClr val="39393C"/>
                </a:solidFill>
                <a:latin typeface="Open Sans" pitchFamily="34" charset="0"/>
                <a:ea typeface="Open Sans" pitchFamily="34" charset="-122"/>
                <a:cs typeface="Open Sans" pitchFamily="34" charset="-120"/>
              </a:rPr>
              <a:t>Την ικανότητα σύνθεσης και δημιουργίας γλωσσικών συνόλων που αξιοποιούν στοχευμένα καθεμία από τις δύο λειτουργίες</a:t>
            </a:r>
            <a:endParaRPr lang="en-US" sz="1750" dirty="0"/>
          </a:p>
        </p:txBody>
      </p:sp>
      <p:sp>
        <p:nvSpPr>
          <p:cNvPr id="6" name="Text 4"/>
          <p:cNvSpPr/>
          <p:nvPr/>
        </p:nvSpPr>
        <p:spPr>
          <a:xfrm>
            <a:off x="793790" y="6164461"/>
            <a:ext cx="13042821" cy="725805"/>
          </a:xfrm>
          <a:prstGeom prst="rect">
            <a:avLst/>
          </a:prstGeom>
          <a:noFill/>
          <a:ln/>
        </p:spPr>
        <p:txBody>
          <a:bodyPr wrap="square" lIns="0" tIns="0" rIns="0" bIns="0" rtlCol="0" anchor="t"/>
          <a:lstStyle/>
          <a:p>
            <a:pPr marL="342900" indent="-342900">
              <a:lnSpc>
                <a:spcPts val="2850"/>
              </a:lnSpc>
              <a:buSzPct val="100000"/>
              <a:buFont typeface="+mj-lt"/>
              <a:buAutoNum type="arabicPeriod" startAt="3"/>
            </a:pPr>
            <a:r>
              <a:rPr lang="en-US" sz="1750" dirty="0">
                <a:solidFill>
                  <a:srgbClr val="39393C"/>
                </a:solidFill>
                <a:latin typeface="Open Sans" pitchFamily="34" charset="0"/>
                <a:ea typeface="Open Sans" pitchFamily="34" charset="-122"/>
                <a:cs typeface="Open Sans" pitchFamily="34" charset="-120"/>
              </a:rPr>
              <a:t>Την κατανόηση και αξιολόγηση του επικοινωνιακού αποτελέσματος που επιτυγχάνεται μέσω της χρήσης κάθε λειτουργίας στο κείμενο</a:t>
            </a:r>
            <a:endParaRPr lang="en-US" sz="175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323856"/>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Αναφορική ή κυριολεκτική ή δηλωτική λειτουργία</a:t>
            </a:r>
            <a:endParaRPr lang="en-US" sz="4450" dirty="0"/>
          </a:p>
        </p:txBody>
      </p:sp>
      <p:sp>
        <p:nvSpPr>
          <p:cNvPr id="3" name="Text 1"/>
          <p:cNvSpPr/>
          <p:nvPr/>
        </p:nvSpPr>
        <p:spPr>
          <a:xfrm>
            <a:off x="793790" y="3308390"/>
            <a:ext cx="4650343" cy="354330"/>
          </a:xfrm>
          <a:prstGeom prst="rect">
            <a:avLst/>
          </a:prstGeom>
          <a:noFill/>
          <a:ln/>
        </p:spPr>
        <p:txBody>
          <a:bodyPr wrap="none" lIns="0" tIns="0" rIns="0" bIns="0" rtlCol="0" anchor="t"/>
          <a:lstStyle/>
          <a:p>
            <a:pPr marL="0" indent="0">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Τι είναι η αναφορική λειτουργία</a:t>
            </a:r>
            <a:endParaRPr lang="en-US" sz="2200" dirty="0"/>
          </a:p>
        </p:txBody>
      </p:sp>
      <p:sp>
        <p:nvSpPr>
          <p:cNvPr id="4" name="Text 2"/>
          <p:cNvSpPr/>
          <p:nvPr/>
        </p:nvSpPr>
        <p:spPr>
          <a:xfrm>
            <a:off x="793790" y="3889534"/>
            <a:ext cx="6244709" cy="1814513"/>
          </a:xfrm>
          <a:prstGeom prst="rect">
            <a:avLst/>
          </a:prstGeom>
          <a:noFill/>
          <a:ln/>
        </p:spPr>
        <p:txBody>
          <a:bodyPr wrap="square" lIns="0" tIns="0" rIns="0" bIns="0" rtlCol="0" anchor="t"/>
          <a:lstStyle/>
          <a:p>
            <a:pPr marL="0" indent="0">
              <a:lnSpc>
                <a:spcPts val="2850"/>
              </a:lnSpc>
              <a:buNone/>
            </a:pPr>
            <a:r>
              <a:rPr lang="en-US" sz="1750" dirty="0">
                <a:solidFill>
                  <a:srgbClr val="39393C"/>
                </a:solidFill>
                <a:latin typeface="Open Sans" pitchFamily="34" charset="0"/>
                <a:ea typeface="Open Sans" pitchFamily="34" charset="-122"/>
                <a:cs typeface="Open Sans" pitchFamily="34" charset="-120"/>
              </a:rPr>
              <a:t>Ταυτίζεται με τη χρήση της λέξης και αποδίδει με ακρίβεια και σαφήνεια τη σημασία της, το περιεχόμενό της. Δηλαδή ταυτίζεται η σημασία της λέξης με αυτό που δηλώνει και αυτό γίνεται αντιληπτό από τη λογική λειτουργία του δέκτη.</a:t>
            </a:r>
            <a:endParaRPr lang="en-US" sz="1750" dirty="0"/>
          </a:p>
        </p:txBody>
      </p:sp>
      <p:sp>
        <p:nvSpPr>
          <p:cNvPr id="5" name="Text 3"/>
          <p:cNvSpPr/>
          <p:nvPr/>
        </p:nvSpPr>
        <p:spPr>
          <a:xfrm>
            <a:off x="793790" y="5908119"/>
            <a:ext cx="6244709" cy="725805"/>
          </a:xfrm>
          <a:prstGeom prst="rect">
            <a:avLst/>
          </a:prstGeom>
          <a:noFill/>
          <a:ln/>
        </p:spPr>
        <p:txBody>
          <a:bodyPr wrap="square" lIns="0" tIns="0" rIns="0" bIns="0" rtlCol="0" anchor="t"/>
          <a:lstStyle/>
          <a:p>
            <a:pPr marL="0" indent="0">
              <a:lnSpc>
                <a:spcPts val="2850"/>
              </a:lnSpc>
              <a:buNone/>
            </a:pPr>
            <a:r>
              <a:rPr lang="en-US" sz="1750" i="1" dirty="0">
                <a:solidFill>
                  <a:srgbClr val="39393C"/>
                </a:solidFill>
                <a:latin typeface="Open Sans" pitchFamily="34" charset="0"/>
                <a:ea typeface="Open Sans" pitchFamily="34" charset="-122"/>
                <a:cs typeface="Open Sans" pitchFamily="34" charset="-120"/>
              </a:rPr>
              <a:t>Οι κοινωνικές συναναστροφές συντελούν στη διαμόρφωση της ανθρώπινης προσωπικότητας.</a:t>
            </a:r>
            <a:endParaRPr lang="en-US" sz="1750" dirty="0"/>
          </a:p>
        </p:txBody>
      </p:sp>
      <p:sp>
        <p:nvSpPr>
          <p:cNvPr id="6" name="Text 4"/>
          <p:cNvSpPr/>
          <p:nvPr/>
        </p:nvSpPr>
        <p:spPr>
          <a:xfrm>
            <a:off x="7599521" y="3308390"/>
            <a:ext cx="3945969" cy="354330"/>
          </a:xfrm>
          <a:prstGeom prst="rect">
            <a:avLst/>
          </a:prstGeom>
          <a:noFill/>
          <a:ln/>
        </p:spPr>
        <p:txBody>
          <a:bodyPr wrap="none" lIns="0" tIns="0" rIns="0" bIns="0" rtlCol="0" anchor="t"/>
          <a:lstStyle/>
          <a:p>
            <a:pPr marL="0" indent="0">
              <a:lnSpc>
                <a:spcPts val="2750"/>
              </a:lnSpc>
              <a:buNone/>
            </a:pPr>
            <a:r>
              <a:rPr lang="en-US" sz="2200" b="1" dirty="0">
                <a:solidFill>
                  <a:srgbClr val="101014"/>
                </a:solidFill>
                <a:latin typeface="Playfair Display Bold" pitchFamily="34" charset="0"/>
                <a:ea typeface="Playfair Display Bold" pitchFamily="34" charset="-122"/>
                <a:cs typeface="Playfair Display Bold" pitchFamily="34" charset="-120"/>
              </a:rPr>
              <a:t>Επικοινωνιακό αποτέλεσμα</a:t>
            </a:r>
            <a:endParaRPr lang="en-US" sz="2200" dirty="0"/>
          </a:p>
        </p:txBody>
      </p:sp>
      <p:sp>
        <p:nvSpPr>
          <p:cNvPr id="7" name="Text 5"/>
          <p:cNvSpPr/>
          <p:nvPr/>
        </p:nvSpPr>
        <p:spPr>
          <a:xfrm>
            <a:off x="7599521" y="3889534"/>
            <a:ext cx="6244709" cy="725805"/>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o πομπός απευθύνεται στη λογική – βιωματική λειτουργία του δέκτη</a:t>
            </a:r>
            <a:endParaRPr lang="en-US" sz="1750" dirty="0"/>
          </a:p>
        </p:txBody>
      </p:sp>
      <p:sp>
        <p:nvSpPr>
          <p:cNvPr id="8" name="Text 6"/>
          <p:cNvSpPr/>
          <p:nvPr/>
        </p:nvSpPr>
        <p:spPr>
          <a:xfrm>
            <a:off x="7599521" y="4694634"/>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ο λόγος αποβαίνει αντικειμενικός</a:t>
            </a:r>
            <a:endParaRPr lang="en-US" sz="1750" dirty="0"/>
          </a:p>
        </p:txBody>
      </p:sp>
      <p:sp>
        <p:nvSpPr>
          <p:cNvPr id="9" name="Text 7"/>
          <p:cNvSpPr/>
          <p:nvPr/>
        </p:nvSpPr>
        <p:spPr>
          <a:xfrm>
            <a:off x="7599521" y="5136833"/>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δίνεται βαρύτητα στην πληροφορία</a:t>
            </a:r>
            <a:endParaRPr lang="en-US" sz="1750" dirty="0"/>
          </a:p>
        </p:txBody>
      </p:sp>
      <p:sp>
        <p:nvSpPr>
          <p:cNvPr id="10" name="Text 8"/>
          <p:cNvSpPr/>
          <p:nvPr/>
        </p:nvSpPr>
        <p:spPr>
          <a:xfrm>
            <a:off x="7599521" y="5579031"/>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έχουμε λογική σύνδεση των νοημάτων</a:t>
            </a:r>
            <a:endParaRPr lang="en-US" sz="1750" dirty="0"/>
          </a:p>
        </p:txBody>
      </p:sp>
      <p:sp>
        <p:nvSpPr>
          <p:cNvPr id="11" name="Text 9"/>
          <p:cNvSpPr/>
          <p:nvPr/>
        </p:nvSpPr>
        <p:spPr>
          <a:xfrm>
            <a:off x="7599521" y="6021229"/>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ρεαλιστική παρουσίαση της πραγματικότητας</a:t>
            </a:r>
            <a:endParaRPr lang="en-US" sz="1750" dirty="0"/>
          </a:p>
        </p:txBody>
      </p:sp>
      <p:sp>
        <p:nvSpPr>
          <p:cNvPr id="12" name="Text 10"/>
          <p:cNvSpPr/>
          <p:nvPr/>
        </p:nvSpPr>
        <p:spPr>
          <a:xfrm>
            <a:off x="7599521" y="6463427"/>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39393C"/>
                </a:solidFill>
                <a:latin typeface="Open Sans" pitchFamily="34" charset="0"/>
                <a:ea typeface="Open Sans" pitchFamily="34" charset="-122"/>
                <a:cs typeface="Open Sans" pitchFamily="34" charset="-120"/>
              </a:rPr>
              <a:t>το ύφος είναι σοβαρό</a:t>
            </a:r>
            <a:endParaRPr lang="en-US" sz="17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1149" y="528042"/>
            <a:ext cx="7901702" cy="1109186"/>
          </a:xfrm>
          <a:prstGeom prst="rect">
            <a:avLst/>
          </a:prstGeom>
          <a:noFill/>
          <a:ln/>
        </p:spPr>
        <p:txBody>
          <a:bodyPr wrap="square" lIns="0" tIns="0" rIns="0" bIns="0" rtlCol="0" anchor="t"/>
          <a:lstStyle/>
          <a:p>
            <a:pPr marL="0" indent="0">
              <a:lnSpc>
                <a:spcPts val="4350"/>
              </a:lnSpc>
              <a:buNone/>
            </a:pPr>
            <a:r>
              <a:rPr lang="en-US" sz="3450" b="1" dirty="0">
                <a:solidFill>
                  <a:srgbClr val="101014"/>
                </a:solidFill>
                <a:latin typeface="Playfair Display Bold" pitchFamily="34" charset="0"/>
                <a:ea typeface="Playfair Display Bold" pitchFamily="34" charset="-122"/>
                <a:cs typeface="Playfair Display Bold" pitchFamily="34" charset="-120"/>
              </a:rPr>
              <a:t>Ποιητική ή μεταφορική ή συνυποδηλωτική λειτουργία</a:t>
            </a:r>
            <a:endParaRPr lang="en-US" sz="3450" dirty="0"/>
          </a:p>
        </p:txBody>
      </p:sp>
      <p:sp>
        <p:nvSpPr>
          <p:cNvPr id="4" name="Shape 1"/>
          <p:cNvSpPr/>
          <p:nvPr/>
        </p:nvSpPr>
        <p:spPr>
          <a:xfrm>
            <a:off x="621149" y="2103120"/>
            <a:ext cx="399336" cy="399336"/>
          </a:xfrm>
          <a:prstGeom prst="roundRect">
            <a:avLst>
              <a:gd name="adj" fmla="val 6667"/>
            </a:avLst>
          </a:prstGeom>
          <a:solidFill>
            <a:srgbClr val="E0E0EC"/>
          </a:solidFill>
          <a:ln/>
        </p:spPr>
      </p:sp>
      <p:sp>
        <p:nvSpPr>
          <p:cNvPr id="5" name="Text 2"/>
          <p:cNvSpPr/>
          <p:nvPr/>
        </p:nvSpPr>
        <p:spPr>
          <a:xfrm>
            <a:off x="769739" y="2169676"/>
            <a:ext cx="102037" cy="266224"/>
          </a:xfrm>
          <a:prstGeom prst="rect">
            <a:avLst/>
          </a:prstGeom>
          <a:noFill/>
          <a:ln/>
        </p:spPr>
        <p:txBody>
          <a:bodyPr wrap="none" lIns="0" tIns="0" rIns="0" bIns="0" rtlCol="0" anchor="t"/>
          <a:lstStyle/>
          <a:p>
            <a:pPr marL="0" indent="0" algn="ctr">
              <a:lnSpc>
                <a:spcPts val="2050"/>
              </a:lnSpc>
              <a:buNone/>
            </a:pPr>
            <a:r>
              <a:rPr lang="en-US" sz="2050" b="1" dirty="0">
                <a:solidFill>
                  <a:srgbClr val="39393C"/>
                </a:solidFill>
                <a:latin typeface="Playfair Display Bold" pitchFamily="34" charset="0"/>
                <a:ea typeface="Playfair Display Bold" pitchFamily="34" charset="-122"/>
                <a:cs typeface="Playfair Display Bold" pitchFamily="34" charset="-120"/>
              </a:rPr>
              <a:t>1</a:t>
            </a:r>
            <a:endParaRPr lang="en-US" sz="2050" dirty="0"/>
          </a:p>
        </p:txBody>
      </p:sp>
      <p:sp>
        <p:nvSpPr>
          <p:cNvPr id="6" name="Text 3"/>
          <p:cNvSpPr/>
          <p:nvPr/>
        </p:nvSpPr>
        <p:spPr>
          <a:xfrm>
            <a:off x="1197888" y="2103120"/>
            <a:ext cx="3397091" cy="277178"/>
          </a:xfrm>
          <a:prstGeom prst="rect">
            <a:avLst/>
          </a:prstGeom>
          <a:noFill/>
          <a:ln/>
        </p:spPr>
        <p:txBody>
          <a:bodyPr wrap="none" lIns="0" tIns="0" rIns="0" bIns="0" rtlCol="0" anchor="t"/>
          <a:lstStyle/>
          <a:p>
            <a:pPr marL="0" indent="0">
              <a:lnSpc>
                <a:spcPts val="2150"/>
              </a:lnSpc>
              <a:buNone/>
            </a:pPr>
            <a:r>
              <a:rPr lang="en-US" sz="1700" b="1" dirty="0">
                <a:solidFill>
                  <a:srgbClr val="39393C"/>
                </a:solidFill>
                <a:latin typeface="Playfair Display Bold" pitchFamily="34" charset="0"/>
                <a:ea typeface="Playfair Display Bold" pitchFamily="34" charset="-122"/>
                <a:cs typeface="Playfair Display Bold" pitchFamily="34" charset="-120"/>
              </a:rPr>
              <a:t>Τι είναι η ποιητική λειτουργία</a:t>
            </a:r>
            <a:endParaRPr lang="en-US" sz="1700" dirty="0"/>
          </a:p>
        </p:txBody>
      </p:sp>
      <p:sp>
        <p:nvSpPr>
          <p:cNvPr id="7" name="Text 4"/>
          <p:cNvSpPr/>
          <p:nvPr/>
        </p:nvSpPr>
        <p:spPr>
          <a:xfrm>
            <a:off x="1197888" y="2486739"/>
            <a:ext cx="7324963" cy="1135856"/>
          </a:xfrm>
          <a:prstGeom prst="rect">
            <a:avLst/>
          </a:prstGeom>
          <a:noFill/>
          <a:ln/>
        </p:spPr>
        <p:txBody>
          <a:bodyPr wrap="square" lIns="0" tIns="0" rIns="0" bIns="0" rtlCol="0" anchor="t"/>
          <a:lstStyle/>
          <a:p>
            <a:pPr marL="0" indent="0">
              <a:lnSpc>
                <a:spcPts val="2200"/>
              </a:lnSpc>
              <a:buNone/>
            </a:pPr>
            <a:r>
              <a:rPr lang="en-US" sz="1350" dirty="0">
                <a:solidFill>
                  <a:srgbClr val="39393C"/>
                </a:solidFill>
                <a:latin typeface="Open Sans" pitchFamily="34" charset="0"/>
                <a:ea typeface="Open Sans" pitchFamily="34" charset="-122"/>
                <a:cs typeface="Open Sans" pitchFamily="34" charset="-120"/>
              </a:rPr>
              <a:t>Οι λέξεις δεν αποδίδονται με την πραγματική τους σημασία, αλλά με τη μεταφορική, δηλαδή αποκτούν αλληγορική σημασία. Με αυτόν τον τρόπο δίνεται βαρύτητα στο μήνυμα που υπονοείται από τη χρήση της συγκεκριμένης λέξης. Αυτό γίνεται αντιληπτό με τη συναισθηματική λειτουργία του δέκτη.</a:t>
            </a:r>
            <a:endParaRPr lang="en-US" sz="1350" dirty="0"/>
          </a:p>
        </p:txBody>
      </p:sp>
      <p:sp>
        <p:nvSpPr>
          <p:cNvPr id="8" name="Text 5"/>
          <p:cNvSpPr/>
          <p:nvPr/>
        </p:nvSpPr>
        <p:spPr>
          <a:xfrm>
            <a:off x="1197888" y="3729038"/>
            <a:ext cx="7324963" cy="567928"/>
          </a:xfrm>
          <a:prstGeom prst="rect">
            <a:avLst/>
          </a:prstGeom>
          <a:noFill/>
          <a:ln/>
        </p:spPr>
        <p:txBody>
          <a:bodyPr wrap="square" lIns="0" tIns="0" rIns="0" bIns="0" rtlCol="0" anchor="t"/>
          <a:lstStyle/>
          <a:p>
            <a:pPr marL="0" indent="0">
              <a:lnSpc>
                <a:spcPts val="2200"/>
              </a:lnSpc>
              <a:buNone/>
            </a:pPr>
            <a:r>
              <a:rPr lang="en-US" sz="1350" i="1" dirty="0">
                <a:solidFill>
                  <a:srgbClr val="39393C"/>
                </a:solidFill>
                <a:latin typeface="Open Sans" pitchFamily="34" charset="0"/>
                <a:ea typeface="Open Sans" pitchFamily="34" charset="-122"/>
                <a:cs typeface="Open Sans" pitchFamily="34" charset="-120"/>
              </a:rPr>
              <a:t>Η τυφλή προσκόλληση σε εφήμερες μόδες αποπροσανατολίζει τον άνθρωπο απ' τα ζωτικά προβλήματα της ζωής.</a:t>
            </a:r>
            <a:endParaRPr lang="en-US" sz="1350" dirty="0"/>
          </a:p>
        </p:txBody>
      </p:sp>
      <p:sp>
        <p:nvSpPr>
          <p:cNvPr id="9" name="Shape 6"/>
          <p:cNvSpPr/>
          <p:nvPr/>
        </p:nvSpPr>
        <p:spPr>
          <a:xfrm>
            <a:off x="621149" y="4674037"/>
            <a:ext cx="399336" cy="399336"/>
          </a:xfrm>
          <a:prstGeom prst="roundRect">
            <a:avLst>
              <a:gd name="adj" fmla="val 6667"/>
            </a:avLst>
          </a:prstGeom>
          <a:solidFill>
            <a:srgbClr val="E0E0EC"/>
          </a:solidFill>
          <a:ln/>
        </p:spPr>
      </p:sp>
      <p:sp>
        <p:nvSpPr>
          <p:cNvPr id="10" name="Text 7"/>
          <p:cNvSpPr/>
          <p:nvPr/>
        </p:nvSpPr>
        <p:spPr>
          <a:xfrm>
            <a:off x="751165" y="4740593"/>
            <a:ext cx="139184" cy="266224"/>
          </a:xfrm>
          <a:prstGeom prst="rect">
            <a:avLst/>
          </a:prstGeom>
          <a:noFill/>
          <a:ln/>
        </p:spPr>
        <p:txBody>
          <a:bodyPr wrap="none" lIns="0" tIns="0" rIns="0" bIns="0" rtlCol="0" anchor="t"/>
          <a:lstStyle/>
          <a:p>
            <a:pPr marL="0" indent="0" algn="ctr">
              <a:lnSpc>
                <a:spcPts val="2050"/>
              </a:lnSpc>
              <a:buNone/>
            </a:pPr>
            <a:r>
              <a:rPr lang="en-US" sz="2050" b="1" dirty="0">
                <a:solidFill>
                  <a:srgbClr val="39393C"/>
                </a:solidFill>
                <a:latin typeface="Playfair Display Bold" pitchFamily="34" charset="0"/>
                <a:ea typeface="Playfair Display Bold" pitchFamily="34" charset="-122"/>
                <a:cs typeface="Playfair Display Bold" pitchFamily="34" charset="-120"/>
              </a:rPr>
              <a:t>2</a:t>
            </a:r>
            <a:endParaRPr lang="en-US" sz="2050" dirty="0"/>
          </a:p>
        </p:txBody>
      </p:sp>
      <p:sp>
        <p:nvSpPr>
          <p:cNvPr id="11" name="Text 8"/>
          <p:cNvSpPr/>
          <p:nvPr/>
        </p:nvSpPr>
        <p:spPr>
          <a:xfrm>
            <a:off x="1197888" y="4674037"/>
            <a:ext cx="3088838" cy="277178"/>
          </a:xfrm>
          <a:prstGeom prst="rect">
            <a:avLst/>
          </a:prstGeom>
          <a:noFill/>
          <a:ln/>
        </p:spPr>
        <p:txBody>
          <a:bodyPr wrap="none" lIns="0" tIns="0" rIns="0" bIns="0" rtlCol="0" anchor="t"/>
          <a:lstStyle/>
          <a:p>
            <a:pPr marL="0" indent="0">
              <a:lnSpc>
                <a:spcPts val="2150"/>
              </a:lnSpc>
              <a:buNone/>
            </a:pPr>
            <a:r>
              <a:rPr lang="en-US" sz="1700" b="1" dirty="0">
                <a:solidFill>
                  <a:srgbClr val="39393C"/>
                </a:solidFill>
                <a:latin typeface="Playfair Display Bold" pitchFamily="34" charset="0"/>
                <a:ea typeface="Playfair Display Bold" pitchFamily="34" charset="-122"/>
                <a:cs typeface="Playfair Display Bold" pitchFamily="34" charset="-120"/>
              </a:rPr>
              <a:t>Επικοινωνιακό αποτέλεσμα</a:t>
            </a:r>
            <a:endParaRPr lang="en-US" sz="1700" dirty="0"/>
          </a:p>
        </p:txBody>
      </p:sp>
      <p:sp>
        <p:nvSpPr>
          <p:cNvPr id="12" name="Text 9"/>
          <p:cNvSpPr/>
          <p:nvPr/>
        </p:nvSpPr>
        <p:spPr>
          <a:xfrm>
            <a:off x="1197888" y="5057656"/>
            <a:ext cx="7324963" cy="283964"/>
          </a:xfrm>
          <a:prstGeom prst="rect">
            <a:avLst/>
          </a:prstGeom>
          <a:noFill/>
          <a:ln/>
        </p:spPr>
        <p:txBody>
          <a:bodyPr wrap="none" lIns="0" tIns="0" rIns="0" bIns="0" rtlCol="0" anchor="t"/>
          <a:lstStyle/>
          <a:p>
            <a:pPr marL="342900" indent="-342900">
              <a:lnSpc>
                <a:spcPts val="2200"/>
              </a:lnSpc>
              <a:buSzPct val="100000"/>
              <a:buChar char="•"/>
            </a:pPr>
            <a:r>
              <a:rPr lang="en-US" sz="1350" dirty="0">
                <a:solidFill>
                  <a:srgbClr val="39393C"/>
                </a:solidFill>
                <a:latin typeface="Open Sans" pitchFamily="34" charset="0"/>
                <a:ea typeface="Open Sans" pitchFamily="34" charset="-122"/>
                <a:cs typeface="Open Sans" pitchFamily="34" charset="-120"/>
              </a:rPr>
              <a:t>ο πομπός απευθύνεται κυρίως στη συναισθηματική λειτουργία του δέκτη</a:t>
            </a:r>
            <a:endParaRPr lang="en-US" sz="1350" dirty="0"/>
          </a:p>
        </p:txBody>
      </p:sp>
      <p:sp>
        <p:nvSpPr>
          <p:cNvPr id="13" name="Text 10"/>
          <p:cNvSpPr/>
          <p:nvPr/>
        </p:nvSpPr>
        <p:spPr>
          <a:xfrm>
            <a:off x="1197888" y="5403652"/>
            <a:ext cx="7324963" cy="283964"/>
          </a:xfrm>
          <a:prstGeom prst="rect">
            <a:avLst/>
          </a:prstGeom>
          <a:noFill/>
          <a:ln/>
        </p:spPr>
        <p:txBody>
          <a:bodyPr wrap="none" lIns="0" tIns="0" rIns="0" bIns="0" rtlCol="0" anchor="t"/>
          <a:lstStyle/>
          <a:p>
            <a:pPr marL="342900" indent="-342900">
              <a:lnSpc>
                <a:spcPts val="2200"/>
              </a:lnSpc>
              <a:buSzPct val="100000"/>
              <a:buChar char="•"/>
            </a:pPr>
            <a:r>
              <a:rPr lang="en-US" sz="1350" dirty="0">
                <a:solidFill>
                  <a:srgbClr val="39393C"/>
                </a:solidFill>
                <a:latin typeface="Open Sans" pitchFamily="34" charset="0"/>
                <a:ea typeface="Open Sans" pitchFamily="34" charset="-122"/>
                <a:cs typeface="Open Sans" pitchFamily="34" charset="-120"/>
              </a:rPr>
              <a:t>ο λόγος αποβαίνει μεταφορικός</a:t>
            </a:r>
            <a:endParaRPr lang="en-US" sz="1350" dirty="0"/>
          </a:p>
        </p:txBody>
      </p:sp>
      <p:sp>
        <p:nvSpPr>
          <p:cNvPr id="14" name="Text 11"/>
          <p:cNvSpPr/>
          <p:nvPr/>
        </p:nvSpPr>
        <p:spPr>
          <a:xfrm>
            <a:off x="1197888" y="5749647"/>
            <a:ext cx="7324963" cy="283964"/>
          </a:xfrm>
          <a:prstGeom prst="rect">
            <a:avLst/>
          </a:prstGeom>
          <a:noFill/>
          <a:ln/>
        </p:spPr>
        <p:txBody>
          <a:bodyPr wrap="none" lIns="0" tIns="0" rIns="0" bIns="0" rtlCol="0" anchor="t"/>
          <a:lstStyle/>
          <a:p>
            <a:pPr marL="342900" indent="-342900">
              <a:lnSpc>
                <a:spcPts val="2200"/>
              </a:lnSpc>
              <a:buSzPct val="100000"/>
              <a:buChar char="•"/>
            </a:pPr>
            <a:r>
              <a:rPr lang="en-US" sz="1350" dirty="0">
                <a:solidFill>
                  <a:srgbClr val="39393C"/>
                </a:solidFill>
                <a:latin typeface="Open Sans" pitchFamily="34" charset="0"/>
                <a:ea typeface="Open Sans" pitchFamily="34" charset="-122"/>
                <a:cs typeface="Open Sans" pitchFamily="34" charset="-120"/>
              </a:rPr>
              <a:t>έχουμε πολλά σχήματα λόγου, μεταφορές, εικόνες, προσωποποιήσεις</a:t>
            </a:r>
            <a:endParaRPr lang="en-US" sz="1350" dirty="0"/>
          </a:p>
        </p:txBody>
      </p:sp>
      <p:sp>
        <p:nvSpPr>
          <p:cNvPr id="15" name="Text 12"/>
          <p:cNvSpPr/>
          <p:nvPr/>
        </p:nvSpPr>
        <p:spPr>
          <a:xfrm>
            <a:off x="1197888" y="6095643"/>
            <a:ext cx="7324963" cy="283964"/>
          </a:xfrm>
          <a:prstGeom prst="rect">
            <a:avLst/>
          </a:prstGeom>
          <a:noFill/>
          <a:ln/>
        </p:spPr>
        <p:txBody>
          <a:bodyPr wrap="none" lIns="0" tIns="0" rIns="0" bIns="0" rtlCol="0" anchor="t"/>
          <a:lstStyle/>
          <a:p>
            <a:pPr marL="342900" indent="-342900">
              <a:lnSpc>
                <a:spcPts val="2200"/>
              </a:lnSpc>
              <a:buSzPct val="100000"/>
              <a:buChar char="•"/>
            </a:pPr>
            <a:r>
              <a:rPr lang="en-US" sz="1350" dirty="0">
                <a:solidFill>
                  <a:srgbClr val="39393C"/>
                </a:solidFill>
                <a:latin typeface="Open Sans" pitchFamily="34" charset="0"/>
                <a:ea typeface="Open Sans" pitchFamily="34" charset="-122"/>
                <a:cs typeface="Open Sans" pitchFamily="34" charset="-120"/>
              </a:rPr>
              <a:t>δίνεται βαρύτητα στη μορφή του μηνύματος</a:t>
            </a:r>
            <a:endParaRPr lang="en-US" sz="1350" dirty="0"/>
          </a:p>
        </p:txBody>
      </p:sp>
      <p:sp>
        <p:nvSpPr>
          <p:cNvPr id="16" name="Text 13"/>
          <p:cNvSpPr/>
          <p:nvPr/>
        </p:nvSpPr>
        <p:spPr>
          <a:xfrm>
            <a:off x="1197888" y="6441638"/>
            <a:ext cx="7324963" cy="283964"/>
          </a:xfrm>
          <a:prstGeom prst="rect">
            <a:avLst/>
          </a:prstGeom>
          <a:noFill/>
          <a:ln/>
        </p:spPr>
        <p:txBody>
          <a:bodyPr wrap="none" lIns="0" tIns="0" rIns="0" bIns="0" rtlCol="0" anchor="t"/>
          <a:lstStyle/>
          <a:p>
            <a:pPr marL="342900" indent="-342900">
              <a:lnSpc>
                <a:spcPts val="2200"/>
              </a:lnSpc>
              <a:buSzPct val="100000"/>
              <a:buChar char="•"/>
            </a:pPr>
            <a:r>
              <a:rPr lang="en-US" sz="1350" dirty="0">
                <a:solidFill>
                  <a:srgbClr val="39393C"/>
                </a:solidFill>
                <a:latin typeface="Open Sans" pitchFamily="34" charset="0"/>
                <a:ea typeface="Open Sans" pitchFamily="34" charset="-122"/>
                <a:cs typeface="Open Sans" pitchFamily="34" charset="-120"/>
              </a:rPr>
              <a:t>η σύνδεση των νοημάτων είναι συνειρμική</a:t>
            </a:r>
            <a:endParaRPr lang="en-US" sz="1350" dirty="0"/>
          </a:p>
        </p:txBody>
      </p:sp>
      <p:sp>
        <p:nvSpPr>
          <p:cNvPr id="17" name="Text 14"/>
          <p:cNvSpPr/>
          <p:nvPr/>
        </p:nvSpPr>
        <p:spPr>
          <a:xfrm>
            <a:off x="1197888" y="6787634"/>
            <a:ext cx="7324963" cy="567928"/>
          </a:xfrm>
          <a:prstGeom prst="rect">
            <a:avLst/>
          </a:prstGeom>
          <a:noFill/>
          <a:ln/>
        </p:spPr>
        <p:txBody>
          <a:bodyPr wrap="square" lIns="0" tIns="0" rIns="0" bIns="0" rtlCol="0" anchor="t"/>
          <a:lstStyle/>
          <a:p>
            <a:pPr marL="342900" indent="-342900">
              <a:lnSpc>
                <a:spcPts val="2200"/>
              </a:lnSpc>
              <a:buSzPct val="100000"/>
              <a:buChar char="•"/>
            </a:pPr>
            <a:r>
              <a:rPr lang="en-US" sz="1350" dirty="0">
                <a:solidFill>
                  <a:srgbClr val="39393C"/>
                </a:solidFill>
                <a:latin typeface="Open Sans" pitchFamily="34" charset="0"/>
                <a:ea typeface="Open Sans" pitchFamily="34" charset="-122"/>
                <a:cs typeface="Open Sans" pitchFamily="34" charset="-120"/>
              </a:rPr>
              <a:t>ο λόγος είναι υποκειμενικός και έχουμε πλασματική απεικόνιση της πραγματικότητας</a:t>
            </a:r>
            <a:endParaRPr lang="en-US" sz="1350" dirty="0"/>
          </a:p>
        </p:txBody>
      </p:sp>
      <p:sp>
        <p:nvSpPr>
          <p:cNvPr id="18" name="Text 15"/>
          <p:cNvSpPr/>
          <p:nvPr/>
        </p:nvSpPr>
        <p:spPr>
          <a:xfrm>
            <a:off x="1197888" y="7417594"/>
            <a:ext cx="7324963" cy="283964"/>
          </a:xfrm>
          <a:prstGeom prst="rect">
            <a:avLst/>
          </a:prstGeom>
          <a:noFill/>
          <a:ln/>
        </p:spPr>
        <p:txBody>
          <a:bodyPr wrap="none" lIns="0" tIns="0" rIns="0" bIns="0" rtlCol="0" anchor="t"/>
          <a:lstStyle/>
          <a:p>
            <a:pPr marL="342900" indent="-342900">
              <a:lnSpc>
                <a:spcPts val="2200"/>
              </a:lnSpc>
              <a:buSzPct val="100000"/>
              <a:buChar char="•"/>
            </a:pPr>
            <a:r>
              <a:rPr lang="en-US" sz="1350" dirty="0">
                <a:solidFill>
                  <a:srgbClr val="39393C"/>
                </a:solidFill>
                <a:latin typeface="Open Sans" pitchFamily="34" charset="0"/>
                <a:ea typeface="Open Sans" pitchFamily="34" charset="-122"/>
                <a:cs typeface="Open Sans" pitchFamily="34" charset="-120"/>
              </a:rPr>
              <a:t>το ύφος είναι λογοτεχνικό, γλαφυρό, ζωντανό</a:t>
            </a:r>
            <a:endParaRPr lang="en-US" sz="13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6875" y="891897"/>
            <a:ext cx="7710249" cy="1280160"/>
          </a:xfrm>
          <a:prstGeom prst="rect">
            <a:avLst/>
          </a:prstGeom>
          <a:noFill/>
          <a:ln/>
        </p:spPr>
        <p:txBody>
          <a:bodyPr wrap="square" lIns="0" tIns="0" rIns="0" bIns="0" rtlCol="0" anchor="t"/>
          <a:lstStyle/>
          <a:p>
            <a:pPr marL="0" indent="0">
              <a:lnSpc>
                <a:spcPts val="5000"/>
              </a:lnSpc>
              <a:buNone/>
            </a:pPr>
            <a:r>
              <a:rPr lang="en-US" sz="4000" b="1" dirty="0">
                <a:solidFill>
                  <a:srgbClr val="101014"/>
                </a:solidFill>
                <a:latin typeface="Playfair Display Bold" pitchFamily="34" charset="0"/>
                <a:ea typeface="Playfair Display Bold" pitchFamily="34" charset="-122"/>
                <a:cs typeface="Playfair Display Bold" pitchFamily="34" charset="-120"/>
              </a:rPr>
              <a:t>Παράδειγμα εντοπισμού λειτουργίας της γλώσσας</a:t>
            </a:r>
            <a:endParaRPr lang="en-US" sz="4000" dirty="0"/>
          </a:p>
        </p:txBody>
      </p:sp>
      <p:sp>
        <p:nvSpPr>
          <p:cNvPr id="4" name="Shape 1"/>
          <p:cNvSpPr/>
          <p:nvPr/>
        </p:nvSpPr>
        <p:spPr>
          <a:xfrm>
            <a:off x="716875" y="2479238"/>
            <a:ext cx="7710249" cy="1507688"/>
          </a:xfrm>
          <a:prstGeom prst="roundRect">
            <a:avLst>
              <a:gd name="adj" fmla="val 2038"/>
            </a:avLst>
          </a:prstGeom>
          <a:solidFill>
            <a:srgbClr val="E0E0EC"/>
          </a:solidFill>
          <a:ln/>
        </p:spPr>
      </p:sp>
      <p:sp>
        <p:nvSpPr>
          <p:cNvPr id="5" name="Text 2"/>
          <p:cNvSpPr/>
          <p:nvPr/>
        </p:nvSpPr>
        <p:spPr>
          <a:xfrm>
            <a:off x="921663" y="2684026"/>
            <a:ext cx="2560320" cy="319921"/>
          </a:xfrm>
          <a:prstGeom prst="rect">
            <a:avLst/>
          </a:prstGeom>
          <a:noFill/>
          <a:ln/>
        </p:spPr>
        <p:txBody>
          <a:bodyPr wrap="none" lIns="0" tIns="0" rIns="0" bIns="0" rtlCol="0" anchor="t"/>
          <a:lstStyle/>
          <a:p>
            <a:pPr marL="0" indent="0">
              <a:lnSpc>
                <a:spcPts val="2500"/>
              </a:lnSpc>
              <a:buNone/>
            </a:pPr>
            <a:r>
              <a:rPr lang="en-US" sz="2000" b="1" dirty="0">
                <a:solidFill>
                  <a:srgbClr val="39393C"/>
                </a:solidFill>
                <a:latin typeface="Playfair Display Bold" pitchFamily="34" charset="0"/>
                <a:ea typeface="Playfair Display Bold" pitchFamily="34" charset="-122"/>
                <a:cs typeface="Playfair Display Bold" pitchFamily="34" charset="-120"/>
              </a:rPr>
              <a:t>Οδηγία</a:t>
            </a:r>
            <a:endParaRPr lang="en-US" sz="2000" dirty="0"/>
          </a:p>
        </p:txBody>
      </p:sp>
      <p:sp>
        <p:nvSpPr>
          <p:cNvPr id="6" name="Text 3"/>
          <p:cNvSpPr/>
          <p:nvPr/>
        </p:nvSpPr>
        <p:spPr>
          <a:xfrm>
            <a:off x="921663" y="3126819"/>
            <a:ext cx="7300674" cy="655320"/>
          </a:xfrm>
          <a:prstGeom prst="rect">
            <a:avLst/>
          </a:prstGeom>
          <a:noFill/>
          <a:ln/>
        </p:spPr>
        <p:txBody>
          <a:bodyPr wrap="square" lIns="0" tIns="0" rIns="0" bIns="0" rtlCol="0" anchor="t"/>
          <a:lstStyle/>
          <a:p>
            <a:pPr marL="0" indent="0">
              <a:lnSpc>
                <a:spcPts val="2550"/>
              </a:lnSpc>
              <a:buNone/>
            </a:pPr>
            <a:r>
              <a:rPr lang="en-US" sz="1600" dirty="0">
                <a:solidFill>
                  <a:srgbClr val="39393C"/>
                </a:solidFill>
                <a:latin typeface="Open Sans" pitchFamily="34" charset="0"/>
                <a:ea typeface="Open Sans" pitchFamily="34" charset="-122"/>
                <a:cs typeface="Open Sans" pitchFamily="34" charset="-120"/>
              </a:rPr>
              <a:t>Να επισημάνετε τη λειτουργία της γλώσσας που επιλέγει να χρησιμοποιήσει ο συντάκτης και να τη συσχετίσετε με την πρόθεση.</a:t>
            </a:r>
            <a:endParaRPr lang="en-US" sz="1600" dirty="0"/>
          </a:p>
        </p:txBody>
      </p:sp>
      <p:sp>
        <p:nvSpPr>
          <p:cNvPr id="7" name="Shape 4"/>
          <p:cNvSpPr/>
          <p:nvPr/>
        </p:nvSpPr>
        <p:spPr>
          <a:xfrm>
            <a:off x="716875" y="4191714"/>
            <a:ext cx="7710249" cy="3145988"/>
          </a:xfrm>
          <a:prstGeom prst="roundRect">
            <a:avLst>
              <a:gd name="adj" fmla="val 977"/>
            </a:avLst>
          </a:prstGeom>
          <a:solidFill>
            <a:srgbClr val="E0E0EC"/>
          </a:solidFill>
          <a:ln/>
        </p:spPr>
      </p:sp>
      <p:sp>
        <p:nvSpPr>
          <p:cNvPr id="8" name="Text 5"/>
          <p:cNvSpPr/>
          <p:nvPr/>
        </p:nvSpPr>
        <p:spPr>
          <a:xfrm>
            <a:off x="921663" y="4396502"/>
            <a:ext cx="2560320" cy="319921"/>
          </a:xfrm>
          <a:prstGeom prst="rect">
            <a:avLst/>
          </a:prstGeom>
          <a:noFill/>
          <a:ln/>
        </p:spPr>
        <p:txBody>
          <a:bodyPr wrap="none" lIns="0" tIns="0" rIns="0" bIns="0" rtlCol="0" anchor="t"/>
          <a:lstStyle/>
          <a:p>
            <a:pPr marL="0" indent="0">
              <a:lnSpc>
                <a:spcPts val="2500"/>
              </a:lnSpc>
              <a:buNone/>
            </a:pPr>
            <a:r>
              <a:rPr lang="en-US" sz="2000" b="1" dirty="0">
                <a:solidFill>
                  <a:srgbClr val="39393C"/>
                </a:solidFill>
                <a:latin typeface="Playfair Display Bold" pitchFamily="34" charset="0"/>
                <a:ea typeface="Playfair Display Bold" pitchFamily="34" charset="-122"/>
                <a:cs typeface="Playfair Display Bold" pitchFamily="34" charset="-120"/>
              </a:rPr>
              <a:t>Κείμενο</a:t>
            </a:r>
            <a:endParaRPr lang="en-US" sz="2000" dirty="0"/>
          </a:p>
        </p:txBody>
      </p:sp>
      <p:sp>
        <p:nvSpPr>
          <p:cNvPr id="9" name="Text 6"/>
          <p:cNvSpPr/>
          <p:nvPr/>
        </p:nvSpPr>
        <p:spPr>
          <a:xfrm>
            <a:off x="921663" y="4839295"/>
            <a:ext cx="7300674" cy="2293620"/>
          </a:xfrm>
          <a:prstGeom prst="rect">
            <a:avLst/>
          </a:prstGeom>
          <a:noFill/>
          <a:ln/>
        </p:spPr>
        <p:txBody>
          <a:bodyPr wrap="square" lIns="0" tIns="0" rIns="0" bIns="0" rtlCol="0" anchor="t"/>
          <a:lstStyle/>
          <a:p>
            <a:pPr marL="0" indent="0">
              <a:lnSpc>
                <a:spcPts val="2550"/>
              </a:lnSpc>
              <a:buNone/>
            </a:pPr>
            <a:r>
              <a:rPr lang="en-US" sz="1600" dirty="0">
                <a:solidFill>
                  <a:srgbClr val="39393C"/>
                </a:solidFill>
                <a:latin typeface="Open Sans" pitchFamily="34" charset="0"/>
                <a:ea typeface="Open Sans" pitchFamily="34" charset="-122"/>
                <a:cs typeface="Open Sans" pitchFamily="34" charset="-120"/>
              </a:rPr>
              <a:t>Τα στελέχη του μάρκετινγκ ή οι υπεύθυνοι προγράμματος της τηλεόρασης, οι οποίοι προσπάθησαν να μειώσουν τη νεανική κουλτούρα, καθιστώντας την άλλο σε ένα target group, δεν είχαν συνειδητοποιήσει ότι πυροδοτούσαν αυτό που αποδείχθηκε αναγέννηση στη σχέση των νεαρών ατόμων με τα μέσα. Σαν βακτήρια που αναπτύσσουν αντίσταση στα νέα αντιβιοτικά, τα παιδιά μας προσαρμόστηκαν με εκπληκτική ευκολία και εργασία στο συνεχές «μπαράζ» στις αισθήσεις τους.</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3" name="Shape 1"/>
          <p:cNvSpPr/>
          <p:nvPr/>
        </p:nvSpPr>
        <p:spPr>
          <a:xfrm>
            <a:off x="693063" y="675861"/>
            <a:ext cx="13244274" cy="7008671"/>
          </a:xfrm>
          <a:prstGeom prst="roundRect">
            <a:avLst>
              <a:gd name="adj" fmla="val 458"/>
            </a:avLst>
          </a:prstGeom>
          <a:solidFill>
            <a:srgbClr val="E0E0EC"/>
          </a:solidFill>
          <a:ln/>
        </p:spPr>
      </p:sp>
      <p:sp>
        <p:nvSpPr>
          <p:cNvPr id="4" name="Text 2"/>
          <p:cNvSpPr/>
          <p:nvPr/>
        </p:nvSpPr>
        <p:spPr>
          <a:xfrm>
            <a:off x="891064" y="1113950"/>
            <a:ext cx="2475428" cy="309324"/>
          </a:xfrm>
          <a:prstGeom prst="rect">
            <a:avLst/>
          </a:prstGeom>
          <a:noFill/>
          <a:ln/>
        </p:spPr>
        <p:txBody>
          <a:bodyPr wrap="none" lIns="0" tIns="0" rIns="0" bIns="0" rtlCol="0" anchor="t"/>
          <a:lstStyle/>
          <a:p>
            <a:pPr marL="0" indent="0">
              <a:lnSpc>
                <a:spcPts val="2400"/>
              </a:lnSpc>
              <a:buNone/>
            </a:pPr>
            <a:r>
              <a:rPr lang="en-US" sz="1900" b="1" dirty="0">
                <a:solidFill>
                  <a:srgbClr val="39393C"/>
                </a:solidFill>
                <a:latin typeface="Playfair Display Bold" pitchFamily="34" charset="0"/>
                <a:ea typeface="Playfair Display Bold" pitchFamily="34" charset="-122"/>
                <a:cs typeface="Playfair Display Bold" pitchFamily="34" charset="-120"/>
              </a:rPr>
              <a:t>ΑΠΑΝΤΗΣΗ</a:t>
            </a:r>
            <a:endParaRPr lang="en-US" sz="1900" dirty="0"/>
          </a:p>
        </p:txBody>
      </p:sp>
      <p:sp>
        <p:nvSpPr>
          <p:cNvPr id="5" name="Text 3"/>
          <p:cNvSpPr/>
          <p:nvPr/>
        </p:nvSpPr>
        <p:spPr>
          <a:xfrm>
            <a:off x="891064" y="1825466"/>
            <a:ext cx="12848273" cy="633413"/>
          </a:xfrm>
          <a:prstGeom prst="rect">
            <a:avLst/>
          </a:prstGeom>
          <a:noFill/>
          <a:ln/>
        </p:spPr>
        <p:txBody>
          <a:bodyPr wrap="square" lIns="0" tIns="0" rIns="0" bIns="0" rtlCol="0" anchor="t"/>
          <a:lstStyle/>
          <a:p>
            <a:pPr marL="0" indent="0">
              <a:lnSpc>
                <a:spcPts val="2450"/>
              </a:lnSpc>
              <a:buNone/>
            </a:pPr>
            <a:r>
              <a:rPr lang="en-US" sz="1550" dirty="0">
                <a:solidFill>
                  <a:srgbClr val="39393C"/>
                </a:solidFill>
                <a:latin typeface="Open Sans" pitchFamily="34" charset="0"/>
                <a:ea typeface="Open Sans" pitchFamily="34" charset="-122"/>
                <a:cs typeface="Open Sans" pitchFamily="34" charset="-120"/>
              </a:rPr>
              <a:t>Ο συντάκτης χρησιμοποιεί κυρίως τη </a:t>
            </a:r>
            <a:r>
              <a:rPr lang="en-US" sz="1550" b="1" dirty="0">
                <a:solidFill>
                  <a:srgbClr val="39393C"/>
                </a:solidFill>
                <a:latin typeface="Open Sans" pitchFamily="34" charset="0"/>
                <a:ea typeface="Open Sans" pitchFamily="34" charset="-122"/>
                <a:cs typeface="Open Sans" pitchFamily="34" charset="-120"/>
              </a:rPr>
              <a:t>ποιητική λειτουργία της γλώσσας</a:t>
            </a:r>
            <a:r>
              <a:rPr lang="en-US" sz="1550" dirty="0">
                <a:solidFill>
                  <a:srgbClr val="39393C"/>
                </a:solidFill>
                <a:latin typeface="Open Sans" pitchFamily="34" charset="0"/>
                <a:ea typeface="Open Sans" pitchFamily="34" charset="-122"/>
                <a:cs typeface="Open Sans" pitchFamily="34" charset="-120"/>
              </a:rPr>
              <a:t>, καθώς αξιοποιεί μεταφορές, παρομοιώσεις και εκφραστικά μέσα που ενισχύουν την παραστατικότητα και το ύφος του κειμένου.</a:t>
            </a:r>
            <a:endParaRPr lang="en-US" sz="1550" dirty="0"/>
          </a:p>
        </p:txBody>
      </p:sp>
      <p:sp>
        <p:nvSpPr>
          <p:cNvPr id="6" name="Text 4"/>
          <p:cNvSpPr/>
          <p:nvPr/>
        </p:nvSpPr>
        <p:spPr>
          <a:xfrm>
            <a:off x="891064" y="2577584"/>
            <a:ext cx="5393888" cy="371237"/>
          </a:xfrm>
          <a:prstGeom prst="rect">
            <a:avLst/>
          </a:prstGeom>
          <a:noFill/>
          <a:ln/>
        </p:spPr>
        <p:txBody>
          <a:bodyPr wrap="none" lIns="0" tIns="0" rIns="0" bIns="0" rtlCol="0" anchor="t"/>
          <a:lstStyle/>
          <a:p>
            <a:pPr marL="0" indent="0">
              <a:lnSpc>
                <a:spcPts val="2900"/>
              </a:lnSpc>
              <a:buNone/>
            </a:pPr>
            <a:r>
              <a:rPr lang="en-US" sz="2300" b="1" dirty="0">
                <a:solidFill>
                  <a:srgbClr val="39393C"/>
                </a:solidFill>
                <a:latin typeface="Playfair Display Bold" pitchFamily="34" charset="0"/>
                <a:ea typeface="Playfair Display Bold" pitchFamily="34" charset="-122"/>
                <a:cs typeface="Playfair Display Bold" pitchFamily="34" charset="-120"/>
              </a:rPr>
              <a:t>Στοιχεία της ποιητικής λειτουργίας:</a:t>
            </a:r>
            <a:endParaRPr lang="en-US" sz="2300" dirty="0"/>
          </a:p>
        </p:txBody>
      </p:sp>
      <p:sp>
        <p:nvSpPr>
          <p:cNvPr id="7" name="Text 5"/>
          <p:cNvSpPr/>
          <p:nvPr/>
        </p:nvSpPr>
        <p:spPr>
          <a:xfrm>
            <a:off x="891064" y="3067526"/>
            <a:ext cx="12848273" cy="633413"/>
          </a:xfrm>
          <a:prstGeom prst="rect">
            <a:avLst/>
          </a:prstGeom>
          <a:noFill/>
          <a:ln/>
        </p:spPr>
        <p:txBody>
          <a:bodyPr wrap="square" lIns="0" tIns="0" rIns="0" bIns="0" rtlCol="0" anchor="t"/>
          <a:lstStyle/>
          <a:p>
            <a:pPr marL="342900" indent="-342900">
              <a:lnSpc>
                <a:spcPts val="2450"/>
              </a:lnSpc>
              <a:buSzPct val="100000"/>
              <a:buFont typeface="+mj-lt"/>
              <a:buAutoNum type="arabicPeriod"/>
            </a:pPr>
            <a:r>
              <a:rPr lang="en-US" sz="1550" dirty="0">
                <a:solidFill>
                  <a:srgbClr val="39393C"/>
                </a:solidFill>
                <a:latin typeface="Open Sans" pitchFamily="34" charset="0"/>
                <a:ea typeface="Open Sans" pitchFamily="34" charset="-122"/>
                <a:cs typeface="Open Sans" pitchFamily="34" charset="-120"/>
              </a:rPr>
              <a:t>Η παρομοίωση </a:t>
            </a:r>
            <a:r>
              <a:rPr lang="en-US" sz="1550" b="1" dirty="0">
                <a:solidFill>
                  <a:srgbClr val="39393C"/>
                </a:solidFill>
                <a:latin typeface="Open Sans" pitchFamily="34" charset="0"/>
                <a:ea typeface="Open Sans" pitchFamily="34" charset="-122"/>
                <a:cs typeface="Open Sans" pitchFamily="34" charset="-120"/>
              </a:rPr>
              <a:t>«Σαν βακτήρια που αναπτύσσουν αντίσταση στα νέα αντιβιοτικά»</a:t>
            </a:r>
            <a:r>
              <a:rPr lang="en-US" sz="1550" dirty="0">
                <a:solidFill>
                  <a:srgbClr val="39393C"/>
                </a:solidFill>
                <a:latin typeface="Open Sans" pitchFamily="34" charset="0"/>
                <a:ea typeface="Open Sans" pitchFamily="34" charset="-122"/>
                <a:cs typeface="Open Sans" pitchFamily="34" charset="-120"/>
              </a:rPr>
              <a:t> αποδίδει με έντονη εικόνα την προσαρμοστικότητα των νέων, παρομοιάζοντάς τους με οργανισμούς που επιβιώνουν και εξελίσσονται.</a:t>
            </a:r>
            <a:endParaRPr lang="en-US" sz="1550" dirty="0"/>
          </a:p>
        </p:txBody>
      </p:sp>
      <p:sp>
        <p:nvSpPr>
          <p:cNvPr id="8" name="Text 6"/>
          <p:cNvSpPr/>
          <p:nvPr/>
        </p:nvSpPr>
        <p:spPr>
          <a:xfrm>
            <a:off x="891064" y="3770233"/>
            <a:ext cx="12848273" cy="316706"/>
          </a:xfrm>
          <a:prstGeom prst="rect">
            <a:avLst/>
          </a:prstGeom>
          <a:noFill/>
          <a:ln/>
        </p:spPr>
        <p:txBody>
          <a:bodyPr wrap="none" lIns="0" tIns="0" rIns="0" bIns="0" rtlCol="0" anchor="t"/>
          <a:lstStyle/>
          <a:p>
            <a:pPr marL="342900" indent="-342900">
              <a:lnSpc>
                <a:spcPts val="2450"/>
              </a:lnSpc>
              <a:buSzPct val="100000"/>
              <a:buFont typeface="+mj-lt"/>
              <a:buAutoNum type="arabicPeriod" startAt="2"/>
            </a:pPr>
            <a:r>
              <a:rPr lang="en-US" sz="1550" dirty="0">
                <a:solidFill>
                  <a:srgbClr val="39393C"/>
                </a:solidFill>
                <a:latin typeface="Open Sans" pitchFamily="34" charset="0"/>
                <a:ea typeface="Open Sans" pitchFamily="34" charset="-122"/>
                <a:cs typeface="Open Sans" pitchFamily="34" charset="-120"/>
              </a:rPr>
              <a:t>Ο όρος </a:t>
            </a:r>
            <a:r>
              <a:rPr lang="en-US" sz="1550" b="1" dirty="0">
                <a:solidFill>
                  <a:srgbClr val="39393C"/>
                </a:solidFill>
                <a:latin typeface="Open Sans" pitchFamily="34" charset="0"/>
                <a:ea typeface="Open Sans" pitchFamily="34" charset="-122"/>
                <a:cs typeface="Open Sans" pitchFamily="34" charset="-120"/>
              </a:rPr>
              <a:t>«μπαράζ στις αισθήσεις»</a:t>
            </a:r>
            <a:r>
              <a:rPr lang="en-US" sz="1550" dirty="0">
                <a:solidFill>
                  <a:srgbClr val="39393C"/>
                </a:solidFill>
                <a:latin typeface="Open Sans" pitchFamily="34" charset="0"/>
                <a:ea typeface="Open Sans" pitchFamily="34" charset="-122"/>
                <a:cs typeface="Open Sans" pitchFamily="34" charset="-120"/>
              </a:rPr>
              <a:t> είναι μια μεταφορά που υποδηλώνει τη συνεχή και μαζική ροή πληροφοριών στα μέσα.</a:t>
            </a:r>
            <a:endParaRPr lang="en-US" sz="1550" dirty="0"/>
          </a:p>
        </p:txBody>
      </p:sp>
      <p:sp>
        <p:nvSpPr>
          <p:cNvPr id="9" name="Text 7"/>
          <p:cNvSpPr/>
          <p:nvPr/>
        </p:nvSpPr>
        <p:spPr>
          <a:xfrm>
            <a:off x="891064" y="4156234"/>
            <a:ext cx="12848273" cy="316706"/>
          </a:xfrm>
          <a:prstGeom prst="rect">
            <a:avLst/>
          </a:prstGeom>
          <a:noFill/>
          <a:ln/>
        </p:spPr>
        <p:txBody>
          <a:bodyPr wrap="none" lIns="0" tIns="0" rIns="0" bIns="0" rtlCol="0" anchor="t"/>
          <a:lstStyle/>
          <a:p>
            <a:pPr marL="342900" indent="-342900">
              <a:lnSpc>
                <a:spcPts val="2450"/>
              </a:lnSpc>
              <a:buSzPct val="100000"/>
              <a:buFont typeface="+mj-lt"/>
              <a:buAutoNum type="arabicPeriod" startAt="3"/>
            </a:pPr>
            <a:r>
              <a:rPr lang="en-US" sz="1550" dirty="0">
                <a:solidFill>
                  <a:srgbClr val="39393C"/>
                </a:solidFill>
                <a:latin typeface="Open Sans" pitchFamily="34" charset="0"/>
                <a:ea typeface="Open Sans" pitchFamily="34" charset="-122"/>
                <a:cs typeface="Open Sans" pitchFamily="34" charset="-120"/>
              </a:rPr>
              <a:t>Η χρήση της λέξης </a:t>
            </a:r>
            <a:r>
              <a:rPr lang="en-US" sz="1550" b="1" dirty="0">
                <a:solidFill>
                  <a:srgbClr val="39393C"/>
                </a:solidFill>
                <a:latin typeface="Open Sans" pitchFamily="34" charset="0"/>
                <a:ea typeface="Open Sans" pitchFamily="34" charset="-122"/>
                <a:cs typeface="Open Sans" pitchFamily="34" charset="-120"/>
              </a:rPr>
              <a:t>«πυροδοτούσαν»</a:t>
            </a:r>
            <a:r>
              <a:rPr lang="en-US" sz="1550" dirty="0">
                <a:solidFill>
                  <a:srgbClr val="39393C"/>
                </a:solidFill>
                <a:latin typeface="Open Sans" pitchFamily="34" charset="0"/>
                <a:ea typeface="Open Sans" pitchFamily="34" charset="-122"/>
                <a:cs typeface="Open Sans" pitchFamily="34" charset="-120"/>
              </a:rPr>
              <a:t> αντί για ένα πιο ουδέτερο ρήμα (π.χ. «προκαλούσαν») δίνει δυναμισμό και ένταση στο νόημα.</a:t>
            </a:r>
            <a:endParaRPr lang="en-US" sz="1550" dirty="0"/>
          </a:p>
        </p:txBody>
      </p:sp>
      <p:sp>
        <p:nvSpPr>
          <p:cNvPr id="10" name="Text 8"/>
          <p:cNvSpPr/>
          <p:nvPr/>
        </p:nvSpPr>
        <p:spPr>
          <a:xfrm>
            <a:off x="891064" y="4542234"/>
            <a:ext cx="12848273" cy="633413"/>
          </a:xfrm>
          <a:prstGeom prst="rect">
            <a:avLst/>
          </a:prstGeom>
          <a:noFill/>
          <a:ln/>
        </p:spPr>
        <p:txBody>
          <a:bodyPr wrap="square" lIns="0" tIns="0" rIns="0" bIns="0" rtlCol="0" anchor="t"/>
          <a:lstStyle/>
          <a:p>
            <a:pPr marL="342900" indent="-342900">
              <a:lnSpc>
                <a:spcPts val="2450"/>
              </a:lnSpc>
              <a:buSzPct val="100000"/>
              <a:buFont typeface="+mj-lt"/>
              <a:buAutoNum type="arabicPeriod" startAt="4"/>
            </a:pPr>
            <a:r>
              <a:rPr lang="en-US" sz="1550" b="1" dirty="0">
                <a:solidFill>
                  <a:srgbClr val="39393C"/>
                </a:solidFill>
                <a:latin typeface="Open Sans" pitchFamily="34" charset="0"/>
                <a:ea typeface="Open Sans" pitchFamily="34" charset="-122"/>
                <a:cs typeface="Open Sans" pitchFamily="34" charset="-120"/>
              </a:rPr>
              <a:t>Χρήση ξενόγλωσσων όρων</a:t>
            </a:r>
            <a:r>
              <a:rPr lang="en-US" sz="1550" dirty="0">
                <a:solidFill>
                  <a:srgbClr val="39393C"/>
                </a:solidFill>
                <a:latin typeface="Open Sans" pitchFamily="34" charset="0"/>
                <a:ea typeface="Open Sans" pitchFamily="34" charset="-122"/>
                <a:cs typeface="Open Sans" pitchFamily="34" charset="-120"/>
              </a:rPr>
              <a:t>: Η λέξη </a:t>
            </a:r>
            <a:r>
              <a:rPr lang="en-US" sz="1550" b="1" dirty="0">
                <a:solidFill>
                  <a:srgbClr val="39393C"/>
                </a:solidFill>
                <a:latin typeface="Open Sans" pitchFamily="34" charset="0"/>
                <a:ea typeface="Open Sans" pitchFamily="34" charset="-122"/>
                <a:cs typeface="Open Sans" pitchFamily="34" charset="-120"/>
              </a:rPr>
              <a:t>target group</a:t>
            </a:r>
            <a:r>
              <a:rPr lang="en-US" sz="1550" dirty="0">
                <a:solidFill>
                  <a:srgbClr val="39393C"/>
                </a:solidFill>
                <a:latin typeface="Open Sans" pitchFamily="34" charset="0"/>
                <a:ea typeface="Open Sans" pitchFamily="34" charset="-122"/>
                <a:cs typeface="Open Sans" pitchFamily="34" charset="-120"/>
              </a:rPr>
              <a:t> ανήκει στη γλώσσα του μάρκετινγκ και λειτουργεί ειρωνικά, καθώς δείχνει την προσπάθεια των μέσων να κατηγοριοποιήσουν τους νέους σαν καταναλωτές.</a:t>
            </a:r>
            <a:endParaRPr lang="en-US" sz="1550" dirty="0"/>
          </a:p>
        </p:txBody>
      </p:sp>
      <p:sp>
        <p:nvSpPr>
          <p:cNvPr id="11" name="Text 9"/>
          <p:cNvSpPr/>
          <p:nvPr/>
        </p:nvSpPr>
        <p:spPr>
          <a:xfrm>
            <a:off x="891064" y="5294352"/>
            <a:ext cx="12848273" cy="316706"/>
          </a:xfrm>
          <a:prstGeom prst="rect">
            <a:avLst/>
          </a:prstGeom>
          <a:noFill/>
          <a:ln/>
        </p:spPr>
        <p:txBody>
          <a:bodyPr wrap="none" lIns="0" tIns="0" rIns="0" bIns="0" rtlCol="0" anchor="t"/>
          <a:lstStyle/>
          <a:p>
            <a:pPr marL="0" indent="0">
              <a:lnSpc>
                <a:spcPts val="2450"/>
              </a:lnSpc>
              <a:buNone/>
            </a:pPr>
            <a:endParaRPr lang="en-US" sz="1550" dirty="0"/>
          </a:p>
        </p:txBody>
      </p:sp>
      <p:sp>
        <p:nvSpPr>
          <p:cNvPr id="12" name="Text 10"/>
          <p:cNvSpPr/>
          <p:nvPr/>
        </p:nvSpPr>
        <p:spPr>
          <a:xfrm>
            <a:off x="891064" y="5729764"/>
            <a:ext cx="3539014" cy="371237"/>
          </a:xfrm>
          <a:prstGeom prst="rect">
            <a:avLst/>
          </a:prstGeom>
          <a:noFill/>
          <a:ln/>
        </p:spPr>
        <p:txBody>
          <a:bodyPr wrap="none" lIns="0" tIns="0" rIns="0" bIns="0" rtlCol="0" anchor="t"/>
          <a:lstStyle/>
          <a:p>
            <a:pPr marL="0" indent="0">
              <a:lnSpc>
                <a:spcPts val="2900"/>
              </a:lnSpc>
              <a:buNone/>
            </a:pPr>
            <a:r>
              <a:rPr lang="en-US" sz="2300" b="1" dirty="0">
                <a:solidFill>
                  <a:srgbClr val="39393C"/>
                </a:solidFill>
                <a:latin typeface="Playfair Display Bold" pitchFamily="34" charset="0"/>
                <a:ea typeface="Playfair Display Bold" pitchFamily="34" charset="-122"/>
                <a:cs typeface="Playfair Display Bold" pitchFamily="34" charset="-120"/>
              </a:rPr>
              <a:t>Πρόθεση του συντάκτη:</a:t>
            </a:r>
            <a:endParaRPr lang="en-US" sz="2300" dirty="0"/>
          </a:p>
        </p:txBody>
      </p:sp>
      <p:sp>
        <p:nvSpPr>
          <p:cNvPr id="13" name="Text 11"/>
          <p:cNvSpPr/>
          <p:nvPr/>
        </p:nvSpPr>
        <p:spPr>
          <a:xfrm>
            <a:off x="891064" y="6219706"/>
            <a:ext cx="12848273" cy="1266825"/>
          </a:xfrm>
          <a:prstGeom prst="rect">
            <a:avLst/>
          </a:prstGeom>
          <a:noFill/>
          <a:ln/>
        </p:spPr>
        <p:txBody>
          <a:bodyPr wrap="square" lIns="0" tIns="0" rIns="0" bIns="0" rtlCol="0" anchor="t"/>
          <a:lstStyle/>
          <a:p>
            <a:pPr marL="0" indent="0">
              <a:lnSpc>
                <a:spcPts val="2450"/>
              </a:lnSpc>
              <a:buNone/>
            </a:pPr>
            <a:r>
              <a:rPr lang="en-US" sz="1550" dirty="0">
                <a:solidFill>
                  <a:srgbClr val="39393C"/>
                </a:solidFill>
                <a:latin typeface="Open Sans" pitchFamily="34" charset="0"/>
                <a:ea typeface="Open Sans" pitchFamily="34" charset="-122"/>
                <a:cs typeface="Open Sans" pitchFamily="34" charset="-120"/>
              </a:rPr>
              <a:t>Ο συντάκτης επιδιώκει να </a:t>
            </a:r>
            <a:r>
              <a:rPr lang="en-US" sz="1550" b="1" dirty="0">
                <a:solidFill>
                  <a:srgbClr val="39393C"/>
                </a:solidFill>
                <a:latin typeface="Open Sans" pitchFamily="34" charset="0"/>
                <a:ea typeface="Open Sans" pitchFamily="34" charset="-122"/>
                <a:cs typeface="Open Sans" pitchFamily="34" charset="-120"/>
              </a:rPr>
              <a:t>ασκήσει κριτική</a:t>
            </a:r>
            <a:r>
              <a:rPr lang="en-US" sz="1550" dirty="0">
                <a:solidFill>
                  <a:srgbClr val="39393C"/>
                </a:solidFill>
                <a:latin typeface="Open Sans" pitchFamily="34" charset="0"/>
                <a:ea typeface="Open Sans" pitchFamily="34" charset="-122"/>
                <a:cs typeface="Open Sans" pitchFamily="34" charset="-120"/>
              </a:rPr>
              <a:t> στην εμπορευματοποίηση της νεανικής κουλτούρας από τα μέσα και το μάρκετινγκ, δείχνοντας όμως παράλληλα πως οι νέοι έχουν τη δύναμη να αντιστέκονται και να προσαρμόζονται στις νέες συνθήκες. Μέσω της ποιητικής λειτουργίας της γλώσσας, κάνει το μήνυμά του πιο ζωντανό, παραστατικό και πειστικό, ενισχύοντας τη δυναμική των εικόνων που περιγράφει.</a:t>
            </a:r>
            <a:endParaRPr lang="en-US" sz="15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6756" y="623173"/>
            <a:ext cx="12998053" cy="640080"/>
          </a:xfrm>
          <a:prstGeom prst="rect">
            <a:avLst/>
          </a:prstGeom>
          <a:noFill/>
          <a:ln/>
        </p:spPr>
        <p:txBody>
          <a:bodyPr wrap="none" lIns="0" tIns="0" rIns="0" bIns="0" rtlCol="0" anchor="t"/>
          <a:lstStyle/>
          <a:p>
            <a:pPr marL="0" indent="0">
              <a:lnSpc>
                <a:spcPts val="5000"/>
              </a:lnSpc>
              <a:buNone/>
            </a:pPr>
            <a:r>
              <a:rPr lang="en-US" sz="4000" b="1" dirty="0">
                <a:solidFill>
                  <a:srgbClr val="101014"/>
                </a:solidFill>
                <a:latin typeface="Playfair Display Bold" pitchFamily="34" charset="0"/>
                <a:ea typeface="Playfair Display Bold" pitchFamily="34" charset="-122"/>
                <a:cs typeface="Playfair Display Bold" pitchFamily="34" charset="-120"/>
              </a:rPr>
              <a:t>Εφαρμογές αναφορικής και ποιητικής λειτουργίας</a:t>
            </a:r>
            <a:endParaRPr lang="en-US" sz="4000" dirty="0"/>
          </a:p>
        </p:txBody>
      </p:sp>
      <p:pic>
        <p:nvPicPr>
          <p:cNvPr id="3" name="Image 0" descr="preencoded.png"/>
          <p:cNvPicPr>
            <a:picLocks noChangeAspect="1"/>
          </p:cNvPicPr>
          <p:nvPr/>
        </p:nvPicPr>
        <p:blipFill>
          <a:blip r:embed="rId3"/>
          <a:stretch>
            <a:fillRect/>
          </a:stretch>
        </p:blipFill>
        <p:spPr>
          <a:xfrm>
            <a:off x="716756" y="1672828"/>
            <a:ext cx="5819299" cy="3596521"/>
          </a:xfrm>
          <a:prstGeom prst="rect">
            <a:avLst/>
          </a:prstGeom>
        </p:spPr>
      </p:pic>
      <p:sp>
        <p:nvSpPr>
          <p:cNvPr id="4" name="Text 1"/>
          <p:cNvSpPr/>
          <p:nvPr/>
        </p:nvSpPr>
        <p:spPr>
          <a:xfrm>
            <a:off x="716756" y="5525333"/>
            <a:ext cx="2942272" cy="319921"/>
          </a:xfrm>
          <a:prstGeom prst="rect">
            <a:avLst/>
          </a:prstGeom>
          <a:noFill/>
          <a:ln/>
        </p:spPr>
        <p:txBody>
          <a:bodyPr wrap="none" lIns="0" tIns="0" rIns="0" bIns="0" rtlCol="0" anchor="t"/>
          <a:lstStyle/>
          <a:p>
            <a:pPr marL="0" indent="0" algn="l">
              <a:lnSpc>
                <a:spcPts val="2500"/>
              </a:lnSpc>
              <a:buNone/>
            </a:pPr>
            <a:r>
              <a:rPr lang="en-US" sz="2000" b="1" dirty="0">
                <a:solidFill>
                  <a:srgbClr val="39393C"/>
                </a:solidFill>
                <a:latin typeface="Playfair Display Bold" pitchFamily="34" charset="0"/>
                <a:ea typeface="Playfair Display Bold" pitchFamily="34" charset="-122"/>
                <a:cs typeface="Playfair Display Bold" pitchFamily="34" charset="-120"/>
              </a:rPr>
              <a:t>Αναφορική λειτουργία</a:t>
            </a:r>
            <a:endParaRPr lang="en-US" sz="2000" dirty="0"/>
          </a:p>
        </p:txBody>
      </p:sp>
      <p:sp>
        <p:nvSpPr>
          <p:cNvPr id="5" name="Text 2"/>
          <p:cNvSpPr/>
          <p:nvPr/>
        </p:nvSpPr>
        <p:spPr>
          <a:xfrm>
            <a:off x="716756" y="5968127"/>
            <a:ext cx="6444853" cy="1638300"/>
          </a:xfrm>
          <a:prstGeom prst="rect">
            <a:avLst/>
          </a:prstGeom>
          <a:noFill/>
          <a:ln/>
        </p:spPr>
        <p:txBody>
          <a:bodyPr wrap="square" lIns="0" tIns="0" rIns="0" bIns="0" rtlCol="0" anchor="t"/>
          <a:lstStyle/>
          <a:p>
            <a:pPr marL="0" indent="0" algn="l">
              <a:lnSpc>
                <a:spcPts val="2550"/>
              </a:lnSpc>
              <a:buNone/>
            </a:pPr>
            <a:r>
              <a:rPr lang="en-US" sz="1600" dirty="0">
                <a:solidFill>
                  <a:srgbClr val="39393C"/>
                </a:solidFill>
                <a:latin typeface="Open Sans" pitchFamily="34" charset="0"/>
                <a:ea typeface="Open Sans" pitchFamily="34" charset="-122"/>
                <a:cs typeface="Open Sans" pitchFamily="34" charset="-120"/>
              </a:rPr>
              <a:t>Σε επιστημονικά κείμενα, η γλώσσα είναι αντικειμενική και ρεαλιστική. Οι κοινωνικές συναναστροφές συντελούν στη διαμόρφωση της ανθρώπινης προσωπικότητας. Η πληροφορία είναι το κεντρικό στοιχείο και τα νοήματα συνδέονται λογικά μεταξύ τους.</a:t>
            </a:r>
            <a:endParaRPr lang="en-US" sz="1600" dirty="0"/>
          </a:p>
        </p:txBody>
      </p:sp>
      <p:pic>
        <p:nvPicPr>
          <p:cNvPr id="6" name="Image 1" descr="preencoded.png"/>
          <p:cNvPicPr>
            <a:picLocks noChangeAspect="1"/>
          </p:cNvPicPr>
          <p:nvPr/>
        </p:nvPicPr>
        <p:blipFill>
          <a:blip r:embed="rId4"/>
          <a:stretch>
            <a:fillRect/>
          </a:stretch>
        </p:blipFill>
        <p:spPr>
          <a:xfrm>
            <a:off x="7468791" y="1672828"/>
            <a:ext cx="5819299" cy="3596521"/>
          </a:xfrm>
          <a:prstGeom prst="rect">
            <a:avLst/>
          </a:prstGeom>
        </p:spPr>
      </p:pic>
      <p:sp>
        <p:nvSpPr>
          <p:cNvPr id="7" name="Text 3"/>
          <p:cNvSpPr/>
          <p:nvPr/>
        </p:nvSpPr>
        <p:spPr>
          <a:xfrm>
            <a:off x="7468791" y="5525333"/>
            <a:ext cx="2687836" cy="319921"/>
          </a:xfrm>
          <a:prstGeom prst="rect">
            <a:avLst/>
          </a:prstGeom>
          <a:noFill/>
          <a:ln/>
        </p:spPr>
        <p:txBody>
          <a:bodyPr wrap="none" lIns="0" tIns="0" rIns="0" bIns="0" rtlCol="0" anchor="t"/>
          <a:lstStyle/>
          <a:p>
            <a:pPr marL="0" indent="0" algn="l">
              <a:lnSpc>
                <a:spcPts val="2500"/>
              </a:lnSpc>
              <a:buNone/>
            </a:pPr>
            <a:r>
              <a:rPr lang="en-US" sz="2000" b="1" dirty="0">
                <a:solidFill>
                  <a:srgbClr val="39393C"/>
                </a:solidFill>
                <a:latin typeface="Playfair Display Bold" pitchFamily="34" charset="0"/>
                <a:ea typeface="Playfair Display Bold" pitchFamily="34" charset="-122"/>
                <a:cs typeface="Playfair Display Bold" pitchFamily="34" charset="-120"/>
              </a:rPr>
              <a:t>Ποιητική λειτουργία</a:t>
            </a:r>
            <a:endParaRPr lang="en-US" sz="2000" dirty="0"/>
          </a:p>
        </p:txBody>
      </p:sp>
      <p:sp>
        <p:nvSpPr>
          <p:cNvPr id="8" name="Text 4"/>
          <p:cNvSpPr/>
          <p:nvPr/>
        </p:nvSpPr>
        <p:spPr>
          <a:xfrm>
            <a:off x="7468791" y="5968127"/>
            <a:ext cx="6444853" cy="1638300"/>
          </a:xfrm>
          <a:prstGeom prst="rect">
            <a:avLst/>
          </a:prstGeom>
          <a:noFill/>
          <a:ln/>
        </p:spPr>
        <p:txBody>
          <a:bodyPr wrap="square" lIns="0" tIns="0" rIns="0" bIns="0" rtlCol="0" anchor="t"/>
          <a:lstStyle/>
          <a:p>
            <a:pPr marL="0" indent="0" algn="l">
              <a:lnSpc>
                <a:spcPts val="2550"/>
              </a:lnSpc>
              <a:buNone/>
            </a:pPr>
            <a:r>
              <a:rPr lang="en-US" sz="1600" dirty="0">
                <a:solidFill>
                  <a:srgbClr val="39393C"/>
                </a:solidFill>
                <a:latin typeface="Open Sans" pitchFamily="34" charset="0"/>
                <a:ea typeface="Open Sans" pitchFamily="34" charset="-122"/>
                <a:cs typeface="Open Sans" pitchFamily="34" charset="-120"/>
              </a:rPr>
              <a:t>Σε λογοτεχνικά κείμενα, η γλώσσα είναι μεταφορική και εικονοπλαστική. Η τυφλή προσκόλληση σε εφήμερες μόδες αποπροσανατολίζει τον άνθρωπο απ' τα ζωτικά προβλήματα της ζωής. Το μήνυμα αποκτά συναισθηματική χροιά και τα νοήματα συνδέονται συνειρμικά.</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712000"/>
            <a:ext cx="8546544" cy="708779"/>
          </a:xfrm>
          <a:prstGeom prst="rect">
            <a:avLst/>
          </a:prstGeom>
          <a:noFill/>
          <a:ln/>
        </p:spPr>
        <p:txBody>
          <a:bodyPr wrap="none" lIns="0" tIns="0" rIns="0" bIns="0" rtlCol="0" anchor="t"/>
          <a:lstStyle/>
          <a:p>
            <a:pPr marL="0" indent="0">
              <a:lnSpc>
                <a:spcPts val="5550"/>
              </a:lnSpc>
              <a:buNone/>
            </a:pPr>
            <a:r>
              <a:rPr lang="en-US" sz="4450" b="1" dirty="0">
                <a:solidFill>
                  <a:srgbClr val="101014"/>
                </a:solidFill>
                <a:latin typeface="Playfair Display Bold" pitchFamily="34" charset="0"/>
                <a:ea typeface="Playfair Display Bold" pitchFamily="34" charset="-122"/>
                <a:cs typeface="Playfair Display Bold" pitchFamily="34" charset="-120"/>
              </a:rPr>
              <a:t>ΤΡΟΠΙΚΟΤΗΤΕΣ ΤΟΥ ΡΗΜΑΤΟΣ</a:t>
            </a:r>
            <a:endParaRPr lang="en-US" sz="4450" dirty="0"/>
          </a:p>
        </p:txBody>
      </p:sp>
      <p:pic>
        <p:nvPicPr>
          <p:cNvPr id="3" name="Image 0" descr="preencoded.png"/>
          <p:cNvPicPr>
            <a:picLocks noChangeAspect="1"/>
          </p:cNvPicPr>
          <p:nvPr/>
        </p:nvPicPr>
        <p:blipFill>
          <a:blip r:embed="rId3"/>
          <a:stretch>
            <a:fillRect/>
          </a:stretch>
        </p:blipFill>
        <p:spPr>
          <a:xfrm>
            <a:off x="793790" y="2800588"/>
            <a:ext cx="453628" cy="453628"/>
          </a:xfrm>
          <a:prstGeom prst="rect">
            <a:avLst/>
          </a:prstGeom>
        </p:spPr>
      </p:pic>
      <p:sp>
        <p:nvSpPr>
          <p:cNvPr id="4" name="Text 1"/>
          <p:cNvSpPr/>
          <p:nvPr/>
        </p:nvSpPr>
        <p:spPr>
          <a:xfrm>
            <a:off x="1474232" y="2760940"/>
            <a:ext cx="3816548"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Εγκλίσεις και Τροπικότητα</a:t>
            </a:r>
            <a:endParaRPr lang="en-US" sz="2200" dirty="0"/>
          </a:p>
        </p:txBody>
      </p:sp>
      <p:sp>
        <p:nvSpPr>
          <p:cNvPr id="5" name="Text 2"/>
          <p:cNvSpPr/>
          <p:nvPr/>
        </p:nvSpPr>
        <p:spPr>
          <a:xfrm>
            <a:off x="1474232" y="3251359"/>
            <a:ext cx="5670828" cy="3266123"/>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Οι εγκλίσεις σε συνδυασμό με ένα μεγάλο αριθμό γλωσσικών (π.χ. επιρρήματα, απρόσωπα τροπικά ρήματα, συνδυασμοί μορίων/ συνδέσμων, το ποιόν ενέργειας, χρόνοι, εκφράσεις κτλ.) και εξωγλωσσικών (π.χ. ανασήκωμα ώμων, χειρονομίες κτλ.) στοιχείων αποδίδουν διάφορες σημασιολογικές λειτουργίες και αναδεικνύουν την υποκειμενική στάση του ομιλητή, διαμορφώνοντας αυτό που ονομάζουμε τροπικότητες του ρήματος.</a:t>
            </a:r>
            <a:endParaRPr lang="en-US" sz="1750" dirty="0"/>
          </a:p>
        </p:txBody>
      </p:sp>
      <p:pic>
        <p:nvPicPr>
          <p:cNvPr id="6" name="Image 1" descr="preencoded.png"/>
          <p:cNvPicPr>
            <a:picLocks noChangeAspect="1"/>
          </p:cNvPicPr>
          <p:nvPr/>
        </p:nvPicPr>
        <p:blipFill>
          <a:blip r:embed="rId4"/>
          <a:stretch>
            <a:fillRect/>
          </a:stretch>
        </p:blipFill>
        <p:spPr>
          <a:xfrm>
            <a:off x="7485221" y="2800588"/>
            <a:ext cx="453628" cy="453628"/>
          </a:xfrm>
          <a:prstGeom prst="rect">
            <a:avLst/>
          </a:prstGeom>
        </p:spPr>
      </p:pic>
      <p:sp>
        <p:nvSpPr>
          <p:cNvPr id="7" name="Text 3"/>
          <p:cNvSpPr/>
          <p:nvPr/>
        </p:nvSpPr>
        <p:spPr>
          <a:xfrm>
            <a:off x="8165663" y="2760940"/>
            <a:ext cx="3642241" cy="354330"/>
          </a:xfrm>
          <a:prstGeom prst="rect">
            <a:avLst/>
          </a:prstGeom>
          <a:noFill/>
          <a:ln/>
        </p:spPr>
        <p:txBody>
          <a:bodyPr wrap="none" lIns="0" tIns="0" rIns="0" bIns="0" rtlCol="0" anchor="t"/>
          <a:lstStyle/>
          <a:p>
            <a:pPr marL="0" indent="0" algn="l">
              <a:lnSpc>
                <a:spcPts val="2750"/>
              </a:lnSpc>
              <a:buNone/>
            </a:pPr>
            <a:r>
              <a:rPr lang="en-US" sz="2200" b="1" dirty="0">
                <a:solidFill>
                  <a:srgbClr val="39393C"/>
                </a:solidFill>
                <a:latin typeface="Playfair Display Bold" pitchFamily="34" charset="0"/>
                <a:ea typeface="Playfair Display Bold" pitchFamily="34" charset="-122"/>
                <a:cs typeface="Playfair Display Bold" pitchFamily="34" charset="-120"/>
              </a:rPr>
              <a:t>Κατανόηση Τροπικότητας</a:t>
            </a:r>
            <a:endParaRPr lang="en-US" sz="2200" dirty="0"/>
          </a:p>
        </p:txBody>
      </p:sp>
      <p:sp>
        <p:nvSpPr>
          <p:cNvPr id="8" name="Text 4"/>
          <p:cNvSpPr/>
          <p:nvPr/>
        </p:nvSpPr>
        <p:spPr>
          <a:xfrm>
            <a:off x="8165663" y="3251359"/>
            <a:ext cx="5670947" cy="2177415"/>
          </a:xfrm>
          <a:prstGeom prst="rect">
            <a:avLst/>
          </a:prstGeom>
          <a:noFill/>
          <a:ln/>
        </p:spPr>
        <p:txBody>
          <a:bodyPr wrap="square" lIns="0" tIns="0" rIns="0" bIns="0" rtlCol="0" anchor="t"/>
          <a:lstStyle/>
          <a:p>
            <a:pPr marL="0" indent="0" algn="l">
              <a:lnSpc>
                <a:spcPts val="2850"/>
              </a:lnSpc>
              <a:buNone/>
            </a:pPr>
            <a:r>
              <a:rPr lang="en-US" sz="1750" dirty="0">
                <a:solidFill>
                  <a:srgbClr val="39393C"/>
                </a:solidFill>
                <a:latin typeface="Open Sans" pitchFamily="34" charset="0"/>
                <a:ea typeface="Open Sans" pitchFamily="34" charset="-122"/>
                <a:cs typeface="Open Sans" pitchFamily="34" charset="-120"/>
              </a:rPr>
              <a:t>Η ανίχνευση της τροπικότητας προϋποθέτει τη βαθιά κατανόηση του περιεχομένου μιας πρότασης και την επικέντρωση του μαθητή στο βασικό κεντρικό μήνυμα που εκπέμπει η περίοδος στο σύνολό της και όχι στις επιμέρους τροπικότητες του εκάστοτε ρήματος.</a:t>
            </a:r>
            <a:endParaRPr lang="en-US" sz="17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87943" y="563999"/>
            <a:ext cx="6712982" cy="614363"/>
          </a:xfrm>
          <a:prstGeom prst="rect">
            <a:avLst/>
          </a:prstGeom>
          <a:noFill/>
          <a:ln/>
        </p:spPr>
        <p:txBody>
          <a:bodyPr wrap="none" lIns="0" tIns="0" rIns="0" bIns="0" rtlCol="0" anchor="t"/>
          <a:lstStyle/>
          <a:p>
            <a:pPr marL="0" indent="0">
              <a:lnSpc>
                <a:spcPts val="4800"/>
              </a:lnSpc>
              <a:buNone/>
            </a:pPr>
            <a:r>
              <a:rPr lang="en-US" sz="3850" b="1" dirty="0">
                <a:solidFill>
                  <a:srgbClr val="101014"/>
                </a:solidFill>
                <a:latin typeface="Playfair Display Bold" pitchFamily="34" charset="0"/>
                <a:ea typeface="Playfair Display Bold" pitchFamily="34" charset="-122"/>
                <a:cs typeface="Playfair Display Bold" pitchFamily="34" charset="-120"/>
              </a:rPr>
              <a:t>ΕΠΙΣΤΗΜΙΚΗ ΤΡΟΠΙΚΟΤΗΤΑ</a:t>
            </a:r>
            <a:endParaRPr lang="en-US" sz="3850" dirty="0"/>
          </a:p>
        </p:txBody>
      </p:sp>
      <p:sp>
        <p:nvSpPr>
          <p:cNvPr id="3" name="Shape 1"/>
          <p:cNvSpPr/>
          <p:nvPr/>
        </p:nvSpPr>
        <p:spPr>
          <a:xfrm>
            <a:off x="7303770" y="1571506"/>
            <a:ext cx="22860" cy="6093976"/>
          </a:xfrm>
          <a:prstGeom prst="roundRect">
            <a:avLst>
              <a:gd name="adj" fmla="val 128992"/>
            </a:avLst>
          </a:prstGeom>
          <a:solidFill>
            <a:srgbClr val="C6C6D2"/>
          </a:solidFill>
          <a:ln/>
        </p:spPr>
      </p:sp>
      <p:sp>
        <p:nvSpPr>
          <p:cNvPr id="4" name="Shape 2"/>
          <p:cNvSpPr/>
          <p:nvPr/>
        </p:nvSpPr>
        <p:spPr>
          <a:xfrm>
            <a:off x="6429018" y="2002274"/>
            <a:ext cx="687943" cy="22860"/>
          </a:xfrm>
          <a:prstGeom prst="roundRect">
            <a:avLst>
              <a:gd name="adj" fmla="val 128992"/>
            </a:avLst>
          </a:prstGeom>
          <a:solidFill>
            <a:srgbClr val="C6C6D2"/>
          </a:solidFill>
          <a:ln/>
        </p:spPr>
      </p:sp>
      <p:sp>
        <p:nvSpPr>
          <p:cNvPr id="5" name="Shape 3"/>
          <p:cNvSpPr/>
          <p:nvPr/>
        </p:nvSpPr>
        <p:spPr>
          <a:xfrm>
            <a:off x="7094101" y="1792605"/>
            <a:ext cx="442198" cy="442198"/>
          </a:xfrm>
          <a:prstGeom prst="roundRect">
            <a:avLst>
              <a:gd name="adj" fmla="val 6668"/>
            </a:avLst>
          </a:prstGeom>
          <a:solidFill>
            <a:srgbClr val="E0E0EC"/>
          </a:solidFill>
          <a:ln/>
        </p:spPr>
      </p:sp>
      <p:sp>
        <p:nvSpPr>
          <p:cNvPr id="6" name="Text 4"/>
          <p:cNvSpPr/>
          <p:nvPr/>
        </p:nvSpPr>
        <p:spPr>
          <a:xfrm>
            <a:off x="7258645" y="1866186"/>
            <a:ext cx="112990" cy="294918"/>
          </a:xfrm>
          <a:prstGeom prst="rect">
            <a:avLst/>
          </a:prstGeom>
          <a:noFill/>
          <a:ln/>
        </p:spPr>
        <p:txBody>
          <a:bodyPr wrap="none" lIns="0" tIns="0" rIns="0" bIns="0" rtlCol="0" anchor="t"/>
          <a:lstStyle/>
          <a:p>
            <a:pPr marL="0" indent="0" algn="ctr">
              <a:lnSpc>
                <a:spcPts val="2300"/>
              </a:lnSpc>
              <a:buNone/>
            </a:pPr>
            <a:r>
              <a:rPr lang="en-US" sz="2300" b="1" dirty="0">
                <a:solidFill>
                  <a:srgbClr val="39393C"/>
                </a:solidFill>
                <a:latin typeface="Playfair Display Bold" pitchFamily="34" charset="0"/>
                <a:ea typeface="Playfair Display Bold" pitchFamily="34" charset="-122"/>
                <a:cs typeface="Playfair Display Bold" pitchFamily="34" charset="-120"/>
              </a:rPr>
              <a:t>1</a:t>
            </a:r>
            <a:endParaRPr lang="en-US" sz="2300" dirty="0"/>
          </a:p>
        </p:txBody>
      </p:sp>
      <p:sp>
        <p:nvSpPr>
          <p:cNvPr id="7" name="Text 5"/>
          <p:cNvSpPr/>
          <p:nvPr/>
        </p:nvSpPr>
        <p:spPr>
          <a:xfrm>
            <a:off x="3776782" y="1768078"/>
            <a:ext cx="2457212" cy="307181"/>
          </a:xfrm>
          <a:prstGeom prst="rect">
            <a:avLst/>
          </a:prstGeom>
          <a:noFill/>
          <a:ln/>
        </p:spPr>
        <p:txBody>
          <a:bodyPr wrap="none" lIns="0" tIns="0" rIns="0" bIns="0" rtlCol="0" anchor="t"/>
          <a:lstStyle/>
          <a:p>
            <a:pPr marL="0" indent="0" algn="r">
              <a:lnSpc>
                <a:spcPts val="2400"/>
              </a:lnSpc>
              <a:buNone/>
            </a:pPr>
            <a:r>
              <a:rPr lang="en-US" sz="1900" b="1" dirty="0">
                <a:solidFill>
                  <a:srgbClr val="39393C"/>
                </a:solidFill>
                <a:latin typeface="Playfair Display Bold" pitchFamily="34" charset="0"/>
                <a:ea typeface="Playfair Display Bold" pitchFamily="34" charset="-122"/>
                <a:cs typeface="Playfair Display Bold" pitchFamily="34" charset="-120"/>
              </a:rPr>
              <a:t>Υπόθεση</a:t>
            </a:r>
            <a:endParaRPr lang="en-US" sz="1900" dirty="0"/>
          </a:p>
        </p:txBody>
      </p:sp>
      <p:sp>
        <p:nvSpPr>
          <p:cNvPr id="8" name="Text 6"/>
          <p:cNvSpPr/>
          <p:nvPr/>
        </p:nvSpPr>
        <p:spPr>
          <a:xfrm>
            <a:off x="687943" y="2193131"/>
            <a:ext cx="5546050" cy="628888"/>
          </a:xfrm>
          <a:prstGeom prst="rect">
            <a:avLst/>
          </a:prstGeom>
          <a:noFill/>
          <a:ln/>
        </p:spPr>
        <p:txBody>
          <a:bodyPr wrap="square" lIns="0" tIns="0" rIns="0" bIns="0" rtlCol="0" anchor="t"/>
          <a:lstStyle/>
          <a:p>
            <a:pPr marL="0" indent="0" algn="r">
              <a:lnSpc>
                <a:spcPts val="2450"/>
              </a:lnSpc>
              <a:buNone/>
            </a:pPr>
            <a:r>
              <a:rPr lang="en-US" sz="1500" dirty="0">
                <a:solidFill>
                  <a:srgbClr val="39393C"/>
                </a:solidFill>
                <a:latin typeface="Open Sans" pitchFamily="34" charset="0"/>
                <a:ea typeface="Open Sans" pitchFamily="34" charset="-122"/>
                <a:cs typeface="Open Sans" pitchFamily="34" charset="-120"/>
              </a:rPr>
              <a:t>Ο ομιλητής εκφράζει την υπόθεση του για αυτό στο οποίο αναφέρεται (π.χ. αν, εάν).</a:t>
            </a:r>
            <a:endParaRPr lang="en-US" sz="1500" dirty="0"/>
          </a:p>
        </p:txBody>
      </p:sp>
      <p:sp>
        <p:nvSpPr>
          <p:cNvPr id="9" name="Text 7"/>
          <p:cNvSpPr/>
          <p:nvPr/>
        </p:nvSpPr>
        <p:spPr>
          <a:xfrm>
            <a:off x="687943" y="2939891"/>
            <a:ext cx="5546050" cy="628888"/>
          </a:xfrm>
          <a:prstGeom prst="rect">
            <a:avLst/>
          </a:prstGeom>
          <a:noFill/>
          <a:ln/>
        </p:spPr>
        <p:txBody>
          <a:bodyPr wrap="square" lIns="0" tIns="0" rIns="0" bIns="0" rtlCol="0" anchor="t"/>
          <a:lstStyle/>
          <a:p>
            <a:pPr marL="0" indent="0" algn="r">
              <a:lnSpc>
                <a:spcPts val="2450"/>
              </a:lnSpc>
              <a:buNone/>
            </a:pPr>
            <a:r>
              <a:rPr lang="en-US" sz="1500" dirty="0">
                <a:solidFill>
                  <a:srgbClr val="39393C"/>
                </a:solidFill>
                <a:latin typeface="Open Sans" pitchFamily="34" charset="0"/>
                <a:ea typeface="Open Sans" pitchFamily="34" charset="-122"/>
                <a:cs typeface="Open Sans" pitchFamily="34" charset="-120"/>
              </a:rPr>
              <a:t>Αν η Ελλάδα προσφέρει θέσεις εργασίας, οι νέοι δεν θα μεταναστεύσουν.</a:t>
            </a:r>
            <a:endParaRPr lang="en-US" sz="1500" dirty="0"/>
          </a:p>
        </p:txBody>
      </p:sp>
      <p:sp>
        <p:nvSpPr>
          <p:cNvPr id="10" name="Shape 8"/>
          <p:cNvSpPr/>
          <p:nvPr/>
        </p:nvSpPr>
        <p:spPr>
          <a:xfrm>
            <a:off x="7513439" y="2985135"/>
            <a:ext cx="687943" cy="22860"/>
          </a:xfrm>
          <a:prstGeom prst="roundRect">
            <a:avLst>
              <a:gd name="adj" fmla="val 128992"/>
            </a:avLst>
          </a:prstGeom>
          <a:solidFill>
            <a:srgbClr val="C6C6D2"/>
          </a:solidFill>
          <a:ln/>
        </p:spPr>
      </p:sp>
      <p:sp>
        <p:nvSpPr>
          <p:cNvPr id="11" name="Shape 9"/>
          <p:cNvSpPr/>
          <p:nvPr/>
        </p:nvSpPr>
        <p:spPr>
          <a:xfrm>
            <a:off x="7094101" y="2775466"/>
            <a:ext cx="442198" cy="442198"/>
          </a:xfrm>
          <a:prstGeom prst="roundRect">
            <a:avLst>
              <a:gd name="adj" fmla="val 6668"/>
            </a:avLst>
          </a:prstGeom>
          <a:solidFill>
            <a:srgbClr val="E0E0EC"/>
          </a:solidFill>
          <a:ln/>
        </p:spPr>
      </p:sp>
      <p:sp>
        <p:nvSpPr>
          <p:cNvPr id="12" name="Text 10"/>
          <p:cNvSpPr/>
          <p:nvPr/>
        </p:nvSpPr>
        <p:spPr>
          <a:xfrm>
            <a:off x="7238048" y="2849047"/>
            <a:ext cx="154186" cy="294918"/>
          </a:xfrm>
          <a:prstGeom prst="rect">
            <a:avLst/>
          </a:prstGeom>
          <a:noFill/>
          <a:ln/>
        </p:spPr>
        <p:txBody>
          <a:bodyPr wrap="none" lIns="0" tIns="0" rIns="0" bIns="0" rtlCol="0" anchor="t"/>
          <a:lstStyle/>
          <a:p>
            <a:pPr marL="0" indent="0" algn="ctr">
              <a:lnSpc>
                <a:spcPts val="2300"/>
              </a:lnSpc>
              <a:buNone/>
            </a:pPr>
            <a:r>
              <a:rPr lang="en-US" sz="2300" b="1" dirty="0">
                <a:solidFill>
                  <a:srgbClr val="39393C"/>
                </a:solidFill>
                <a:latin typeface="Playfair Display Bold" pitchFamily="34" charset="0"/>
                <a:ea typeface="Playfair Display Bold" pitchFamily="34" charset="-122"/>
                <a:cs typeface="Playfair Display Bold" pitchFamily="34" charset="-120"/>
              </a:rPr>
              <a:t>2</a:t>
            </a:r>
            <a:endParaRPr lang="en-US" sz="2300" dirty="0"/>
          </a:p>
        </p:txBody>
      </p:sp>
      <p:sp>
        <p:nvSpPr>
          <p:cNvPr id="13" name="Text 11"/>
          <p:cNvSpPr/>
          <p:nvPr/>
        </p:nvSpPr>
        <p:spPr>
          <a:xfrm>
            <a:off x="8396407" y="2750939"/>
            <a:ext cx="2457212" cy="307181"/>
          </a:xfrm>
          <a:prstGeom prst="rect">
            <a:avLst/>
          </a:prstGeom>
          <a:noFill/>
          <a:ln/>
        </p:spPr>
        <p:txBody>
          <a:bodyPr wrap="none" lIns="0" tIns="0" rIns="0" bIns="0" rtlCol="0" anchor="t"/>
          <a:lstStyle/>
          <a:p>
            <a:pPr marL="0" indent="0" algn="l">
              <a:lnSpc>
                <a:spcPts val="2400"/>
              </a:lnSpc>
              <a:buNone/>
            </a:pPr>
            <a:r>
              <a:rPr lang="en-US" sz="1900" b="1" dirty="0">
                <a:solidFill>
                  <a:srgbClr val="39393C"/>
                </a:solidFill>
                <a:latin typeface="Playfair Display Bold" pitchFamily="34" charset="0"/>
                <a:ea typeface="Playfair Display Bold" pitchFamily="34" charset="-122"/>
                <a:cs typeface="Playfair Display Bold" pitchFamily="34" charset="-120"/>
              </a:rPr>
              <a:t>Δυνατότητα</a:t>
            </a:r>
            <a:endParaRPr lang="en-US" sz="1900" dirty="0"/>
          </a:p>
        </p:txBody>
      </p:sp>
      <p:sp>
        <p:nvSpPr>
          <p:cNvPr id="14" name="Text 12"/>
          <p:cNvSpPr/>
          <p:nvPr/>
        </p:nvSpPr>
        <p:spPr>
          <a:xfrm>
            <a:off x="8396407" y="3175992"/>
            <a:ext cx="5546050" cy="628888"/>
          </a:xfrm>
          <a:prstGeom prst="rect">
            <a:avLst/>
          </a:prstGeom>
          <a:noFill/>
          <a:ln/>
        </p:spPr>
        <p:txBody>
          <a:bodyPr wrap="square" lIns="0" tIns="0" rIns="0" bIns="0" rtlCol="0" anchor="t"/>
          <a:lstStyle/>
          <a:p>
            <a:pPr marL="0" indent="0" algn="l">
              <a:lnSpc>
                <a:spcPts val="2450"/>
              </a:lnSpc>
              <a:buNone/>
            </a:pPr>
            <a:r>
              <a:rPr lang="en-US" sz="1500" dirty="0">
                <a:solidFill>
                  <a:srgbClr val="39393C"/>
                </a:solidFill>
                <a:latin typeface="Open Sans" pitchFamily="34" charset="0"/>
                <a:ea typeface="Open Sans" pitchFamily="34" charset="-122"/>
                <a:cs typeface="Open Sans" pitchFamily="34" charset="-120"/>
              </a:rPr>
              <a:t>Ο ομιλητής εκφράζει κάτι που είναι ή δεν είναι δυνατόν να γίνει (π.χ. μπορεί να, είναι δυνατόν να, θα + παρατατικός).</a:t>
            </a:r>
            <a:endParaRPr lang="en-US" sz="1500" dirty="0"/>
          </a:p>
        </p:txBody>
      </p:sp>
      <p:sp>
        <p:nvSpPr>
          <p:cNvPr id="15" name="Text 13"/>
          <p:cNvSpPr/>
          <p:nvPr/>
        </p:nvSpPr>
        <p:spPr>
          <a:xfrm>
            <a:off x="8396407" y="3922752"/>
            <a:ext cx="5546050" cy="628888"/>
          </a:xfrm>
          <a:prstGeom prst="rect">
            <a:avLst/>
          </a:prstGeom>
          <a:noFill/>
          <a:ln/>
        </p:spPr>
        <p:txBody>
          <a:bodyPr wrap="square" lIns="0" tIns="0" rIns="0" bIns="0" rtlCol="0" anchor="t"/>
          <a:lstStyle/>
          <a:p>
            <a:pPr marL="0" indent="0" algn="l">
              <a:lnSpc>
                <a:spcPts val="2450"/>
              </a:lnSpc>
              <a:buNone/>
            </a:pPr>
            <a:r>
              <a:rPr lang="en-US" sz="1500" dirty="0">
                <a:solidFill>
                  <a:srgbClr val="39393C"/>
                </a:solidFill>
                <a:latin typeface="Open Sans" pitchFamily="34" charset="0"/>
                <a:ea typeface="Open Sans" pitchFamily="34" charset="-122"/>
                <a:cs typeface="Open Sans" pitchFamily="34" charset="-120"/>
              </a:rPr>
              <a:t>Η Ελλάδα θα μπορούσε να προσφέρει μελλοντικά θέσεις εργασίας με την εφαρμογή ενός μακροχρόνιου σχεδίου.</a:t>
            </a:r>
            <a:endParaRPr lang="en-US" sz="1500" dirty="0"/>
          </a:p>
        </p:txBody>
      </p:sp>
      <p:sp>
        <p:nvSpPr>
          <p:cNvPr id="16" name="Shape 14"/>
          <p:cNvSpPr/>
          <p:nvPr/>
        </p:nvSpPr>
        <p:spPr>
          <a:xfrm>
            <a:off x="6429018" y="4392692"/>
            <a:ext cx="687943" cy="22860"/>
          </a:xfrm>
          <a:prstGeom prst="roundRect">
            <a:avLst>
              <a:gd name="adj" fmla="val 128992"/>
            </a:avLst>
          </a:prstGeom>
          <a:solidFill>
            <a:srgbClr val="C6C6D2"/>
          </a:solidFill>
          <a:ln/>
        </p:spPr>
      </p:sp>
      <p:sp>
        <p:nvSpPr>
          <p:cNvPr id="17" name="Shape 15"/>
          <p:cNvSpPr/>
          <p:nvPr/>
        </p:nvSpPr>
        <p:spPr>
          <a:xfrm>
            <a:off x="7094101" y="4183023"/>
            <a:ext cx="442198" cy="442198"/>
          </a:xfrm>
          <a:prstGeom prst="roundRect">
            <a:avLst>
              <a:gd name="adj" fmla="val 6668"/>
            </a:avLst>
          </a:prstGeom>
          <a:solidFill>
            <a:srgbClr val="E0E0EC"/>
          </a:solidFill>
          <a:ln/>
        </p:spPr>
      </p:sp>
      <p:sp>
        <p:nvSpPr>
          <p:cNvPr id="18" name="Text 16"/>
          <p:cNvSpPr/>
          <p:nvPr/>
        </p:nvSpPr>
        <p:spPr>
          <a:xfrm>
            <a:off x="7243167" y="4256603"/>
            <a:ext cx="143947" cy="294918"/>
          </a:xfrm>
          <a:prstGeom prst="rect">
            <a:avLst/>
          </a:prstGeom>
          <a:noFill/>
          <a:ln/>
        </p:spPr>
        <p:txBody>
          <a:bodyPr wrap="none" lIns="0" tIns="0" rIns="0" bIns="0" rtlCol="0" anchor="t"/>
          <a:lstStyle/>
          <a:p>
            <a:pPr marL="0" indent="0" algn="ctr">
              <a:lnSpc>
                <a:spcPts val="2300"/>
              </a:lnSpc>
              <a:buNone/>
            </a:pPr>
            <a:r>
              <a:rPr lang="en-US" sz="2300" b="1" dirty="0">
                <a:solidFill>
                  <a:srgbClr val="39393C"/>
                </a:solidFill>
                <a:latin typeface="Playfair Display Bold" pitchFamily="34" charset="0"/>
                <a:ea typeface="Playfair Display Bold" pitchFamily="34" charset="-122"/>
                <a:cs typeface="Playfair Display Bold" pitchFamily="34" charset="-120"/>
              </a:rPr>
              <a:t>3</a:t>
            </a:r>
            <a:endParaRPr lang="en-US" sz="2300" dirty="0"/>
          </a:p>
        </p:txBody>
      </p:sp>
      <p:sp>
        <p:nvSpPr>
          <p:cNvPr id="19" name="Text 17"/>
          <p:cNvSpPr/>
          <p:nvPr/>
        </p:nvSpPr>
        <p:spPr>
          <a:xfrm>
            <a:off x="3776782" y="4158496"/>
            <a:ext cx="2457212" cy="307181"/>
          </a:xfrm>
          <a:prstGeom prst="rect">
            <a:avLst/>
          </a:prstGeom>
          <a:noFill/>
          <a:ln/>
        </p:spPr>
        <p:txBody>
          <a:bodyPr wrap="none" lIns="0" tIns="0" rIns="0" bIns="0" rtlCol="0" anchor="t"/>
          <a:lstStyle/>
          <a:p>
            <a:pPr marL="0" indent="0" algn="r">
              <a:lnSpc>
                <a:spcPts val="2400"/>
              </a:lnSpc>
              <a:buNone/>
            </a:pPr>
            <a:r>
              <a:rPr lang="en-US" sz="1900" b="1" dirty="0">
                <a:solidFill>
                  <a:srgbClr val="39393C"/>
                </a:solidFill>
                <a:latin typeface="Playfair Display Bold" pitchFamily="34" charset="0"/>
                <a:ea typeface="Playfair Display Bold" pitchFamily="34" charset="-122"/>
                <a:cs typeface="Playfair Display Bold" pitchFamily="34" charset="-120"/>
              </a:rPr>
              <a:t>Πιθανότητα</a:t>
            </a:r>
            <a:endParaRPr lang="en-US" sz="1900" dirty="0"/>
          </a:p>
        </p:txBody>
      </p:sp>
      <p:sp>
        <p:nvSpPr>
          <p:cNvPr id="20" name="Text 18"/>
          <p:cNvSpPr/>
          <p:nvPr/>
        </p:nvSpPr>
        <p:spPr>
          <a:xfrm>
            <a:off x="687943" y="4583549"/>
            <a:ext cx="5546050" cy="628888"/>
          </a:xfrm>
          <a:prstGeom prst="rect">
            <a:avLst/>
          </a:prstGeom>
          <a:noFill/>
          <a:ln/>
        </p:spPr>
        <p:txBody>
          <a:bodyPr wrap="square" lIns="0" tIns="0" rIns="0" bIns="0" rtlCol="0" anchor="t"/>
          <a:lstStyle/>
          <a:p>
            <a:pPr marL="0" indent="0" algn="r">
              <a:lnSpc>
                <a:spcPts val="2450"/>
              </a:lnSpc>
              <a:buNone/>
            </a:pPr>
            <a:r>
              <a:rPr lang="en-US" sz="1500" dirty="0">
                <a:solidFill>
                  <a:srgbClr val="39393C"/>
                </a:solidFill>
                <a:latin typeface="Open Sans" pitchFamily="34" charset="0"/>
                <a:ea typeface="Open Sans" pitchFamily="34" charset="-122"/>
                <a:cs typeface="Open Sans" pitchFamily="34" charset="-120"/>
              </a:rPr>
              <a:t>Ο ομιλητής εκφράζει κάτι που είναι ή δεν είναι δυνατό να γίνει (π.χ. πιθανόν, ίσως πρέπει να, θα + οριστική).</a:t>
            </a:r>
            <a:endParaRPr lang="en-US" sz="1500" dirty="0"/>
          </a:p>
        </p:txBody>
      </p:sp>
      <p:sp>
        <p:nvSpPr>
          <p:cNvPr id="21" name="Text 19"/>
          <p:cNvSpPr/>
          <p:nvPr/>
        </p:nvSpPr>
        <p:spPr>
          <a:xfrm>
            <a:off x="687943" y="5330309"/>
            <a:ext cx="5546050" cy="628888"/>
          </a:xfrm>
          <a:prstGeom prst="rect">
            <a:avLst/>
          </a:prstGeom>
          <a:noFill/>
          <a:ln/>
        </p:spPr>
        <p:txBody>
          <a:bodyPr wrap="square" lIns="0" tIns="0" rIns="0" bIns="0" rtlCol="0" anchor="t"/>
          <a:lstStyle/>
          <a:p>
            <a:pPr marL="0" indent="0" algn="r">
              <a:lnSpc>
                <a:spcPts val="2450"/>
              </a:lnSpc>
              <a:buNone/>
            </a:pPr>
            <a:r>
              <a:rPr lang="en-US" sz="1500" dirty="0">
                <a:solidFill>
                  <a:srgbClr val="39393C"/>
                </a:solidFill>
                <a:latin typeface="Open Sans" pitchFamily="34" charset="0"/>
                <a:ea typeface="Open Sans" pitchFamily="34" charset="-122"/>
                <a:cs typeface="Open Sans" pitchFamily="34" charset="-120"/>
              </a:rPr>
              <a:t>Με τις επενδύσεις που θα γίνουν ίσως να προσφέρει μελλοντικά η Ελλάδα θέσεις εργασίας.</a:t>
            </a:r>
            <a:endParaRPr lang="en-US" sz="1500" dirty="0"/>
          </a:p>
        </p:txBody>
      </p:sp>
      <p:sp>
        <p:nvSpPr>
          <p:cNvPr id="22" name="Shape 20"/>
          <p:cNvSpPr/>
          <p:nvPr/>
        </p:nvSpPr>
        <p:spPr>
          <a:xfrm>
            <a:off x="7513439" y="5587960"/>
            <a:ext cx="687943" cy="22860"/>
          </a:xfrm>
          <a:prstGeom prst="roundRect">
            <a:avLst>
              <a:gd name="adj" fmla="val 128992"/>
            </a:avLst>
          </a:prstGeom>
          <a:solidFill>
            <a:srgbClr val="C6C6D2"/>
          </a:solidFill>
          <a:ln/>
        </p:spPr>
      </p:sp>
      <p:sp>
        <p:nvSpPr>
          <p:cNvPr id="23" name="Shape 21"/>
          <p:cNvSpPr/>
          <p:nvPr/>
        </p:nvSpPr>
        <p:spPr>
          <a:xfrm>
            <a:off x="7094101" y="5378291"/>
            <a:ext cx="442198" cy="442198"/>
          </a:xfrm>
          <a:prstGeom prst="roundRect">
            <a:avLst>
              <a:gd name="adj" fmla="val 6668"/>
            </a:avLst>
          </a:prstGeom>
          <a:solidFill>
            <a:srgbClr val="E0E0EC"/>
          </a:solidFill>
          <a:ln/>
        </p:spPr>
      </p:sp>
      <p:sp>
        <p:nvSpPr>
          <p:cNvPr id="24" name="Text 22"/>
          <p:cNvSpPr/>
          <p:nvPr/>
        </p:nvSpPr>
        <p:spPr>
          <a:xfrm>
            <a:off x="7237333" y="5451872"/>
            <a:ext cx="155734" cy="294918"/>
          </a:xfrm>
          <a:prstGeom prst="rect">
            <a:avLst/>
          </a:prstGeom>
          <a:noFill/>
          <a:ln/>
        </p:spPr>
        <p:txBody>
          <a:bodyPr wrap="none" lIns="0" tIns="0" rIns="0" bIns="0" rtlCol="0" anchor="t"/>
          <a:lstStyle/>
          <a:p>
            <a:pPr marL="0" indent="0" algn="ctr">
              <a:lnSpc>
                <a:spcPts val="2300"/>
              </a:lnSpc>
              <a:buNone/>
            </a:pPr>
            <a:r>
              <a:rPr lang="en-US" sz="2300" b="1" dirty="0">
                <a:solidFill>
                  <a:srgbClr val="39393C"/>
                </a:solidFill>
                <a:latin typeface="Playfair Display Bold" pitchFamily="34" charset="0"/>
                <a:ea typeface="Playfair Display Bold" pitchFamily="34" charset="-122"/>
                <a:cs typeface="Playfair Display Bold" pitchFamily="34" charset="-120"/>
              </a:rPr>
              <a:t>4</a:t>
            </a:r>
            <a:endParaRPr lang="en-US" sz="2300" dirty="0"/>
          </a:p>
        </p:txBody>
      </p:sp>
      <p:sp>
        <p:nvSpPr>
          <p:cNvPr id="25" name="Text 23"/>
          <p:cNvSpPr/>
          <p:nvPr/>
        </p:nvSpPr>
        <p:spPr>
          <a:xfrm>
            <a:off x="8396407" y="5353764"/>
            <a:ext cx="2457212" cy="307181"/>
          </a:xfrm>
          <a:prstGeom prst="rect">
            <a:avLst/>
          </a:prstGeom>
          <a:noFill/>
          <a:ln/>
        </p:spPr>
        <p:txBody>
          <a:bodyPr wrap="none" lIns="0" tIns="0" rIns="0" bIns="0" rtlCol="0" anchor="t"/>
          <a:lstStyle/>
          <a:p>
            <a:pPr marL="0" indent="0" algn="l">
              <a:lnSpc>
                <a:spcPts val="2400"/>
              </a:lnSpc>
              <a:buNone/>
            </a:pPr>
            <a:r>
              <a:rPr lang="en-US" sz="1900" b="1" dirty="0">
                <a:solidFill>
                  <a:srgbClr val="39393C"/>
                </a:solidFill>
                <a:latin typeface="Playfair Display Bold" pitchFamily="34" charset="0"/>
                <a:ea typeface="Playfair Display Bold" pitchFamily="34" charset="-122"/>
                <a:cs typeface="Playfair Display Bold" pitchFamily="34" charset="-120"/>
              </a:rPr>
              <a:t>Βεβαιότητα</a:t>
            </a:r>
            <a:endParaRPr lang="en-US" sz="1900" dirty="0"/>
          </a:p>
        </p:txBody>
      </p:sp>
      <p:sp>
        <p:nvSpPr>
          <p:cNvPr id="26" name="Text 24"/>
          <p:cNvSpPr/>
          <p:nvPr/>
        </p:nvSpPr>
        <p:spPr>
          <a:xfrm>
            <a:off x="8396407" y="5778817"/>
            <a:ext cx="5546050" cy="943332"/>
          </a:xfrm>
          <a:prstGeom prst="rect">
            <a:avLst/>
          </a:prstGeom>
          <a:noFill/>
          <a:ln/>
        </p:spPr>
        <p:txBody>
          <a:bodyPr wrap="square" lIns="0" tIns="0" rIns="0" bIns="0" rtlCol="0" anchor="t"/>
          <a:lstStyle/>
          <a:p>
            <a:pPr marL="0" indent="0" algn="l">
              <a:lnSpc>
                <a:spcPts val="2450"/>
              </a:lnSpc>
              <a:buNone/>
            </a:pPr>
            <a:r>
              <a:rPr lang="en-US" sz="1500" dirty="0">
                <a:solidFill>
                  <a:srgbClr val="39393C"/>
                </a:solidFill>
                <a:latin typeface="Open Sans" pitchFamily="34" charset="0"/>
                <a:ea typeface="Open Sans" pitchFamily="34" charset="-122"/>
                <a:cs typeface="Open Sans" pitchFamily="34" charset="-120"/>
              </a:rPr>
              <a:t>Ο ομιλητής εκφράζει τη βεβαιότητά του για αυτό στο οποίο αναφέρεται (εκφορά ρήματος με οριστική έγκλιση, φράσεις και επιρρήματα βεβαιότητας).</a:t>
            </a:r>
            <a:endParaRPr lang="en-US" sz="1500" dirty="0"/>
          </a:p>
        </p:txBody>
      </p:sp>
      <p:sp>
        <p:nvSpPr>
          <p:cNvPr id="27" name="Text 25"/>
          <p:cNvSpPr/>
          <p:nvPr/>
        </p:nvSpPr>
        <p:spPr>
          <a:xfrm>
            <a:off x="8396407" y="6840022"/>
            <a:ext cx="5546050" cy="628888"/>
          </a:xfrm>
          <a:prstGeom prst="rect">
            <a:avLst/>
          </a:prstGeom>
          <a:noFill/>
          <a:ln/>
        </p:spPr>
        <p:txBody>
          <a:bodyPr wrap="square" lIns="0" tIns="0" rIns="0" bIns="0" rtlCol="0" anchor="t"/>
          <a:lstStyle/>
          <a:p>
            <a:pPr marL="0" indent="0" algn="l">
              <a:lnSpc>
                <a:spcPts val="2450"/>
              </a:lnSpc>
              <a:buNone/>
            </a:pPr>
            <a:r>
              <a:rPr lang="en-US" sz="1500" dirty="0">
                <a:solidFill>
                  <a:srgbClr val="39393C"/>
                </a:solidFill>
                <a:latin typeface="Open Sans" pitchFamily="34" charset="0"/>
                <a:ea typeface="Open Sans" pitchFamily="34" charset="-122"/>
                <a:cs typeface="Open Sans" pitchFamily="34" charset="-120"/>
              </a:rPr>
              <a:t>Αναμφίβολα μετά την οικονομική κρίση, η Ελλάδα θα προσφέρει θέσεις εργασίας.</a:t>
            </a:r>
            <a:endParaRPr lang="en-US" sz="1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2022</Words>
  <Application>Microsoft Office PowerPoint</Application>
  <PresentationFormat>Προσαρμογή</PresentationFormat>
  <Paragraphs>201</Paragraphs>
  <Slides>17</Slides>
  <Notes>17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17</vt:i4>
      </vt:variant>
    </vt:vector>
  </HeadingPairs>
  <TitlesOfParts>
    <vt:vector size="22" baseType="lpstr">
      <vt:lpstr>Arial</vt:lpstr>
      <vt:lpstr>Playfair Display Bold</vt:lpstr>
      <vt:lpstr>Open Sans</vt:lpstr>
      <vt:lpstr>Calibri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Vasilis Varsamopoulos</cp:lastModifiedBy>
  <cp:revision>2</cp:revision>
  <dcterms:created xsi:type="dcterms:W3CDTF">2025-03-01T18:50:13Z</dcterms:created>
  <dcterms:modified xsi:type="dcterms:W3CDTF">2025-03-01T18:52:41Z</dcterms:modified>
</cp:coreProperties>
</file>