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8FEC-4F54-4109-8082-7942A06339D5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86CE-E678-4507-9140-36ED83812C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8FEC-4F54-4109-8082-7942A06339D5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86CE-E678-4507-9140-36ED83812C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8FEC-4F54-4109-8082-7942A06339D5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86CE-E678-4507-9140-36ED83812C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8FEC-4F54-4109-8082-7942A06339D5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86CE-E678-4507-9140-36ED83812C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8FEC-4F54-4109-8082-7942A06339D5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86CE-E678-4507-9140-36ED83812C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8FEC-4F54-4109-8082-7942A06339D5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86CE-E678-4507-9140-36ED83812C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8FEC-4F54-4109-8082-7942A06339D5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86CE-E678-4507-9140-36ED83812C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8FEC-4F54-4109-8082-7942A06339D5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86CE-E678-4507-9140-36ED83812C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8FEC-4F54-4109-8082-7942A06339D5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86CE-E678-4507-9140-36ED83812C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8FEC-4F54-4109-8082-7942A06339D5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86CE-E678-4507-9140-36ED83812C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8FEC-4F54-4109-8082-7942A06339D5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86CE-E678-4507-9140-36ED83812C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28FEC-4F54-4109-8082-7942A06339D5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286CE-E678-4507-9140-36ED83812C9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434282"/>
          </a:xfrm>
        </p:spPr>
        <p:txBody>
          <a:bodyPr>
            <a:normAutofit fontScale="90000"/>
          </a:bodyPr>
          <a:lstStyle/>
          <a:p>
            <a:r>
              <a:rPr lang="el-GR" b="1" i="1" dirty="0" smtClean="0"/>
              <a:t/>
            </a:r>
            <a:br>
              <a:rPr lang="el-GR" b="1" i="1" dirty="0" smtClean="0"/>
            </a:br>
            <a:r>
              <a:rPr lang="el-GR" b="1" i="1" dirty="0"/>
              <a:t/>
            </a:r>
            <a:br>
              <a:rPr lang="el-GR" b="1" i="1" dirty="0"/>
            </a:br>
            <a:r>
              <a:rPr lang="el-GR" b="1" i="1" dirty="0" smtClean="0"/>
              <a:t>Η ΕΚΤΕΛΕΣΤΙΚΗ ΕΞΟΥΣΙΑ</a:t>
            </a:r>
            <a:br>
              <a:rPr lang="el-GR" b="1" i="1" dirty="0" smtClean="0"/>
            </a:br>
            <a:r>
              <a:rPr lang="el-GR" b="1" dirty="0" smtClean="0"/>
              <a:t> </a:t>
            </a:r>
            <a:r>
              <a:rPr lang="el-GR" sz="3600" b="1" dirty="0" smtClean="0"/>
              <a:t>ασκείται από την</a:t>
            </a:r>
            <a:r>
              <a:rPr lang="en-US" sz="3600" b="1" dirty="0" smtClean="0"/>
              <a:t> </a:t>
            </a:r>
            <a:r>
              <a:rPr lang="el-GR" sz="3600" b="1" dirty="0" smtClean="0"/>
              <a:t>Κυβέρνηση  και τον Πρόεδρο της Δημοκρατίας.</a:t>
            </a:r>
            <a:br>
              <a:rPr lang="el-GR" sz="3600" b="1" dirty="0" smtClean="0"/>
            </a:br>
            <a:r>
              <a:rPr lang="el-GR" sz="3600" dirty="0" smtClean="0"/>
              <a:t> («Εκτελούν», κάνουν πράξη,  όσα ορίζουν το Σύνταγμα και οι νόμοι).</a:t>
            </a:r>
            <a:r>
              <a:rPr lang="el-GR" sz="3600" b="1" dirty="0" smtClean="0"/>
              <a:t> 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 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331640" y="3356992"/>
            <a:ext cx="2232248" cy="2841179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2"/>
          </p:nvPr>
        </p:nvSpPr>
        <p:spPr>
          <a:xfrm>
            <a:off x="5796136" y="3429000"/>
            <a:ext cx="2516088" cy="2769171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13314" name="Picture 2" descr="Μητσοτάκης για Πρωτομαγιά: 'Τιμούμε τον κόσμο της εργασίας, όχι με  συνθήματα αλλά με πράξεις'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284984"/>
            <a:ext cx="4381500" cy="3238501"/>
          </a:xfrm>
          <a:prstGeom prst="rect">
            <a:avLst/>
          </a:prstGeom>
          <a:noFill/>
        </p:spPr>
      </p:pic>
      <p:pic>
        <p:nvPicPr>
          <p:cNvPr id="13316" name="Picture 4" descr="Τι μισθό θα παίρνει η Αικατερίνη Σακελλαροπούλου ως Πρόεδρος της  Δημοκρατίας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56992"/>
            <a:ext cx="4320479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i="1" dirty="0" smtClean="0"/>
              <a:t>Εκλογή Προέδρου της Δημοκρατίας</a:t>
            </a:r>
            <a:endParaRPr lang="el-GR" b="1" i="1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4294967295"/>
          </p:nvPr>
        </p:nvSpPr>
        <p:spPr>
          <a:xfrm flipH="1" flipV="1">
            <a:off x="9143999" y="6126163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el-GR" dirty="0"/>
          </a:p>
        </p:txBody>
      </p:sp>
      <p:pic>
        <p:nvPicPr>
          <p:cNvPr id="10" name="Picture 2" descr="Αλλάζει ο τρόπος εκλογής του Προέδρου της Δημοκρατίας - «Φρένο» στις  πρόωρες εκλογές με την πρόταση ΝΔ Ειδησει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25" y="2636912"/>
            <a:ext cx="2619375" cy="2952328"/>
          </a:xfrm>
          <a:prstGeom prst="rect">
            <a:avLst/>
          </a:prstGeom>
          <a:noFill/>
        </p:spPr>
      </p:pic>
      <p:sp>
        <p:nvSpPr>
          <p:cNvPr id="12" name="11 - Ορθογώνιο"/>
          <p:cNvSpPr/>
          <p:nvPr/>
        </p:nvSpPr>
        <p:spPr>
          <a:xfrm>
            <a:off x="251520" y="1556792"/>
            <a:ext cx="62646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l-GR" sz="2400" dirty="0" smtClean="0"/>
              <a:t>Εκλέγεται από τη Βουλή κάποιος </a:t>
            </a:r>
            <a:r>
              <a:rPr lang="el-GR" sz="2400" b="1" dirty="0" smtClean="0"/>
              <a:t>με 200 ψήφους  </a:t>
            </a:r>
            <a:r>
              <a:rPr lang="el-GR" sz="2400" dirty="0" smtClean="0"/>
              <a:t>(αλλιώς επαναλαμβάνεται και δεύτερη φορά).</a:t>
            </a:r>
          </a:p>
          <a:p>
            <a:pPr lvl="0">
              <a:buFont typeface="Arial" pitchFamily="34" charset="0"/>
              <a:buChar char="•"/>
            </a:pPr>
            <a:endParaRPr lang="el-GR" sz="2400" dirty="0" smtClean="0"/>
          </a:p>
          <a:p>
            <a:pPr lvl="0">
              <a:buFont typeface="Arial" pitchFamily="34" charset="0"/>
              <a:buChar char="•"/>
            </a:pPr>
            <a:r>
              <a:rPr lang="el-GR" sz="2400" dirty="0" smtClean="0"/>
              <a:t> Μπορεί να εκλεγεί με </a:t>
            </a:r>
            <a:r>
              <a:rPr lang="el-GR" sz="2400" b="1" dirty="0" smtClean="0"/>
              <a:t>180 ψήφους </a:t>
            </a:r>
            <a:r>
              <a:rPr lang="el-GR" sz="2400" dirty="0" smtClean="0"/>
              <a:t>κατά την τρίτη ψηφοφορία. </a:t>
            </a:r>
            <a:r>
              <a:rPr lang="el-GR" dirty="0" smtClean="0"/>
              <a:t>(Εάν δεν συγκεντρώνονται η απαιτούμενη αυτή πλειοψηφία διαλύεται η Βουλή και γίνονται εκλογές.) </a:t>
            </a:r>
          </a:p>
          <a:p>
            <a:pPr lvl="0">
              <a:buFont typeface="Arial" pitchFamily="34" charset="0"/>
              <a:buChar char="•"/>
            </a:pPr>
            <a:endParaRPr lang="el-GR" dirty="0" smtClean="0"/>
          </a:p>
          <a:p>
            <a:pPr lvl="0">
              <a:buFont typeface="Arial" pitchFamily="34" charset="0"/>
              <a:buChar char="•"/>
            </a:pPr>
            <a:r>
              <a:rPr lang="el-GR" sz="2400" dirty="0" smtClean="0"/>
              <a:t>Μετά στη νέα βουλή εάν δεν συγκεντρώνονται 180 ψήφοι, στην επόμενη ψηφοφορία εκλέγεται με τουλάχιστον </a:t>
            </a:r>
            <a:r>
              <a:rPr lang="el-GR" sz="2400" b="1" dirty="0" smtClean="0"/>
              <a:t>151</a:t>
            </a:r>
            <a:r>
              <a:rPr lang="el-GR" sz="2400" dirty="0" smtClean="0"/>
              <a:t> ψήφους.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 smtClean="0"/>
              <a:t>Προϋποθέσεις </a:t>
            </a:r>
            <a:endParaRPr lang="el-GR" b="1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600200"/>
            <a:ext cx="5688632" cy="4525963"/>
          </a:xfrm>
        </p:spPr>
        <p:txBody>
          <a:bodyPr>
            <a:normAutofit fontScale="92500"/>
          </a:bodyPr>
          <a:lstStyle/>
          <a:p>
            <a:pPr lvl="0"/>
            <a:endParaRPr lang="el-GR" dirty="0" smtClean="0"/>
          </a:p>
          <a:p>
            <a:r>
              <a:rPr lang="el-GR" dirty="0" smtClean="0"/>
              <a:t>Να είναι 40 ετών.</a:t>
            </a:r>
          </a:p>
          <a:p>
            <a:endParaRPr lang="el-GR" dirty="0" smtClean="0"/>
          </a:p>
          <a:p>
            <a:r>
              <a:rPr lang="el-GR" dirty="0" smtClean="0"/>
              <a:t>Να είναι Έλληνας Πολίτης</a:t>
            </a:r>
          </a:p>
          <a:p>
            <a:endParaRPr lang="el-GR" dirty="0"/>
          </a:p>
          <a:p>
            <a:pPr lvl="0"/>
            <a:r>
              <a:rPr lang="el-GR" dirty="0" smtClean="0"/>
              <a:t>Το ίδιο πρόσωπο μπορεί να διατελέσει μόνο δύο θητείες</a:t>
            </a:r>
          </a:p>
          <a:p>
            <a:pPr lvl="0">
              <a:buNone/>
            </a:pPr>
            <a:r>
              <a:rPr lang="el-GR" dirty="0" smtClean="0"/>
              <a:t>    (</a:t>
            </a:r>
            <a:r>
              <a:rPr lang="el-GR" dirty="0" smtClean="0"/>
              <a:t>πενταετείς</a:t>
            </a:r>
            <a:r>
              <a:rPr lang="el-GR" dirty="0" smtClean="0"/>
              <a:t>) σε αυτό το αξίωμα.</a:t>
            </a:r>
          </a:p>
          <a:p>
            <a:endParaRPr lang="el-GR" dirty="0"/>
          </a:p>
        </p:txBody>
      </p:sp>
      <p:pic>
        <p:nvPicPr>
          <p:cNvPr id="1026" name="Picture 2" descr="ΤΟ ΠΡΟΕΔΡΙΚΟ ΜΕΓΑΡΟ / ΚΑΡΔΑΜΙΤΣΗ-ΑΔΑΜΗ ΜΑΡΩ , ΧΑΤΖΗΒΑΣΙΛΕΙΟΥ ΕΥΑΝΘΗ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988840"/>
            <a:ext cx="3197346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l-GR" b="1" i="1" dirty="0" smtClean="0"/>
              <a:t>Αρμοδιότητες Προέδρου Δημοκρατίας</a:t>
            </a:r>
            <a:endParaRPr lang="el-GR" b="1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5004048" cy="5257800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endParaRPr lang="el-GR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l-GR" b="1" dirty="0" smtClean="0"/>
              <a:t>Έκδοση</a:t>
            </a:r>
            <a:r>
              <a:rPr lang="el-GR" dirty="0" smtClean="0"/>
              <a:t> </a:t>
            </a:r>
            <a:r>
              <a:rPr lang="el-GR" dirty="0"/>
              <a:t>και </a:t>
            </a:r>
            <a:r>
              <a:rPr lang="el-GR" b="1" dirty="0"/>
              <a:t>δημοσίευση</a:t>
            </a:r>
            <a:r>
              <a:rPr lang="el-GR" dirty="0"/>
              <a:t> των νόμων</a:t>
            </a:r>
            <a:r>
              <a:rPr lang="el-GR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endParaRPr lang="el-GR" dirty="0" smtClean="0"/>
          </a:p>
          <a:p>
            <a:pPr marL="971550" lvl="1" indent="-514350">
              <a:buFont typeface="+mj-lt"/>
              <a:buAutoNum type="arabicPeriod"/>
            </a:pPr>
            <a:endParaRPr lang="el-GR" dirty="0"/>
          </a:p>
          <a:p>
            <a:pPr marL="971550" lvl="1" indent="-514350">
              <a:buNone/>
            </a:pPr>
            <a:endParaRPr lang="el-GR" dirty="0"/>
          </a:p>
          <a:p>
            <a:endParaRPr lang="el-GR" dirty="0"/>
          </a:p>
        </p:txBody>
      </p:sp>
      <p:sp>
        <p:nvSpPr>
          <p:cNvPr id="16386" name="AutoShape 2" descr="ΦΕ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6388" name="AutoShape 4" descr="ΦΕ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6390" name="Picture 6" descr="ΦΕ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484784"/>
            <a:ext cx="3598093" cy="2399928"/>
          </a:xfrm>
          <a:prstGeom prst="rect">
            <a:avLst/>
          </a:prstGeom>
          <a:noFill/>
        </p:spPr>
      </p:pic>
      <p:pic>
        <p:nvPicPr>
          <p:cNvPr id="16392" name="Picture 8" descr="EuroCapital - Το δημοψήφισμα που μπορεί να φέρει το διχασμό και την έκρηξη!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149080"/>
            <a:ext cx="3312368" cy="2016225"/>
          </a:xfrm>
          <a:prstGeom prst="rect">
            <a:avLst/>
          </a:prstGeom>
          <a:noFill/>
        </p:spPr>
      </p:pic>
      <p:sp>
        <p:nvSpPr>
          <p:cNvPr id="8" name="7 - Ορθογώνιο"/>
          <p:cNvSpPr/>
          <p:nvPr/>
        </p:nvSpPr>
        <p:spPr>
          <a:xfrm>
            <a:off x="3635896" y="4149080"/>
            <a:ext cx="550810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Font typeface="+mj-lt"/>
              <a:buAutoNum type="arabicPeriod" startAt="2"/>
            </a:pPr>
            <a:r>
              <a:rPr lang="el-GR" sz="2800" b="1" dirty="0" smtClean="0"/>
              <a:t>Προκήρυξη δημοψηφίσματος</a:t>
            </a:r>
            <a:r>
              <a:rPr lang="el-GR" sz="2800" dirty="0" smtClean="0"/>
              <a:t> για κρίσιμο εθνικό θέμα  ή ψηφισμένο νομοσχέδιο όταν το ζητήσει η Βουλή .</a:t>
            </a:r>
          </a:p>
          <a:p>
            <a:pPr marL="514350" indent="-514350"/>
            <a:r>
              <a:rPr lang="el-GR" sz="2000" dirty="0" smtClean="0"/>
              <a:t>        (περιορίζεται ουσιαστικά επειδή πρέπει να συνυπογράφει απαραίτητα και ο αρμόδιος υπουργός)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lvl="1" indent="-514350" algn="ctr" rtl="0">
              <a:spcBef>
                <a:spcPct val="0"/>
              </a:spcBef>
              <a:buFont typeface="+mj-lt"/>
              <a:buAutoNum type="arabicPeriod" startAt="3"/>
            </a:pPr>
            <a:r>
              <a:rPr lang="el-GR" sz="3200" b="1" i="1" dirty="0">
                <a:solidFill>
                  <a:schemeClr val="tx1"/>
                </a:solidFill>
              </a:rPr>
              <a:t>Έκδοση Προεδρικών </a:t>
            </a:r>
            <a:r>
              <a:rPr lang="el-GR" sz="3200" b="1" i="1" dirty="0" smtClean="0">
                <a:solidFill>
                  <a:schemeClr val="tx1"/>
                </a:solidFill>
              </a:rPr>
              <a:t>Διαταγμάτων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5508104" cy="4525963"/>
          </a:xfrm>
        </p:spPr>
        <p:txBody>
          <a:bodyPr/>
          <a:lstStyle/>
          <a:p>
            <a:r>
              <a:rPr lang="el-GR" dirty="0"/>
              <a:t>Π</a:t>
            </a:r>
            <a:r>
              <a:rPr lang="el-GR" dirty="0" smtClean="0"/>
              <a:t>ροσδιορίζουν επακριβώς πως πρέπει να εφαρμοστεί ένας νόμος, που έχει  ψηφιστεί από τη Βουλή. </a:t>
            </a:r>
          </a:p>
          <a:p>
            <a:endParaRPr lang="el-GR" dirty="0" smtClean="0"/>
          </a:p>
          <a:p>
            <a:r>
              <a:rPr lang="el-GR" dirty="0" smtClean="0"/>
              <a:t>Δημιουργούνται πάντα με τη σύμφωνη υπογραφή του αρμόδιου υπουργού.</a:t>
            </a:r>
            <a:endParaRPr lang="el-GR" dirty="0"/>
          </a:p>
        </p:txBody>
      </p:sp>
      <p:pic>
        <p:nvPicPr>
          <p:cNvPr id="17410" name="Picture 2" descr="Δεν (;) υπογράφει ο Πρόεδρος της Δημοκρατίας τις αλλαγές για τη νέα ηγεσία  της Δικαιοσύνη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484784"/>
            <a:ext cx="3591863" cy="46733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rabicPeriod" startAt="4"/>
            </a:pPr>
            <a:r>
              <a:rPr lang="el-GR" b="1" dirty="0"/>
              <a:t>Ο διορισμός του Πρωθυπουργού και της Κυβέρνησης</a:t>
            </a:r>
            <a:r>
              <a:rPr lang="el-GR" b="1" dirty="0" smtClean="0"/>
              <a:t>.</a:t>
            </a:r>
          </a:p>
          <a:p>
            <a:endParaRPr lang="el-GR" dirty="0"/>
          </a:p>
        </p:txBody>
      </p:sp>
      <p:pic>
        <p:nvPicPr>
          <p:cNvPr id="4" name="3 - Εικόνα" descr="213609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924944"/>
            <a:ext cx="5326320" cy="3550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 startAt="5"/>
            </a:pPr>
            <a:r>
              <a:rPr lang="el-GR" b="1" i="1" dirty="0" smtClean="0"/>
              <a:t>Η ανάθεση διερευνητικών  εντολών</a:t>
            </a:r>
            <a:endParaRPr lang="el-GR" b="1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3861048"/>
            <a:ext cx="8496944" cy="2996952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None/>
            </a:pPr>
            <a:r>
              <a:rPr lang="el-GR" dirty="0" smtClean="0"/>
              <a:t>Στις περιπτώσεις που μετά από εκλογές κάποιο κόμμα δεν σχηματίζει κυβέρνηση (δεν έχει 151 έδρες):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l-GR" dirty="0" smtClean="0"/>
              <a:t>Αναθέτει διερευνητική εντολή στον αρχηγό  του  πρώτου κόμματος  αν μπορεί να σχηματίσει κυβέρνηση που θα συγκεντρώσει την ψήφο εμπιστοσύνης της Βουλής (151 ψήφους). Αν χρειαστεί καταφεύγει και στον 2</a:t>
            </a:r>
            <a:r>
              <a:rPr lang="el-GR" baseline="30000" dirty="0" smtClean="0"/>
              <a:t>ο</a:t>
            </a:r>
            <a:r>
              <a:rPr lang="el-GR" dirty="0" smtClean="0"/>
              <a:t> &amp; 3</a:t>
            </a:r>
            <a:r>
              <a:rPr lang="el-GR" baseline="30000" dirty="0" smtClean="0"/>
              <a:t>ο</a:t>
            </a:r>
            <a:r>
              <a:rPr lang="el-GR" dirty="0" smtClean="0"/>
              <a:t>. 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l-GR" dirty="0" smtClean="0"/>
              <a:t>Αλλιώς μετά καλεί και συμβούλιο πολιτικών αρχηγών για προσπάθεια σχηματισμού «</a:t>
            </a:r>
            <a:r>
              <a:rPr lang="el-GR" dirty="0" err="1" smtClean="0"/>
              <a:t>Όικουμενικής</a:t>
            </a:r>
            <a:r>
              <a:rPr lang="el-GR" dirty="0" smtClean="0"/>
              <a:t> κυβέρνησης»</a:t>
            </a:r>
          </a:p>
          <a:p>
            <a:endParaRPr lang="el-GR" dirty="0"/>
          </a:p>
        </p:txBody>
      </p:sp>
      <p:pic>
        <p:nvPicPr>
          <p:cNvPr id="18434" name="Picture 2" descr="23/11/1989 : Εκούσα άκουσα η Ελλάδα αποκτά οικουμενική κυβέρνηση και  πρωθυπουργό κοινής αποδοχής | in.g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196752"/>
            <a:ext cx="4536504" cy="25844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237</Words>
  <Application>Microsoft Office PowerPoint</Application>
  <PresentationFormat>Προβολή στην οθόνη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  Η ΕΚΤΕΛΕΣΤΙΚΗ ΕΞΟΥΣΙΑ  ασκείται από την Κυβέρνηση  και τον Πρόεδρο της Δημοκρατίας.  («Εκτελούν», κάνουν πράξη,  όσα ορίζουν το Σύνταγμα και οι νόμοι).    </vt:lpstr>
      <vt:lpstr>Εκλογή Προέδρου της Δημοκρατίας</vt:lpstr>
      <vt:lpstr>Προϋποθέσεις </vt:lpstr>
      <vt:lpstr>Αρμοδιότητες Προέδρου Δημοκρατίας</vt:lpstr>
      <vt:lpstr>Έκδοση Προεδρικών Διαταγμάτων </vt:lpstr>
      <vt:lpstr>Διαφάνεια 6</vt:lpstr>
      <vt:lpstr>Η ανάθεση διερευνητικών  εντολών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ΕΚΤΕΛΕΣΤΙΚΗ ΕΞΟΥΣΙΑ  ασκείται από την και τον Πρόεδρο τηςΔημοκρατίας.  («Εκτελούν», κάνουν πράξη,  όσα ορίζουν το Σύνταγμα και οι νόμοι).</dc:title>
  <dc:creator>ΛΑΖΑΡΟΣ</dc:creator>
  <cp:lastModifiedBy>ΛΑΖΑΡΟΣ</cp:lastModifiedBy>
  <cp:revision>13</cp:revision>
  <dcterms:created xsi:type="dcterms:W3CDTF">2022-05-03T08:30:18Z</dcterms:created>
  <dcterms:modified xsi:type="dcterms:W3CDTF">2022-05-05T07:56:57Z</dcterms:modified>
</cp:coreProperties>
</file>