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6BA6C-95D0-48D8-A256-4E41F81ECFB7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87BD-77FE-4AB7-817A-ABFA5E4730F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287BD-77FE-4AB7-817A-ABFA5E4730FB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F3EB20-98A0-4A5B-B91F-045B73EEE52D}" type="datetimeFigureOut">
              <a:rPr lang="el-GR" smtClean="0"/>
              <a:t>16/3/2025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989133-AB89-40B6-B384-12C573B996A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l.wikipedia.org/wiki/%CE%93%CE%B5%CF%81%CE%BC%CE%B1%CE%BD%CE%B9%CE%BA%CF%8C_%CE%BC%CE%AC%CF%81%CE%BA%CE%B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l.wikipedia.org/wiki/%CE%9A%CE%AC%CF%83%CF%83%CE%B5%CE%BB_(%CE%88%CF%83%CF%83%CE%B7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l.wikipedia.org/wiki/UNESC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horturl.at/zrjY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7%CE%AC%CE%BD%CE%B1%CE%BF%CF%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el.wikipedia.org/wiki/%CE%93%CE%B5%CF%81%CE%BC%CE%B1%CE%BD%CE%AF%CE%B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rgbClr val="00B0F0"/>
                </a:solidFill>
              </a:rPr>
              <a:t>Γιάκομπ  Γκριμ</a:t>
            </a:r>
            <a:r>
              <a:rPr lang="el-GR" sz="2400" b="0" dirty="0" smtClean="0"/>
              <a:t> (</a:t>
            </a:r>
            <a:r>
              <a:rPr lang="de-DE" sz="2400" b="0" i="1" dirty="0" smtClean="0"/>
              <a:t>Jacob </a:t>
            </a:r>
            <a:r>
              <a:rPr lang="de-DE" sz="2400" b="0" i="1" dirty="0" smtClean="0"/>
              <a:t>Grimm</a:t>
            </a:r>
            <a:r>
              <a:rPr lang="de-DE" sz="2400" b="0" dirty="0" smtClean="0"/>
              <a:t>) </a:t>
            </a:r>
            <a:r>
              <a:rPr lang="el-GR" sz="2400" b="0" dirty="0" smtClean="0"/>
              <a:t>και</a:t>
            </a:r>
            <a:br>
              <a:rPr lang="el-GR" sz="2400" b="0" dirty="0" smtClean="0"/>
            </a:br>
            <a:r>
              <a:rPr lang="el-GR" sz="2400" b="0" dirty="0" smtClean="0"/>
              <a:t> </a:t>
            </a:r>
            <a:r>
              <a:rPr lang="el-GR" sz="2400" dirty="0" smtClean="0">
                <a:solidFill>
                  <a:srgbClr val="00B0F0"/>
                </a:solidFill>
              </a:rPr>
              <a:t>Βίλχελμ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00B0F0"/>
                </a:solidFill>
              </a:rPr>
              <a:t>Γκριμ</a:t>
            </a:r>
            <a:r>
              <a:rPr lang="el-GR" sz="2400" b="0" dirty="0" smtClean="0"/>
              <a:t> (</a:t>
            </a:r>
            <a:r>
              <a:rPr lang="de-DE" sz="2400" b="0" i="1" dirty="0" smtClean="0"/>
              <a:t>Wilhelm </a:t>
            </a:r>
            <a:r>
              <a:rPr lang="de-DE" sz="2400" b="0" i="1" dirty="0" smtClean="0"/>
              <a:t>Grimm</a:t>
            </a:r>
            <a:r>
              <a:rPr lang="el-GR" sz="2400" b="0" i="1" dirty="0" smtClean="0"/>
              <a:t>)</a:t>
            </a:r>
            <a:br>
              <a:rPr lang="el-GR" sz="2400" b="0" i="1" dirty="0" smtClean="0"/>
            </a:br>
            <a:r>
              <a:rPr lang="el-GR" sz="2400" b="0" i="1" dirty="0" smtClean="0">
                <a:solidFill>
                  <a:srgbClr val="7030A0"/>
                </a:solidFill>
              </a:rPr>
              <a:t>Οι Γερμανοί Παραμυθάδες</a:t>
            </a:r>
            <a:endParaRPr lang="el-GR" sz="2400" dirty="0">
              <a:solidFill>
                <a:srgbClr val="7030A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2071678"/>
            <a:ext cx="7772400" cy="2739633"/>
          </a:xfrm>
        </p:spPr>
        <p:txBody>
          <a:bodyPr/>
          <a:lstStyle/>
          <a:p>
            <a:pPr algn="l"/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2071678"/>
            <a:ext cx="2667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Η ωραία κοιμωμένη</a:t>
            </a:r>
            <a:endParaRPr lang="el-GR" sz="2800" i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3400900" cy="33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13552"/>
            <a:ext cx="2786082" cy="350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Σταχτοπούτα</a:t>
            </a:r>
            <a:endParaRPr lang="el-GR" sz="2800" i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3353268" cy="43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1643050"/>
            <a:ext cx="358180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i="1" u="sng" dirty="0" smtClean="0">
                <a:solidFill>
                  <a:srgbClr val="92D050"/>
                </a:solidFill>
              </a:rPr>
              <a:t>Ο λύκος και τα εφτά κατσικάκια</a:t>
            </a:r>
            <a:endParaRPr lang="el-GR" sz="2800" i="1" u="sng" dirty="0">
              <a:solidFill>
                <a:srgbClr val="92D05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2790665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2873070" cy="35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>Έγραψαν επίσης τη </a:t>
            </a:r>
            <a:r>
              <a:rPr lang="el-GR" sz="2800" dirty="0" smtClean="0">
                <a:solidFill>
                  <a:srgbClr val="00B0F0"/>
                </a:solidFill>
              </a:rPr>
              <a:t>«Γερμανική Γραμματική» </a:t>
            </a:r>
            <a:r>
              <a:rPr lang="el-GR" sz="2800" dirty="0" smtClean="0"/>
              <a:t>και το </a:t>
            </a:r>
            <a:r>
              <a:rPr lang="el-GR" sz="2800" dirty="0" smtClean="0">
                <a:solidFill>
                  <a:srgbClr val="FFFF00"/>
                </a:solidFill>
              </a:rPr>
              <a:t>«Λεξικό της Γερμανικής Γλώσσας»  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2162477" cy="31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2171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l-GR" sz="2800" b="0" dirty="0" smtClean="0"/>
              <a:t>Η μορφή των δύο αδελφών, ήταν αποτυπωμένη στο </a:t>
            </a:r>
            <a:r>
              <a:rPr lang="el-GR" sz="2800" b="0" dirty="0" smtClean="0">
                <a:solidFill>
                  <a:srgbClr val="FFC000"/>
                </a:solidFill>
              </a:rPr>
              <a:t>χαρτονόμισμα</a:t>
            </a:r>
            <a:r>
              <a:rPr lang="el-GR" sz="2800" b="0" dirty="0" smtClean="0"/>
              <a:t> των 1000 </a:t>
            </a:r>
            <a:r>
              <a:rPr lang="el-GR" sz="2800" b="0" dirty="0" smtClean="0">
                <a:hlinkClick r:id="rId2" tooltip="Γερμανικό μάρκο"/>
              </a:rPr>
              <a:t>μάρκων</a:t>
            </a:r>
            <a:r>
              <a:rPr lang="el-GR" sz="2800" b="0" dirty="0" smtClean="0"/>
              <a:t> (511 ευρώ)</a:t>
            </a:r>
            <a:r>
              <a:rPr lang="el-GR" sz="2800" b="0" dirty="0" smtClean="0"/>
              <a:t/>
            </a:r>
            <a:br>
              <a:rPr lang="el-GR" sz="2800" b="0" dirty="0" smtClean="0"/>
            </a:br>
            <a:endParaRPr lang="el-GR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09338" y="2138932"/>
            <a:ext cx="5725324" cy="32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0" dirty="0" smtClean="0">
                <a:solidFill>
                  <a:srgbClr val="FF0000"/>
                </a:solidFill>
              </a:rPr>
              <a:t>Μουσείο</a:t>
            </a:r>
            <a:r>
              <a:rPr lang="el-GR" sz="2800" b="0" dirty="0" smtClean="0"/>
              <a:t> προς τιμήν τους έχει δημιουργηθεί στη πόλη όπου μεγάλωσαν, το </a:t>
            </a:r>
            <a:r>
              <a:rPr lang="el-GR" sz="2800" b="0" dirty="0" err="1" smtClean="0">
                <a:hlinkClick r:id="rId2" tooltip="Κάσσελ (Έσση)"/>
              </a:rPr>
              <a:t>Κάσσελ</a:t>
            </a:r>
            <a:r>
              <a:rPr lang="el-GR" sz="2800" b="0" dirty="0" smtClean="0"/>
              <a:t>.</a:t>
            </a:r>
            <a:br>
              <a:rPr lang="el-GR" sz="2800" b="0" dirty="0" smtClean="0"/>
            </a:br>
            <a:endParaRPr lang="el-GR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38163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3788824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3338694" cy="224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071942"/>
            <a:ext cx="235413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el-GR" sz="2800" b="0" dirty="0" smtClean="0"/>
              <a:t>Το 2005, η </a:t>
            </a:r>
            <a:r>
              <a:rPr lang="el-GR" sz="2800" b="0" dirty="0" smtClean="0">
                <a:hlinkClick r:id="rId2" tooltip="UNESCO"/>
              </a:rPr>
              <a:t>UNESCO</a:t>
            </a:r>
            <a:r>
              <a:rPr lang="el-GR" sz="2800" b="0" dirty="0" smtClean="0"/>
              <a:t> περιέλαβε χειρόγραφο αντίγραφο του </a:t>
            </a:r>
            <a:r>
              <a:rPr lang="el-GR" sz="2800" b="0" i="1" dirty="0" err="1" smtClean="0"/>
              <a:t>Kinder</a:t>
            </a:r>
            <a:r>
              <a:rPr lang="el-GR" sz="2800" b="0" i="1" dirty="0" smtClean="0"/>
              <a:t>- </a:t>
            </a:r>
            <a:r>
              <a:rPr lang="el-GR" sz="2800" b="0" i="1" dirty="0" err="1" smtClean="0"/>
              <a:t>und</a:t>
            </a:r>
            <a:r>
              <a:rPr lang="el-GR" sz="2800" b="0" i="1" dirty="0" smtClean="0"/>
              <a:t> </a:t>
            </a:r>
            <a:r>
              <a:rPr lang="el-GR" sz="2800" b="0" i="1" dirty="0" err="1" smtClean="0"/>
              <a:t>Hausmärchen</a:t>
            </a:r>
            <a:r>
              <a:rPr lang="el-GR" sz="2800" b="0" dirty="0" smtClean="0"/>
              <a:t>, από τους αδελφούς Γκριμ, στα </a:t>
            </a:r>
            <a:r>
              <a:rPr lang="el-GR" sz="2800" b="0" dirty="0" smtClean="0">
                <a:solidFill>
                  <a:srgbClr val="FFC000"/>
                </a:solidFill>
              </a:rPr>
              <a:t>έγγραφα παγκόσμιας κληρονομιάς</a:t>
            </a:r>
            <a:r>
              <a:rPr lang="el-GR" sz="2800" b="0" dirty="0" smtClean="0">
                <a:solidFill>
                  <a:srgbClr val="FFC000"/>
                </a:solidFill>
              </a:rPr>
              <a:t>.</a:t>
            </a:r>
            <a:r>
              <a:rPr lang="el-GR" sz="2800" b="0" dirty="0" smtClean="0"/>
              <a:t/>
            </a:r>
            <a:br>
              <a:rPr lang="el-GR" sz="2800" b="0" dirty="0" smtClean="0"/>
            </a:br>
            <a:endParaRPr lang="el-GR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3820058" cy="29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el-GR" sz="2800" b="0" dirty="0" smtClean="0"/>
              <a:t>Τα παραμύθια τους έχουν χρησιμοποιηθεί ως θέματα σε διάφορες</a:t>
            </a:r>
            <a:r>
              <a:rPr lang="el-GR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ταινίες </a:t>
            </a:r>
            <a:r>
              <a:rPr lang="el-GR" sz="2800" b="0" dirty="0" smtClean="0"/>
              <a:t>ή τηλεοπτικές σειρές</a:t>
            </a:r>
            <a:r>
              <a:rPr lang="el-GR" sz="2800" b="0" dirty="0" smtClean="0"/>
              <a:t>.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"The Wonderful World of the Brothers Grimm" </a:t>
            </a:r>
            <a:r>
              <a:rPr lang="en-US" sz="2400" b="0" dirty="0" smtClean="0"/>
              <a:t>(2005)</a:t>
            </a:r>
            <a:br>
              <a:rPr lang="en-US" sz="2400" b="0" dirty="0" smtClean="0"/>
            </a:br>
            <a:r>
              <a:rPr lang="de-DE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"The Brothers </a:t>
            </a:r>
            <a:r>
              <a:rPr lang="de-DE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Grimm„ (1962)</a:t>
            </a:r>
            <a:r>
              <a:rPr lang="el-GR" sz="2800" b="0" dirty="0" smtClean="0"/>
              <a:t/>
            </a:r>
            <a:br>
              <a:rPr lang="el-GR" sz="2800" b="0" dirty="0" smtClean="0"/>
            </a:br>
            <a:endParaRPr lang="el-GR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2343477" cy="315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86124"/>
            <a:ext cx="4914585" cy="24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Το </a:t>
            </a:r>
            <a:r>
              <a:rPr lang="el-GR" sz="2800" dirty="0" smtClean="0">
                <a:solidFill>
                  <a:srgbClr val="FFC000"/>
                </a:solidFill>
              </a:rPr>
              <a:t>2012</a:t>
            </a:r>
            <a:r>
              <a:rPr lang="el-GR" sz="2800" dirty="0" smtClean="0"/>
              <a:t>, στην επέτειο των 200 χρόνων από την πρώτη έκδοση της συλλογής παιδικών παραμυθιών των αδελφών </a:t>
            </a:r>
            <a:r>
              <a:rPr lang="en-US" sz="2800" dirty="0" smtClean="0"/>
              <a:t>Grimm (1812) </a:t>
            </a:r>
            <a:r>
              <a:rPr lang="el-GR" sz="2800" dirty="0" smtClean="0"/>
              <a:t>η </a:t>
            </a:r>
            <a:r>
              <a:rPr lang="en-US" sz="2800" dirty="0" smtClean="0"/>
              <a:t>Universal Music Group </a:t>
            </a:r>
            <a:r>
              <a:rPr lang="el-GR" sz="2800" dirty="0" smtClean="0"/>
              <a:t>παρουσίασε ένα </a:t>
            </a:r>
            <a:r>
              <a:rPr lang="el-GR" sz="2800" dirty="0" smtClean="0">
                <a:solidFill>
                  <a:srgbClr val="FFC000"/>
                </a:solidFill>
              </a:rPr>
              <a:t>τραγούδι</a:t>
            </a:r>
            <a:r>
              <a:rPr lang="el-GR" sz="2800" dirty="0" smtClean="0"/>
              <a:t> με πρωταγωνιστές τον </a:t>
            </a:r>
            <a:r>
              <a:rPr lang="en-US" sz="2800" dirty="0" err="1" smtClean="0"/>
              <a:t>Jakob</a:t>
            </a:r>
            <a:r>
              <a:rPr lang="en-US" sz="2800" dirty="0" smtClean="0"/>
              <a:t> </a:t>
            </a:r>
            <a:r>
              <a:rPr lang="el-GR" sz="2800" dirty="0" smtClean="0"/>
              <a:t>και</a:t>
            </a:r>
            <a:r>
              <a:rPr lang="en-US" sz="2800" dirty="0" smtClean="0"/>
              <a:t>  </a:t>
            </a:r>
            <a:r>
              <a:rPr lang="en-US" sz="2800" dirty="0" smtClean="0"/>
              <a:t>Wilhelm Grimm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https://shorturl.at/zrjY7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14620"/>
            <a:ext cx="60264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500166" y="2285992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VIELEN DANK!!!!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0" i="1" dirty="0" smtClean="0">
                <a:solidFill>
                  <a:srgbClr val="7030A0"/>
                </a:solidFill>
              </a:rPr>
              <a:t>Οι Γερμανοί </a:t>
            </a:r>
            <a:r>
              <a:rPr lang="el-GR" sz="4400" b="0" i="1" dirty="0" smtClean="0">
                <a:solidFill>
                  <a:srgbClr val="7030A0"/>
                </a:solidFill>
              </a:rPr>
              <a:t>Παραμυθάδες</a:t>
            </a:r>
            <a:r>
              <a:rPr lang="de-DE" sz="4400" b="0" i="1" dirty="0" smtClean="0">
                <a:solidFill>
                  <a:srgbClr val="7030A0"/>
                </a:solidFill>
              </a:rPr>
              <a:t/>
            </a:r>
            <a:br>
              <a:rPr lang="de-DE" sz="4400" b="0" i="1" dirty="0" smtClean="0">
                <a:solidFill>
                  <a:srgbClr val="7030A0"/>
                </a:solidFill>
              </a:rPr>
            </a:br>
            <a:r>
              <a:rPr lang="de-DE" sz="4400" b="0" i="1" dirty="0" smtClean="0">
                <a:solidFill>
                  <a:srgbClr val="7030A0"/>
                </a:solidFill>
              </a:rPr>
              <a:t/>
            </a:r>
            <a:br>
              <a:rPr lang="de-DE" sz="4400" b="0" i="1" dirty="0" smtClean="0">
                <a:solidFill>
                  <a:srgbClr val="7030A0"/>
                </a:solidFill>
              </a:rPr>
            </a:br>
            <a:r>
              <a:rPr lang="el-GR" sz="3600" dirty="0" smtClean="0"/>
              <a:t>Ο Γιάκομπ Γκριμ γεννήθηκε το 1785 και ο Βίλχελμ Γκριμ το 1786 στο </a:t>
            </a:r>
            <a:r>
              <a:rPr lang="el-GR" sz="3600" dirty="0" err="1" smtClean="0">
                <a:hlinkClick r:id="rId3" tooltip="Χάναου"/>
              </a:rPr>
              <a:t>Χάναου</a:t>
            </a:r>
            <a:r>
              <a:rPr lang="el-GR" sz="3600" dirty="0" smtClean="0"/>
              <a:t> της </a:t>
            </a:r>
            <a:r>
              <a:rPr lang="el-GR" sz="3600" dirty="0" smtClean="0">
                <a:hlinkClick r:id="rId4" tooltip="Γερμανία"/>
              </a:rPr>
              <a:t>Γερμανίας</a:t>
            </a:r>
            <a:r>
              <a:rPr lang="el-GR" sz="3600" dirty="0" smtClean="0"/>
              <a:t>.</a:t>
            </a:r>
            <a:br>
              <a:rPr lang="el-GR" sz="3600" dirty="0" smtClean="0"/>
            </a:br>
            <a:endParaRPr lang="el-GR" sz="3600" dirty="0"/>
          </a:p>
        </p:txBody>
      </p:sp>
      <p:pic>
        <p:nvPicPr>
          <p:cNvPr id="2063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500438"/>
            <a:ext cx="2260668" cy="25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500438"/>
            <a:ext cx="2024059" cy="2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de-DE" sz="4000" b="0" i="1" dirty="0" smtClean="0">
                <a:solidFill>
                  <a:srgbClr val="7030A0"/>
                </a:solidFill>
              </a:rPr>
              <a:t>   </a:t>
            </a:r>
            <a:r>
              <a:rPr lang="el-GR" sz="4000" b="0" i="1" dirty="0" smtClean="0">
                <a:solidFill>
                  <a:srgbClr val="7030A0"/>
                </a:solidFill>
              </a:rPr>
              <a:t>Οι </a:t>
            </a:r>
            <a:r>
              <a:rPr lang="el-GR" sz="4000" b="0" i="1" dirty="0" smtClean="0">
                <a:solidFill>
                  <a:srgbClr val="7030A0"/>
                </a:solidFill>
              </a:rPr>
              <a:t>Γερμανοί </a:t>
            </a:r>
            <a:r>
              <a:rPr lang="el-GR" sz="4000" b="0" i="1" dirty="0" smtClean="0">
                <a:solidFill>
                  <a:srgbClr val="7030A0"/>
                </a:solidFill>
              </a:rPr>
              <a:t>Παραμυθάδες</a:t>
            </a:r>
            <a:r>
              <a:rPr lang="de-DE" sz="4000" b="0" i="1" dirty="0" smtClean="0">
                <a:solidFill>
                  <a:srgbClr val="7030A0"/>
                </a:solidFill>
              </a:rPr>
              <a:t/>
            </a:r>
            <a:br>
              <a:rPr lang="de-DE" sz="4000" b="0" i="1" dirty="0" smtClean="0">
                <a:solidFill>
                  <a:srgbClr val="7030A0"/>
                </a:solidFill>
              </a:rPr>
            </a:br>
            <a:r>
              <a:rPr lang="de-DE" sz="4000" b="0" i="1" dirty="0" smtClean="0">
                <a:solidFill>
                  <a:srgbClr val="7030A0"/>
                </a:solidFill>
              </a:rPr>
              <a:t>         </a:t>
            </a:r>
            <a:r>
              <a:rPr lang="de-DE" sz="1800" b="0" i="1" dirty="0" smtClean="0">
                <a:solidFill>
                  <a:srgbClr val="7030A0"/>
                </a:solidFill>
              </a:rPr>
              <a:t>Hanau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2904964" cy="335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2409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00462"/>
          </a:xfrm>
        </p:spPr>
        <p:txBody>
          <a:bodyPr>
            <a:normAutofit/>
          </a:bodyPr>
          <a:lstStyle/>
          <a:p>
            <a:r>
              <a:rPr lang="el-GR" sz="4400" b="0" i="1" dirty="0" smtClean="0">
                <a:solidFill>
                  <a:srgbClr val="7030A0"/>
                </a:solidFill>
              </a:rPr>
              <a:t>Οι Γερμανοί </a:t>
            </a:r>
            <a:r>
              <a:rPr lang="el-GR" sz="4400" b="0" i="1" dirty="0" smtClean="0">
                <a:solidFill>
                  <a:srgbClr val="7030A0"/>
                </a:solidFill>
              </a:rPr>
              <a:t>Παραμυθάδες</a:t>
            </a:r>
            <a:r>
              <a:rPr lang="de-DE" sz="4400" b="0" i="1" dirty="0" smtClean="0">
                <a:solidFill>
                  <a:srgbClr val="7030A0"/>
                </a:solidFill>
              </a:rPr>
              <a:t/>
            </a:r>
            <a:br>
              <a:rPr lang="de-DE" sz="4400" b="0" i="1" dirty="0" smtClean="0">
                <a:solidFill>
                  <a:srgbClr val="7030A0"/>
                </a:solidFill>
              </a:rPr>
            </a:br>
            <a:r>
              <a:rPr lang="el-GR" dirty="0" smtClean="0"/>
              <a:t> </a:t>
            </a:r>
            <a:r>
              <a:rPr lang="el-GR" sz="2800" dirty="0" smtClean="0"/>
              <a:t>Αφού σπούδασαν </a:t>
            </a:r>
            <a:r>
              <a:rPr lang="el-GR" sz="2800" dirty="0" smtClean="0">
                <a:solidFill>
                  <a:srgbClr val="FF0000"/>
                </a:solidFill>
              </a:rPr>
              <a:t>νομικά</a:t>
            </a:r>
            <a:r>
              <a:rPr lang="el-GR" sz="2800" dirty="0" smtClean="0"/>
              <a:t> στο πανεπιστήμιο του </a:t>
            </a:r>
            <a:r>
              <a:rPr lang="en-US" sz="2800" dirty="0" smtClean="0"/>
              <a:t>Marburg</a:t>
            </a:r>
            <a:r>
              <a:rPr lang="el-GR" sz="2800" dirty="0" smtClean="0"/>
              <a:t>, δούλεψαν ως </a:t>
            </a:r>
            <a:r>
              <a:rPr lang="el-GR" sz="2800" dirty="0" smtClean="0">
                <a:solidFill>
                  <a:srgbClr val="FF0000"/>
                </a:solidFill>
              </a:rPr>
              <a:t>βιβλιοθηκάριοι</a:t>
            </a:r>
            <a:r>
              <a:rPr lang="en-US" sz="2800" dirty="0" smtClean="0"/>
              <a:t> </a:t>
            </a:r>
            <a:r>
              <a:rPr lang="el-GR" sz="2800" dirty="0" smtClean="0"/>
              <a:t>στο </a:t>
            </a:r>
            <a:r>
              <a:rPr lang="en-US" sz="2800" dirty="0" smtClean="0"/>
              <a:t>Kassel</a:t>
            </a:r>
            <a:r>
              <a:rPr lang="el-GR" sz="2800" dirty="0" smtClean="0"/>
              <a:t> και </a:t>
            </a:r>
            <a:r>
              <a:rPr lang="el-GR" sz="2800" dirty="0" smtClean="0">
                <a:solidFill>
                  <a:srgbClr val="FF0000"/>
                </a:solidFill>
              </a:rPr>
              <a:t>καθηγητές</a:t>
            </a:r>
            <a:r>
              <a:rPr lang="el-GR" sz="2800" dirty="0" smtClean="0"/>
              <a:t> στο πανεπιστήμιο του </a:t>
            </a:r>
            <a:r>
              <a:rPr lang="de-DE" sz="2800" dirty="0" smtClean="0"/>
              <a:t>Göttingen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</a:t>
            </a:r>
            <a:r>
              <a:rPr lang="de-DE" sz="2000" dirty="0" smtClean="0"/>
              <a:t>Marburg           Kassel            Göttingen</a:t>
            </a:r>
            <a:endParaRPr lang="el-GR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00504"/>
            <a:ext cx="1333686" cy="16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00504"/>
            <a:ext cx="1333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1314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Αργότερα ασχολήθηκαν με τη </a:t>
            </a:r>
            <a:r>
              <a:rPr lang="el-GR" sz="2800" dirty="0" smtClean="0">
                <a:solidFill>
                  <a:srgbClr val="92D050"/>
                </a:solidFill>
              </a:rPr>
              <a:t>συγγραφή και συλλογή παραδοσιακών παραμυθιών</a:t>
            </a:r>
            <a:r>
              <a:rPr lang="el-GR" sz="2800" dirty="0" smtClean="0"/>
              <a:t>, τους έδωσαν λογοτεχνική μορφή και τα προσάρμοσαν για παιδιά.</a:t>
            </a:r>
            <a:br>
              <a:rPr lang="el-GR" sz="2800" dirty="0" smtClean="0"/>
            </a:br>
            <a:r>
              <a:rPr lang="el-GR" sz="2800" dirty="0" smtClean="0"/>
              <a:t>Τον πρώτο τόμο παραμυθιών τον εξέδωσαν το 1812 με τίτλο « </a:t>
            </a:r>
            <a:r>
              <a:rPr lang="en-US" sz="2800" dirty="0" smtClean="0">
                <a:solidFill>
                  <a:srgbClr val="FFC000"/>
                </a:solidFill>
              </a:rPr>
              <a:t>Kinder und </a:t>
            </a:r>
            <a:r>
              <a:rPr lang="en-US" sz="2800" dirty="0" err="1" smtClean="0">
                <a:solidFill>
                  <a:srgbClr val="FFC000"/>
                </a:solidFill>
              </a:rPr>
              <a:t>Hausm</a:t>
            </a:r>
            <a:r>
              <a:rPr lang="de-DE" sz="2800" dirty="0" err="1" smtClean="0">
                <a:solidFill>
                  <a:srgbClr val="FFC000"/>
                </a:solidFill>
              </a:rPr>
              <a:t>ärchen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  <a:r>
              <a:rPr lang="el-GR" sz="2800" dirty="0" smtClean="0"/>
              <a:t>»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el-GR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86058"/>
            <a:ext cx="2172003" cy="35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b="0" dirty="0" smtClean="0"/>
              <a:t>Μέχρι </a:t>
            </a:r>
            <a:r>
              <a:rPr lang="el-GR" sz="3100" b="0" dirty="0" smtClean="0"/>
              <a:t>το </a:t>
            </a:r>
            <a:r>
              <a:rPr lang="el-GR" sz="3100" b="0" dirty="0" smtClean="0"/>
              <a:t>1857 είχαν </a:t>
            </a:r>
            <a:r>
              <a:rPr lang="el-GR" sz="3100" b="0" dirty="0" smtClean="0"/>
              <a:t>συνολικά </a:t>
            </a:r>
            <a:r>
              <a:rPr lang="el-GR" sz="3100" b="0" dirty="0" smtClean="0">
                <a:solidFill>
                  <a:srgbClr val="FF0000"/>
                </a:solidFill>
              </a:rPr>
              <a:t>211</a:t>
            </a:r>
            <a:r>
              <a:rPr lang="el-GR" sz="3100" b="0" dirty="0" smtClean="0"/>
              <a:t> </a:t>
            </a:r>
            <a:r>
              <a:rPr lang="el-GR" sz="3100" b="0" dirty="0" smtClean="0">
                <a:solidFill>
                  <a:srgbClr val="FF0000"/>
                </a:solidFill>
              </a:rPr>
              <a:t>παραμύθια</a:t>
            </a:r>
            <a:r>
              <a:rPr lang="el-GR" sz="3100" b="0" dirty="0" smtClean="0"/>
              <a:t>.</a:t>
            </a:r>
            <a:r>
              <a:rPr lang="de-DE" sz="3100" b="0" dirty="0" smtClean="0"/>
              <a:t/>
            </a:r>
            <a:br>
              <a:rPr lang="de-DE" sz="3100" b="0" dirty="0" smtClean="0"/>
            </a:br>
            <a:r>
              <a:rPr lang="el-GR" sz="3100" b="0" dirty="0" smtClean="0"/>
              <a:t>Ανάμεσα σε αυτά είναι πολύ γνωστά παραμύθια:</a:t>
            </a:r>
            <a:br>
              <a:rPr lang="el-GR" sz="3100" b="0" dirty="0" smtClean="0"/>
            </a:br>
            <a:r>
              <a:rPr lang="el-GR" sz="3100" i="1" u="sng" dirty="0" smtClean="0">
                <a:solidFill>
                  <a:srgbClr val="FFC000"/>
                </a:solidFill>
              </a:rPr>
              <a:t>Η Κοκκινοσκουφίτσα</a:t>
            </a:r>
            <a:r>
              <a:rPr lang="el-GR" sz="3100" b="0" dirty="0" smtClean="0"/>
              <a:t/>
            </a:r>
            <a:br>
              <a:rPr lang="el-GR" sz="3100" b="0" dirty="0" smtClean="0"/>
            </a:br>
            <a:r>
              <a:rPr lang="el-GR" sz="3100" b="0" dirty="0" smtClean="0"/>
              <a:t/>
            </a:r>
            <a:br>
              <a:rPr lang="el-GR" sz="3100" b="0" dirty="0" smtClean="0"/>
            </a:br>
            <a:endParaRPr lang="el-GR" sz="3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2276793" cy="315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31813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0" i="1" u="sng" dirty="0" smtClean="0">
                <a:solidFill>
                  <a:srgbClr val="FFC000"/>
                </a:solidFill>
              </a:rPr>
              <a:t>Η Χιονάτη και οι Επτά Νάνοι</a:t>
            </a:r>
            <a:endParaRPr lang="el-GR" sz="2800" b="0" i="1" u="sng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785926"/>
            <a:ext cx="27305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0613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0" i="1" u="sng" dirty="0" err="1" smtClean="0">
                <a:solidFill>
                  <a:srgbClr val="FFC000"/>
                </a:solidFill>
              </a:rPr>
              <a:t>Χάνσελ</a:t>
            </a:r>
            <a:r>
              <a:rPr lang="el-GR" sz="2800" b="0" i="1" u="sng" dirty="0" smtClean="0">
                <a:solidFill>
                  <a:srgbClr val="FFC000"/>
                </a:solidFill>
              </a:rPr>
              <a:t> και </a:t>
            </a:r>
            <a:r>
              <a:rPr lang="el-GR" sz="2800" b="0" i="1" u="sng" dirty="0" err="1" smtClean="0">
                <a:solidFill>
                  <a:srgbClr val="FFC000"/>
                </a:solidFill>
              </a:rPr>
              <a:t>Γκρέτελ</a:t>
            </a:r>
            <a:endParaRPr lang="el-GR" sz="2800" b="0" i="1" u="sng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2714644" cy="35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b="4635"/>
          <a:stretch>
            <a:fillRect/>
          </a:stretch>
        </p:blipFill>
        <p:spPr bwMode="auto">
          <a:xfrm>
            <a:off x="4500562" y="1785725"/>
            <a:ext cx="2857520" cy="36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i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Ραπουνζέλ</a:t>
            </a:r>
            <a:endParaRPr lang="el-GR" sz="2800" i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16141" cy="358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2871337" cy="34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</TotalTime>
  <Words>157</Words>
  <Application>Microsoft Office PowerPoint</Application>
  <PresentationFormat>Προβολή στην οθόνη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Συγκέντρωση</vt:lpstr>
      <vt:lpstr>Γιάκομπ  Γκριμ (Jacob Grimm) και  Βίλχελμ Γκριμ (Wilhelm Grimm) Οι Γερμανοί Παραμυθάδες</vt:lpstr>
      <vt:lpstr>Οι Γερμανοί Παραμυθάδες  Ο Γιάκομπ Γκριμ γεννήθηκε το 1785 και ο Βίλχελμ Γκριμ το 1786 στο Χάναου της Γερμανίας. </vt:lpstr>
      <vt:lpstr>   Οι Γερμανοί Παραμυθάδες          Hanau</vt:lpstr>
      <vt:lpstr>Οι Γερμανοί Παραμυθάδες  Αφού σπούδασαν νομικά στο πανεπιστήμιο του Marburg, δούλεψαν ως βιβλιοθηκάριοι στο Kassel και καθηγητές στο πανεπιστήμιο του Göttingen         Marburg           Kassel            Göttingen</vt:lpstr>
      <vt:lpstr>Αργότερα ασχολήθηκαν με τη συγγραφή και συλλογή παραδοσιακών παραμυθιών, τους έδωσαν λογοτεχνική μορφή και τα προσάρμοσαν για παιδιά. Τον πρώτο τόμο παραμυθιών τον εξέδωσαν το 1812 με τίτλο « Kinder und Hausmärchen »  </vt:lpstr>
      <vt:lpstr>Μέχρι το 1857 είχαν συνολικά 211 παραμύθια. Ανάμεσα σε αυτά είναι πολύ γνωστά παραμύθια: Η Κοκκινοσκουφίτσα  </vt:lpstr>
      <vt:lpstr>Η Χιονάτη και οι Επτά Νάνοι</vt:lpstr>
      <vt:lpstr>Χάνσελ και Γκρέτελ</vt:lpstr>
      <vt:lpstr>Ραπουνζέλ</vt:lpstr>
      <vt:lpstr>Η ωραία κοιμωμένη</vt:lpstr>
      <vt:lpstr>Σταχτοπούτα</vt:lpstr>
      <vt:lpstr>Ο λύκος και τα εφτά κατσικάκια</vt:lpstr>
      <vt:lpstr>Έγραψαν επίσης τη «Γερμανική Γραμματική» και το «Λεξικό της Γερμανικής Γλώσσας»  </vt:lpstr>
      <vt:lpstr>Η μορφή των δύο αδελφών, ήταν αποτυπωμένη στο χαρτονόμισμα των 1000 μάρκων (511 ευρώ) </vt:lpstr>
      <vt:lpstr>Μουσείο προς τιμήν τους έχει δημιουργηθεί στη πόλη όπου μεγάλωσαν, το Κάσσελ. </vt:lpstr>
      <vt:lpstr>Το 2005, η UNESCO περιέλαβε χειρόγραφο αντίγραφο του Kinder- und Hausmärchen, από τους αδελφούς Γκριμ, στα έγγραφα παγκόσμιας κληρονομιάς. </vt:lpstr>
      <vt:lpstr>Τα παραμύθια τους έχουν χρησιμοποιηθεί ως θέματα σε διάφορες ταινίες ή τηλεοπτικές σειρές. "The Wonderful World of the Brothers Grimm" (2005) "The Brothers Grimm„ (1962) </vt:lpstr>
      <vt:lpstr>Το 2012, στην επέτειο των 200 χρόνων από την πρώτη έκδοση της συλλογής παιδικών παραμυθιών των αδελφών Grimm (1812) η Universal Music Group παρουσίασε ένα τραγούδι με πρωταγωνιστές τον Jakob και  Wilhelm Grimm https://shorturl.at/zrjY7 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94</cp:revision>
  <dcterms:created xsi:type="dcterms:W3CDTF">2025-03-16T09:45:27Z</dcterms:created>
  <dcterms:modified xsi:type="dcterms:W3CDTF">2025-03-16T17:02:53Z</dcterms:modified>
</cp:coreProperties>
</file>