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Open Sans" charset="0"/>
      <p:regular r:id="rId18"/>
    </p:embeddedFont>
    <p:embeddedFont>
      <p:font typeface="Bitter Medium" charset="0"/>
      <p:regular r:id="rId19"/>
    </p:embeddedFont>
    <p:embeddedFont>
      <p:font typeface="Calibri" pitchFamily="34" charset="0"/>
      <p:regular r:id="rId20"/>
      <p:bold r:id="rId21"/>
      <p:italic r:id="rId22"/>
      <p:boldItalic r:id="rId23"/>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19"/>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22E81169-6CA2-48B5-B02D-5F7B560B91D2}" type="datetimeFigureOut">
              <a:rPr lang="el-GR" smtClean="0"/>
              <a:t>17/2/2025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F4C29FC3-599F-4A50-A183-591A49AB772F}" type="slidenum">
              <a:rPr lang="el-GR" smtClean="0"/>
              <a:t>‹#›</a:t>
            </a:fld>
            <a:endParaRPr lang="el-GR"/>
          </a:p>
        </p:txBody>
      </p:sp>
    </p:spTree>
    <p:extLst>
      <p:ext uri="{BB962C8B-B14F-4D97-AF65-F5344CB8AC3E}">
        <p14:creationId xmlns:p14="http://schemas.microsoft.com/office/powerpoint/2010/main" val="145752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38532"/>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ΣΗΜΕΙΑ ΣΤΙΞΗΣ</a:t>
            </a:r>
            <a:endParaRPr lang="en-US" sz="4450" dirty="0"/>
          </a:p>
        </p:txBody>
      </p:sp>
      <p:sp>
        <p:nvSpPr>
          <p:cNvPr id="4" name="Text 1"/>
          <p:cNvSpPr/>
          <p:nvPr/>
        </p:nvSpPr>
        <p:spPr>
          <a:xfrm>
            <a:off x="6280190" y="3587472"/>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Τα σημεία στίξης είναι ένα σημαντικό εργαλείο στον γραπτό λόγο για την απόδοση του επιτονισμού και την έκφραση διαφόρων γλωσσικών λειτουργιών. Αυτή η παρουσίαση θα εξετάσει τα διάφορα σημεία στίξης και τη χρήση τους στην ελληνική γλώσσα.</a:t>
            </a:r>
            <a:endParaRPr lang="en-US" sz="1750" dirty="0"/>
          </a:p>
        </p:txBody>
      </p:sp>
      <p:sp>
        <p:nvSpPr>
          <p:cNvPr id="5" name="Shape 2"/>
          <p:cNvSpPr/>
          <p:nvPr/>
        </p:nvSpPr>
        <p:spPr>
          <a:xfrm>
            <a:off x="6280190" y="531114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5318760"/>
            <a:ext cx="347663" cy="347663"/>
          </a:xfrm>
          <a:prstGeom prst="rect">
            <a:avLst/>
          </a:prstGeom>
        </p:spPr>
      </p:pic>
      <p:sp>
        <p:nvSpPr>
          <p:cNvPr id="7" name="Text 3"/>
          <p:cNvSpPr/>
          <p:nvPr/>
        </p:nvSpPr>
        <p:spPr>
          <a:xfrm>
            <a:off x="6756440" y="5294233"/>
            <a:ext cx="3468886" cy="396835"/>
          </a:xfrm>
          <a:prstGeom prst="rect">
            <a:avLst/>
          </a:prstGeom>
          <a:noFill/>
          <a:ln/>
        </p:spPr>
        <p:txBody>
          <a:bodyPr wrap="none" lIns="0" tIns="0" rIns="0" bIns="0" rtlCol="0" anchor="t"/>
          <a:lstStyle/>
          <a:p>
            <a:pPr marL="0" indent="0" algn="l">
              <a:lnSpc>
                <a:spcPts val="3100"/>
              </a:lnSpc>
              <a:buNone/>
            </a:pPr>
            <a:r>
              <a:rPr lang="en-US" b="1" kern="0" spc="-36" dirty="0" err="1" smtClean="0">
                <a:solidFill>
                  <a:srgbClr val="2B2E3C"/>
                </a:solidFill>
                <a:latin typeface="Open Sans Bold" pitchFamily="34" charset="0"/>
                <a:ea typeface="Open Sans Bold" pitchFamily="34" charset="-122"/>
                <a:cs typeface="Open Sans Bold" pitchFamily="34" charset="-120"/>
              </a:rPr>
              <a:t>Vasilis</a:t>
            </a:r>
            <a:r>
              <a:rPr lang="en-US" b="1" kern="0" spc="-36" dirty="0" smtClean="0">
                <a:solidFill>
                  <a:srgbClr val="2B2E3C"/>
                </a:solidFill>
                <a:latin typeface="Open Sans Bold" pitchFamily="34" charset="0"/>
                <a:ea typeface="Open Sans Bold" pitchFamily="34" charset="-122"/>
                <a:cs typeface="Open Sans Bold" pitchFamily="34" charset="-120"/>
              </a:rPr>
              <a:t> </a:t>
            </a:r>
            <a:r>
              <a:rPr lang="en-US" b="1" kern="0" spc="-36" dirty="0">
                <a:solidFill>
                  <a:srgbClr val="2B2E3C"/>
                </a:solidFill>
                <a:latin typeface="Open Sans Bold" pitchFamily="34" charset="0"/>
                <a:ea typeface="Open Sans Bold" pitchFamily="34" charset="-122"/>
                <a:cs typeface="Open Sans Bold" pitchFamily="34" charset="-120"/>
              </a:rPr>
              <a:t>Varsamopoulos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358509"/>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Η άνω τελεία</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Ορισμός ημιπεριόδου</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Ο γράφων χρησιμοποιεί την άνω τελεία (ή άνω στιγμή) για να δηλώσει την ημιπερίοδο. Στον γραπτό λόγο, περίοδος θεωρείται το διάστημα ανάμεσα σε δύο τελείες. Ημιπερίοδος είναι το διάστημα μεταξύ τελείας και άνω τελείας.</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Χρήση</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Ο γράφων συνδέει δύο προτάσεις ως ημιπεριόδους της ίδιας περιόδου προκειμένου να δηλώσει ότι οι δύο προτάσεις είναι συνδεδεμένες νοηματικά (και εφόσον δεν συνδέονται μέσω της παράταξης ή της υπόταξης).</a:t>
            </a:r>
            <a:endParaRPr lang="en-US"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824038"/>
            <a:ext cx="7387947"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Το δίστιγμο (άνω κάτω τελεία)</a:t>
            </a:r>
            <a:endParaRPr lang="en-US" sz="4450" dirty="0"/>
          </a:p>
        </p:txBody>
      </p:sp>
      <p:sp>
        <p:nvSpPr>
          <p:cNvPr id="3" name="Shape 1"/>
          <p:cNvSpPr/>
          <p:nvPr/>
        </p:nvSpPr>
        <p:spPr>
          <a:xfrm>
            <a:off x="793790" y="3128129"/>
            <a:ext cx="510302" cy="510302"/>
          </a:xfrm>
          <a:prstGeom prst="roundRect">
            <a:avLst>
              <a:gd name="adj" fmla="val 18669"/>
            </a:avLst>
          </a:prstGeom>
          <a:solidFill>
            <a:srgbClr val="FCE2CF"/>
          </a:solidFill>
          <a:ln w="7620">
            <a:solidFill>
              <a:srgbClr val="E2C8B5"/>
            </a:solidFill>
            <a:prstDash val="solid"/>
          </a:ln>
        </p:spPr>
      </p:sp>
      <p:sp>
        <p:nvSpPr>
          <p:cNvPr id="4" name="Text 2"/>
          <p:cNvSpPr/>
          <p:nvPr/>
        </p:nvSpPr>
        <p:spPr>
          <a:xfrm>
            <a:off x="983456" y="3213140"/>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5" name="Text 3"/>
          <p:cNvSpPr/>
          <p:nvPr/>
        </p:nvSpPr>
        <p:spPr>
          <a:xfrm>
            <a:off x="1530906" y="3128129"/>
            <a:ext cx="3282672"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Προαναγγελία και έμφαση</a:t>
            </a:r>
            <a:endParaRPr lang="en-US" sz="2200" dirty="0"/>
          </a:p>
        </p:txBody>
      </p:sp>
      <p:sp>
        <p:nvSpPr>
          <p:cNvPr id="6" name="Text 4"/>
          <p:cNvSpPr/>
          <p:nvPr/>
        </p:nvSpPr>
        <p:spPr>
          <a:xfrm>
            <a:off x="1530906" y="3618548"/>
            <a:ext cx="5670947"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Χρησιμοποιείται για να προαναγγείλει και να δώσει έμφαση.</a:t>
            </a:r>
            <a:endParaRPr lang="en-US" sz="1750" dirty="0"/>
          </a:p>
        </p:txBody>
      </p:sp>
      <p:sp>
        <p:nvSpPr>
          <p:cNvPr id="7" name="Shape 5"/>
          <p:cNvSpPr/>
          <p:nvPr/>
        </p:nvSpPr>
        <p:spPr>
          <a:xfrm>
            <a:off x="7428667" y="3128129"/>
            <a:ext cx="510302" cy="510302"/>
          </a:xfrm>
          <a:prstGeom prst="roundRect">
            <a:avLst>
              <a:gd name="adj" fmla="val 18669"/>
            </a:avLst>
          </a:prstGeom>
          <a:solidFill>
            <a:srgbClr val="FCE2CF"/>
          </a:solidFill>
          <a:ln w="7620">
            <a:solidFill>
              <a:srgbClr val="E2C8B5"/>
            </a:solidFill>
            <a:prstDash val="solid"/>
          </a:ln>
        </p:spPr>
      </p:sp>
      <p:sp>
        <p:nvSpPr>
          <p:cNvPr id="8" name="Text 6"/>
          <p:cNvSpPr/>
          <p:nvPr/>
        </p:nvSpPr>
        <p:spPr>
          <a:xfrm>
            <a:off x="7595354" y="3213140"/>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9" name="Text 7"/>
          <p:cNvSpPr/>
          <p:nvPr/>
        </p:nvSpPr>
        <p:spPr>
          <a:xfrm>
            <a:off x="8165783" y="3128129"/>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Εισαγωγή καταλόγου</a:t>
            </a:r>
            <a:endParaRPr lang="en-US" sz="2200" dirty="0"/>
          </a:p>
        </p:txBody>
      </p:sp>
      <p:sp>
        <p:nvSpPr>
          <p:cNvPr id="10" name="Text 8"/>
          <p:cNvSpPr/>
          <p:nvPr/>
        </p:nvSpPr>
        <p:spPr>
          <a:xfrm>
            <a:off x="8165783" y="3618548"/>
            <a:ext cx="5670947"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Για να εισαγάγει κατάλογο στοιχείων.</a:t>
            </a:r>
            <a:endParaRPr lang="en-US" sz="1750" dirty="0"/>
          </a:p>
        </p:txBody>
      </p:sp>
      <p:sp>
        <p:nvSpPr>
          <p:cNvPr id="11" name="Shape 9"/>
          <p:cNvSpPr/>
          <p:nvPr/>
        </p:nvSpPr>
        <p:spPr>
          <a:xfrm>
            <a:off x="793790" y="4826318"/>
            <a:ext cx="510302" cy="510302"/>
          </a:xfrm>
          <a:prstGeom prst="roundRect">
            <a:avLst>
              <a:gd name="adj" fmla="val 18669"/>
            </a:avLst>
          </a:prstGeom>
          <a:solidFill>
            <a:srgbClr val="FCE2CF"/>
          </a:solidFill>
          <a:ln w="7620">
            <a:solidFill>
              <a:srgbClr val="E2C8B5"/>
            </a:solidFill>
            <a:prstDash val="solid"/>
          </a:ln>
        </p:spPr>
      </p:sp>
      <p:sp>
        <p:nvSpPr>
          <p:cNvPr id="12" name="Text 10"/>
          <p:cNvSpPr/>
          <p:nvPr/>
        </p:nvSpPr>
        <p:spPr>
          <a:xfrm>
            <a:off x="956667" y="4911328"/>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3" name="Text 11"/>
          <p:cNvSpPr/>
          <p:nvPr/>
        </p:nvSpPr>
        <p:spPr>
          <a:xfrm>
            <a:off x="1530906" y="4826318"/>
            <a:ext cx="2967514"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Εισαγωγή παραθέματος</a:t>
            </a:r>
            <a:endParaRPr lang="en-US" sz="2200" dirty="0"/>
          </a:p>
        </p:txBody>
      </p:sp>
      <p:sp>
        <p:nvSpPr>
          <p:cNvPr id="14" name="Text 12"/>
          <p:cNvSpPr/>
          <p:nvPr/>
        </p:nvSpPr>
        <p:spPr>
          <a:xfrm>
            <a:off x="1530906" y="5316736"/>
            <a:ext cx="5670947"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Για να εισαγάγει παράθεμα: Θα υιοθετήσουμε τον στίχο: «Μικροζημιές και μικροκέρδη συμψηφίζονται».</a:t>
            </a:r>
            <a:endParaRPr lang="en-US" sz="1750" dirty="0"/>
          </a:p>
        </p:txBody>
      </p:sp>
      <p:sp>
        <p:nvSpPr>
          <p:cNvPr id="15" name="Shape 13"/>
          <p:cNvSpPr/>
          <p:nvPr/>
        </p:nvSpPr>
        <p:spPr>
          <a:xfrm>
            <a:off x="7428667" y="4826318"/>
            <a:ext cx="510302" cy="510302"/>
          </a:xfrm>
          <a:prstGeom prst="roundRect">
            <a:avLst>
              <a:gd name="adj" fmla="val 18669"/>
            </a:avLst>
          </a:prstGeom>
          <a:solidFill>
            <a:srgbClr val="FCE2CF"/>
          </a:solidFill>
          <a:ln w="7620">
            <a:solidFill>
              <a:srgbClr val="E2C8B5"/>
            </a:solidFill>
            <a:prstDash val="solid"/>
          </a:ln>
        </p:spPr>
      </p:sp>
      <p:sp>
        <p:nvSpPr>
          <p:cNvPr id="16" name="Text 14"/>
          <p:cNvSpPr/>
          <p:nvPr/>
        </p:nvSpPr>
        <p:spPr>
          <a:xfrm>
            <a:off x="7588210" y="4911328"/>
            <a:ext cx="191214"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4</a:t>
            </a:r>
            <a:endParaRPr lang="en-US" sz="2650" dirty="0"/>
          </a:p>
        </p:txBody>
      </p:sp>
      <p:sp>
        <p:nvSpPr>
          <p:cNvPr id="17" name="Text 15"/>
          <p:cNvSpPr/>
          <p:nvPr/>
        </p:nvSpPr>
        <p:spPr>
          <a:xfrm>
            <a:off x="8165783" y="4826318"/>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Σύνδεση προτάσεων</a:t>
            </a:r>
            <a:endParaRPr lang="en-US" sz="2200" dirty="0"/>
          </a:p>
        </p:txBody>
      </p:sp>
      <p:sp>
        <p:nvSpPr>
          <p:cNvPr id="18" name="Text 16"/>
          <p:cNvSpPr/>
          <p:nvPr/>
        </p:nvSpPr>
        <p:spPr>
          <a:xfrm>
            <a:off x="8165783" y="5316736"/>
            <a:ext cx="56709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Για να συνδέσει δύο προτάσεις από τις οποίες η δεύτερη επεξηγεί την πρώτη ή είναι το αποτέλεσμα της πρώτης.</a:t>
            </a:r>
            <a:endParaRPr lang="en-US" sz="17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058585"/>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Το κόμμα</a:t>
            </a:r>
            <a:endParaRPr lang="en-US" sz="4450" dirty="0"/>
          </a:p>
        </p:txBody>
      </p:sp>
      <p:pic>
        <p:nvPicPr>
          <p:cNvPr id="4" name="Image 1" descr="preencoded.png"/>
          <p:cNvPicPr>
            <a:picLocks noChangeAspect="1"/>
          </p:cNvPicPr>
          <p:nvPr/>
        </p:nvPicPr>
        <p:blipFill>
          <a:blip r:embed="rId4"/>
          <a:stretch>
            <a:fillRect/>
          </a:stretch>
        </p:blipFill>
        <p:spPr>
          <a:xfrm>
            <a:off x="793790" y="2107525"/>
            <a:ext cx="566976" cy="566976"/>
          </a:xfrm>
          <a:prstGeom prst="rect">
            <a:avLst/>
          </a:prstGeom>
        </p:spPr>
      </p:pic>
      <p:sp>
        <p:nvSpPr>
          <p:cNvPr id="5" name="Text 1"/>
          <p:cNvSpPr/>
          <p:nvPr/>
        </p:nvSpPr>
        <p:spPr>
          <a:xfrm>
            <a:off x="793790" y="290131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Ασύνδετο σχήμα</a:t>
            </a:r>
            <a:endParaRPr lang="en-US" sz="2200" dirty="0"/>
          </a:p>
        </p:txBody>
      </p:sp>
      <p:sp>
        <p:nvSpPr>
          <p:cNvPr id="6" name="Text 2"/>
          <p:cNvSpPr/>
          <p:nvPr/>
        </p:nvSpPr>
        <p:spPr>
          <a:xfrm>
            <a:off x="793790" y="3391733"/>
            <a:ext cx="4522470"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Μεταξύ στοιχείων σε ασύνδετο σχήμα: Οι αλλαγές αυτές χρειάζονται σκέψη, συζήτηση, διαβούλευση και ωρίμαση.</a:t>
            </a:r>
            <a:endParaRPr lang="en-US" sz="1750" dirty="0"/>
          </a:p>
        </p:txBody>
      </p:sp>
      <p:pic>
        <p:nvPicPr>
          <p:cNvPr id="7" name="Image 2" descr="preencoded.png"/>
          <p:cNvPicPr>
            <a:picLocks noChangeAspect="1"/>
          </p:cNvPicPr>
          <p:nvPr/>
        </p:nvPicPr>
        <p:blipFill>
          <a:blip r:embed="rId5"/>
          <a:stretch>
            <a:fillRect/>
          </a:stretch>
        </p:blipFill>
        <p:spPr>
          <a:xfrm>
            <a:off x="5656421" y="2107525"/>
            <a:ext cx="566976" cy="566976"/>
          </a:xfrm>
          <a:prstGeom prst="rect">
            <a:avLst/>
          </a:prstGeom>
        </p:spPr>
      </p:pic>
      <p:sp>
        <p:nvSpPr>
          <p:cNvPr id="8" name="Text 3"/>
          <p:cNvSpPr/>
          <p:nvPr/>
        </p:nvSpPr>
        <p:spPr>
          <a:xfrm>
            <a:off x="5656421" y="290131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Παρατακτική σύνδεση</a:t>
            </a:r>
            <a:endParaRPr lang="en-US" sz="2200" dirty="0"/>
          </a:p>
        </p:txBody>
      </p:sp>
      <p:sp>
        <p:nvSpPr>
          <p:cNvPr id="9" name="Text 4"/>
          <p:cNvSpPr/>
          <p:nvPr/>
        </p:nvSpPr>
        <p:spPr>
          <a:xfrm>
            <a:off x="5656421" y="3391733"/>
            <a:ext cx="452258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Μεταξύ προτάσεων που συνδέονται παρατακτικά μέσω του αλλά.</a:t>
            </a:r>
            <a:endParaRPr lang="en-US" sz="1750" dirty="0"/>
          </a:p>
        </p:txBody>
      </p:sp>
      <p:pic>
        <p:nvPicPr>
          <p:cNvPr id="10" name="Image 3" descr="preencoded.png"/>
          <p:cNvPicPr>
            <a:picLocks noChangeAspect="1"/>
          </p:cNvPicPr>
          <p:nvPr/>
        </p:nvPicPr>
        <p:blipFill>
          <a:blip r:embed="rId6"/>
          <a:stretch>
            <a:fillRect/>
          </a:stretch>
        </p:blipFill>
        <p:spPr>
          <a:xfrm>
            <a:off x="793790" y="5160883"/>
            <a:ext cx="566976" cy="566976"/>
          </a:xfrm>
          <a:prstGeom prst="rect">
            <a:avLst/>
          </a:prstGeom>
        </p:spPr>
      </p:pic>
      <p:sp>
        <p:nvSpPr>
          <p:cNvPr id="11" name="Text 5"/>
          <p:cNvSpPr/>
          <p:nvPr/>
        </p:nvSpPr>
        <p:spPr>
          <a:xfrm>
            <a:off x="793790" y="595467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Δεκαδικά ψηφία</a:t>
            </a:r>
            <a:endParaRPr lang="en-US" sz="2200" dirty="0"/>
          </a:p>
        </p:txBody>
      </p:sp>
      <p:sp>
        <p:nvSpPr>
          <p:cNvPr id="12" name="Text 6"/>
          <p:cNvSpPr/>
          <p:nvPr/>
        </p:nvSpPr>
        <p:spPr>
          <a:xfrm>
            <a:off x="793790" y="6445091"/>
            <a:ext cx="4522470"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Στους αριθμούς για τη διάκριση των δεκαδικών ψηφίων.</a:t>
            </a:r>
            <a:endParaRPr lang="en-US" sz="1750" dirty="0"/>
          </a:p>
        </p:txBody>
      </p:sp>
      <p:pic>
        <p:nvPicPr>
          <p:cNvPr id="13" name="Image 4" descr="preencoded.png"/>
          <p:cNvPicPr>
            <a:picLocks noChangeAspect="1"/>
          </p:cNvPicPr>
          <p:nvPr/>
        </p:nvPicPr>
        <p:blipFill>
          <a:blip r:embed="rId7"/>
          <a:stretch>
            <a:fillRect/>
          </a:stretch>
        </p:blipFill>
        <p:spPr>
          <a:xfrm>
            <a:off x="5656421" y="5160883"/>
            <a:ext cx="566976" cy="566976"/>
          </a:xfrm>
          <a:prstGeom prst="rect">
            <a:avLst/>
          </a:prstGeom>
        </p:spPr>
      </p:pic>
      <p:sp>
        <p:nvSpPr>
          <p:cNvPr id="14" name="Text 7"/>
          <p:cNvSpPr/>
          <p:nvPr/>
        </p:nvSpPr>
        <p:spPr>
          <a:xfrm>
            <a:off x="5656421" y="595467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Αναφορικό ό,τι</a:t>
            </a:r>
            <a:endParaRPr lang="en-US" sz="2200" dirty="0"/>
          </a:p>
        </p:txBody>
      </p:sp>
      <p:sp>
        <p:nvSpPr>
          <p:cNvPr id="15" name="Text 8"/>
          <p:cNvSpPr/>
          <p:nvPr/>
        </p:nvSpPr>
        <p:spPr>
          <a:xfrm>
            <a:off x="5656421" y="6445091"/>
            <a:ext cx="452258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Στο αναφορικό ό,τι, όπου και ονομάζεται υποδιαστολή.</a:t>
            </a:r>
            <a:endParaRPr lang="en-US" sz="17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7795" y="691039"/>
            <a:ext cx="4867751" cy="608409"/>
          </a:xfrm>
          <a:prstGeom prst="rect">
            <a:avLst/>
          </a:prstGeom>
          <a:noFill/>
          <a:ln/>
        </p:spPr>
        <p:txBody>
          <a:bodyPr wrap="none" lIns="0" tIns="0" rIns="0" bIns="0" rtlCol="0" anchor="t"/>
          <a:lstStyle/>
          <a:p>
            <a:pPr marL="0" indent="0">
              <a:lnSpc>
                <a:spcPts val="4750"/>
              </a:lnSpc>
              <a:buNone/>
            </a:pPr>
            <a:r>
              <a:rPr lang="en-US" sz="3800" kern="0" spc="-115" dirty="0">
                <a:solidFill>
                  <a:srgbClr val="2C3F42"/>
                </a:solidFill>
                <a:latin typeface="Bitter Medium" pitchFamily="34" charset="0"/>
                <a:ea typeface="Bitter Medium" pitchFamily="34" charset="-122"/>
                <a:cs typeface="Bitter Medium" pitchFamily="34" charset="-120"/>
              </a:rPr>
              <a:t>Τα εισαγωγικά</a:t>
            </a:r>
            <a:endParaRPr lang="en-US" sz="3800" dirty="0"/>
          </a:p>
        </p:txBody>
      </p:sp>
      <p:sp>
        <p:nvSpPr>
          <p:cNvPr id="4" name="Shape 1"/>
          <p:cNvSpPr/>
          <p:nvPr/>
        </p:nvSpPr>
        <p:spPr>
          <a:xfrm>
            <a:off x="6167795" y="1810464"/>
            <a:ext cx="438031" cy="438031"/>
          </a:xfrm>
          <a:prstGeom prst="roundRect">
            <a:avLst>
              <a:gd name="adj" fmla="val 18670"/>
            </a:avLst>
          </a:prstGeom>
          <a:solidFill>
            <a:srgbClr val="FCE2CF"/>
          </a:solidFill>
          <a:ln w="7620">
            <a:solidFill>
              <a:srgbClr val="E2C8B5"/>
            </a:solidFill>
            <a:prstDash val="solid"/>
          </a:ln>
        </p:spPr>
      </p:sp>
      <p:sp>
        <p:nvSpPr>
          <p:cNvPr id="5" name="Text 2"/>
          <p:cNvSpPr/>
          <p:nvPr/>
        </p:nvSpPr>
        <p:spPr>
          <a:xfrm>
            <a:off x="6330553" y="1883450"/>
            <a:ext cx="112395" cy="292060"/>
          </a:xfrm>
          <a:prstGeom prst="rect">
            <a:avLst/>
          </a:prstGeom>
          <a:noFill/>
          <a:ln/>
        </p:spPr>
        <p:txBody>
          <a:bodyPr wrap="none" lIns="0" tIns="0" rIns="0" bIns="0" rtlCol="0" anchor="t"/>
          <a:lstStyle/>
          <a:p>
            <a:pPr marL="0" indent="0" algn="ctr">
              <a:lnSpc>
                <a:spcPts val="2250"/>
              </a:lnSpc>
              <a:buNone/>
            </a:pPr>
            <a:r>
              <a:rPr lang="en-US" sz="2250" kern="0" spc="-69" dirty="0">
                <a:solidFill>
                  <a:srgbClr val="2B2E3C"/>
                </a:solidFill>
                <a:latin typeface="Bitter Medium" pitchFamily="34" charset="0"/>
                <a:ea typeface="Bitter Medium" pitchFamily="34" charset="-122"/>
                <a:cs typeface="Bitter Medium" pitchFamily="34" charset="-120"/>
              </a:rPr>
              <a:t>1</a:t>
            </a:r>
            <a:endParaRPr lang="en-US" sz="2250" dirty="0"/>
          </a:p>
        </p:txBody>
      </p:sp>
      <p:sp>
        <p:nvSpPr>
          <p:cNvPr id="6" name="Text 3"/>
          <p:cNvSpPr/>
          <p:nvPr/>
        </p:nvSpPr>
        <p:spPr>
          <a:xfrm>
            <a:off x="6800493" y="1810464"/>
            <a:ext cx="2433876" cy="304205"/>
          </a:xfrm>
          <a:prstGeom prst="rect">
            <a:avLst/>
          </a:prstGeom>
          <a:noFill/>
          <a:ln/>
        </p:spPr>
        <p:txBody>
          <a:bodyPr wrap="none" lIns="0" tIns="0" rIns="0" bIns="0" rtlCol="0" anchor="t"/>
          <a:lstStyle/>
          <a:p>
            <a:pPr marL="0" indent="0">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Παράθεση</a:t>
            </a:r>
            <a:endParaRPr lang="en-US" sz="1900" dirty="0"/>
          </a:p>
        </p:txBody>
      </p:sp>
      <p:sp>
        <p:nvSpPr>
          <p:cNvPr id="7" name="Text 4"/>
          <p:cNvSpPr/>
          <p:nvPr/>
        </p:nvSpPr>
        <p:spPr>
          <a:xfrm>
            <a:off x="6800493" y="2231469"/>
            <a:ext cx="7148513" cy="622935"/>
          </a:xfrm>
          <a:prstGeom prst="rect">
            <a:avLst/>
          </a:prstGeom>
          <a:noFill/>
          <a:ln/>
        </p:spPr>
        <p:txBody>
          <a:bodyPr wrap="square" lIns="0" tIns="0" rIns="0" bIns="0" rtlCol="0" anchor="t"/>
          <a:lstStyle/>
          <a:p>
            <a:pPr marL="0" indent="0">
              <a:lnSpc>
                <a:spcPts val="2450"/>
              </a:lnSpc>
              <a:buNone/>
            </a:pPr>
            <a:r>
              <a:rPr lang="en-US" sz="1500" kern="0" spc="-31" dirty="0">
                <a:solidFill>
                  <a:srgbClr val="2B2E3C"/>
                </a:solidFill>
                <a:latin typeface="Open Sans" pitchFamily="34" charset="0"/>
                <a:ea typeface="Open Sans" pitchFamily="34" charset="-122"/>
                <a:cs typeface="Open Sans" pitchFamily="34" charset="-120"/>
              </a:rPr>
              <a:t>Για να παραθέσει κείμενο που έχει διατυπωθεί από κάποιον άλλο ομιλητή/ γράφοντα.</a:t>
            </a:r>
            <a:endParaRPr lang="en-US" sz="1500" dirty="0"/>
          </a:p>
        </p:txBody>
      </p:sp>
      <p:sp>
        <p:nvSpPr>
          <p:cNvPr id="8" name="Shape 5"/>
          <p:cNvSpPr/>
          <p:nvPr/>
        </p:nvSpPr>
        <p:spPr>
          <a:xfrm>
            <a:off x="6167795" y="3268028"/>
            <a:ext cx="438031" cy="438031"/>
          </a:xfrm>
          <a:prstGeom prst="roundRect">
            <a:avLst>
              <a:gd name="adj" fmla="val 18670"/>
            </a:avLst>
          </a:prstGeom>
          <a:solidFill>
            <a:srgbClr val="FCE2CF"/>
          </a:solidFill>
          <a:ln w="7620">
            <a:solidFill>
              <a:srgbClr val="E2C8B5"/>
            </a:solidFill>
            <a:prstDash val="solid"/>
          </a:ln>
        </p:spPr>
      </p:sp>
      <p:sp>
        <p:nvSpPr>
          <p:cNvPr id="9" name="Text 6"/>
          <p:cNvSpPr/>
          <p:nvPr/>
        </p:nvSpPr>
        <p:spPr>
          <a:xfrm>
            <a:off x="6310789" y="3341013"/>
            <a:ext cx="151924" cy="292060"/>
          </a:xfrm>
          <a:prstGeom prst="rect">
            <a:avLst/>
          </a:prstGeom>
          <a:noFill/>
          <a:ln/>
        </p:spPr>
        <p:txBody>
          <a:bodyPr wrap="none" lIns="0" tIns="0" rIns="0" bIns="0" rtlCol="0" anchor="t"/>
          <a:lstStyle/>
          <a:p>
            <a:pPr marL="0" indent="0" algn="ctr">
              <a:lnSpc>
                <a:spcPts val="2250"/>
              </a:lnSpc>
              <a:buNone/>
            </a:pPr>
            <a:r>
              <a:rPr lang="en-US" sz="2250" kern="0" spc="-69" dirty="0">
                <a:solidFill>
                  <a:srgbClr val="2B2E3C"/>
                </a:solidFill>
                <a:latin typeface="Bitter Medium" pitchFamily="34" charset="0"/>
                <a:ea typeface="Bitter Medium" pitchFamily="34" charset="-122"/>
                <a:cs typeface="Bitter Medium" pitchFamily="34" charset="-120"/>
              </a:rPr>
              <a:t>2</a:t>
            </a:r>
            <a:endParaRPr lang="en-US" sz="2250" dirty="0"/>
          </a:p>
        </p:txBody>
      </p:sp>
      <p:sp>
        <p:nvSpPr>
          <p:cNvPr id="10" name="Text 7"/>
          <p:cNvSpPr/>
          <p:nvPr/>
        </p:nvSpPr>
        <p:spPr>
          <a:xfrm>
            <a:off x="6800493" y="3268028"/>
            <a:ext cx="2433876" cy="304205"/>
          </a:xfrm>
          <a:prstGeom prst="rect">
            <a:avLst/>
          </a:prstGeom>
          <a:noFill/>
          <a:ln/>
        </p:spPr>
        <p:txBody>
          <a:bodyPr wrap="none" lIns="0" tIns="0" rIns="0" bIns="0" rtlCol="0" anchor="t"/>
          <a:lstStyle/>
          <a:p>
            <a:pPr marL="0" indent="0">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Αποστασιοποίηση</a:t>
            </a:r>
            <a:endParaRPr lang="en-US" sz="1900" dirty="0"/>
          </a:p>
        </p:txBody>
      </p:sp>
      <p:sp>
        <p:nvSpPr>
          <p:cNvPr id="11" name="Text 8"/>
          <p:cNvSpPr/>
          <p:nvPr/>
        </p:nvSpPr>
        <p:spPr>
          <a:xfrm>
            <a:off x="6800493" y="3689032"/>
            <a:ext cx="7148513" cy="622935"/>
          </a:xfrm>
          <a:prstGeom prst="rect">
            <a:avLst/>
          </a:prstGeom>
          <a:noFill/>
          <a:ln/>
        </p:spPr>
        <p:txBody>
          <a:bodyPr wrap="square" lIns="0" tIns="0" rIns="0" bIns="0" rtlCol="0" anchor="t"/>
          <a:lstStyle/>
          <a:p>
            <a:pPr marL="0" indent="0">
              <a:lnSpc>
                <a:spcPts val="2450"/>
              </a:lnSpc>
              <a:buNone/>
            </a:pPr>
            <a:r>
              <a:rPr lang="en-US" sz="1500" kern="0" spc="-31" dirty="0">
                <a:solidFill>
                  <a:srgbClr val="2B2E3C"/>
                </a:solidFill>
                <a:latin typeface="Open Sans" pitchFamily="34" charset="0"/>
                <a:ea typeface="Open Sans" pitchFamily="34" charset="-122"/>
                <a:cs typeface="Open Sans" pitchFamily="34" charset="-120"/>
              </a:rPr>
              <a:t>Για να δηλώσει αποστασιοποίηση του γράφοντος από τα γραφόμενα: Περιορισμένα «κέρδη» αφήνουν οι Αγώνες για την πρωτεύουσα.</a:t>
            </a:r>
            <a:endParaRPr lang="en-US" sz="1500" dirty="0"/>
          </a:p>
        </p:txBody>
      </p:sp>
      <p:sp>
        <p:nvSpPr>
          <p:cNvPr id="12" name="Shape 9"/>
          <p:cNvSpPr/>
          <p:nvPr/>
        </p:nvSpPr>
        <p:spPr>
          <a:xfrm>
            <a:off x="6167795" y="4725591"/>
            <a:ext cx="438031" cy="438031"/>
          </a:xfrm>
          <a:prstGeom prst="roundRect">
            <a:avLst>
              <a:gd name="adj" fmla="val 18670"/>
            </a:avLst>
          </a:prstGeom>
          <a:solidFill>
            <a:srgbClr val="FCE2CF"/>
          </a:solidFill>
          <a:ln w="7620">
            <a:solidFill>
              <a:srgbClr val="E2C8B5"/>
            </a:solidFill>
            <a:prstDash val="solid"/>
          </a:ln>
        </p:spPr>
      </p:sp>
      <p:sp>
        <p:nvSpPr>
          <p:cNvPr id="13" name="Text 10"/>
          <p:cNvSpPr/>
          <p:nvPr/>
        </p:nvSpPr>
        <p:spPr>
          <a:xfrm>
            <a:off x="6307693" y="4798576"/>
            <a:ext cx="158234" cy="292060"/>
          </a:xfrm>
          <a:prstGeom prst="rect">
            <a:avLst/>
          </a:prstGeom>
          <a:noFill/>
          <a:ln/>
        </p:spPr>
        <p:txBody>
          <a:bodyPr wrap="none" lIns="0" tIns="0" rIns="0" bIns="0" rtlCol="0" anchor="t"/>
          <a:lstStyle/>
          <a:p>
            <a:pPr marL="0" indent="0" algn="ctr">
              <a:lnSpc>
                <a:spcPts val="2250"/>
              </a:lnSpc>
              <a:buNone/>
            </a:pPr>
            <a:r>
              <a:rPr lang="en-US" sz="2250" kern="0" spc="-69" dirty="0">
                <a:solidFill>
                  <a:srgbClr val="2B2E3C"/>
                </a:solidFill>
                <a:latin typeface="Bitter Medium" pitchFamily="34" charset="0"/>
                <a:ea typeface="Bitter Medium" pitchFamily="34" charset="-122"/>
                <a:cs typeface="Bitter Medium" pitchFamily="34" charset="-120"/>
              </a:rPr>
              <a:t>3</a:t>
            </a:r>
            <a:endParaRPr lang="en-US" sz="2250" dirty="0"/>
          </a:p>
        </p:txBody>
      </p:sp>
      <p:sp>
        <p:nvSpPr>
          <p:cNvPr id="14" name="Text 11"/>
          <p:cNvSpPr/>
          <p:nvPr/>
        </p:nvSpPr>
        <p:spPr>
          <a:xfrm>
            <a:off x="6800493" y="4725591"/>
            <a:ext cx="2433876" cy="304205"/>
          </a:xfrm>
          <a:prstGeom prst="rect">
            <a:avLst/>
          </a:prstGeom>
          <a:noFill/>
          <a:ln/>
        </p:spPr>
        <p:txBody>
          <a:bodyPr wrap="none" lIns="0" tIns="0" rIns="0" bIns="0" rtlCol="0" anchor="t"/>
          <a:lstStyle/>
          <a:p>
            <a:pPr marL="0" indent="0">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Εστίαση</a:t>
            </a:r>
            <a:endParaRPr lang="en-US" sz="1900" dirty="0"/>
          </a:p>
        </p:txBody>
      </p:sp>
      <p:sp>
        <p:nvSpPr>
          <p:cNvPr id="15" name="Text 12"/>
          <p:cNvSpPr/>
          <p:nvPr/>
        </p:nvSpPr>
        <p:spPr>
          <a:xfrm>
            <a:off x="6800493" y="5146596"/>
            <a:ext cx="7148513" cy="934403"/>
          </a:xfrm>
          <a:prstGeom prst="rect">
            <a:avLst/>
          </a:prstGeom>
          <a:noFill/>
          <a:ln/>
        </p:spPr>
        <p:txBody>
          <a:bodyPr wrap="square" lIns="0" tIns="0" rIns="0" bIns="0" rtlCol="0" anchor="t"/>
          <a:lstStyle/>
          <a:p>
            <a:pPr marL="0" indent="0">
              <a:lnSpc>
                <a:spcPts val="2450"/>
              </a:lnSpc>
              <a:buNone/>
            </a:pPr>
            <a:r>
              <a:rPr lang="en-US" sz="1500" kern="0" spc="-31" dirty="0">
                <a:solidFill>
                  <a:srgbClr val="2B2E3C"/>
                </a:solidFill>
                <a:latin typeface="Open Sans" pitchFamily="34" charset="0"/>
                <a:ea typeface="Open Sans" pitchFamily="34" charset="-122"/>
                <a:cs typeface="Open Sans" pitchFamily="34" charset="-120"/>
              </a:rPr>
              <a:t>Για να εστιάσει την προσοχή του αναγνώστη σε μια λέξη ή φράση, στην οποία αποδίδει διαφορετική σημασία από την καθιερωμένη, ή όταν εισάγει έναν νεολογισμό.</a:t>
            </a:r>
            <a:endParaRPr lang="en-US" sz="1500" dirty="0"/>
          </a:p>
        </p:txBody>
      </p:sp>
      <p:sp>
        <p:nvSpPr>
          <p:cNvPr id="16" name="Shape 13"/>
          <p:cNvSpPr/>
          <p:nvPr/>
        </p:nvSpPr>
        <p:spPr>
          <a:xfrm>
            <a:off x="6167795" y="6494621"/>
            <a:ext cx="438031" cy="438031"/>
          </a:xfrm>
          <a:prstGeom prst="roundRect">
            <a:avLst>
              <a:gd name="adj" fmla="val 18670"/>
            </a:avLst>
          </a:prstGeom>
          <a:solidFill>
            <a:srgbClr val="FCE2CF"/>
          </a:solidFill>
          <a:ln w="7620">
            <a:solidFill>
              <a:srgbClr val="E2C8B5"/>
            </a:solidFill>
            <a:prstDash val="solid"/>
          </a:ln>
        </p:spPr>
      </p:sp>
      <p:sp>
        <p:nvSpPr>
          <p:cNvPr id="17" name="Text 14"/>
          <p:cNvSpPr/>
          <p:nvPr/>
        </p:nvSpPr>
        <p:spPr>
          <a:xfrm>
            <a:off x="6304717" y="6567607"/>
            <a:ext cx="164068" cy="292060"/>
          </a:xfrm>
          <a:prstGeom prst="rect">
            <a:avLst/>
          </a:prstGeom>
          <a:noFill/>
          <a:ln/>
        </p:spPr>
        <p:txBody>
          <a:bodyPr wrap="none" lIns="0" tIns="0" rIns="0" bIns="0" rtlCol="0" anchor="t"/>
          <a:lstStyle/>
          <a:p>
            <a:pPr marL="0" indent="0" algn="ctr">
              <a:lnSpc>
                <a:spcPts val="2250"/>
              </a:lnSpc>
              <a:buNone/>
            </a:pPr>
            <a:r>
              <a:rPr lang="en-US" sz="2250" kern="0" spc="-69" dirty="0">
                <a:solidFill>
                  <a:srgbClr val="2B2E3C"/>
                </a:solidFill>
                <a:latin typeface="Bitter Medium" pitchFamily="34" charset="0"/>
                <a:ea typeface="Bitter Medium" pitchFamily="34" charset="-122"/>
                <a:cs typeface="Bitter Medium" pitchFamily="34" charset="-120"/>
              </a:rPr>
              <a:t>4</a:t>
            </a:r>
            <a:endParaRPr lang="en-US" sz="2250" dirty="0"/>
          </a:p>
        </p:txBody>
      </p:sp>
      <p:sp>
        <p:nvSpPr>
          <p:cNvPr id="18" name="Text 15"/>
          <p:cNvSpPr/>
          <p:nvPr/>
        </p:nvSpPr>
        <p:spPr>
          <a:xfrm>
            <a:off x="6800493" y="6494621"/>
            <a:ext cx="2433876" cy="304205"/>
          </a:xfrm>
          <a:prstGeom prst="rect">
            <a:avLst/>
          </a:prstGeom>
          <a:noFill/>
          <a:ln/>
        </p:spPr>
        <p:txBody>
          <a:bodyPr wrap="none" lIns="0" tIns="0" rIns="0" bIns="0" rtlCol="0" anchor="t"/>
          <a:lstStyle/>
          <a:p>
            <a:pPr marL="0" indent="0">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Μεταφορική χρήση</a:t>
            </a:r>
            <a:endParaRPr lang="en-US" sz="1900" dirty="0"/>
          </a:p>
        </p:txBody>
      </p:sp>
      <p:sp>
        <p:nvSpPr>
          <p:cNvPr id="19" name="Text 16"/>
          <p:cNvSpPr/>
          <p:nvPr/>
        </p:nvSpPr>
        <p:spPr>
          <a:xfrm>
            <a:off x="6800493" y="6915626"/>
            <a:ext cx="7148513" cy="622935"/>
          </a:xfrm>
          <a:prstGeom prst="rect">
            <a:avLst/>
          </a:prstGeom>
          <a:noFill/>
          <a:ln/>
        </p:spPr>
        <p:txBody>
          <a:bodyPr wrap="square" lIns="0" tIns="0" rIns="0" bIns="0" rtlCol="0" anchor="t"/>
          <a:lstStyle/>
          <a:p>
            <a:pPr marL="0" indent="0">
              <a:lnSpc>
                <a:spcPts val="2450"/>
              </a:lnSpc>
              <a:buNone/>
            </a:pPr>
            <a:r>
              <a:rPr lang="en-US" sz="1500" kern="0" spc="-31" dirty="0">
                <a:solidFill>
                  <a:srgbClr val="2B2E3C"/>
                </a:solidFill>
                <a:latin typeface="Open Sans" pitchFamily="34" charset="0"/>
                <a:ea typeface="Open Sans" pitchFamily="34" charset="-122"/>
                <a:cs typeface="Open Sans" pitchFamily="34" charset="-120"/>
              </a:rPr>
              <a:t>Για να δηλώσει ότι μια λέξη τού κειμένου εμφανίζεται σε μεταφορική χρήση: «Φούσκα» αποδείχτηκε για 9 στις 10 μετοχές η περσινή χρηματιστηριακή έκρηξη.</a:t>
            </a:r>
            <a:endParaRPr 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678067"/>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Τα αποσιωπητικά</a:t>
            </a:r>
            <a:endParaRPr lang="en-US" sz="4450" dirty="0"/>
          </a:p>
        </p:txBody>
      </p:sp>
      <p:pic>
        <p:nvPicPr>
          <p:cNvPr id="4" name="Image 1" descr="preencoded.png"/>
          <p:cNvPicPr>
            <a:picLocks noChangeAspect="1"/>
          </p:cNvPicPr>
          <p:nvPr/>
        </p:nvPicPr>
        <p:blipFill>
          <a:blip r:embed="rId4"/>
          <a:stretch>
            <a:fillRect/>
          </a:stretch>
        </p:blipFill>
        <p:spPr>
          <a:xfrm>
            <a:off x="4451390" y="2727008"/>
            <a:ext cx="566976" cy="566976"/>
          </a:xfrm>
          <a:prstGeom prst="rect">
            <a:avLst/>
          </a:prstGeom>
        </p:spPr>
      </p:pic>
      <p:sp>
        <p:nvSpPr>
          <p:cNvPr id="5" name="Text 1"/>
          <p:cNvSpPr/>
          <p:nvPr/>
        </p:nvSpPr>
        <p:spPr>
          <a:xfrm>
            <a:off x="4451390" y="3520797"/>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Αποσιώπηση</a:t>
            </a:r>
            <a:endParaRPr lang="en-US" sz="2200" dirty="0"/>
          </a:p>
        </p:txBody>
      </p:sp>
      <p:sp>
        <p:nvSpPr>
          <p:cNvPr id="6" name="Text 2"/>
          <p:cNvSpPr/>
          <p:nvPr/>
        </p:nvSpPr>
        <p:spPr>
          <a:xfrm>
            <a:off x="4451390" y="4011216"/>
            <a:ext cx="2901553"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Για να δηλώσει ότι αποσιωπά ένα μέρος του μηνύματος.</a:t>
            </a:r>
            <a:endParaRPr lang="en-US" sz="1750" dirty="0"/>
          </a:p>
        </p:txBody>
      </p:sp>
      <p:pic>
        <p:nvPicPr>
          <p:cNvPr id="7" name="Image 2" descr="preencoded.png"/>
          <p:cNvPicPr>
            <a:picLocks noChangeAspect="1"/>
          </p:cNvPicPr>
          <p:nvPr/>
        </p:nvPicPr>
        <p:blipFill>
          <a:blip r:embed="rId5"/>
          <a:stretch>
            <a:fillRect/>
          </a:stretch>
        </p:blipFill>
        <p:spPr>
          <a:xfrm>
            <a:off x="7693104" y="2727008"/>
            <a:ext cx="566976" cy="566976"/>
          </a:xfrm>
          <a:prstGeom prst="rect">
            <a:avLst/>
          </a:prstGeom>
        </p:spPr>
      </p:pic>
      <p:sp>
        <p:nvSpPr>
          <p:cNvPr id="8" name="Text 3"/>
          <p:cNvSpPr/>
          <p:nvPr/>
        </p:nvSpPr>
        <p:spPr>
          <a:xfrm>
            <a:off x="7693104" y="3520797"/>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Υπονοούμενο</a:t>
            </a:r>
            <a:endParaRPr lang="en-US" sz="2200" dirty="0"/>
          </a:p>
        </p:txBody>
      </p:sp>
      <p:sp>
        <p:nvSpPr>
          <p:cNvPr id="9" name="Text 4"/>
          <p:cNvSpPr/>
          <p:nvPr/>
        </p:nvSpPr>
        <p:spPr>
          <a:xfrm>
            <a:off x="7693104" y="4011216"/>
            <a:ext cx="2901672" cy="254031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Για να δηλώσει ότι το μήνυμα περιέχει κάποιο υπονοούμενο, το οποίο πρέπει να συμπεράνει ο αναγνώστης, δημιουργώντας κλίμα αβεβαιότητας.</a:t>
            </a:r>
            <a:endParaRPr lang="en-US" sz="1750" dirty="0"/>
          </a:p>
        </p:txBody>
      </p:sp>
      <p:pic>
        <p:nvPicPr>
          <p:cNvPr id="10" name="Image 3" descr="preencoded.png"/>
          <p:cNvPicPr>
            <a:picLocks noChangeAspect="1"/>
          </p:cNvPicPr>
          <p:nvPr/>
        </p:nvPicPr>
        <p:blipFill>
          <a:blip r:embed="rId6"/>
          <a:stretch>
            <a:fillRect/>
          </a:stretch>
        </p:blipFill>
        <p:spPr>
          <a:xfrm>
            <a:off x="10934938" y="2727008"/>
            <a:ext cx="566976" cy="566976"/>
          </a:xfrm>
          <a:prstGeom prst="rect">
            <a:avLst/>
          </a:prstGeom>
        </p:spPr>
      </p:pic>
      <p:sp>
        <p:nvSpPr>
          <p:cNvPr id="11" name="Text 5"/>
          <p:cNvSpPr/>
          <p:nvPr/>
        </p:nvSpPr>
        <p:spPr>
          <a:xfrm>
            <a:off x="10934938" y="3520797"/>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Απρόσμενη μεταβολή</a:t>
            </a:r>
            <a:endParaRPr lang="en-US" sz="2200" dirty="0"/>
          </a:p>
        </p:txBody>
      </p:sp>
      <p:sp>
        <p:nvSpPr>
          <p:cNvPr id="12" name="Text 6"/>
          <p:cNvSpPr/>
          <p:nvPr/>
        </p:nvSpPr>
        <p:spPr>
          <a:xfrm>
            <a:off x="10934938" y="4011216"/>
            <a:ext cx="2901672" cy="254031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Για να δηλώσει απρόσμενη μεταβολή στην εξέλιξη του νοήματος. Σε αυτή τη χρήση καταφεύγει όταν θέλει να τονίσει την υπερβολή ή να δημιουργήσει ένα κωμικό αποτέλεσμα.</a:t>
            </a:r>
            <a:endParaRPr lang="en-US" sz="17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037273"/>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Άσκηση Εφαρμογής</a:t>
            </a:r>
            <a:endParaRPr lang="en-US" sz="4450" dirty="0"/>
          </a:p>
        </p:txBody>
      </p:sp>
      <p:sp>
        <p:nvSpPr>
          <p:cNvPr id="3" name="Shape 1"/>
          <p:cNvSpPr/>
          <p:nvPr/>
        </p:nvSpPr>
        <p:spPr>
          <a:xfrm>
            <a:off x="793790" y="2454831"/>
            <a:ext cx="510302" cy="510302"/>
          </a:xfrm>
          <a:prstGeom prst="roundRect">
            <a:avLst>
              <a:gd name="adj" fmla="val 18669"/>
            </a:avLst>
          </a:prstGeom>
          <a:solidFill>
            <a:srgbClr val="FCE2CF"/>
          </a:solidFill>
          <a:ln w="7620">
            <a:solidFill>
              <a:srgbClr val="E2C8B5"/>
            </a:solidFill>
            <a:prstDash val="solid"/>
          </a:ln>
        </p:spPr>
      </p:sp>
      <p:sp>
        <p:nvSpPr>
          <p:cNvPr id="4" name="Text 2"/>
          <p:cNvSpPr/>
          <p:nvPr/>
        </p:nvSpPr>
        <p:spPr>
          <a:xfrm>
            <a:off x="983456" y="2539841"/>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5" name="Text 3"/>
          <p:cNvSpPr/>
          <p:nvPr/>
        </p:nvSpPr>
        <p:spPr>
          <a:xfrm>
            <a:off x="1530906" y="2454831"/>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Παράδειγμα 1</a:t>
            </a:r>
            <a:endParaRPr lang="en-US" sz="2200" dirty="0"/>
          </a:p>
        </p:txBody>
      </p:sp>
      <p:sp>
        <p:nvSpPr>
          <p:cNvPr id="6" name="Text 4"/>
          <p:cNvSpPr/>
          <p:nvPr/>
        </p:nvSpPr>
        <p:spPr>
          <a:xfrm>
            <a:off x="1530906" y="2945249"/>
            <a:ext cx="3459242" cy="326612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Παρ' ότι εκπρόσωπος μιας παλαιότερης γενιάς ηθοποιών, ο Πήτερ ΟΤουλ δεν ανήκει στους κλασικούς νοσταλγούς της "παλιάς, καλής εποχής", όπως συνηθίζουν οι περισσότεροι να αποκαλούν τα χρόνια της επαγγελματικής νιότης τους. Κάθε άλλο.</a:t>
            </a:r>
            <a:endParaRPr lang="en-US" sz="1750" dirty="0"/>
          </a:p>
        </p:txBody>
      </p:sp>
      <p:sp>
        <p:nvSpPr>
          <p:cNvPr id="7" name="Shape 5"/>
          <p:cNvSpPr/>
          <p:nvPr/>
        </p:nvSpPr>
        <p:spPr>
          <a:xfrm>
            <a:off x="5216962" y="2454831"/>
            <a:ext cx="510302" cy="510302"/>
          </a:xfrm>
          <a:prstGeom prst="roundRect">
            <a:avLst>
              <a:gd name="adj" fmla="val 18669"/>
            </a:avLst>
          </a:prstGeom>
          <a:solidFill>
            <a:srgbClr val="FCE2CF"/>
          </a:solidFill>
          <a:ln w="7620">
            <a:solidFill>
              <a:srgbClr val="E2C8B5"/>
            </a:solidFill>
            <a:prstDash val="solid"/>
          </a:ln>
        </p:spPr>
      </p:sp>
      <p:sp>
        <p:nvSpPr>
          <p:cNvPr id="8" name="Text 6"/>
          <p:cNvSpPr/>
          <p:nvPr/>
        </p:nvSpPr>
        <p:spPr>
          <a:xfrm>
            <a:off x="5383649" y="2539841"/>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9" name="Text 7"/>
          <p:cNvSpPr/>
          <p:nvPr/>
        </p:nvSpPr>
        <p:spPr>
          <a:xfrm>
            <a:off x="5954078" y="2454831"/>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Παράδειγμα 2</a:t>
            </a:r>
            <a:endParaRPr lang="en-US" sz="2200" dirty="0"/>
          </a:p>
        </p:txBody>
      </p:sp>
      <p:sp>
        <p:nvSpPr>
          <p:cNvPr id="10" name="Text 8"/>
          <p:cNvSpPr/>
          <p:nvPr/>
        </p:nvSpPr>
        <p:spPr>
          <a:xfrm>
            <a:off x="5954078" y="2945249"/>
            <a:ext cx="3459242" cy="326612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Ποιος μπορεί να ξεχάσει άλλωστε την εποχή που ίδιος αυτός ο ευγενικός, καλοντυμένος άντρας ήταν ο φόβος και ο τρόμος των λονδρέζικων παμπ, όπου μαζί με άλλους διάσημους φίλους του προκαλούσαν ατελείωτους καβγάδες έχοντας καταναλώσει τεράστιες ποσότητες αλκοόλ;</a:t>
            </a:r>
            <a:endParaRPr lang="en-US" sz="1750" dirty="0"/>
          </a:p>
        </p:txBody>
      </p:sp>
      <p:sp>
        <p:nvSpPr>
          <p:cNvPr id="11" name="Shape 9"/>
          <p:cNvSpPr/>
          <p:nvPr/>
        </p:nvSpPr>
        <p:spPr>
          <a:xfrm>
            <a:off x="9640133" y="2454831"/>
            <a:ext cx="510302" cy="510302"/>
          </a:xfrm>
          <a:prstGeom prst="roundRect">
            <a:avLst>
              <a:gd name="adj" fmla="val 18669"/>
            </a:avLst>
          </a:prstGeom>
          <a:solidFill>
            <a:srgbClr val="FCE2CF"/>
          </a:solidFill>
          <a:ln w="7620">
            <a:solidFill>
              <a:srgbClr val="E2C8B5"/>
            </a:solidFill>
            <a:prstDash val="solid"/>
          </a:ln>
        </p:spPr>
      </p:sp>
      <p:sp>
        <p:nvSpPr>
          <p:cNvPr id="12" name="Text 10"/>
          <p:cNvSpPr/>
          <p:nvPr/>
        </p:nvSpPr>
        <p:spPr>
          <a:xfrm>
            <a:off x="9803011" y="2539841"/>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3" name="Text 11"/>
          <p:cNvSpPr/>
          <p:nvPr/>
        </p:nvSpPr>
        <p:spPr>
          <a:xfrm>
            <a:off x="10377249" y="2454831"/>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Παράδειγμα 3</a:t>
            </a:r>
            <a:endParaRPr lang="en-US" sz="2200" dirty="0"/>
          </a:p>
        </p:txBody>
      </p:sp>
      <p:sp>
        <p:nvSpPr>
          <p:cNvPr id="14" name="Text 12"/>
          <p:cNvSpPr/>
          <p:nvPr/>
        </p:nvSpPr>
        <p:spPr>
          <a:xfrm>
            <a:off x="10377249" y="2945249"/>
            <a:ext cx="3459242" cy="290322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Εφόσον παραμένω στο παιχνίδι του εμπορευμα­τοποιημένου θεάματος και υπάρχει πιθανότητα να τον κερδίσω κάποια στιγμή τον μπαγάσα Όσκαρ, μήπως η Ακαδημία θα μπορούσε περιμένει ως τα ογδόντα μου;</a:t>
            </a:r>
            <a:endParaRPr lang="en-US" sz="1750" dirty="0"/>
          </a:p>
        </p:txBody>
      </p:sp>
      <p:sp>
        <p:nvSpPr>
          <p:cNvPr id="15" name="Text 13"/>
          <p:cNvSpPr/>
          <p:nvPr/>
        </p:nvSpPr>
        <p:spPr>
          <a:xfrm>
            <a:off x="793790" y="6466522"/>
            <a:ext cx="130428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Προσδιορίστε το είδος του σχολίου που εκφράζουν τα σηµεία στίξης (εισαγωγικά, ερωτηµατικό, αποσιωπητικά, θαυµαστικό) σε καθένα από τα παραπάνω αποσπάσµατα.</a:t>
            </a:r>
            <a:endParaRPr lang="en-US" sz="17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6640" y="582216"/>
            <a:ext cx="5819894" cy="657582"/>
          </a:xfrm>
          <a:prstGeom prst="rect">
            <a:avLst/>
          </a:prstGeom>
          <a:noFill/>
          <a:ln/>
        </p:spPr>
        <p:txBody>
          <a:bodyPr wrap="none" lIns="0" tIns="0" rIns="0" bIns="0" rtlCol="0" anchor="t"/>
          <a:lstStyle/>
          <a:p>
            <a:pPr marL="0" indent="0">
              <a:lnSpc>
                <a:spcPts val="5150"/>
              </a:lnSpc>
              <a:buNone/>
            </a:pPr>
            <a:r>
              <a:rPr lang="en-US" sz="4100" kern="0" spc="-124" dirty="0">
                <a:solidFill>
                  <a:srgbClr val="2C3F42"/>
                </a:solidFill>
                <a:latin typeface="Bitter Medium" pitchFamily="34" charset="0"/>
                <a:ea typeface="Bitter Medium" pitchFamily="34" charset="-122"/>
                <a:cs typeface="Bitter Medium" pitchFamily="34" charset="-120"/>
              </a:rPr>
              <a:t>Ο ρόλος του επιτονισμού</a:t>
            </a:r>
            <a:endParaRPr lang="en-US" sz="4100" dirty="0"/>
          </a:p>
        </p:txBody>
      </p:sp>
      <p:sp>
        <p:nvSpPr>
          <p:cNvPr id="4" name="Shape 1"/>
          <p:cNvSpPr/>
          <p:nvPr/>
        </p:nvSpPr>
        <p:spPr>
          <a:xfrm>
            <a:off x="736640" y="1792129"/>
            <a:ext cx="473512" cy="473512"/>
          </a:xfrm>
          <a:prstGeom prst="roundRect">
            <a:avLst>
              <a:gd name="adj" fmla="val 18668"/>
            </a:avLst>
          </a:prstGeom>
          <a:solidFill>
            <a:srgbClr val="FCE2CF"/>
          </a:solidFill>
          <a:ln w="7620">
            <a:solidFill>
              <a:srgbClr val="E2C8B5"/>
            </a:solidFill>
            <a:prstDash val="solid"/>
          </a:ln>
        </p:spPr>
      </p:sp>
      <p:sp>
        <p:nvSpPr>
          <p:cNvPr id="5" name="Text 2"/>
          <p:cNvSpPr/>
          <p:nvPr/>
        </p:nvSpPr>
        <p:spPr>
          <a:xfrm>
            <a:off x="912614" y="1870948"/>
            <a:ext cx="121563" cy="315754"/>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1</a:t>
            </a:r>
            <a:endParaRPr lang="en-US" sz="2450" dirty="0"/>
          </a:p>
        </p:txBody>
      </p:sp>
      <p:sp>
        <p:nvSpPr>
          <p:cNvPr id="6" name="Text 3"/>
          <p:cNvSpPr/>
          <p:nvPr/>
        </p:nvSpPr>
        <p:spPr>
          <a:xfrm>
            <a:off x="1420535" y="1792129"/>
            <a:ext cx="3866793" cy="328851"/>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Έκφραση γλωσσικού σχολιασμού</a:t>
            </a:r>
            <a:endParaRPr lang="en-US" sz="2050" b="1" dirty="0"/>
          </a:p>
        </p:txBody>
      </p:sp>
      <p:sp>
        <p:nvSpPr>
          <p:cNvPr id="7" name="Text 4"/>
          <p:cNvSpPr/>
          <p:nvPr/>
        </p:nvSpPr>
        <p:spPr>
          <a:xfrm>
            <a:off x="1420535" y="2247186"/>
            <a:ext cx="6986826" cy="673418"/>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Με τον επιτονισμό ο ομιλητής δηλώνει ευρύ φάσμα γλωσσικού σχολιασμού των λεγομένων.</a:t>
            </a:r>
            <a:endParaRPr lang="en-US" sz="1650" dirty="0"/>
          </a:p>
        </p:txBody>
      </p:sp>
      <p:sp>
        <p:nvSpPr>
          <p:cNvPr id="8" name="Shape 5"/>
          <p:cNvSpPr/>
          <p:nvPr/>
        </p:nvSpPr>
        <p:spPr>
          <a:xfrm>
            <a:off x="736640" y="3367683"/>
            <a:ext cx="473512" cy="473512"/>
          </a:xfrm>
          <a:prstGeom prst="roundRect">
            <a:avLst>
              <a:gd name="adj" fmla="val 18668"/>
            </a:avLst>
          </a:prstGeom>
          <a:solidFill>
            <a:srgbClr val="FCE2CF"/>
          </a:solidFill>
          <a:ln w="7620">
            <a:solidFill>
              <a:srgbClr val="E2C8B5"/>
            </a:solidFill>
            <a:prstDash val="solid"/>
          </a:ln>
        </p:spPr>
      </p:sp>
      <p:sp>
        <p:nvSpPr>
          <p:cNvPr id="9" name="Text 6"/>
          <p:cNvSpPr/>
          <p:nvPr/>
        </p:nvSpPr>
        <p:spPr>
          <a:xfrm>
            <a:off x="891302" y="3446502"/>
            <a:ext cx="164187" cy="315754"/>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2</a:t>
            </a:r>
            <a:endParaRPr lang="en-US" sz="2450" dirty="0"/>
          </a:p>
        </p:txBody>
      </p:sp>
      <p:sp>
        <p:nvSpPr>
          <p:cNvPr id="10" name="Text 7"/>
          <p:cNvSpPr/>
          <p:nvPr/>
        </p:nvSpPr>
        <p:spPr>
          <a:xfrm>
            <a:off x="1420535" y="3367683"/>
            <a:ext cx="4082296" cy="328851"/>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Διάκριση ερώτησης και απόφανσης</a:t>
            </a:r>
            <a:endParaRPr lang="en-US" sz="2050" b="1" dirty="0"/>
          </a:p>
        </p:txBody>
      </p:sp>
      <p:sp>
        <p:nvSpPr>
          <p:cNvPr id="11" name="Text 8"/>
          <p:cNvSpPr/>
          <p:nvPr/>
        </p:nvSpPr>
        <p:spPr>
          <a:xfrm>
            <a:off x="1420535" y="3822740"/>
            <a:ext cx="6986826" cy="673418"/>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Με την ανάλογη κύμανση της φωνής ο ομιλητής μπορεί να διακρίνει μεταξύ ερώτησης και απόφανσης.</a:t>
            </a:r>
            <a:endParaRPr lang="en-US" sz="1650" dirty="0"/>
          </a:p>
        </p:txBody>
      </p:sp>
      <p:sp>
        <p:nvSpPr>
          <p:cNvPr id="12" name="Shape 9"/>
          <p:cNvSpPr/>
          <p:nvPr/>
        </p:nvSpPr>
        <p:spPr>
          <a:xfrm>
            <a:off x="736640" y="4943237"/>
            <a:ext cx="473512" cy="473512"/>
          </a:xfrm>
          <a:prstGeom prst="roundRect">
            <a:avLst>
              <a:gd name="adj" fmla="val 18668"/>
            </a:avLst>
          </a:prstGeom>
          <a:solidFill>
            <a:srgbClr val="FCE2CF"/>
          </a:solidFill>
          <a:ln w="7620">
            <a:solidFill>
              <a:srgbClr val="E2C8B5"/>
            </a:solidFill>
            <a:prstDash val="solid"/>
          </a:ln>
        </p:spPr>
      </p:sp>
      <p:sp>
        <p:nvSpPr>
          <p:cNvPr id="13" name="Text 10"/>
          <p:cNvSpPr/>
          <p:nvPr/>
        </p:nvSpPr>
        <p:spPr>
          <a:xfrm>
            <a:off x="887849" y="5022056"/>
            <a:ext cx="171093" cy="315754"/>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3</a:t>
            </a:r>
            <a:endParaRPr lang="en-US" sz="2450" dirty="0"/>
          </a:p>
        </p:txBody>
      </p:sp>
      <p:sp>
        <p:nvSpPr>
          <p:cNvPr id="14" name="Text 11"/>
          <p:cNvSpPr/>
          <p:nvPr/>
        </p:nvSpPr>
        <p:spPr>
          <a:xfrm>
            <a:off x="1420535" y="4943237"/>
            <a:ext cx="2630805" cy="328851"/>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Τονισμός στοιχείων</a:t>
            </a:r>
            <a:endParaRPr lang="en-US" sz="2050" b="1" dirty="0"/>
          </a:p>
        </p:txBody>
      </p:sp>
      <p:sp>
        <p:nvSpPr>
          <p:cNvPr id="15" name="Text 12"/>
          <p:cNvSpPr/>
          <p:nvPr/>
        </p:nvSpPr>
        <p:spPr>
          <a:xfrm>
            <a:off x="1420535" y="5398294"/>
            <a:ext cx="6986826" cy="673418"/>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Ο ομιλητής μπορεί να τονίσει ορισμένα στοιχεία και να επιλύσει αμφισημίες.</a:t>
            </a:r>
            <a:endParaRPr lang="en-US" sz="1650" dirty="0"/>
          </a:p>
        </p:txBody>
      </p:sp>
      <p:sp>
        <p:nvSpPr>
          <p:cNvPr id="16" name="Shape 13"/>
          <p:cNvSpPr/>
          <p:nvPr/>
        </p:nvSpPr>
        <p:spPr>
          <a:xfrm>
            <a:off x="736640" y="6518791"/>
            <a:ext cx="473512" cy="473512"/>
          </a:xfrm>
          <a:prstGeom prst="roundRect">
            <a:avLst>
              <a:gd name="adj" fmla="val 18668"/>
            </a:avLst>
          </a:prstGeom>
          <a:solidFill>
            <a:srgbClr val="FCE2CF"/>
          </a:solidFill>
          <a:ln w="7620">
            <a:solidFill>
              <a:srgbClr val="E2C8B5"/>
            </a:solidFill>
            <a:prstDash val="solid"/>
          </a:ln>
        </p:spPr>
      </p:sp>
      <p:sp>
        <p:nvSpPr>
          <p:cNvPr id="17" name="Text 14"/>
          <p:cNvSpPr/>
          <p:nvPr/>
        </p:nvSpPr>
        <p:spPr>
          <a:xfrm>
            <a:off x="884634" y="6597610"/>
            <a:ext cx="177403" cy="315754"/>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4</a:t>
            </a:r>
            <a:endParaRPr lang="en-US" sz="2450" dirty="0"/>
          </a:p>
        </p:txBody>
      </p:sp>
      <p:sp>
        <p:nvSpPr>
          <p:cNvPr id="18" name="Text 15"/>
          <p:cNvSpPr/>
          <p:nvPr/>
        </p:nvSpPr>
        <p:spPr>
          <a:xfrm>
            <a:off x="1420535" y="6518791"/>
            <a:ext cx="3014186" cy="328851"/>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Έκφραση συναισθημάτων</a:t>
            </a:r>
            <a:endParaRPr lang="en-US" sz="2050" b="1" dirty="0"/>
          </a:p>
        </p:txBody>
      </p:sp>
      <p:sp>
        <p:nvSpPr>
          <p:cNvPr id="19" name="Text 16"/>
          <p:cNvSpPr/>
          <p:nvPr/>
        </p:nvSpPr>
        <p:spPr>
          <a:xfrm>
            <a:off x="1420535" y="6973848"/>
            <a:ext cx="6986826" cy="673418"/>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Ο επιτονισμός επιτρέπει την έκφραση βεβαιότητας, πίστης, πεποίθησης ή αντίθετα επιφύλαξης, δισταγμού, απορίας ή έκπληξης.</a:t>
            </a:r>
            <a:endParaRPr lang="en-US" sz="16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185511"/>
            <a:ext cx="130428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Σημεία στίξης: Το γραπτό ισοδύναμο του επιτονισμού</a:t>
            </a:r>
            <a:endParaRPr lang="en-US" sz="4450" dirty="0"/>
          </a:p>
        </p:txBody>
      </p:sp>
      <p:sp>
        <p:nvSpPr>
          <p:cNvPr id="3" name="Text 1"/>
          <p:cNvSpPr/>
          <p:nvPr/>
        </p:nvSpPr>
        <p:spPr>
          <a:xfrm>
            <a:off x="793790" y="417004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Ορισμός</a:t>
            </a:r>
            <a:endParaRPr lang="en-US" sz="2200" dirty="0"/>
          </a:p>
        </p:txBody>
      </p:sp>
      <p:sp>
        <p:nvSpPr>
          <p:cNvPr id="4" name="Text 2"/>
          <p:cNvSpPr/>
          <p:nvPr/>
        </p:nvSpPr>
        <p:spPr>
          <a:xfrm>
            <a:off x="793790" y="4751189"/>
            <a:ext cx="6244709"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Το σημειολογικό σύστημα που διαθέτουν τα συστήματα γραφής για την απόδοση των χρήσεων του επιτονισμού είναι τα σημεία στίξης.</a:t>
            </a:r>
            <a:endParaRPr lang="en-US" sz="1750" dirty="0"/>
          </a:p>
        </p:txBody>
      </p:sp>
      <p:sp>
        <p:nvSpPr>
          <p:cNvPr id="5" name="Text 3"/>
          <p:cNvSpPr/>
          <p:nvPr/>
        </p:nvSpPr>
        <p:spPr>
          <a:xfrm>
            <a:off x="7599521" y="417004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Λειτουργία</a:t>
            </a:r>
            <a:endParaRPr lang="en-US" sz="2200" dirty="0"/>
          </a:p>
        </p:txBody>
      </p:sp>
      <p:sp>
        <p:nvSpPr>
          <p:cNvPr id="6" name="Text 4"/>
          <p:cNvSpPr/>
          <p:nvPr/>
        </p:nvSpPr>
        <p:spPr>
          <a:xfrm>
            <a:off x="7599521" y="4751189"/>
            <a:ext cx="6244709"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Τα σημεία στίξης αποδίδουν μέρος των χρήσεων που μπορεί να εκφράσει ο φυσικός ομιλητής με τις διακυμάνσεις τής φωνής του.</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5098" y="616863"/>
            <a:ext cx="6709767" cy="700921"/>
          </a:xfrm>
          <a:prstGeom prst="rect">
            <a:avLst/>
          </a:prstGeom>
          <a:noFill/>
          <a:ln/>
        </p:spPr>
        <p:txBody>
          <a:bodyPr wrap="none" lIns="0" tIns="0" rIns="0" bIns="0" rtlCol="0" anchor="t"/>
          <a:lstStyle/>
          <a:p>
            <a:pPr marL="0" indent="0">
              <a:lnSpc>
                <a:spcPts val="5500"/>
              </a:lnSpc>
              <a:buNone/>
            </a:pPr>
            <a:r>
              <a:rPr lang="en-US" sz="4400" kern="0" spc="-132" dirty="0">
                <a:solidFill>
                  <a:srgbClr val="2C3F42"/>
                </a:solidFill>
                <a:latin typeface="Bitter Medium" pitchFamily="34" charset="0"/>
                <a:ea typeface="Bitter Medium" pitchFamily="34" charset="-122"/>
                <a:cs typeface="Bitter Medium" pitchFamily="34" charset="-120"/>
              </a:rPr>
              <a:t>Κατηγορίες σημείων στίξης</a:t>
            </a:r>
            <a:endParaRPr lang="en-US" sz="4400" dirty="0"/>
          </a:p>
        </p:txBody>
      </p:sp>
      <p:sp>
        <p:nvSpPr>
          <p:cNvPr id="3" name="Text 1"/>
          <p:cNvSpPr/>
          <p:nvPr/>
        </p:nvSpPr>
        <p:spPr>
          <a:xfrm>
            <a:off x="1802011" y="3425428"/>
            <a:ext cx="2804160" cy="350401"/>
          </a:xfrm>
          <a:prstGeom prst="rect">
            <a:avLst/>
          </a:prstGeom>
          <a:noFill/>
          <a:ln/>
        </p:spPr>
        <p:txBody>
          <a:bodyPr wrap="none" lIns="0" tIns="0" rIns="0" bIns="0" rtlCol="0" anchor="t"/>
          <a:lstStyle/>
          <a:p>
            <a:pPr marL="0" indent="0" algn="r">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Συντακτικά</a:t>
            </a:r>
            <a:endParaRPr lang="en-US" sz="2200" dirty="0"/>
          </a:p>
        </p:txBody>
      </p:sp>
      <p:sp>
        <p:nvSpPr>
          <p:cNvPr id="4" name="Text 2"/>
          <p:cNvSpPr/>
          <p:nvPr/>
        </p:nvSpPr>
        <p:spPr>
          <a:xfrm>
            <a:off x="785098" y="3910370"/>
            <a:ext cx="3821073" cy="717709"/>
          </a:xfrm>
          <a:prstGeom prst="rect">
            <a:avLst/>
          </a:prstGeom>
          <a:noFill/>
          <a:ln/>
        </p:spPr>
        <p:txBody>
          <a:bodyPr wrap="square" lIns="0" tIns="0" rIns="0" bIns="0" rtlCol="0" anchor="t"/>
          <a:lstStyle/>
          <a:p>
            <a:pPr marL="0" indent="0" algn="r">
              <a:lnSpc>
                <a:spcPts val="2800"/>
              </a:lnSpc>
              <a:buNone/>
            </a:pPr>
            <a:r>
              <a:rPr lang="en-US" sz="1750" kern="0" spc="-35" dirty="0">
                <a:solidFill>
                  <a:srgbClr val="2B2E3C"/>
                </a:solidFill>
                <a:latin typeface="Open Sans" pitchFamily="34" charset="0"/>
                <a:ea typeface="Open Sans" pitchFamily="34" charset="-122"/>
                <a:cs typeface="Open Sans" pitchFamily="34" charset="-120"/>
              </a:rPr>
              <a:t>Διακρίνουν συντακτικές ενότητες του κειμένου</a:t>
            </a:r>
            <a:endParaRPr lang="en-US" sz="1750" dirty="0"/>
          </a:p>
        </p:txBody>
      </p:sp>
      <p:pic>
        <p:nvPicPr>
          <p:cNvPr id="5" name="Image 0" descr="preencoded.png"/>
          <p:cNvPicPr>
            <a:picLocks noChangeAspect="1"/>
          </p:cNvPicPr>
          <p:nvPr/>
        </p:nvPicPr>
        <p:blipFill>
          <a:blip r:embed="rId3"/>
          <a:stretch>
            <a:fillRect/>
          </a:stretch>
        </p:blipFill>
        <p:spPr>
          <a:xfrm>
            <a:off x="5054798" y="1766411"/>
            <a:ext cx="4520803" cy="4520803"/>
          </a:xfrm>
          <a:prstGeom prst="rect">
            <a:avLst/>
          </a:prstGeom>
        </p:spPr>
      </p:pic>
      <p:sp>
        <p:nvSpPr>
          <p:cNvPr id="6" name="Text 3"/>
          <p:cNvSpPr/>
          <p:nvPr/>
        </p:nvSpPr>
        <p:spPr>
          <a:xfrm>
            <a:off x="5702379" y="3530441"/>
            <a:ext cx="107990" cy="448628"/>
          </a:xfrm>
          <a:prstGeom prst="rect">
            <a:avLst/>
          </a:prstGeom>
          <a:noFill/>
          <a:ln/>
        </p:spPr>
        <p:txBody>
          <a:bodyPr wrap="none" lIns="0" tIns="0" rIns="0" bIns="0" rtlCol="0" anchor="t"/>
          <a:lstStyle/>
          <a:p>
            <a:pPr marL="0" indent="0">
              <a:lnSpc>
                <a:spcPts val="3500"/>
              </a:lnSpc>
              <a:buNone/>
            </a:pPr>
            <a:r>
              <a:rPr lang="en-US" sz="2200" kern="0" spc="-66" dirty="0">
                <a:solidFill>
                  <a:srgbClr val="2B2E3C"/>
                </a:solidFill>
                <a:latin typeface="Bitter Medium" pitchFamily="34" charset="0"/>
                <a:ea typeface="Bitter Medium" pitchFamily="34" charset="-122"/>
                <a:cs typeface="Bitter Medium" pitchFamily="34" charset="-120"/>
              </a:rPr>
              <a:t>1</a:t>
            </a:r>
            <a:endParaRPr lang="en-US" sz="2200" dirty="0"/>
          </a:p>
        </p:txBody>
      </p:sp>
      <p:sp>
        <p:nvSpPr>
          <p:cNvPr id="7" name="Text 4"/>
          <p:cNvSpPr/>
          <p:nvPr/>
        </p:nvSpPr>
        <p:spPr>
          <a:xfrm>
            <a:off x="10024229" y="3425428"/>
            <a:ext cx="2804160" cy="350401"/>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Σχολιαστικά</a:t>
            </a:r>
            <a:endParaRPr lang="en-US" sz="2200" dirty="0"/>
          </a:p>
        </p:txBody>
      </p:sp>
      <p:sp>
        <p:nvSpPr>
          <p:cNvPr id="8" name="Text 5"/>
          <p:cNvSpPr/>
          <p:nvPr/>
        </p:nvSpPr>
        <p:spPr>
          <a:xfrm>
            <a:off x="10024229" y="3910370"/>
            <a:ext cx="3821073" cy="717709"/>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Εκφράζουν επιτονικές κυμάνσεις της φωνής</a:t>
            </a:r>
            <a:endParaRPr lang="en-US" sz="1750" dirty="0"/>
          </a:p>
        </p:txBody>
      </p:sp>
      <p:pic>
        <p:nvPicPr>
          <p:cNvPr id="9" name="Image 1" descr="preencoded.png"/>
          <p:cNvPicPr>
            <a:picLocks noChangeAspect="1"/>
          </p:cNvPicPr>
          <p:nvPr/>
        </p:nvPicPr>
        <p:blipFill>
          <a:blip r:embed="rId4"/>
          <a:stretch>
            <a:fillRect/>
          </a:stretch>
        </p:blipFill>
        <p:spPr>
          <a:xfrm>
            <a:off x="5054798" y="1766411"/>
            <a:ext cx="4520803" cy="4520803"/>
          </a:xfrm>
          <a:prstGeom prst="rect">
            <a:avLst/>
          </a:prstGeom>
        </p:spPr>
      </p:pic>
      <p:sp>
        <p:nvSpPr>
          <p:cNvPr id="10" name="Text 6"/>
          <p:cNvSpPr/>
          <p:nvPr/>
        </p:nvSpPr>
        <p:spPr>
          <a:xfrm>
            <a:off x="8800862" y="4074438"/>
            <a:ext cx="145852" cy="448628"/>
          </a:xfrm>
          <a:prstGeom prst="rect">
            <a:avLst/>
          </a:prstGeom>
          <a:noFill/>
          <a:ln/>
        </p:spPr>
        <p:txBody>
          <a:bodyPr wrap="none" lIns="0" tIns="0" rIns="0" bIns="0" rtlCol="0" anchor="t"/>
          <a:lstStyle/>
          <a:p>
            <a:pPr marL="0" indent="0">
              <a:lnSpc>
                <a:spcPts val="3500"/>
              </a:lnSpc>
              <a:buNone/>
            </a:pPr>
            <a:r>
              <a:rPr lang="en-US" sz="2200" kern="0" spc="-66" dirty="0">
                <a:solidFill>
                  <a:srgbClr val="2B2E3C"/>
                </a:solidFill>
                <a:latin typeface="Bitter Medium" pitchFamily="34" charset="0"/>
                <a:ea typeface="Bitter Medium" pitchFamily="34" charset="-122"/>
                <a:cs typeface="Bitter Medium" pitchFamily="34" charset="-120"/>
              </a:rPr>
              <a:t>2</a:t>
            </a:r>
            <a:endParaRPr lang="en-US" sz="2200" dirty="0"/>
          </a:p>
        </p:txBody>
      </p:sp>
      <p:sp>
        <p:nvSpPr>
          <p:cNvPr id="11" name="Text 7"/>
          <p:cNvSpPr/>
          <p:nvPr/>
        </p:nvSpPr>
        <p:spPr>
          <a:xfrm>
            <a:off x="785098" y="6539508"/>
            <a:ext cx="13060204" cy="1076563"/>
          </a:xfrm>
          <a:prstGeom prst="rect">
            <a:avLst/>
          </a:prstGeom>
          <a:noFill/>
          <a:ln/>
        </p:spPr>
        <p:txBody>
          <a:bodyPr wrap="squar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Τα σημεία στίξης διακρίνονται ως προς τη λειτουργία τους σε συντακτικά και σχολιαστικά. Ο γράφων χρησιμοποιεί τα συντακτικά σημεία στίξης προκειμένου να διακρίνει συντακτικές ενότητες του κειμένου. Τα σχολιαστικά ή κειμενικά σημεία στίξης χρησιμοποιούνται για να εκφράσουν στον γραπτό λόγο ό,τι εκφράζουν οι επιτονικές κυμάνσεις της φωνής του ομιλητή.</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708422" y="556617"/>
            <a:ext cx="5689283" cy="632579"/>
          </a:xfrm>
          <a:prstGeom prst="rect">
            <a:avLst/>
          </a:prstGeom>
          <a:noFill/>
          <a:ln/>
        </p:spPr>
        <p:txBody>
          <a:bodyPr wrap="none" lIns="0" tIns="0" rIns="0" bIns="0" rtlCol="0" anchor="t"/>
          <a:lstStyle/>
          <a:p>
            <a:pPr marL="0" indent="0">
              <a:lnSpc>
                <a:spcPts val="4950"/>
              </a:lnSpc>
              <a:buNone/>
            </a:pPr>
            <a:r>
              <a:rPr lang="en-US" sz="3950" kern="0" spc="-120" dirty="0">
                <a:solidFill>
                  <a:srgbClr val="2C3F42"/>
                </a:solidFill>
                <a:latin typeface="Bitter Medium" pitchFamily="34" charset="0"/>
                <a:ea typeface="Bitter Medium" pitchFamily="34" charset="-122"/>
                <a:cs typeface="Bitter Medium" pitchFamily="34" charset="-120"/>
              </a:rPr>
              <a:t>Συντακτικά σημεία στίξης</a:t>
            </a:r>
            <a:endParaRPr lang="en-US" sz="3950" dirty="0"/>
          </a:p>
        </p:txBody>
      </p:sp>
      <p:sp>
        <p:nvSpPr>
          <p:cNvPr id="4" name="Shape 1"/>
          <p:cNvSpPr/>
          <p:nvPr/>
        </p:nvSpPr>
        <p:spPr>
          <a:xfrm>
            <a:off x="708422" y="1720453"/>
            <a:ext cx="455414" cy="455414"/>
          </a:xfrm>
          <a:prstGeom prst="roundRect">
            <a:avLst>
              <a:gd name="adj" fmla="val 18669"/>
            </a:avLst>
          </a:prstGeom>
          <a:solidFill>
            <a:srgbClr val="FCE2CF"/>
          </a:solidFill>
          <a:ln w="7620">
            <a:solidFill>
              <a:srgbClr val="E2C8B5"/>
            </a:solidFill>
            <a:prstDash val="solid"/>
          </a:ln>
        </p:spPr>
      </p:sp>
      <p:sp>
        <p:nvSpPr>
          <p:cNvPr id="5" name="Text 2"/>
          <p:cNvSpPr/>
          <p:nvPr/>
        </p:nvSpPr>
        <p:spPr>
          <a:xfrm>
            <a:off x="877610" y="1796296"/>
            <a:ext cx="116919" cy="303609"/>
          </a:xfrm>
          <a:prstGeom prst="rect">
            <a:avLst/>
          </a:prstGeom>
          <a:noFill/>
          <a:ln/>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1</a:t>
            </a:r>
            <a:endParaRPr lang="en-US" sz="2350" dirty="0"/>
          </a:p>
        </p:txBody>
      </p:sp>
      <p:sp>
        <p:nvSpPr>
          <p:cNvPr id="6" name="Text 3"/>
          <p:cNvSpPr/>
          <p:nvPr/>
        </p:nvSpPr>
        <p:spPr>
          <a:xfrm>
            <a:off x="1366242" y="1720453"/>
            <a:ext cx="2530316" cy="316230"/>
          </a:xfrm>
          <a:prstGeom prst="rect">
            <a:avLst/>
          </a:prstGeom>
          <a:noFill/>
          <a:ln/>
        </p:spPr>
        <p:txBody>
          <a:bodyPr wrap="none" lIns="0" tIns="0" rIns="0" bIns="0" rtlCol="0" anchor="t"/>
          <a:lstStyle/>
          <a:p>
            <a:pPr marL="0" indent="0">
              <a:lnSpc>
                <a:spcPts val="2450"/>
              </a:lnSpc>
              <a:buNone/>
            </a:pPr>
            <a:r>
              <a:rPr lang="en-US" sz="1950" b="1" kern="0" spc="-60" dirty="0">
                <a:solidFill>
                  <a:srgbClr val="2B2E3C"/>
                </a:solidFill>
                <a:latin typeface="Bitter Medium" pitchFamily="34" charset="0"/>
                <a:ea typeface="Bitter Medium" pitchFamily="34" charset="-122"/>
                <a:cs typeface="Bitter Medium" pitchFamily="34" charset="-120"/>
              </a:rPr>
              <a:t>Τελεία</a:t>
            </a:r>
            <a:endParaRPr lang="en-US" sz="1950" b="1" dirty="0"/>
          </a:p>
        </p:txBody>
      </p:sp>
      <p:sp>
        <p:nvSpPr>
          <p:cNvPr id="7" name="Text 4"/>
          <p:cNvSpPr/>
          <p:nvPr/>
        </p:nvSpPr>
        <p:spPr>
          <a:xfrm>
            <a:off x="1366242" y="2158127"/>
            <a:ext cx="7069336" cy="647700"/>
          </a:xfrm>
          <a:prstGeom prst="rect">
            <a:avLst/>
          </a:prstGeom>
          <a:noFill/>
          <a:ln/>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Χρησιμοποιείται για το τέλος περιόδου, σύντμηση λέξεων, διάκριση αριθμών, συντομογραφίες και διάκριση τίτλου-υπότιτλου.</a:t>
            </a:r>
            <a:endParaRPr lang="en-US" sz="1550" dirty="0"/>
          </a:p>
        </p:txBody>
      </p:sp>
      <p:sp>
        <p:nvSpPr>
          <p:cNvPr id="8" name="Shape 5"/>
          <p:cNvSpPr/>
          <p:nvPr/>
        </p:nvSpPr>
        <p:spPr>
          <a:xfrm>
            <a:off x="708422" y="3235881"/>
            <a:ext cx="455414" cy="455414"/>
          </a:xfrm>
          <a:prstGeom prst="roundRect">
            <a:avLst>
              <a:gd name="adj" fmla="val 18669"/>
            </a:avLst>
          </a:prstGeom>
          <a:solidFill>
            <a:srgbClr val="FCE2CF"/>
          </a:solidFill>
          <a:ln w="7620">
            <a:solidFill>
              <a:srgbClr val="E2C8B5"/>
            </a:solidFill>
            <a:prstDash val="solid"/>
          </a:ln>
        </p:spPr>
      </p:sp>
      <p:sp>
        <p:nvSpPr>
          <p:cNvPr id="9" name="Text 6"/>
          <p:cNvSpPr/>
          <p:nvPr/>
        </p:nvSpPr>
        <p:spPr>
          <a:xfrm>
            <a:off x="857131" y="3311723"/>
            <a:ext cx="157877" cy="303609"/>
          </a:xfrm>
          <a:prstGeom prst="rect">
            <a:avLst/>
          </a:prstGeom>
          <a:noFill/>
          <a:ln/>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2</a:t>
            </a:r>
            <a:endParaRPr lang="en-US" sz="2350" dirty="0"/>
          </a:p>
        </p:txBody>
      </p:sp>
      <p:sp>
        <p:nvSpPr>
          <p:cNvPr id="10" name="Text 7"/>
          <p:cNvSpPr/>
          <p:nvPr/>
        </p:nvSpPr>
        <p:spPr>
          <a:xfrm>
            <a:off x="1366242" y="3235881"/>
            <a:ext cx="2530316" cy="316230"/>
          </a:xfrm>
          <a:prstGeom prst="rect">
            <a:avLst/>
          </a:prstGeom>
          <a:noFill/>
          <a:ln/>
        </p:spPr>
        <p:txBody>
          <a:bodyPr wrap="none" lIns="0" tIns="0" rIns="0" bIns="0" rtlCol="0" anchor="t"/>
          <a:lstStyle/>
          <a:p>
            <a:pPr marL="0" indent="0">
              <a:lnSpc>
                <a:spcPts val="2450"/>
              </a:lnSpc>
              <a:buNone/>
            </a:pPr>
            <a:r>
              <a:rPr lang="en-US" sz="1950" b="1" kern="0" spc="-60" dirty="0">
                <a:solidFill>
                  <a:srgbClr val="2B2E3C"/>
                </a:solidFill>
                <a:latin typeface="Bitter Medium" pitchFamily="34" charset="0"/>
                <a:ea typeface="Bitter Medium" pitchFamily="34" charset="-122"/>
                <a:cs typeface="Bitter Medium" pitchFamily="34" charset="-120"/>
              </a:rPr>
              <a:t>Κόμμα</a:t>
            </a:r>
            <a:endParaRPr lang="en-US" sz="1950" b="1" dirty="0"/>
          </a:p>
        </p:txBody>
      </p:sp>
      <p:sp>
        <p:nvSpPr>
          <p:cNvPr id="11" name="Text 8"/>
          <p:cNvSpPr/>
          <p:nvPr/>
        </p:nvSpPr>
        <p:spPr>
          <a:xfrm>
            <a:off x="1366242" y="3673554"/>
            <a:ext cx="7069336" cy="971550"/>
          </a:xfrm>
          <a:prstGeom prst="rect">
            <a:avLst/>
          </a:prstGeom>
          <a:noFill/>
          <a:ln/>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Χρησιμοποιείται σε ασύνδετα σχήματα, παρατακτική σύνδεση, δεκαδικά ψηφία, αναφορικό "ό,τι", επιρρηματικές προτάσεις, επεξηγήσεις και παρενθετικές προτάσεις.</a:t>
            </a:r>
            <a:endParaRPr lang="en-US" sz="1550" dirty="0"/>
          </a:p>
        </p:txBody>
      </p:sp>
      <p:sp>
        <p:nvSpPr>
          <p:cNvPr id="12" name="Shape 9"/>
          <p:cNvSpPr/>
          <p:nvPr/>
        </p:nvSpPr>
        <p:spPr>
          <a:xfrm>
            <a:off x="708422" y="5075158"/>
            <a:ext cx="455414" cy="455414"/>
          </a:xfrm>
          <a:prstGeom prst="roundRect">
            <a:avLst>
              <a:gd name="adj" fmla="val 18669"/>
            </a:avLst>
          </a:prstGeom>
          <a:solidFill>
            <a:srgbClr val="FCE2CF"/>
          </a:solidFill>
          <a:ln w="7620">
            <a:solidFill>
              <a:srgbClr val="E2C8B5"/>
            </a:solidFill>
            <a:prstDash val="solid"/>
          </a:ln>
        </p:spPr>
      </p:sp>
      <p:sp>
        <p:nvSpPr>
          <p:cNvPr id="13" name="Text 10"/>
          <p:cNvSpPr/>
          <p:nvPr/>
        </p:nvSpPr>
        <p:spPr>
          <a:xfrm>
            <a:off x="853797" y="5151001"/>
            <a:ext cx="164544" cy="303609"/>
          </a:xfrm>
          <a:prstGeom prst="rect">
            <a:avLst/>
          </a:prstGeom>
          <a:noFill/>
          <a:ln/>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3</a:t>
            </a:r>
            <a:endParaRPr lang="en-US" sz="2350" dirty="0"/>
          </a:p>
        </p:txBody>
      </p:sp>
      <p:sp>
        <p:nvSpPr>
          <p:cNvPr id="14" name="Text 11"/>
          <p:cNvSpPr/>
          <p:nvPr/>
        </p:nvSpPr>
        <p:spPr>
          <a:xfrm>
            <a:off x="1366242" y="5075158"/>
            <a:ext cx="2530316" cy="316230"/>
          </a:xfrm>
          <a:prstGeom prst="rect">
            <a:avLst/>
          </a:prstGeom>
          <a:noFill/>
          <a:ln/>
        </p:spPr>
        <p:txBody>
          <a:bodyPr wrap="none" lIns="0" tIns="0" rIns="0" bIns="0" rtlCol="0" anchor="t"/>
          <a:lstStyle/>
          <a:p>
            <a:pPr marL="0" indent="0">
              <a:lnSpc>
                <a:spcPts val="2450"/>
              </a:lnSpc>
              <a:buNone/>
            </a:pPr>
            <a:r>
              <a:rPr lang="en-US" sz="1950" b="1" kern="0" spc="-60" dirty="0">
                <a:solidFill>
                  <a:srgbClr val="2B2E3C"/>
                </a:solidFill>
                <a:latin typeface="Bitter Medium" pitchFamily="34" charset="0"/>
                <a:ea typeface="Bitter Medium" pitchFamily="34" charset="-122"/>
                <a:cs typeface="Bitter Medium" pitchFamily="34" charset="-120"/>
              </a:rPr>
              <a:t>Άνω τελεία</a:t>
            </a:r>
            <a:endParaRPr lang="en-US" sz="1950" b="1" dirty="0"/>
          </a:p>
        </p:txBody>
      </p:sp>
      <p:sp>
        <p:nvSpPr>
          <p:cNvPr id="15" name="Text 12"/>
          <p:cNvSpPr/>
          <p:nvPr/>
        </p:nvSpPr>
        <p:spPr>
          <a:xfrm>
            <a:off x="1366242" y="5512832"/>
            <a:ext cx="7069336" cy="647700"/>
          </a:xfrm>
          <a:prstGeom prst="rect">
            <a:avLst/>
          </a:prstGeom>
          <a:noFill/>
          <a:ln/>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Χρησιμοποιείται για να δηλώσει την ημιπερίοδο και να συνδέσει νοηματικά προτάσεις.</a:t>
            </a:r>
            <a:endParaRPr lang="en-US" sz="1550" dirty="0"/>
          </a:p>
        </p:txBody>
      </p:sp>
      <p:sp>
        <p:nvSpPr>
          <p:cNvPr id="16" name="Shape 13"/>
          <p:cNvSpPr/>
          <p:nvPr/>
        </p:nvSpPr>
        <p:spPr>
          <a:xfrm>
            <a:off x="708422" y="6590586"/>
            <a:ext cx="455414" cy="455414"/>
          </a:xfrm>
          <a:prstGeom prst="roundRect">
            <a:avLst>
              <a:gd name="adj" fmla="val 18669"/>
            </a:avLst>
          </a:prstGeom>
          <a:solidFill>
            <a:srgbClr val="FCE2CF"/>
          </a:solidFill>
          <a:ln w="7620">
            <a:solidFill>
              <a:srgbClr val="E2C8B5"/>
            </a:solidFill>
            <a:prstDash val="solid"/>
          </a:ln>
        </p:spPr>
      </p:sp>
      <p:sp>
        <p:nvSpPr>
          <p:cNvPr id="17" name="Text 14"/>
          <p:cNvSpPr/>
          <p:nvPr/>
        </p:nvSpPr>
        <p:spPr>
          <a:xfrm>
            <a:off x="850821" y="6666428"/>
            <a:ext cx="170617" cy="303609"/>
          </a:xfrm>
          <a:prstGeom prst="rect">
            <a:avLst/>
          </a:prstGeom>
          <a:noFill/>
          <a:ln/>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4</a:t>
            </a:r>
            <a:endParaRPr lang="en-US" sz="2350" dirty="0"/>
          </a:p>
        </p:txBody>
      </p:sp>
      <p:sp>
        <p:nvSpPr>
          <p:cNvPr id="18" name="Text 15"/>
          <p:cNvSpPr/>
          <p:nvPr/>
        </p:nvSpPr>
        <p:spPr>
          <a:xfrm>
            <a:off x="1366242" y="6590586"/>
            <a:ext cx="2759273" cy="316230"/>
          </a:xfrm>
          <a:prstGeom prst="rect">
            <a:avLst/>
          </a:prstGeom>
          <a:noFill/>
          <a:ln/>
        </p:spPr>
        <p:txBody>
          <a:bodyPr wrap="none" lIns="0" tIns="0" rIns="0" bIns="0" rtlCol="0" anchor="t"/>
          <a:lstStyle/>
          <a:p>
            <a:pPr marL="0" indent="0">
              <a:lnSpc>
                <a:spcPts val="2450"/>
              </a:lnSpc>
              <a:buNone/>
            </a:pPr>
            <a:r>
              <a:rPr lang="en-US" sz="1950" b="1" kern="0" spc="-60" dirty="0">
                <a:solidFill>
                  <a:srgbClr val="2B2E3C"/>
                </a:solidFill>
                <a:latin typeface="Bitter Medium" pitchFamily="34" charset="0"/>
                <a:ea typeface="Bitter Medium" pitchFamily="34" charset="-122"/>
                <a:cs typeface="Bitter Medium" pitchFamily="34" charset="-120"/>
              </a:rPr>
              <a:t>Παρενθέσεις και αγκύλες</a:t>
            </a:r>
            <a:endParaRPr lang="en-US" sz="1950" b="1" dirty="0"/>
          </a:p>
        </p:txBody>
      </p:sp>
      <p:sp>
        <p:nvSpPr>
          <p:cNvPr id="19" name="Text 16"/>
          <p:cNvSpPr/>
          <p:nvPr/>
        </p:nvSpPr>
        <p:spPr>
          <a:xfrm>
            <a:off x="1366242" y="7028259"/>
            <a:ext cx="7069336" cy="647700"/>
          </a:xfrm>
          <a:prstGeom prst="rect">
            <a:avLst/>
          </a:prstGeom>
          <a:noFill/>
          <a:ln/>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Χρησιμοποιούνται για επεξηγηματικά στοιχεία, παραδείγματα, ορισμούς και πηγές παραθεμάτων.</a:t>
            </a:r>
            <a:endParaRPr lang="en-US" sz="15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3635" y="579596"/>
            <a:ext cx="6158032" cy="658178"/>
          </a:xfrm>
          <a:prstGeom prst="rect">
            <a:avLst/>
          </a:prstGeom>
          <a:noFill/>
          <a:ln/>
        </p:spPr>
        <p:txBody>
          <a:bodyPr wrap="none" lIns="0" tIns="0" rIns="0" bIns="0" rtlCol="0" anchor="t"/>
          <a:lstStyle/>
          <a:p>
            <a:pPr marL="0" indent="0">
              <a:lnSpc>
                <a:spcPts val="5150"/>
              </a:lnSpc>
              <a:buNone/>
            </a:pPr>
            <a:r>
              <a:rPr lang="en-US" sz="4100" kern="0" spc="-124" dirty="0">
                <a:solidFill>
                  <a:srgbClr val="2C3F42"/>
                </a:solidFill>
                <a:latin typeface="Bitter Medium" pitchFamily="34" charset="0"/>
                <a:ea typeface="Bitter Medium" pitchFamily="34" charset="-122"/>
                <a:cs typeface="Bitter Medium" pitchFamily="34" charset="-120"/>
              </a:rPr>
              <a:t>Σχολιαστικά σημεία στίξης</a:t>
            </a:r>
            <a:endParaRPr lang="en-US" sz="4100" dirty="0"/>
          </a:p>
        </p:txBody>
      </p:sp>
      <p:sp>
        <p:nvSpPr>
          <p:cNvPr id="4" name="Shape 1"/>
          <p:cNvSpPr/>
          <p:nvPr/>
        </p:nvSpPr>
        <p:spPr>
          <a:xfrm>
            <a:off x="6223635" y="1790581"/>
            <a:ext cx="473869" cy="473869"/>
          </a:xfrm>
          <a:prstGeom prst="roundRect">
            <a:avLst>
              <a:gd name="adj" fmla="val 18669"/>
            </a:avLst>
          </a:prstGeom>
          <a:solidFill>
            <a:srgbClr val="FCE2CF"/>
          </a:solidFill>
          <a:ln w="7620">
            <a:solidFill>
              <a:srgbClr val="E2C8B5"/>
            </a:solidFill>
            <a:prstDash val="solid"/>
          </a:ln>
        </p:spPr>
      </p:sp>
      <p:sp>
        <p:nvSpPr>
          <p:cNvPr id="5" name="Text 2"/>
          <p:cNvSpPr/>
          <p:nvPr/>
        </p:nvSpPr>
        <p:spPr>
          <a:xfrm>
            <a:off x="6399728" y="1869519"/>
            <a:ext cx="121682" cy="315992"/>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1</a:t>
            </a:r>
            <a:endParaRPr lang="en-US" sz="2450" dirty="0"/>
          </a:p>
        </p:txBody>
      </p:sp>
      <p:sp>
        <p:nvSpPr>
          <p:cNvPr id="6" name="Text 3"/>
          <p:cNvSpPr/>
          <p:nvPr/>
        </p:nvSpPr>
        <p:spPr>
          <a:xfrm>
            <a:off x="6908125" y="1790581"/>
            <a:ext cx="2632948" cy="328970"/>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Θαυμαστικό</a:t>
            </a:r>
            <a:endParaRPr lang="en-US" sz="2050" b="1" dirty="0"/>
          </a:p>
        </p:txBody>
      </p:sp>
      <p:sp>
        <p:nvSpPr>
          <p:cNvPr id="7" name="Text 4"/>
          <p:cNvSpPr/>
          <p:nvPr/>
        </p:nvSpPr>
        <p:spPr>
          <a:xfrm>
            <a:off x="6908125" y="2245876"/>
            <a:ext cx="6985040" cy="673894"/>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Χρησιμοποιείται σε προστακτικές, προσφωνήσεις, για έμφαση, έκπληξη και έντονα συναισθήματα.</a:t>
            </a:r>
            <a:endParaRPr lang="en-US" sz="1650" dirty="0"/>
          </a:p>
        </p:txBody>
      </p:sp>
      <p:sp>
        <p:nvSpPr>
          <p:cNvPr id="8" name="Shape 5"/>
          <p:cNvSpPr/>
          <p:nvPr/>
        </p:nvSpPr>
        <p:spPr>
          <a:xfrm>
            <a:off x="6223635" y="3367326"/>
            <a:ext cx="473869" cy="473869"/>
          </a:xfrm>
          <a:prstGeom prst="roundRect">
            <a:avLst>
              <a:gd name="adj" fmla="val 18669"/>
            </a:avLst>
          </a:prstGeom>
          <a:solidFill>
            <a:srgbClr val="FCE2CF"/>
          </a:solidFill>
          <a:ln w="7620">
            <a:solidFill>
              <a:srgbClr val="E2C8B5"/>
            </a:solidFill>
            <a:prstDash val="solid"/>
          </a:ln>
        </p:spPr>
      </p:sp>
      <p:sp>
        <p:nvSpPr>
          <p:cNvPr id="9" name="Text 6"/>
          <p:cNvSpPr/>
          <p:nvPr/>
        </p:nvSpPr>
        <p:spPr>
          <a:xfrm>
            <a:off x="6378416" y="3446264"/>
            <a:ext cx="164306" cy="315992"/>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2</a:t>
            </a:r>
            <a:endParaRPr lang="en-US" sz="2450" dirty="0"/>
          </a:p>
        </p:txBody>
      </p:sp>
      <p:sp>
        <p:nvSpPr>
          <p:cNvPr id="10" name="Text 7"/>
          <p:cNvSpPr/>
          <p:nvPr/>
        </p:nvSpPr>
        <p:spPr>
          <a:xfrm>
            <a:off x="6908125" y="3367326"/>
            <a:ext cx="2632948" cy="328970"/>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Ερωτηματικό</a:t>
            </a:r>
            <a:endParaRPr lang="en-US" sz="2050" b="1" dirty="0"/>
          </a:p>
        </p:txBody>
      </p:sp>
      <p:sp>
        <p:nvSpPr>
          <p:cNvPr id="11" name="Text 8"/>
          <p:cNvSpPr/>
          <p:nvPr/>
        </p:nvSpPr>
        <p:spPr>
          <a:xfrm>
            <a:off x="6908125" y="3822621"/>
            <a:ext cx="6985040" cy="673894"/>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Χρησιμοποιείται σε ερωτηματικές προτάσεις, για άγνωστα στοιχεία και αβεβαιότητα.</a:t>
            </a:r>
            <a:endParaRPr lang="en-US" sz="1650" dirty="0"/>
          </a:p>
        </p:txBody>
      </p:sp>
      <p:sp>
        <p:nvSpPr>
          <p:cNvPr id="12" name="Shape 9"/>
          <p:cNvSpPr/>
          <p:nvPr/>
        </p:nvSpPr>
        <p:spPr>
          <a:xfrm>
            <a:off x="6223635" y="4944070"/>
            <a:ext cx="473869" cy="473869"/>
          </a:xfrm>
          <a:prstGeom prst="roundRect">
            <a:avLst>
              <a:gd name="adj" fmla="val 18669"/>
            </a:avLst>
          </a:prstGeom>
          <a:solidFill>
            <a:srgbClr val="FCE2CF"/>
          </a:solidFill>
          <a:ln w="7620">
            <a:solidFill>
              <a:srgbClr val="E2C8B5"/>
            </a:solidFill>
            <a:prstDash val="solid"/>
          </a:ln>
        </p:spPr>
      </p:sp>
      <p:sp>
        <p:nvSpPr>
          <p:cNvPr id="13" name="Text 10"/>
          <p:cNvSpPr/>
          <p:nvPr/>
        </p:nvSpPr>
        <p:spPr>
          <a:xfrm>
            <a:off x="6374963" y="5023009"/>
            <a:ext cx="171212" cy="315992"/>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3</a:t>
            </a:r>
            <a:endParaRPr lang="en-US" sz="2450" dirty="0"/>
          </a:p>
        </p:txBody>
      </p:sp>
      <p:sp>
        <p:nvSpPr>
          <p:cNvPr id="14" name="Text 11"/>
          <p:cNvSpPr/>
          <p:nvPr/>
        </p:nvSpPr>
        <p:spPr>
          <a:xfrm>
            <a:off x="6908125" y="4944070"/>
            <a:ext cx="2632948" cy="328970"/>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Εισαγωγικά</a:t>
            </a:r>
            <a:endParaRPr lang="en-US" sz="2050" b="1" dirty="0"/>
          </a:p>
        </p:txBody>
      </p:sp>
      <p:sp>
        <p:nvSpPr>
          <p:cNvPr id="15" name="Text 12"/>
          <p:cNvSpPr/>
          <p:nvPr/>
        </p:nvSpPr>
        <p:spPr>
          <a:xfrm>
            <a:off x="6908125" y="5399365"/>
            <a:ext cx="6985040" cy="673894"/>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Χρησιμοποιούνται για παραθέσεις, αποστασιοποίηση, εστίαση, μεταφορική χρήση και σχολιασμό.</a:t>
            </a:r>
            <a:endParaRPr lang="en-US" sz="1650" dirty="0"/>
          </a:p>
        </p:txBody>
      </p:sp>
      <p:sp>
        <p:nvSpPr>
          <p:cNvPr id="16" name="Shape 13"/>
          <p:cNvSpPr/>
          <p:nvPr/>
        </p:nvSpPr>
        <p:spPr>
          <a:xfrm>
            <a:off x="6223635" y="6520815"/>
            <a:ext cx="473869" cy="473869"/>
          </a:xfrm>
          <a:prstGeom prst="roundRect">
            <a:avLst>
              <a:gd name="adj" fmla="val 18669"/>
            </a:avLst>
          </a:prstGeom>
          <a:solidFill>
            <a:srgbClr val="FCE2CF"/>
          </a:solidFill>
          <a:ln w="7620">
            <a:solidFill>
              <a:srgbClr val="E2C8B5"/>
            </a:solidFill>
            <a:prstDash val="solid"/>
          </a:ln>
        </p:spPr>
      </p:sp>
      <p:sp>
        <p:nvSpPr>
          <p:cNvPr id="17" name="Text 14"/>
          <p:cNvSpPr/>
          <p:nvPr/>
        </p:nvSpPr>
        <p:spPr>
          <a:xfrm>
            <a:off x="6371749" y="6599753"/>
            <a:ext cx="177522" cy="315992"/>
          </a:xfrm>
          <a:prstGeom prst="rect">
            <a:avLst/>
          </a:prstGeom>
          <a:noFill/>
          <a:ln/>
        </p:spPr>
        <p:txBody>
          <a:bodyPr wrap="none" lIns="0" tIns="0" rIns="0" bIns="0" rtlCol="0" anchor="t"/>
          <a:lstStyle/>
          <a:p>
            <a:pPr marL="0" indent="0" algn="ctr">
              <a:lnSpc>
                <a:spcPts val="2450"/>
              </a:lnSpc>
              <a:buNone/>
            </a:pPr>
            <a:r>
              <a:rPr lang="en-US" sz="2450" kern="0" spc="-75" dirty="0">
                <a:solidFill>
                  <a:srgbClr val="2B2E3C"/>
                </a:solidFill>
                <a:latin typeface="Bitter Medium" pitchFamily="34" charset="0"/>
                <a:ea typeface="Bitter Medium" pitchFamily="34" charset="-122"/>
                <a:cs typeface="Bitter Medium" pitchFamily="34" charset="-120"/>
              </a:rPr>
              <a:t>4</a:t>
            </a:r>
            <a:endParaRPr lang="en-US" sz="2450" dirty="0"/>
          </a:p>
        </p:txBody>
      </p:sp>
      <p:sp>
        <p:nvSpPr>
          <p:cNvPr id="18" name="Text 15"/>
          <p:cNvSpPr/>
          <p:nvPr/>
        </p:nvSpPr>
        <p:spPr>
          <a:xfrm>
            <a:off x="6908125" y="6520815"/>
            <a:ext cx="2632948" cy="328970"/>
          </a:xfrm>
          <a:prstGeom prst="rect">
            <a:avLst/>
          </a:prstGeom>
          <a:noFill/>
          <a:ln/>
        </p:spPr>
        <p:txBody>
          <a:bodyPr wrap="none" lIns="0" tIns="0" rIns="0" bIns="0" rtlCol="0" anchor="t"/>
          <a:lstStyle/>
          <a:p>
            <a:pPr marL="0" indent="0">
              <a:lnSpc>
                <a:spcPts val="2550"/>
              </a:lnSpc>
              <a:buNone/>
            </a:pPr>
            <a:r>
              <a:rPr lang="en-US" sz="2050" b="1" kern="0" spc="-62" dirty="0">
                <a:solidFill>
                  <a:srgbClr val="2B2E3C"/>
                </a:solidFill>
                <a:latin typeface="Bitter Medium" pitchFamily="34" charset="0"/>
                <a:ea typeface="Bitter Medium" pitchFamily="34" charset="-122"/>
                <a:cs typeface="Bitter Medium" pitchFamily="34" charset="-120"/>
              </a:rPr>
              <a:t>Αποσιωπητικά</a:t>
            </a:r>
            <a:endParaRPr lang="en-US" sz="2050" b="1" dirty="0"/>
          </a:p>
        </p:txBody>
      </p:sp>
      <p:sp>
        <p:nvSpPr>
          <p:cNvPr id="19" name="Text 16"/>
          <p:cNvSpPr/>
          <p:nvPr/>
        </p:nvSpPr>
        <p:spPr>
          <a:xfrm>
            <a:off x="6908125" y="6976110"/>
            <a:ext cx="6985040" cy="673894"/>
          </a:xfrm>
          <a:prstGeom prst="rect">
            <a:avLst/>
          </a:prstGeom>
          <a:noFill/>
          <a:ln/>
        </p:spPr>
        <p:txBody>
          <a:bodyPr wrap="square" lIns="0" tIns="0" rIns="0" bIns="0" rtlCol="0" anchor="t"/>
          <a:lstStyle/>
          <a:p>
            <a:pPr marL="0" indent="0">
              <a:lnSpc>
                <a:spcPts val="2650"/>
              </a:lnSpc>
              <a:buNone/>
            </a:pPr>
            <a:r>
              <a:rPr lang="en-US" sz="1650" kern="0" spc="-33" dirty="0">
                <a:solidFill>
                  <a:srgbClr val="2B2E3C"/>
                </a:solidFill>
                <a:latin typeface="Open Sans" pitchFamily="34" charset="0"/>
                <a:ea typeface="Open Sans" pitchFamily="34" charset="-122"/>
                <a:cs typeface="Open Sans" pitchFamily="34" charset="-120"/>
              </a:rPr>
              <a:t>Χρησιμοποιούνται για αποσιώπηση, υπονοούμενα και απρόσμενες μεταβολές στο νόημα.</a:t>
            </a:r>
            <a:endParaRPr lang="en-US" sz="16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27578"/>
          </a:xfrm>
          <a:prstGeom prst="rect">
            <a:avLst/>
          </a:prstGeom>
        </p:spPr>
      </p:pic>
      <p:sp>
        <p:nvSpPr>
          <p:cNvPr id="3" name="Text 0"/>
          <p:cNvSpPr/>
          <p:nvPr/>
        </p:nvSpPr>
        <p:spPr>
          <a:xfrm>
            <a:off x="707708" y="3139559"/>
            <a:ext cx="5055156" cy="631865"/>
          </a:xfrm>
          <a:prstGeom prst="rect">
            <a:avLst/>
          </a:prstGeom>
          <a:noFill/>
          <a:ln/>
        </p:spPr>
        <p:txBody>
          <a:bodyPr wrap="none" lIns="0" tIns="0" rIns="0" bIns="0" rtlCol="0" anchor="t"/>
          <a:lstStyle/>
          <a:p>
            <a:pPr marL="0" indent="0">
              <a:lnSpc>
                <a:spcPts val="4950"/>
              </a:lnSpc>
              <a:buNone/>
            </a:pPr>
            <a:r>
              <a:rPr lang="en-US" sz="3950" kern="0" spc="-119" dirty="0">
                <a:solidFill>
                  <a:srgbClr val="2C3F42"/>
                </a:solidFill>
                <a:latin typeface="Bitter Medium" pitchFamily="34" charset="0"/>
                <a:ea typeface="Bitter Medium" pitchFamily="34" charset="-122"/>
                <a:cs typeface="Bitter Medium" pitchFamily="34" charset="-120"/>
              </a:rPr>
              <a:t>Η τελεία</a:t>
            </a:r>
            <a:endParaRPr lang="en-US" sz="3950" dirty="0"/>
          </a:p>
        </p:txBody>
      </p:sp>
      <p:pic>
        <p:nvPicPr>
          <p:cNvPr id="4" name="Image 1" descr="preencoded.png"/>
          <p:cNvPicPr>
            <a:picLocks noChangeAspect="1"/>
          </p:cNvPicPr>
          <p:nvPr/>
        </p:nvPicPr>
        <p:blipFill>
          <a:blip r:embed="rId4"/>
          <a:stretch>
            <a:fillRect/>
          </a:stretch>
        </p:blipFill>
        <p:spPr>
          <a:xfrm>
            <a:off x="707708" y="4074676"/>
            <a:ext cx="505420" cy="505420"/>
          </a:xfrm>
          <a:prstGeom prst="rect">
            <a:avLst/>
          </a:prstGeom>
        </p:spPr>
      </p:pic>
      <p:sp>
        <p:nvSpPr>
          <p:cNvPr id="5" name="Text 1"/>
          <p:cNvSpPr/>
          <p:nvPr/>
        </p:nvSpPr>
        <p:spPr>
          <a:xfrm>
            <a:off x="707708" y="4782264"/>
            <a:ext cx="2527578" cy="315873"/>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Τέλος περιόδου</a:t>
            </a:r>
            <a:endParaRPr lang="en-US" sz="1950" dirty="0"/>
          </a:p>
        </p:txBody>
      </p:sp>
      <p:sp>
        <p:nvSpPr>
          <p:cNvPr id="6" name="Text 2"/>
          <p:cNvSpPr/>
          <p:nvPr/>
        </p:nvSpPr>
        <p:spPr>
          <a:xfrm>
            <a:off x="707708" y="5219462"/>
            <a:ext cx="6455807" cy="323374"/>
          </a:xfrm>
          <a:prstGeom prst="rect">
            <a:avLst/>
          </a:prstGeom>
          <a:noFill/>
          <a:ln/>
        </p:spPr>
        <p:txBody>
          <a:bodyPr wrap="none" lIns="0" tIns="0" rIns="0" bIns="0" rtlCol="0" anchor="t"/>
          <a:lstStyle/>
          <a:p>
            <a:pPr marL="0" indent="0" algn="l">
              <a:lnSpc>
                <a:spcPts val="2500"/>
              </a:lnSpc>
              <a:buNone/>
            </a:pPr>
            <a:r>
              <a:rPr lang="en-US" sz="1550" kern="0" spc="-32" dirty="0">
                <a:solidFill>
                  <a:srgbClr val="2B2E3C"/>
                </a:solidFill>
                <a:latin typeface="Open Sans" pitchFamily="34" charset="0"/>
                <a:ea typeface="Open Sans" pitchFamily="34" charset="-122"/>
                <a:cs typeface="Open Sans" pitchFamily="34" charset="-120"/>
              </a:rPr>
              <a:t>Δηλώνει το τέλος μιας ολοκληρωμένης πρότασης ή παραγράφου.</a:t>
            </a:r>
            <a:endParaRPr lang="en-US" sz="1550" dirty="0"/>
          </a:p>
        </p:txBody>
      </p:sp>
      <p:pic>
        <p:nvPicPr>
          <p:cNvPr id="7" name="Image 2" descr="preencoded.png"/>
          <p:cNvPicPr>
            <a:picLocks noChangeAspect="1"/>
          </p:cNvPicPr>
          <p:nvPr/>
        </p:nvPicPr>
        <p:blipFill>
          <a:blip r:embed="rId5"/>
          <a:stretch>
            <a:fillRect/>
          </a:stretch>
        </p:blipFill>
        <p:spPr>
          <a:xfrm>
            <a:off x="7466767" y="4074676"/>
            <a:ext cx="505420" cy="505420"/>
          </a:xfrm>
          <a:prstGeom prst="rect">
            <a:avLst/>
          </a:prstGeom>
        </p:spPr>
      </p:pic>
      <p:sp>
        <p:nvSpPr>
          <p:cNvPr id="8" name="Text 3"/>
          <p:cNvSpPr/>
          <p:nvPr/>
        </p:nvSpPr>
        <p:spPr>
          <a:xfrm>
            <a:off x="7466767" y="4782264"/>
            <a:ext cx="2527578" cy="315873"/>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Σύντμηση λέξεων</a:t>
            </a:r>
            <a:endParaRPr lang="en-US" sz="1950" dirty="0"/>
          </a:p>
        </p:txBody>
      </p:sp>
      <p:sp>
        <p:nvSpPr>
          <p:cNvPr id="9" name="Text 4"/>
          <p:cNvSpPr/>
          <p:nvPr/>
        </p:nvSpPr>
        <p:spPr>
          <a:xfrm>
            <a:off x="7466767" y="5219462"/>
            <a:ext cx="6455926" cy="323374"/>
          </a:xfrm>
          <a:prstGeom prst="rect">
            <a:avLst/>
          </a:prstGeom>
          <a:noFill/>
          <a:ln/>
        </p:spPr>
        <p:txBody>
          <a:bodyPr wrap="none" lIns="0" tIns="0" rIns="0" bIns="0" rtlCol="0" anchor="t"/>
          <a:lstStyle/>
          <a:p>
            <a:pPr marL="0" indent="0" algn="l">
              <a:lnSpc>
                <a:spcPts val="2500"/>
              </a:lnSpc>
              <a:buNone/>
            </a:pPr>
            <a:r>
              <a:rPr lang="en-US" sz="1550" kern="0" spc="-32" dirty="0">
                <a:solidFill>
                  <a:srgbClr val="2B2E3C"/>
                </a:solidFill>
                <a:latin typeface="Open Sans" pitchFamily="34" charset="0"/>
                <a:ea typeface="Open Sans" pitchFamily="34" charset="-122"/>
                <a:cs typeface="Open Sans" pitchFamily="34" charset="-120"/>
              </a:rPr>
              <a:t>Χρησιμοποιείται για τη συντόμευση λέξεων και φράσεων.</a:t>
            </a:r>
            <a:endParaRPr lang="en-US" sz="1550" dirty="0"/>
          </a:p>
        </p:txBody>
      </p:sp>
      <p:pic>
        <p:nvPicPr>
          <p:cNvPr id="10" name="Image 3" descr="preencoded.png"/>
          <p:cNvPicPr>
            <a:picLocks noChangeAspect="1"/>
          </p:cNvPicPr>
          <p:nvPr/>
        </p:nvPicPr>
        <p:blipFill>
          <a:blip r:embed="rId6"/>
          <a:stretch>
            <a:fillRect/>
          </a:stretch>
        </p:blipFill>
        <p:spPr>
          <a:xfrm>
            <a:off x="707708" y="6149459"/>
            <a:ext cx="505420" cy="505420"/>
          </a:xfrm>
          <a:prstGeom prst="rect">
            <a:avLst/>
          </a:prstGeom>
        </p:spPr>
      </p:pic>
      <p:sp>
        <p:nvSpPr>
          <p:cNvPr id="11" name="Text 5"/>
          <p:cNvSpPr/>
          <p:nvPr/>
        </p:nvSpPr>
        <p:spPr>
          <a:xfrm>
            <a:off x="707708" y="6857048"/>
            <a:ext cx="2527578" cy="315873"/>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Διάκριση αριθμών</a:t>
            </a:r>
            <a:endParaRPr lang="en-US" sz="1950" dirty="0"/>
          </a:p>
        </p:txBody>
      </p:sp>
      <p:sp>
        <p:nvSpPr>
          <p:cNvPr id="12" name="Text 6"/>
          <p:cNvSpPr/>
          <p:nvPr/>
        </p:nvSpPr>
        <p:spPr>
          <a:xfrm>
            <a:off x="707708" y="7294245"/>
            <a:ext cx="6455807" cy="323374"/>
          </a:xfrm>
          <a:prstGeom prst="rect">
            <a:avLst/>
          </a:prstGeom>
          <a:noFill/>
          <a:ln/>
        </p:spPr>
        <p:txBody>
          <a:bodyPr wrap="none" lIns="0" tIns="0" rIns="0" bIns="0" rtlCol="0" anchor="t"/>
          <a:lstStyle/>
          <a:p>
            <a:pPr marL="0" indent="0" algn="l">
              <a:lnSpc>
                <a:spcPts val="2500"/>
              </a:lnSpc>
              <a:buNone/>
            </a:pPr>
            <a:r>
              <a:rPr lang="en-US" sz="1550" kern="0" spc="-32" dirty="0">
                <a:solidFill>
                  <a:srgbClr val="2B2E3C"/>
                </a:solidFill>
                <a:latin typeface="Open Sans" pitchFamily="34" charset="0"/>
                <a:ea typeface="Open Sans" pitchFamily="34" charset="-122"/>
                <a:cs typeface="Open Sans" pitchFamily="34" charset="-120"/>
              </a:rPr>
              <a:t>Διαχωρίζει χιλιάδες, εκατοντάδες χιλιάδες κλπ. στους αριθμούς.</a:t>
            </a:r>
            <a:endParaRPr lang="en-US" sz="1550" dirty="0"/>
          </a:p>
        </p:txBody>
      </p:sp>
      <p:pic>
        <p:nvPicPr>
          <p:cNvPr id="13" name="Image 4" descr="preencoded.png"/>
          <p:cNvPicPr>
            <a:picLocks noChangeAspect="1"/>
          </p:cNvPicPr>
          <p:nvPr/>
        </p:nvPicPr>
        <p:blipFill>
          <a:blip r:embed="rId7"/>
          <a:stretch>
            <a:fillRect/>
          </a:stretch>
        </p:blipFill>
        <p:spPr>
          <a:xfrm>
            <a:off x="7466767" y="6149459"/>
            <a:ext cx="505420" cy="505420"/>
          </a:xfrm>
          <a:prstGeom prst="rect">
            <a:avLst/>
          </a:prstGeom>
        </p:spPr>
      </p:pic>
      <p:sp>
        <p:nvSpPr>
          <p:cNvPr id="14" name="Text 7"/>
          <p:cNvSpPr/>
          <p:nvPr/>
        </p:nvSpPr>
        <p:spPr>
          <a:xfrm>
            <a:off x="7466767" y="6857048"/>
            <a:ext cx="2527578" cy="315873"/>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Συντομογραφίες</a:t>
            </a:r>
            <a:endParaRPr lang="en-US" sz="1950" dirty="0"/>
          </a:p>
        </p:txBody>
      </p:sp>
      <p:sp>
        <p:nvSpPr>
          <p:cNvPr id="15" name="Text 8"/>
          <p:cNvSpPr/>
          <p:nvPr/>
        </p:nvSpPr>
        <p:spPr>
          <a:xfrm>
            <a:off x="7466767" y="7294245"/>
            <a:ext cx="6455926" cy="323374"/>
          </a:xfrm>
          <a:prstGeom prst="rect">
            <a:avLst/>
          </a:prstGeom>
          <a:noFill/>
          <a:ln/>
        </p:spPr>
        <p:txBody>
          <a:bodyPr wrap="none" lIns="0" tIns="0" rIns="0" bIns="0" rtlCol="0" anchor="t"/>
          <a:lstStyle/>
          <a:p>
            <a:pPr marL="0" indent="0" algn="l">
              <a:lnSpc>
                <a:spcPts val="2500"/>
              </a:lnSpc>
              <a:buNone/>
            </a:pPr>
            <a:r>
              <a:rPr lang="en-US" sz="1550" kern="0" spc="-32" dirty="0">
                <a:solidFill>
                  <a:srgbClr val="2B2E3C"/>
                </a:solidFill>
                <a:latin typeface="Open Sans" pitchFamily="34" charset="0"/>
                <a:ea typeface="Open Sans" pitchFamily="34" charset="-122"/>
                <a:cs typeface="Open Sans" pitchFamily="34" charset="-120"/>
              </a:rPr>
              <a:t>Χρησιμοποιείται στις συντομογραφίες για συντόμευση.</a:t>
            </a:r>
            <a:endParaRPr lang="en-US" sz="15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4013"/>
          </a:xfrm>
          <a:prstGeom prst="rect">
            <a:avLst/>
          </a:prstGeom>
        </p:spPr>
      </p:pic>
      <p:sp>
        <p:nvSpPr>
          <p:cNvPr id="3" name="Text 0"/>
          <p:cNvSpPr/>
          <p:nvPr/>
        </p:nvSpPr>
        <p:spPr>
          <a:xfrm>
            <a:off x="723543" y="3319463"/>
            <a:ext cx="5168146" cy="646033"/>
          </a:xfrm>
          <a:prstGeom prst="rect">
            <a:avLst/>
          </a:prstGeom>
          <a:noFill/>
          <a:ln/>
        </p:spPr>
        <p:txBody>
          <a:bodyPr wrap="none" lIns="0" tIns="0" rIns="0" bIns="0" rtlCol="0" anchor="t"/>
          <a:lstStyle/>
          <a:p>
            <a:pPr marL="0" indent="0">
              <a:lnSpc>
                <a:spcPts val="5050"/>
              </a:lnSpc>
              <a:buNone/>
            </a:pPr>
            <a:r>
              <a:rPr lang="en-US" sz="4050" kern="0" spc="-122" dirty="0">
                <a:solidFill>
                  <a:srgbClr val="2C3F42"/>
                </a:solidFill>
                <a:latin typeface="Bitter Medium" pitchFamily="34" charset="0"/>
                <a:ea typeface="Bitter Medium" pitchFamily="34" charset="-122"/>
                <a:cs typeface="Bitter Medium" pitchFamily="34" charset="-120"/>
              </a:rPr>
              <a:t>Το θαυμαστικό</a:t>
            </a:r>
            <a:endParaRPr lang="en-US" sz="4050" dirty="0"/>
          </a:p>
        </p:txBody>
      </p:sp>
      <p:sp>
        <p:nvSpPr>
          <p:cNvPr id="4" name="Shape 1"/>
          <p:cNvSpPr/>
          <p:nvPr/>
        </p:nvSpPr>
        <p:spPr>
          <a:xfrm>
            <a:off x="723543" y="4508063"/>
            <a:ext cx="465058" cy="465058"/>
          </a:xfrm>
          <a:prstGeom prst="roundRect">
            <a:avLst>
              <a:gd name="adj" fmla="val 18670"/>
            </a:avLst>
          </a:prstGeom>
          <a:solidFill>
            <a:srgbClr val="FCE2CF"/>
          </a:solidFill>
          <a:ln w="7620">
            <a:solidFill>
              <a:srgbClr val="E2C8B5"/>
            </a:solidFill>
            <a:prstDash val="solid"/>
          </a:ln>
        </p:spPr>
      </p:sp>
      <p:sp>
        <p:nvSpPr>
          <p:cNvPr id="5" name="Text 2"/>
          <p:cNvSpPr/>
          <p:nvPr/>
        </p:nvSpPr>
        <p:spPr>
          <a:xfrm>
            <a:off x="896302" y="4585573"/>
            <a:ext cx="119420" cy="310039"/>
          </a:xfrm>
          <a:prstGeom prst="rect">
            <a:avLst/>
          </a:prstGeom>
          <a:noFill/>
          <a:ln/>
        </p:spPr>
        <p:txBody>
          <a:bodyPr wrap="none" lIns="0" tIns="0" rIns="0" bIns="0" rtlCol="0" anchor="t"/>
          <a:lstStyle/>
          <a:p>
            <a:pPr marL="0" indent="0" algn="ctr">
              <a:lnSpc>
                <a:spcPts val="2400"/>
              </a:lnSpc>
              <a:buNone/>
            </a:pPr>
            <a:r>
              <a:rPr lang="en-US" sz="2400" kern="0" spc="-73" dirty="0">
                <a:solidFill>
                  <a:srgbClr val="2B2E3C"/>
                </a:solidFill>
                <a:latin typeface="Bitter Medium" pitchFamily="34" charset="0"/>
                <a:ea typeface="Bitter Medium" pitchFamily="34" charset="-122"/>
                <a:cs typeface="Bitter Medium" pitchFamily="34" charset="-120"/>
              </a:rPr>
              <a:t>1</a:t>
            </a:r>
            <a:endParaRPr lang="en-US" sz="2400" dirty="0"/>
          </a:p>
        </p:txBody>
      </p:sp>
      <p:sp>
        <p:nvSpPr>
          <p:cNvPr id="6" name="Text 3"/>
          <p:cNvSpPr/>
          <p:nvPr/>
        </p:nvSpPr>
        <p:spPr>
          <a:xfrm>
            <a:off x="1395293" y="4508063"/>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Προστακτικές</a:t>
            </a:r>
            <a:endParaRPr lang="en-US" sz="2000" dirty="0"/>
          </a:p>
        </p:txBody>
      </p:sp>
      <p:sp>
        <p:nvSpPr>
          <p:cNvPr id="7" name="Text 4"/>
          <p:cNvSpPr/>
          <p:nvPr/>
        </p:nvSpPr>
        <p:spPr>
          <a:xfrm>
            <a:off x="1395293" y="4954905"/>
            <a:ext cx="5816560" cy="330637"/>
          </a:xfrm>
          <a:prstGeom prst="rect">
            <a:avLst/>
          </a:prstGeom>
          <a:noFill/>
          <a:ln/>
        </p:spPr>
        <p:txBody>
          <a:bodyPr wrap="non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Χρησιμοποιείται σε προστακτικές: Βάλε και λίγο κόκκινο!</a:t>
            </a:r>
            <a:endParaRPr lang="en-US" sz="1600" dirty="0"/>
          </a:p>
        </p:txBody>
      </p:sp>
      <p:sp>
        <p:nvSpPr>
          <p:cNvPr id="8" name="Shape 5"/>
          <p:cNvSpPr/>
          <p:nvPr/>
        </p:nvSpPr>
        <p:spPr>
          <a:xfrm>
            <a:off x="7418546" y="4508063"/>
            <a:ext cx="465058" cy="465058"/>
          </a:xfrm>
          <a:prstGeom prst="roundRect">
            <a:avLst>
              <a:gd name="adj" fmla="val 18670"/>
            </a:avLst>
          </a:prstGeom>
          <a:solidFill>
            <a:srgbClr val="FCE2CF"/>
          </a:solidFill>
          <a:ln w="7620">
            <a:solidFill>
              <a:srgbClr val="E2C8B5"/>
            </a:solidFill>
            <a:prstDash val="solid"/>
          </a:ln>
        </p:spPr>
      </p:sp>
      <p:sp>
        <p:nvSpPr>
          <p:cNvPr id="9" name="Text 6"/>
          <p:cNvSpPr/>
          <p:nvPr/>
        </p:nvSpPr>
        <p:spPr>
          <a:xfrm>
            <a:off x="7570351" y="4585573"/>
            <a:ext cx="161330" cy="310039"/>
          </a:xfrm>
          <a:prstGeom prst="rect">
            <a:avLst/>
          </a:prstGeom>
          <a:noFill/>
          <a:ln/>
        </p:spPr>
        <p:txBody>
          <a:bodyPr wrap="none" lIns="0" tIns="0" rIns="0" bIns="0" rtlCol="0" anchor="t"/>
          <a:lstStyle/>
          <a:p>
            <a:pPr marL="0" indent="0" algn="ctr">
              <a:lnSpc>
                <a:spcPts val="2400"/>
              </a:lnSpc>
              <a:buNone/>
            </a:pPr>
            <a:r>
              <a:rPr lang="en-US" sz="2400" kern="0" spc="-73" dirty="0">
                <a:solidFill>
                  <a:srgbClr val="2B2E3C"/>
                </a:solidFill>
                <a:latin typeface="Bitter Medium" pitchFamily="34" charset="0"/>
                <a:ea typeface="Bitter Medium" pitchFamily="34" charset="-122"/>
                <a:cs typeface="Bitter Medium" pitchFamily="34" charset="-120"/>
              </a:rPr>
              <a:t>2</a:t>
            </a:r>
            <a:endParaRPr lang="en-US" sz="2400" dirty="0"/>
          </a:p>
        </p:txBody>
      </p:sp>
      <p:sp>
        <p:nvSpPr>
          <p:cNvPr id="10" name="Text 7"/>
          <p:cNvSpPr/>
          <p:nvPr/>
        </p:nvSpPr>
        <p:spPr>
          <a:xfrm>
            <a:off x="8090297" y="4508063"/>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Προσφώνηση</a:t>
            </a:r>
            <a:endParaRPr lang="en-US" sz="2000" dirty="0"/>
          </a:p>
        </p:txBody>
      </p:sp>
      <p:sp>
        <p:nvSpPr>
          <p:cNvPr id="11" name="Text 8"/>
          <p:cNvSpPr/>
          <p:nvPr/>
        </p:nvSpPr>
        <p:spPr>
          <a:xfrm>
            <a:off x="8090297" y="4954905"/>
            <a:ext cx="5816560" cy="661273"/>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Κατά την προσφώνηση προσώπων (σε ελλειπτική πρόταση): Γιάννη!</a:t>
            </a:r>
            <a:endParaRPr lang="en-US" sz="1600" dirty="0"/>
          </a:p>
        </p:txBody>
      </p:sp>
      <p:sp>
        <p:nvSpPr>
          <p:cNvPr id="12" name="Shape 9"/>
          <p:cNvSpPr/>
          <p:nvPr/>
        </p:nvSpPr>
        <p:spPr>
          <a:xfrm>
            <a:off x="723543" y="6055400"/>
            <a:ext cx="465058" cy="465058"/>
          </a:xfrm>
          <a:prstGeom prst="roundRect">
            <a:avLst>
              <a:gd name="adj" fmla="val 18670"/>
            </a:avLst>
          </a:prstGeom>
          <a:solidFill>
            <a:srgbClr val="FCE2CF"/>
          </a:solidFill>
          <a:ln w="7620">
            <a:solidFill>
              <a:srgbClr val="E2C8B5"/>
            </a:solidFill>
            <a:prstDash val="solid"/>
          </a:ln>
        </p:spPr>
      </p:sp>
      <p:sp>
        <p:nvSpPr>
          <p:cNvPr id="13" name="Text 10"/>
          <p:cNvSpPr/>
          <p:nvPr/>
        </p:nvSpPr>
        <p:spPr>
          <a:xfrm>
            <a:off x="872014" y="6132909"/>
            <a:ext cx="168116" cy="310039"/>
          </a:xfrm>
          <a:prstGeom prst="rect">
            <a:avLst/>
          </a:prstGeom>
          <a:noFill/>
          <a:ln/>
        </p:spPr>
        <p:txBody>
          <a:bodyPr wrap="none" lIns="0" tIns="0" rIns="0" bIns="0" rtlCol="0" anchor="t"/>
          <a:lstStyle/>
          <a:p>
            <a:pPr marL="0" indent="0" algn="ctr">
              <a:lnSpc>
                <a:spcPts val="2400"/>
              </a:lnSpc>
              <a:buNone/>
            </a:pPr>
            <a:r>
              <a:rPr lang="en-US" sz="2400" kern="0" spc="-73" dirty="0">
                <a:solidFill>
                  <a:srgbClr val="2B2E3C"/>
                </a:solidFill>
                <a:latin typeface="Bitter Medium" pitchFamily="34" charset="0"/>
                <a:ea typeface="Bitter Medium" pitchFamily="34" charset="-122"/>
                <a:cs typeface="Bitter Medium" pitchFamily="34" charset="-120"/>
              </a:rPr>
              <a:t>3</a:t>
            </a:r>
            <a:endParaRPr lang="en-US" sz="2400" dirty="0"/>
          </a:p>
        </p:txBody>
      </p:sp>
      <p:sp>
        <p:nvSpPr>
          <p:cNvPr id="14" name="Text 11"/>
          <p:cNvSpPr/>
          <p:nvPr/>
        </p:nvSpPr>
        <p:spPr>
          <a:xfrm>
            <a:off x="1395293" y="6055400"/>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Έμφαση</a:t>
            </a:r>
            <a:endParaRPr lang="en-US" sz="2000" dirty="0"/>
          </a:p>
        </p:txBody>
      </p:sp>
      <p:sp>
        <p:nvSpPr>
          <p:cNvPr id="15" name="Text 12"/>
          <p:cNvSpPr/>
          <p:nvPr/>
        </p:nvSpPr>
        <p:spPr>
          <a:xfrm>
            <a:off x="1395293" y="6502241"/>
            <a:ext cx="5816560" cy="661273"/>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Για να αποδώσει έμφαση: Η Οδύσσεια της ξεκίνησε όταν προσπάθησε να συνδεθεί με το τηλεφωνικό κέντρο. Ματαίως!</a:t>
            </a:r>
            <a:endParaRPr lang="en-US" sz="1600" dirty="0"/>
          </a:p>
        </p:txBody>
      </p:sp>
      <p:sp>
        <p:nvSpPr>
          <p:cNvPr id="16" name="Shape 13"/>
          <p:cNvSpPr/>
          <p:nvPr/>
        </p:nvSpPr>
        <p:spPr>
          <a:xfrm>
            <a:off x="7418546" y="6055400"/>
            <a:ext cx="465058" cy="465058"/>
          </a:xfrm>
          <a:prstGeom prst="roundRect">
            <a:avLst>
              <a:gd name="adj" fmla="val 18670"/>
            </a:avLst>
          </a:prstGeom>
          <a:solidFill>
            <a:srgbClr val="FCE2CF"/>
          </a:solidFill>
          <a:ln w="7620">
            <a:solidFill>
              <a:srgbClr val="E2C8B5"/>
            </a:solidFill>
            <a:prstDash val="solid"/>
          </a:ln>
        </p:spPr>
      </p:sp>
      <p:sp>
        <p:nvSpPr>
          <p:cNvPr id="17" name="Text 14"/>
          <p:cNvSpPr/>
          <p:nvPr/>
        </p:nvSpPr>
        <p:spPr>
          <a:xfrm>
            <a:off x="7563922" y="6132909"/>
            <a:ext cx="174308" cy="310039"/>
          </a:xfrm>
          <a:prstGeom prst="rect">
            <a:avLst/>
          </a:prstGeom>
          <a:noFill/>
          <a:ln/>
        </p:spPr>
        <p:txBody>
          <a:bodyPr wrap="none" lIns="0" tIns="0" rIns="0" bIns="0" rtlCol="0" anchor="t"/>
          <a:lstStyle/>
          <a:p>
            <a:pPr marL="0" indent="0" algn="ctr">
              <a:lnSpc>
                <a:spcPts val="2400"/>
              </a:lnSpc>
              <a:buNone/>
            </a:pPr>
            <a:r>
              <a:rPr lang="en-US" sz="2400" kern="0" spc="-73" dirty="0">
                <a:solidFill>
                  <a:srgbClr val="2B2E3C"/>
                </a:solidFill>
                <a:latin typeface="Bitter Medium" pitchFamily="34" charset="0"/>
                <a:ea typeface="Bitter Medium" pitchFamily="34" charset="-122"/>
                <a:cs typeface="Bitter Medium" pitchFamily="34" charset="-120"/>
              </a:rPr>
              <a:t>4</a:t>
            </a:r>
            <a:endParaRPr lang="en-US" sz="2400" dirty="0"/>
          </a:p>
        </p:txBody>
      </p:sp>
      <p:sp>
        <p:nvSpPr>
          <p:cNvPr id="18" name="Text 15"/>
          <p:cNvSpPr/>
          <p:nvPr/>
        </p:nvSpPr>
        <p:spPr>
          <a:xfrm>
            <a:off x="8090297" y="6055400"/>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Έκπληξη</a:t>
            </a:r>
            <a:endParaRPr lang="en-US" sz="2000" dirty="0"/>
          </a:p>
        </p:txBody>
      </p:sp>
      <p:sp>
        <p:nvSpPr>
          <p:cNvPr id="19" name="Text 16"/>
          <p:cNvSpPr/>
          <p:nvPr/>
        </p:nvSpPr>
        <p:spPr>
          <a:xfrm>
            <a:off x="8090297" y="6502241"/>
            <a:ext cx="5816560" cy="991910"/>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Για να δηλώσει την έκπληξή του για το περιεχόμενο του μηνύματος: Κανένας από τους αρμοδίους δεν σκέφτηκε ότι η δημιουργία των έργων θα δημιουργούσε και μπάζα!</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496616"/>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Το ερωτηματικό</a:t>
            </a:r>
            <a:endParaRPr lang="en-US" sz="4450" dirty="0"/>
          </a:p>
        </p:txBody>
      </p:sp>
      <p:pic>
        <p:nvPicPr>
          <p:cNvPr id="4" name="Image 1" descr="preencoded.png"/>
          <p:cNvPicPr>
            <a:picLocks noChangeAspect="1"/>
          </p:cNvPicPr>
          <p:nvPr/>
        </p:nvPicPr>
        <p:blipFill>
          <a:blip r:embed="rId4"/>
          <a:stretch>
            <a:fillRect/>
          </a:stretch>
        </p:blipFill>
        <p:spPr>
          <a:xfrm>
            <a:off x="793790" y="2545556"/>
            <a:ext cx="566976" cy="566976"/>
          </a:xfrm>
          <a:prstGeom prst="rect">
            <a:avLst/>
          </a:prstGeom>
        </p:spPr>
      </p:pic>
      <p:sp>
        <p:nvSpPr>
          <p:cNvPr id="5" name="Text 1"/>
          <p:cNvSpPr/>
          <p:nvPr/>
        </p:nvSpPr>
        <p:spPr>
          <a:xfrm>
            <a:off x="793790" y="3339346"/>
            <a:ext cx="2901553" cy="70866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Ερωτηματικές προτάσεις</a:t>
            </a:r>
            <a:endParaRPr lang="en-US" sz="2200" dirty="0"/>
          </a:p>
        </p:txBody>
      </p:sp>
      <p:sp>
        <p:nvSpPr>
          <p:cNvPr id="6" name="Text 2"/>
          <p:cNvSpPr/>
          <p:nvPr/>
        </p:nvSpPr>
        <p:spPr>
          <a:xfrm>
            <a:off x="793790" y="3829981"/>
            <a:ext cx="2901553"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Στο τέλος ευθείας ερωτηματικής πρότασης, αλλά και σε ρητορικές ερωτήσεις.</a:t>
            </a:r>
            <a:endParaRPr lang="en-US" sz="1750" dirty="0"/>
          </a:p>
        </p:txBody>
      </p:sp>
      <p:pic>
        <p:nvPicPr>
          <p:cNvPr id="7" name="Image 2" descr="preencoded.png"/>
          <p:cNvPicPr>
            <a:picLocks noChangeAspect="1"/>
          </p:cNvPicPr>
          <p:nvPr/>
        </p:nvPicPr>
        <p:blipFill>
          <a:blip r:embed="rId5"/>
          <a:stretch>
            <a:fillRect/>
          </a:stretch>
        </p:blipFill>
        <p:spPr>
          <a:xfrm>
            <a:off x="4035504" y="2545556"/>
            <a:ext cx="566976" cy="566976"/>
          </a:xfrm>
          <a:prstGeom prst="rect">
            <a:avLst/>
          </a:prstGeom>
        </p:spPr>
      </p:pic>
      <p:sp>
        <p:nvSpPr>
          <p:cNvPr id="8" name="Text 3"/>
          <p:cNvSpPr/>
          <p:nvPr/>
        </p:nvSpPr>
        <p:spPr>
          <a:xfrm>
            <a:off x="4035504" y="3339346"/>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Άγνωστα στοιχεία</a:t>
            </a:r>
            <a:endParaRPr lang="en-US" sz="2200" dirty="0"/>
          </a:p>
        </p:txBody>
      </p:sp>
      <p:sp>
        <p:nvSpPr>
          <p:cNvPr id="9" name="Text 4"/>
          <p:cNvSpPr/>
          <p:nvPr/>
        </p:nvSpPr>
        <p:spPr>
          <a:xfrm>
            <a:off x="4035504" y="3829764"/>
            <a:ext cx="2901672"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Σε αντικατάσταση ενός στοιχείου του μηνύματος που είναι άγνωστο: Ο Ηράκλειτος (640-; π.Χ.) πέρασε τη ζωή του στην Έφεσο.</a:t>
            </a:r>
            <a:endParaRPr lang="en-US" sz="1750" dirty="0"/>
          </a:p>
        </p:txBody>
      </p:sp>
      <p:pic>
        <p:nvPicPr>
          <p:cNvPr id="10" name="Image 3" descr="preencoded.png"/>
          <p:cNvPicPr>
            <a:picLocks noChangeAspect="1"/>
          </p:cNvPicPr>
          <p:nvPr/>
        </p:nvPicPr>
        <p:blipFill>
          <a:blip r:embed="rId6"/>
          <a:stretch>
            <a:fillRect/>
          </a:stretch>
        </p:blipFill>
        <p:spPr>
          <a:xfrm>
            <a:off x="7277338" y="2545556"/>
            <a:ext cx="566976" cy="566976"/>
          </a:xfrm>
          <a:prstGeom prst="rect">
            <a:avLst/>
          </a:prstGeom>
        </p:spPr>
      </p:pic>
      <p:sp>
        <p:nvSpPr>
          <p:cNvPr id="11" name="Text 5"/>
          <p:cNvSpPr/>
          <p:nvPr/>
        </p:nvSpPr>
        <p:spPr>
          <a:xfrm>
            <a:off x="7277338" y="3339346"/>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Αβεβαιότητα</a:t>
            </a:r>
            <a:endParaRPr lang="en-US" sz="2200" dirty="0"/>
          </a:p>
        </p:txBody>
      </p:sp>
      <p:sp>
        <p:nvSpPr>
          <p:cNvPr id="12" name="Text 6"/>
          <p:cNvSpPr/>
          <p:nvPr/>
        </p:nvSpPr>
        <p:spPr>
          <a:xfrm>
            <a:off x="7277338" y="3829764"/>
            <a:ext cx="2901672" cy="290322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Εντός παρενθέσεων για να δηλώσει την αβεβαιότητα του για ένα στοιχείο του μηνύματος: Η ελαιογραφία τού Lucas Cranach «Η κρίση τού Πάρη» βρίσκεται στο Μουσείο τής Καρλσρούης (;).</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1109</Words>
  <Application>Microsoft Office PowerPoint</Application>
  <PresentationFormat>Προσαρμογή</PresentationFormat>
  <Paragraphs>157</Paragraphs>
  <Slides>15</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Open Sans</vt:lpstr>
      <vt:lpstr>Bitter Medium</vt:lpstr>
      <vt:lpstr>Open Sans Bold</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2025-02-17T16:49:00Z</dcterms:created>
  <dcterms:modified xsi:type="dcterms:W3CDTF">2025-02-17T16:53:42Z</dcterms:modified>
</cp:coreProperties>
</file>