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8288000" cy="10287000"/>
  <p:notesSz cx="6858000" cy="9144000"/>
  <p:embeddedFontLst>
    <p:embeddedFont>
      <p:font typeface="Arimo" charset="1" panose="020B0604020202020204"/>
      <p:regular r:id="rId24"/>
    </p:embeddedFont>
    <p:embeddedFont>
      <p:font typeface="Source Serif Pro" charset="1" panose="02040603050405020204"/>
      <p:regular r:id="rId25"/>
    </p:embeddedFont>
    <p:embeddedFont>
      <p:font typeface="Arimo Bold" charset="1" panose="020B0704020202020204"/>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notesMasters/notesMaster1.xml" Type="http://schemas.openxmlformats.org/officeDocument/2006/relationships/notesMaster"/><Relationship Id="rId22" Target="theme/theme2.xml" Type="http://schemas.openxmlformats.org/officeDocument/2006/relationships/theme"/><Relationship Id="rId23" Target="notesSlides/notesSlide1.xml" Type="http://schemas.openxmlformats.org/officeDocument/2006/relationships/notesSlide"/><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notesSlides/notesSlide2.xml" Type="http://schemas.openxmlformats.org/officeDocument/2006/relationships/notesSlide"/><Relationship Id="rId28" Target="notesSlides/notesSlide3.xml" Type="http://schemas.openxmlformats.org/officeDocument/2006/relationships/notesSlide"/><Relationship Id="rId29" Target="notesSlides/notesSlide4.xml" Type="http://schemas.openxmlformats.org/officeDocument/2006/relationships/notesSlide"/><Relationship Id="rId3" Target="viewProps.xml" Type="http://schemas.openxmlformats.org/officeDocument/2006/relationships/viewProps"/><Relationship Id="rId30" Target="notesSlides/notesSlide5.xml" Type="http://schemas.openxmlformats.org/officeDocument/2006/relationships/notesSlide"/><Relationship Id="rId31" Target="notesSlides/notesSlide6.xml" Type="http://schemas.openxmlformats.org/officeDocument/2006/relationships/notesSlide"/><Relationship Id="rId32" Target="notesSlides/notesSlide7.xml" Type="http://schemas.openxmlformats.org/officeDocument/2006/relationships/notesSlide"/><Relationship Id="rId33" Target="notesSlides/notesSlide8.xml" Type="http://schemas.openxmlformats.org/officeDocument/2006/relationships/notesSlide"/><Relationship Id="rId34" Target="notesSlides/notesSlide9.xml" Type="http://schemas.openxmlformats.org/officeDocument/2006/relationships/notesSlide"/><Relationship Id="rId35" Target="notesSlides/notesSlide10.xml" Type="http://schemas.openxmlformats.org/officeDocument/2006/relationships/notesSlide"/><Relationship Id="rId36" Target="notesSlides/notesSlide11.xml" Type="http://schemas.openxmlformats.org/officeDocument/2006/relationships/notesSlide"/><Relationship Id="rId37" Target="notesSlides/notesSlide12.xml" Type="http://schemas.openxmlformats.org/officeDocument/2006/relationships/notesSlide"/><Relationship Id="rId38" Target="notesSlides/notesSlide13.xml" Type="http://schemas.openxmlformats.org/officeDocument/2006/relationships/notesSlide"/><Relationship Id="rId39" Target="notesSlides/notesSlide14.xml" Type="http://schemas.openxmlformats.org/officeDocument/2006/relationships/notesSlide"/><Relationship Id="rId4" Target="theme/theme1.xml" Type="http://schemas.openxmlformats.org/officeDocument/2006/relationships/theme"/><Relationship Id="rId40" Target="notesSlides/notesSlide15.xml" Type="http://schemas.openxmlformats.org/officeDocument/2006/relationships/notesSlid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9.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20.png" Type="http://schemas.openxmlformats.org/officeDocument/2006/relationships/image"/><Relationship Id="rId4" Target="../media/image2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22.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2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6.png" Type="http://schemas.openxmlformats.org/officeDocument/2006/relationships/image"/><Relationship Id="rId4" Target="../media/image7.png" Type="http://schemas.openxmlformats.org/officeDocument/2006/relationships/image"/><Relationship Id="rId5" Target="../media/image8.png" Type="http://schemas.openxmlformats.org/officeDocument/2006/relationships/image"/><Relationship Id="rId6" Target="../media/image9.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0.png" Type="http://schemas.openxmlformats.org/officeDocument/2006/relationships/image"/><Relationship Id="rId4" Target="../media/image11.png" Type="http://schemas.openxmlformats.org/officeDocument/2006/relationships/image"/><Relationship Id="rId5" Target="../media/image12.png" Type="http://schemas.openxmlformats.org/officeDocument/2006/relationships/image"/><Relationship Id="rId6" Target="../media/image1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5.png" Type="http://schemas.openxmlformats.org/officeDocument/2006/relationships/image"/><Relationship Id="rId4" Target="../media/image16.png" Type="http://schemas.openxmlformats.org/officeDocument/2006/relationships/image"/><Relationship Id="rId5" Target="../media/image17.png" Type="http://schemas.openxmlformats.org/officeDocument/2006/relationships/image"/><Relationship Id="rId6" Target="../media/image18.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sp>
        <p:nvSpPr>
          <p:cNvPr name="Freeform 6" id="6" descr="preencoded.png"/>
          <p:cNvSpPr/>
          <p:nvPr/>
        </p:nvSpPr>
        <p:spPr>
          <a:xfrm flipH="false" flipV="false" rot="0">
            <a:off x="1143000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3"/>
            <a:stretch>
              <a:fillRect l="0" t="0" r="0" b="0"/>
            </a:stretch>
          </a:blipFill>
        </p:spPr>
      </p:sp>
      <p:grpSp>
        <p:nvGrpSpPr>
          <p:cNvPr name="Group 7" id="7"/>
          <p:cNvGrpSpPr/>
          <p:nvPr/>
        </p:nvGrpSpPr>
        <p:grpSpPr>
          <a:xfrm rot="0">
            <a:off x="987475" y="7520136"/>
            <a:ext cx="463154" cy="463154"/>
            <a:chOff x="0" y="0"/>
            <a:chExt cx="617538" cy="617538"/>
          </a:xfrm>
        </p:grpSpPr>
        <p:sp>
          <p:nvSpPr>
            <p:cNvPr name="Freeform 8" id="8"/>
            <p:cNvSpPr/>
            <p:nvPr/>
          </p:nvSpPr>
          <p:spPr>
            <a:xfrm flipH="false" flipV="false" rot="0">
              <a:off x="0" y="0"/>
              <a:ext cx="617601" cy="617601"/>
            </a:xfrm>
            <a:custGeom>
              <a:avLst/>
              <a:gdLst/>
              <a:ahLst/>
              <a:cxnLst/>
              <a:rect r="r" b="b" t="t" l="l"/>
              <a:pathLst>
                <a:path h="617601" w="617601">
                  <a:moveTo>
                    <a:pt x="0" y="308737"/>
                  </a:moveTo>
                  <a:cubicBezTo>
                    <a:pt x="0" y="138303"/>
                    <a:pt x="138303" y="0"/>
                    <a:pt x="308737" y="0"/>
                  </a:cubicBezTo>
                  <a:cubicBezTo>
                    <a:pt x="310642" y="0"/>
                    <a:pt x="312547" y="889"/>
                    <a:pt x="313690" y="2413"/>
                  </a:cubicBezTo>
                  <a:lnTo>
                    <a:pt x="308737" y="6350"/>
                  </a:lnTo>
                  <a:lnTo>
                    <a:pt x="308737" y="0"/>
                  </a:lnTo>
                  <a:lnTo>
                    <a:pt x="308737" y="6350"/>
                  </a:lnTo>
                  <a:lnTo>
                    <a:pt x="308737" y="0"/>
                  </a:lnTo>
                  <a:cubicBezTo>
                    <a:pt x="479298" y="0"/>
                    <a:pt x="617601" y="138303"/>
                    <a:pt x="617601" y="308737"/>
                  </a:cubicBezTo>
                  <a:cubicBezTo>
                    <a:pt x="617601" y="311150"/>
                    <a:pt x="616204" y="313309"/>
                    <a:pt x="614045" y="314452"/>
                  </a:cubicBezTo>
                  <a:lnTo>
                    <a:pt x="611251" y="308737"/>
                  </a:lnTo>
                  <a:lnTo>
                    <a:pt x="617601" y="308737"/>
                  </a:lnTo>
                  <a:cubicBezTo>
                    <a:pt x="617601" y="479298"/>
                    <a:pt x="479298" y="617474"/>
                    <a:pt x="308864" y="617474"/>
                  </a:cubicBezTo>
                  <a:lnTo>
                    <a:pt x="308864" y="611124"/>
                  </a:lnTo>
                  <a:lnTo>
                    <a:pt x="308864" y="604774"/>
                  </a:lnTo>
                  <a:lnTo>
                    <a:pt x="308864" y="611124"/>
                  </a:lnTo>
                  <a:lnTo>
                    <a:pt x="308864" y="617474"/>
                  </a:lnTo>
                  <a:cubicBezTo>
                    <a:pt x="138303" y="617601"/>
                    <a:pt x="0" y="479298"/>
                    <a:pt x="0" y="308737"/>
                  </a:cubicBezTo>
                  <a:lnTo>
                    <a:pt x="6350" y="308737"/>
                  </a:lnTo>
                  <a:lnTo>
                    <a:pt x="0" y="308737"/>
                  </a:lnTo>
                  <a:moveTo>
                    <a:pt x="12700" y="308737"/>
                  </a:moveTo>
                  <a:lnTo>
                    <a:pt x="6350" y="308737"/>
                  </a:lnTo>
                  <a:lnTo>
                    <a:pt x="12700" y="308737"/>
                  </a:lnTo>
                  <a:cubicBezTo>
                    <a:pt x="12700" y="472313"/>
                    <a:pt x="145288" y="604901"/>
                    <a:pt x="308737" y="604901"/>
                  </a:cubicBezTo>
                  <a:cubicBezTo>
                    <a:pt x="312293" y="604901"/>
                    <a:pt x="315087" y="607695"/>
                    <a:pt x="315087" y="611251"/>
                  </a:cubicBezTo>
                  <a:cubicBezTo>
                    <a:pt x="315087" y="614807"/>
                    <a:pt x="312293" y="617601"/>
                    <a:pt x="308737" y="617601"/>
                  </a:cubicBezTo>
                  <a:cubicBezTo>
                    <a:pt x="305181" y="617601"/>
                    <a:pt x="302387" y="614807"/>
                    <a:pt x="302387" y="611251"/>
                  </a:cubicBezTo>
                  <a:cubicBezTo>
                    <a:pt x="302387" y="607695"/>
                    <a:pt x="305181" y="604901"/>
                    <a:pt x="308737" y="604901"/>
                  </a:cubicBezTo>
                  <a:cubicBezTo>
                    <a:pt x="472313" y="604901"/>
                    <a:pt x="604774" y="472313"/>
                    <a:pt x="604774" y="308864"/>
                  </a:cubicBezTo>
                  <a:cubicBezTo>
                    <a:pt x="604774" y="306451"/>
                    <a:pt x="606171" y="304292"/>
                    <a:pt x="608330" y="303149"/>
                  </a:cubicBezTo>
                  <a:lnTo>
                    <a:pt x="611124" y="308864"/>
                  </a:lnTo>
                  <a:lnTo>
                    <a:pt x="604774" y="308864"/>
                  </a:lnTo>
                  <a:cubicBezTo>
                    <a:pt x="604901" y="145288"/>
                    <a:pt x="472313" y="12700"/>
                    <a:pt x="308737" y="12700"/>
                  </a:cubicBezTo>
                  <a:cubicBezTo>
                    <a:pt x="306832" y="12700"/>
                    <a:pt x="304927" y="11811"/>
                    <a:pt x="303784" y="10287"/>
                  </a:cubicBezTo>
                  <a:lnTo>
                    <a:pt x="308737" y="6350"/>
                  </a:lnTo>
                  <a:lnTo>
                    <a:pt x="308737" y="12700"/>
                  </a:lnTo>
                  <a:cubicBezTo>
                    <a:pt x="145288" y="12700"/>
                    <a:pt x="12700" y="145288"/>
                    <a:pt x="12700" y="308737"/>
                  </a:cubicBezTo>
                  <a:close/>
                </a:path>
              </a:pathLst>
            </a:custGeom>
            <a:solidFill>
              <a:srgbClr val="FFFFFF"/>
            </a:solidFill>
          </p:spPr>
        </p:sp>
      </p:grpSp>
      <p:sp>
        <p:nvSpPr>
          <p:cNvPr name="Freeform 9" id="9" descr="preencoded.png"/>
          <p:cNvSpPr/>
          <p:nvPr/>
        </p:nvSpPr>
        <p:spPr>
          <a:xfrm flipH="false" flipV="false" rot="0">
            <a:off x="1028700" y="8517932"/>
            <a:ext cx="434579" cy="434579"/>
          </a:xfrm>
          <a:custGeom>
            <a:avLst/>
            <a:gdLst/>
            <a:ahLst/>
            <a:cxnLst/>
            <a:rect r="r" b="b" t="t" l="l"/>
            <a:pathLst>
              <a:path h="434579" w="434579">
                <a:moveTo>
                  <a:pt x="0" y="0"/>
                </a:moveTo>
                <a:lnTo>
                  <a:pt x="434579" y="0"/>
                </a:lnTo>
                <a:lnTo>
                  <a:pt x="434579" y="434579"/>
                </a:lnTo>
                <a:lnTo>
                  <a:pt x="0" y="434579"/>
                </a:lnTo>
                <a:lnTo>
                  <a:pt x="0" y="0"/>
                </a:lnTo>
                <a:close/>
              </a:path>
            </a:pathLst>
          </a:custGeom>
          <a:blipFill>
            <a:blip r:embed="rId4"/>
            <a:stretch>
              <a:fillRect l="0" t="0" r="0" b="0"/>
            </a:stretch>
          </a:blipFill>
        </p:spPr>
      </p:sp>
      <p:sp>
        <p:nvSpPr>
          <p:cNvPr name="Freeform 10" id="10"/>
          <p:cNvSpPr/>
          <p:nvPr/>
        </p:nvSpPr>
        <p:spPr>
          <a:xfrm flipH="false" flipV="false" rot="0">
            <a:off x="10715920" y="0"/>
            <a:ext cx="7572080" cy="10287000"/>
          </a:xfrm>
          <a:custGeom>
            <a:avLst/>
            <a:gdLst/>
            <a:ahLst/>
            <a:cxnLst/>
            <a:rect r="r" b="b" t="t" l="l"/>
            <a:pathLst>
              <a:path h="10287000" w="7572080">
                <a:moveTo>
                  <a:pt x="0" y="0"/>
                </a:moveTo>
                <a:lnTo>
                  <a:pt x="7572080" y="0"/>
                </a:lnTo>
                <a:lnTo>
                  <a:pt x="7572080" y="10287000"/>
                </a:lnTo>
                <a:lnTo>
                  <a:pt x="0" y="10287000"/>
                </a:lnTo>
                <a:lnTo>
                  <a:pt x="0" y="0"/>
                </a:lnTo>
                <a:close/>
              </a:path>
            </a:pathLst>
          </a:custGeom>
          <a:blipFill>
            <a:blip r:embed="rId5"/>
            <a:stretch>
              <a:fillRect l="0" t="0" r="0" b="0"/>
            </a:stretch>
          </a:blipFill>
        </p:spPr>
      </p:sp>
      <p:sp>
        <p:nvSpPr>
          <p:cNvPr name="TextBox 11" id="11"/>
          <p:cNvSpPr txBox="true"/>
          <p:nvPr/>
        </p:nvSpPr>
        <p:spPr>
          <a:xfrm rot="0">
            <a:off x="992238" y="2230041"/>
            <a:ext cx="9445526" cy="2715071"/>
          </a:xfrm>
          <a:prstGeom prst="rect">
            <a:avLst/>
          </a:prstGeom>
        </p:spPr>
        <p:txBody>
          <a:bodyPr anchor="t" rtlCol="false" tIns="0" lIns="0" bIns="0" rIns="0">
            <a:spAutoFit/>
          </a:bodyPr>
          <a:lstStyle/>
          <a:p>
            <a:pPr algn="l">
              <a:lnSpc>
                <a:spcPts val="6937"/>
              </a:lnSpc>
            </a:pPr>
            <a:r>
              <a:rPr lang="en-US" sz="5562">
                <a:solidFill>
                  <a:srgbClr val="201B18"/>
                </a:solidFill>
                <a:latin typeface="Arimo"/>
                <a:ea typeface="Arimo"/>
                <a:cs typeface="Arimo"/>
                <a:sym typeface="Arimo"/>
              </a:rPr>
              <a:t>Κατανοώντας τα Πράγματα: Λέξεις, Νόημα και Καθολικές Έννοιες</a:t>
            </a:r>
          </a:p>
        </p:txBody>
      </p:sp>
      <p:sp>
        <p:nvSpPr>
          <p:cNvPr name="TextBox 12" id="12"/>
          <p:cNvSpPr txBox="true"/>
          <p:nvPr/>
        </p:nvSpPr>
        <p:spPr>
          <a:xfrm rot="0">
            <a:off x="992238" y="5284589"/>
            <a:ext cx="9228193" cy="2205037"/>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Σε αυτή την παρουσίαση, θα εξερευνήσουμε τη σχέση μεταξύ λέξεων, νοήματος και καθολικών εννοιών. Θα εξετάσουμε πώς οι λέξεις λειτουργούν ως σύμβολα, πώς σχηματίζονται οι έννοιες, και θα αναλύσουμε τις θεωρίες του Πλάτωνα και του Αριστοτέλη σχετικά με τις καθολικές έννοιες.</a:t>
            </a:r>
          </a:p>
        </p:txBody>
      </p:sp>
      <p:sp>
        <p:nvSpPr>
          <p:cNvPr name="TextBox 13" id="13"/>
          <p:cNvSpPr txBox="true"/>
          <p:nvPr/>
        </p:nvSpPr>
        <p:spPr>
          <a:xfrm rot="0">
            <a:off x="1611698" y="8522270"/>
            <a:ext cx="5494966" cy="430241"/>
          </a:xfrm>
          <a:prstGeom prst="rect">
            <a:avLst/>
          </a:prstGeom>
        </p:spPr>
        <p:txBody>
          <a:bodyPr anchor="t" rtlCol="false" tIns="0" lIns="0" bIns="0" rIns="0">
            <a:spAutoFit/>
          </a:bodyPr>
          <a:lstStyle/>
          <a:p>
            <a:pPr algn="l">
              <a:lnSpc>
                <a:spcPts val="3452"/>
              </a:lnSpc>
            </a:pPr>
            <a:r>
              <a:rPr lang="en-US" sz="2450" b="true">
                <a:solidFill>
                  <a:srgbClr val="504C49"/>
                </a:solidFill>
                <a:latin typeface="Arimo Bold"/>
                <a:ea typeface="Arimo Bold"/>
                <a:cs typeface="Arimo Bold"/>
                <a:sym typeface="Arimo Bold"/>
              </a:rPr>
              <a:t>by Vasilis Varsamopoulos</a:t>
            </a:r>
          </a:p>
        </p:txBody>
      </p:sp>
    </p:spTree>
  </p:cSld>
  <p:clrMapOvr>
    <a:masterClrMapping/>
  </p:clrMapOvr>
</p:sld>
</file>

<file path=ppt/slides/slide1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sp>
        <p:nvSpPr>
          <p:cNvPr name="TextBox 6" id="6"/>
          <p:cNvSpPr txBox="true"/>
          <p:nvPr/>
        </p:nvSpPr>
        <p:spPr>
          <a:xfrm rot="0">
            <a:off x="992238" y="1314004"/>
            <a:ext cx="8556575" cy="943124"/>
          </a:xfrm>
          <a:prstGeom prst="rect">
            <a:avLst/>
          </a:prstGeom>
        </p:spPr>
        <p:txBody>
          <a:bodyPr anchor="t" rtlCol="false" tIns="0" lIns="0" bIns="0" rIns="0">
            <a:spAutoFit/>
          </a:bodyPr>
          <a:lstStyle/>
          <a:p>
            <a:pPr algn="l">
              <a:lnSpc>
                <a:spcPts val="6937"/>
              </a:lnSpc>
            </a:pPr>
            <a:r>
              <a:rPr lang="en-US" sz="5562">
                <a:solidFill>
                  <a:srgbClr val="201B18"/>
                </a:solidFill>
                <a:latin typeface="Arimo"/>
                <a:ea typeface="Arimo"/>
                <a:cs typeface="Arimo"/>
                <a:sym typeface="Arimo"/>
              </a:rPr>
              <a:t>Η Κριτική του Αριστοτέλη</a:t>
            </a:r>
          </a:p>
        </p:txBody>
      </p:sp>
      <p:grpSp>
        <p:nvGrpSpPr>
          <p:cNvPr name="Group 7" id="7"/>
          <p:cNvGrpSpPr/>
          <p:nvPr/>
        </p:nvGrpSpPr>
        <p:grpSpPr>
          <a:xfrm rot="0">
            <a:off x="992238" y="2824162"/>
            <a:ext cx="2717155" cy="1633686"/>
            <a:chOff x="0" y="0"/>
            <a:chExt cx="3622873" cy="2178248"/>
          </a:xfrm>
        </p:grpSpPr>
        <p:sp>
          <p:nvSpPr>
            <p:cNvPr name="Freeform 8" id="8"/>
            <p:cNvSpPr/>
            <p:nvPr/>
          </p:nvSpPr>
          <p:spPr>
            <a:xfrm flipH="false" flipV="false" rot="0">
              <a:off x="0" y="0"/>
              <a:ext cx="3622802" cy="2178177"/>
            </a:xfrm>
            <a:custGeom>
              <a:avLst/>
              <a:gdLst/>
              <a:ahLst/>
              <a:cxnLst/>
              <a:rect r="r" b="b" t="t" l="l"/>
              <a:pathLst>
                <a:path h="2178177" w="3622802">
                  <a:moveTo>
                    <a:pt x="0" y="56642"/>
                  </a:moveTo>
                  <a:cubicBezTo>
                    <a:pt x="0" y="25400"/>
                    <a:pt x="25400" y="0"/>
                    <a:pt x="56642" y="0"/>
                  </a:cubicBezTo>
                  <a:lnTo>
                    <a:pt x="3566160" y="0"/>
                  </a:lnTo>
                  <a:cubicBezTo>
                    <a:pt x="3597529" y="0"/>
                    <a:pt x="3622802" y="25400"/>
                    <a:pt x="3622802" y="56642"/>
                  </a:cubicBezTo>
                  <a:lnTo>
                    <a:pt x="3622802" y="2121535"/>
                  </a:lnTo>
                  <a:cubicBezTo>
                    <a:pt x="3622802" y="2152904"/>
                    <a:pt x="3597402" y="2178177"/>
                    <a:pt x="3566160" y="2178177"/>
                  </a:cubicBezTo>
                  <a:lnTo>
                    <a:pt x="56642" y="2178177"/>
                  </a:lnTo>
                  <a:cubicBezTo>
                    <a:pt x="25273" y="2178177"/>
                    <a:pt x="0" y="2152777"/>
                    <a:pt x="0" y="2121535"/>
                  </a:cubicBezTo>
                  <a:close/>
                </a:path>
              </a:pathLst>
            </a:custGeom>
            <a:solidFill>
              <a:srgbClr val="F9F7F7"/>
            </a:solidFill>
          </p:spPr>
        </p:sp>
      </p:grpSp>
      <p:sp>
        <p:nvSpPr>
          <p:cNvPr name="TextBox 9" id="9"/>
          <p:cNvSpPr txBox="true"/>
          <p:nvPr/>
        </p:nvSpPr>
        <p:spPr>
          <a:xfrm rot="0">
            <a:off x="1275755" y="3224212"/>
            <a:ext cx="159097" cy="700236"/>
          </a:xfrm>
          <a:prstGeom prst="rect">
            <a:avLst/>
          </a:prstGeom>
        </p:spPr>
        <p:txBody>
          <a:bodyPr anchor="t" rtlCol="false" tIns="0" lIns="0" bIns="0" rIns="0">
            <a:spAutoFit/>
          </a:bodyPr>
          <a:lstStyle/>
          <a:p>
            <a:pPr algn="ctr">
              <a:lnSpc>
                <a:spcPts val="4437"/>
              </a:lnSpc>
            </a:pPr>
            <a:r>
              <a:rPr lang="en-US" sz="2750">
                <a:solidFill>
                  <a:srgbClr val="504C49"/>
                </a:solidFill>
                <a:latin typeface="Arimo"/>
                <a:ea typeface="Arimo"/>
                <a:cs typeface="Arimo"/>
                <a:sym typeface="Arimo"/>
              </a:rPr>
              <a:t>1</a:t>
            </a:r>
          </a:p>
        </p:txBody>
      </p:sp>
      <p:sp>
        <p:nvSpPr>
          <p:cNvPr name="TextBox 10" id="10"/>
          <p:cNvSpPr txBox="true"/>
          <p:nvPr/>
        </p:nvSpPr>
        <p:spPr>
          <a:xfrm rot="0">
            <a:off x="3992910" y="3069580"/>
            <a:ext cx="5243364" cy="481012"/>
          </a:xfrm>
          <a:prstGeom prst="rect">
            <a:avLst/>
          </a:prstGeom>
        </p:spPr>
        <p:txBody>
          <a:bodyPr anchor="t" rtlCol="false" tIns="0" lIns="0" bIns="0" rIns="0">
            <a:spAutoFit/>
          </a:bodyPr>
          <a:lstStyle/>
          <a:p>
            <a:pPr algn="l">
              <a:lnSpc>
                <a:spcPts val="3437"/>
              </a:lnSpc>
            </a:pPr>
            <a:r>
              <a:rPr lang="en-US" sz="2750">
                <a:solidFill>
                  <a:srgbClr val="504C49"/>
                </a:solidFill>
                <a:latin typeface="Arimo"/>
                <a:ea typeface="Arimo"/>
                <a:cs typeface="Arimo"/>
                <a:sym typeface="Arimo"/>
              </a:rPr>
              <a:t>Ενότητα Ουσίας και Πράγματος</a:t>
            </a:r>
          </a:p>
        </p:txBody>
      </p:sp>
      <p:sp>
        <p:nvSpPr>
          <p:cNvPr name="TextBox 11" id="11"/>
          <p:cNvSpPr txBox="true"/>
          <p:nvPr/>
        </p:nvSpPr>
        <p:spPr>
          <a:xfrm rot="0">
            <a:off x="3992910" y="3634979"/>
            <a:ext cx="12440169" cy="414337"/>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Ο Αριστοτέλης υποστηρίζει ότι τα πράγματα δεν μπορούν να χωριστούν από την ουσία τους.</a:t>
            </a:r>
          </a:p>
        </p:txBody>
      </p:sp>
      <p:grpSp>
        <p:nvGrpSpPr>
          <p:cNvPr name="Group 12" id="12"/>
          <p:cNvGrpSpPr/>
          <p:nvPr/>
        </p:nvGrpSpPr>
        <p:grpSpPr>
          <a:xfrm rot="0">
            <a:off x="3851076" y="4438799"/>
            <a:ext cx="13303002" cy="19050"/>
            <a:chOff x="0" y="0"/>
            <a:chExt cx="17737337" cy="25400"/>
          </a:xfrm>
        </p:grpSpPr>
        <p:sp>
          <p:nvSpPr>
            <p:cNvPr name="Freeform 13" id="13"/>
            <p:cNvSpPr/>
            <p:nvPr/>
          </p:nvSpPr>
          <p:spPr>
            <a:xfrm flipH="false" flipV="false" rot="0">
              <a:off x="0" y="0"/>
              <a:ext cx="17737328" cy="25400"/>
            </a:xfrm>
            <a:custGeom>
              <a:avLst/>
              <a:gdLst/>
              <a:ahLst/>
              <a:cxnLst/>
              <a:rect r="r" b="b" t="t" l="l"/>
              <a:pathLst>
                <a:path h="25400" w="17737328">
                  <a:moveTo>
                    <a:pt x="0" y="12700"/>
                  </a:moveTo>
                  <a:cubicBezTo>
                    <a:pt x="0" y="5715"/>
                    <a:pt x="5715" y="0"/>
                    <a:pt x="12700" y="0"/>
                  </a:cubicBezTo>
                  <a:lnTo>
                    <a:pt x="17724628" y="0"/>
                  </a:lnTo>
                  <a:cubicBezTo>
                    <a:pt x="17731614" y="0"/>
                    <a:pt x="17737328" y="5715"/>
                    <a:pt x="17737328" y="12700"/>
                  </a:cubicBezTo>
                  <a:cubicBezTo>
                    <a:pt x="17737328" y="19685"/>
                    <a:pt x="17731614" y="25400"/>
                    <a:pt x="17724628" y="25400"/>
                  </a:cubicBezTo>
                  <a:lnTo>
                    <a:pt x="12700" y="25400"/>
                  </a:lnTo>
                  <a:cubicBezTo>
                    <a:pt x="5715" y="25400"/>
                    <a:pt x="0" y="19685"/>
                    <a:pt x="0" y="12700"/>
                  </a:cubicBezTo>
                  <a:close/>
                </a:path>
              </a:pathLst>
            </a:custGeom>
            <a:solidFill>
              <a:srgbClr val="D8D4D4"/>
            </a:solidFill>
          </p:spPr>
        </p:sp>
      </p:grpSp>
      <p:grpSp>
        <p:nvGrpSpPr>
          <p:cNvPr name="Group 14" id="14"/>
          <p:cNvGrpSpPr/>
          <p:nvPr/>
        </p:nvGrpSpPr>
        <p:grpSpPr>
          <a:xfrm rot="0">
            <a:off x="992238" y="4599534"/>
            <a:ext cx="5434459" cy="2087315"/>
            <a:chOff x="0" y="0"/>
            <a:chExt cx="7245945" cy="2783087"/>
          </a:xfrm>
        </p:grpSpPr>
        <p:sp>
          <p:nvSpPr>
            <p:cNvPr name="Freeform 15" id="15"/>
            <p:cNvSpPr/>
            <p:nvPr/>
          </p:nvSpPr>
          <p:spPr>
            <a:xfrm flipH="false" flipV="false" rot="0">
              <a:off x="0" y="0"/>
              <a:ext cx="7245985" cy="2783078"/>
            </a:xfrm>
            <a:custGeom>
              <a:avLst/>
              <a:gdLst/>
              <a:ahLst/>
              <a:cxnLst/>
              <a:rect r="r" b="b" t="t" l="l"/>
              <a:pathLst>
                <a:path h="2783078" w="7245985">
                  <a:moveTo>
                    <a:pt x="0" y="56769"/>
                  </a:moveTo>
                  <a:cubicBezTo>
                    <a:pt x="0" y="25400"/>
                    <a:pt x="25400" y="0"/>
                    <a:pt x="56769" y="0"/>
                  </a:cubicBezTo>
                  <a:lnTo>
                    <a:pt x="7189216" y="0"/>
                  </a:lnTo>
                  <a:cubicBezTo>
                    <a:pt x="7220585" y="0"/>
                    <a:pt x="7245985" y="25400"/>
                    <a:pt x="7245985" y="56769"/>
                  </a:cubicBezTo>
                  <a:lnTo>
                    <a:pt x="7245985" y="2726309"/>
                  </a:lnTo>
                  <a:cubicBezTo>
                    <a:pt x="7245985" y="2757678"/>
                    <a:pt x="7220585" y="2783078"/>
                    <a:pt x="7189216" y="2783078"/>
                  </a:cubicBezTo>
                  <a:lnTo>
                    <a:pt x="56769" y="2783078"/>
                  </a:lnTo>
                  <a:cubicBezTo>
                    <a:pt x="25400" y="2783078"/>
                    <a:pt x="0" y="2757678"/>
                    <a:pt x="0" y="2726309"/>
                  </a:cubicBezTo>
                  <a:close/>
                </a:path>
              </a:pathLst>
            </a:custGeom>
            <a:solidFill>
              <a:srgbClr val="F9F7F7"/>
            </a:solidFill>
          </p:spPr>
        </p:sp>
      </p:grpSp>
      <p:sp>
        <p:nvSpPr>
          <p:cNvPr name="TextBox 16" id="16"/>
          <p:cNvSpPr txBox="true"/>
          <p:nvPr/>
        </p:nvSpPr>
        <p:spPr>
          <a:xfrm rot="0">
            <a:off x="1275755" y="5226397"/>
            <a:ext cx="228898" cy="700236"/>
          </a:xfrm>
          <a:prstGeom prst="rect">
            <a:avLst/>
          </a:prstGeom>
        </p:spPr>
        <p:txBody>
          <a:bodyPr anchor="t" rtlCol="false" tIns="0" lIns="0" bIns="0" rIns="0">
            <a:spAutoFit/>
          </a:bodyPr>
          <a:lstStyle/>
          <a:p>
            <a:pPr algn="ctr">
              <a:lnSpc>
                <a:spcPts val="4437"/>
              </a:lnSpc>
            </a:pPr>
            <a:r>
              <a:rPr lang="en-US" sz="2750">
                <a:solidFill>
                  <a:srgbClr val="504C49"/>
                </a:solidFill>
                <a:latin typeface="Arimo"/>
                <a:ea typeface="Arimo"/>
                <a:cs typeface="Arimo"/>
                <a:sym typeface="Arimo"/>
              </a:rPr>
              <a:t>2</a:t>
            </a:r>
          </a:p>
        </p:txBody>
      </p:sp>
      <p:sp>
        <p:nvSpPr>
          <p:cNvPr name="TextBox 17" id="17"/>
          <p:cNvSpPr txBox="true"/>
          <p:nvPr/>
        </p:nvSpPr>
        <p:spPr>
          <a:xfrm rot="0">
            <a:off x="6710214" y="4844951"/>
            <a:ext cx="3544044" cy="481012"/>
          </a:xfrm>
          <a:prstGeom prst="rect">
            <a:avLst/>
          </a:prstGeom>
        </p:spPr>
        <p:txBody>
          <a:bodyPr anchor="t" rtlCol="false" tIns="0" lIns="0" bIns="0" rIns="0">
            <a:spAutoFit/>
          </a:bodyPr>
          <a:lstStyle/>
          <a:p>
            <a:pPr algn="l">
              <a:lnSpc>
                <a:spcPts val="3437"/>
              </a:lnSpc>
            </a:pPr>
            <a:r>
              <a:rPr lang="en-US" sz="2750">
                <a:solidFill>
                  <a:srgbClr val="504C49"/>
                </a:solidFill>
                <a:latin typeface="Arimo"/>
                <a:ea typeface="Arimo"/>
                <a:cs typeface="Arimo"/>
                <a:sym typeface="Arimo"/>
              </a:rPr>
              <a:t>Είδος ως Μορφή</a:t>
            </a:r>
          </a:p>
        </p:txBody>
      </p:sp>
      <p:sp>
        <p:nvSpPr>
          <p:cNvPr name="TextBox 18" id="18"/>
          <p:cNvSpPr txBox="true"/>
          <p:nvPr/>
        </p:nvSpPr>
        <p:spPr>
          <a:xfrm rot="0">
            <a:off x="6710214" y="5410349"/>
            <a:ext cx="10302031" cy="992981"/>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Οι ιδέες μετονομάζονται σε "είδος", που αποτελεί τη μορφή και περιέχει τις ιδιότητες κάθε πράγματος.</a:t>
            </a:r>
          </a:p>
        </p:txBody>
      </p:sp>
      <p:grpSp>
        <p:nvGrpSpPr>
          <p:cNvPr name="Group 19" id="19"/>
          <p:cNvGrpSpPr/>
          <p:nvPr/>
        </p:nvGrpSpPr>
        <p:grpSpPr>
          <a:xfrm rot="0">
            <a:off x="6568380" y="6667797"/>
            <a:ext cx="10585698" cy="19050"/>
            <a:chOff x="0" y="0"/>
            <a:chExt cx="14114263" cy="25400"/>
          </a:xfrm>
        </p:grpSpPr>
        <p:sp>
          <p:nvSpPr>
            <p:cNvPr name="Freeform 20" id="20"/>
            <p:cNvSpPr/>
            <p:nvPr/>
          </p:nvSpPr>
          <p:spPr>
            <a:xfrm flipH="false" flipV="false" rot="0">
              <a:off x="0" y="0"/>
              <a:ext cx="14114272" cy="25400"/>
            </a:xfrm>
            <a:custGeom>
              <a:avLst/>
              <a:gdLst/>
              <a:ahLst/>
              <a:cxnLst/>
              <a:rect r="r" b="b" t="t" l="l"/>
              <a:pathLst>
                <a:path h="25400" w="14114272">
                  <a:moveTo>
                    <a:pt x="0" y="12700"/>
                  </a:moveTo>
                  <a:cubicBezTo>
                    <a:pt x="0" y="5715"/>
                    <a:pt x="5715" y="0"/>
                    <a:pt x="12700" y="0"/>
                  </a:cubicBezTo>
                  <a:lnTo>
                    <a:pt x="14101572" y="0"/>
                  </a:lnTo>
                  <a:cubicBezTo>
                    <a:pt x="14108557" y="0"/>
                    <a:pt x="14114272" y="5715"/>
                    <a:pt x="14114272" y="12700"/>
                  </a:cubicBezTo>
                  <a:cubicBezTo>
                    <a:pt x="14114272" y="19685"/>
                    <a:pt x="14108557" y="25400"/>
                    <a:pt x="14101572" y="25400"/>
                  </a:cubicBezTo>
                  <a:lnTo>
                    <a:pt x="12700" y="25400"/>
                  </a:lnTo>
                  <a:cubicBezTo>
                    <a:pt x="5715" y="25400"/>
                    <a:pt x="0" y="19685"/>
                    <a:pt x="0" y="12700"/>
                  </a:cubicBezTo>
                  <a:close/>
                </a:path>
              </a:pathLst>
            </a:custGeom>
            <a:solidFill>
              <a:srgbClr val="D8D4D4"/>
            </a:solidFill>
          </p:spPr>
        </p:sp>
      </p:grpSp>
      <p:grpSp>
        <p:nvGrpSpPr>
          <p:cNvPr name="Group 21" id="21"/>
          <p:cNvGrpSpPr/>
          <p:nvPr/>
        </p:nvGrpSpPr>
        <p:grpSpPr>
          <a:xfrm rot="0">
            <a:off x="992238" y="6828532"/>
            <a:ext cx="8151762" cy="2087315"/>
            <a:chOff x="0" y="0"/>
            <a:chExt cx="10869017" cy="2783087"/>
          </a:xfrm>
        </p:grpSpPr>
        <p:sp>
          <p:nvSpPr>
            <p:cNvPr name="Freeform 22" id="22"/>
            <p:cNvSpPr/>
            <p:nvPr/>
          </p:nvSpPr>
          <p:spPr>
            <a:xfrm flipH="false" flipV="false" rot="0">
              <a:off x="0" y="0"/>
              <a:ext cx="10869168" cy="2783078"/>
            </a:xfrm>
            <a:custGeom>
              <a:avLst/>
              <a:gdLst/>
              <a:ahLst/>
              <a:cxnLst/>
              <a:rect r="r" b="b" t="t" l="l"/>
              <a:pathLst>
                <a:path h="2783078" w="10869168">
                  <a:moveTo>
                    <a:pt x="0" y="56769"/>
                  </a:moveTo>
                  <a:cubicBezTo>
                    <a:pt x="0" y="25400"/>
                    <a:pt x="25400" y="0"/>
                    <a:pt x="56769" y="0"/>
                  </a:cubicBezTo>
                  <a:lnTo>
                    <a:pt x="10812399" y="0"/>
                  </a:lnTo>
                  <a:cubicBezTo>
                    <a:pt x="10843768" y="0"/>
                    <a:pt x="10869168" y="25400"/>
                    <a:pt x="10869168" y="56769"/>
                  </a:cubicBezTo>
                  <a:lnTo>
                    <a:pt x="10869168" y="2726309"/>
                  </a:lnTo>
                  <a:cubicBezTo>
                    <a:pt x="10869168" y="2757678"/>
                    <a:pt x="10843768" y="2783078"/>
                    <a:pt x="10812399" y="2783078"/>
                  </a:cubicBezTo>
                  <a:lnTo>
                    <a:pt x="56769" y="2783078"/>
                  </a:lnTo>
                  <a:cubicBezTo>
                    <a:pt x="25400" y="2783078"/>
                    <a:pt x="0" y="2757678"/>
                    <a:pt x="0" y="2726309"/>
                  </a:cubicBezTo>
                  <a:close/>
                </a:path>
              </a:pathLst>
            </a:custGeom>
            <a:solidFill>
              <a:srgbClr val="F9F7F7"/>
            </a:solidFill>
          </p:spPr>
        </p:sp>
      </p:grpSp>
      <p:sp>
        <p:nvSpPr>
          <p:cNvPr name="TextBox 23" id="23"/>
          <p:cNvSpPr txBox="true"/>
          <p:nvPr/>
        </p:nvSpPr>
        <p:spPr>
          <a:xfrm rot="0">
            <a:off x="1275755" y="7455396"/>
            <a:ext cx="221159" cy="700236"/>
          </a:xfrm>
          <a:prstGeom prst="rect">
            <a:avLst/>
          </a:prstGeom>
        </p:spPr>
        <p:txBody>
          <a:bodyPr anchor="t" rtlCol="false" tIns="0" lIns="0" bIns="0" rIns="0">
            <a:spAutoFit/>
          </a:bodyPr>
          <a:lstStyle/>
          <a:p>
            <a:pPr algn="ctr">
              <a:lnSpc>
                <a:spcPts val="4437"/>
              </a:lnSpc>
            </a:pPr>
            <a:r>
              <a:rPr lang="en-US" sz="2750">
                <a:solidFill>
                  <a:srgbClr val="504C49"/>
                </a:solidFill>
                <a:latin typeface="Arimo"/>
                <a:ea typeface="Arimo"/>
                <a:cs typeface="Arimo"/>
                <a:sym typeface="Arimo"/>
              </a:rPr>
              <a:t>3</a:t>
            </a:r>
          </a:p>
        </p:txBody>
      </p:sp>
      <p:sp>
        <p:nvSpPr>
          <p:cNvPr name="TextBox 24" id="24"/>
          <p:cNvSpPr txBox="true"/>
          <p:nvPr/>
        </p:nvSpPr>
        <p:spPr>
          <a:xfrm rot="0">
            <a:off x="9427518" y="7073950"/>
            <a:ext cx="3544044" cy="481012"/>
          </a:xfrm>
          <a:prstGeom prst="rect">
            <a:avLst/>
          </a:prstGeom>
        </p:spPr>
        <p:txBody>
          <a:bodyPr anchor="t" rtlCol="false" tIns="0" lIns="0" bIns="0" rIns="0">
            <a:spAutoFit/>
          </a:bodyPr>
          <a:lstStyle/>
          <a:p>
            <a:pPr algn="l">
              <a:lnSpc>
                <a:spcPts val="3437"/>
              </a:lnSpc>
            </a:pPr>
            <a:r>
              <a:rPr lang="en-US" sz="2750">
                <a:solidFill>
                  <a:srgbClr val="504C49"/>
                </a:solidFill>
                <a:latin typeface="Arimo"/>
                <a:ea typeface="Arimo"/>
                <a:cs typeface="Arimo"/>
                <a:sym typeface="Arimo"/>
              </a:rPr>
              <a:t>Ενυπάρχουσα Ουσία</a:t>
            </a:r>
          </a:p>
        </p:txBody>
      </p:sp>
      <p:sp>
        <p:nvSpPr>
          <p:cNvPr name="TextBox 25" id="25"/>
          <p:cNvSpPr txBox="true"/>
          <p:nvPr/>
        </p:nvSpPr>
        <p:spPr>
          <a:xfrm rot="0">
            <a:off x="9427518" y="7639347"/>
            <a:ext cx="7584728" cy="992981"/>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Η καθαρή ουσία δεν προϋπάρχει αλλά ενυπάρχει ως συστατικό των πραγμάτων.</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sp>
        <p:nvSpPr>
          <p:cNvPr name="Freeform 6" id="6" descr="preencoded.png"/>
          <p:cNvSpPr/>
          <p:nvPr/>
        </p:nvSpPr>
        <p:spPr>
          <a:xfrm flipH="false" flipV="false" rot="0">
            <a:off x="0" y="0"/>
            <a:ext cx="7106909" cy="10287000"/>
          </a:xfrm>
          <a:custGeom>
            <a:avLst/>
            <a:gdLst/>
            <a:ahLst/>
            <a:cxnLst/>
            <a:rect r="r" b="b" t="t" l="l"/>
            <a:pathLst>
              <a:path h="10287000" w="7106909">
                <a:moveTo>
                  <a:pt x="0" y="0"/>
                </a:moveTo>
                <a:lnTo>
                  <a:pt x="7106909" y="0"/>
                </a:lnTo>
                <a:lnTo>
                  <a:pt x="7106909" y="10287000"/>
                </a:lnTo>
                <a:lnTo>
                  <a:pt x="0" y="10287000"/>
                </a:lnTo>
                <a:lnTo>
                  <a:pt x="0" y="0"/>
                </a:lnTo>
                <a:close/>
              </a:path>
            </a:pathLst>
          </a:custGeom>
          <a:blipFill>
            <a:blip r:embed="rId3"/>
            <a:stretch>
              <a:fillRect l="-9" t="0" r="-9" b="-3648"/>
            </a:stretch>
          </a:blipFill>
        </p:spPr>
      </p:sp>
      <p:sp>
        <p:nvSpPr>
          <p:cNvPr name="TextBox 7" id="7"/>
          <p:cNvSpPr txBox="true"/>
          <p:nvPr/>
        </p:nvSpPr>
        <p:spPr>
          <a:xfrm rot="0">
            <a:off x="7822555" y="700682"/>
            <a:ext cx="9500890" cy="1779686"/>
          </a:xfrm>
          <a:prstGeom prst="rect">
            <a:avLst/>
          </a:prstGeom>
        </p:spPr>
        <p:txBody>
          <a:bodyPr anchor="t" rtlCol="false" tIns="0" lIns="0" bIns="0" rIns="0">
            <a:spAutoFit/>
          </a:bodyPr>
          <a:lstStyle/>
          <a:p>
            <a:pPr algn="l">
              <a:lnSpc>
                <a:spcPts val="6749"/>
              </a:lnSpc>
            </a:pPr>
            <a:r>
              <a:rPr lang="en-US" sz="5374">
                <a:solidFill>
                  <a:srgbClr val="201B18"/>
                </a:solidFill>
                <a:latin typeface="Arimo"/>
                <a:ea typeface="Arimo"/>
                <a:cs typeface="Arimo"/>
                <a:sym typeface="Arimo"/>
              </a:rPr>
              <a:t>Οι Καθολικές Έννοιες του Αριστοτέλη</a:t>
            </a:r>
          </a:p>
        </p:txBody>
      </p:sp>
      <p:grpSp>
        <p:nvGrpSpPr>
          <p:cNvPr name="Group 8" id="8"/>
          <p:cNvGrpSpPr/>
          <p:nvPr/>
        </p:nvGrpSpPr>
        <p:grpSpPr>
          <a:xfrm rot="0">
            <a:off x="8216801" y="2893665"/>
            <a:ext cx="38100" cy="6637436"/>
            <a:chOff x="0" y="0"/>
            <a:chExt cx="50800" cy="8849915"/>
          </a:xfrm>
        </p:grpSpPr>
        <p:sp>
          <p:nvSpPr>
            <p:cNvPr name="Freeform 9" id="9"/>
            <p:cNvSpPr/>
            <p:nvPr/>
          </p:nvSpPr>
          <p:spPr>
            <a:xfrm flipH="false" flipV="false" rot="0">
              <a:off x="0" y="0"/>
              <a:ext cx="50800" cy="8849868"/>
            </a:xfrm>
            <a:custGeom>
              <a:avLst/>
              <a:gdLst/>
              <a:ahLst/>
              <a:cxnLst/>
              <a:rect r="r" b="b" t="t" l="l"/>
              <a:pathLst>
                <a:path h="8849868" w="50800">
                  <a:moveTo>
                    <a:pt x="0" y="25400"/>
                  </a:moveTo>
                  <a:cubicBezTo>
                    <a:pt x="0" y="11430"/>
                    <a:pt x="11430" y="0"/>
                    <a:pt x="25400" y="0"/>
                  </a:cubicBezTo>
                  <a:cubicBezTo>
                    <a:pt x="39370" y="0"/>
                    <a:pt x="50800" y="11430"/>
                    <a:pt x="50800" y="25400"/>
                  </a:cubicBezTo>
                  <a:lnTo>
                    <a:pt x="50800" y="8824468"/>
                  </a:lnTo>
                  <a:cubicBezTo>
                    <a:pt x="50800" y="8838438"/>
                    <a:pt x="39370" y="8849868"/>
                    <a:pt x="25400" y="8849868"/>
                  </a:cubicBezTo>
                  <a:cubicBezTo>
                    <a:pt x="11430" y="8849868"/>
                    <a:pt x="0" y="8838438"/>
                    <a:pt x="0" y="8824468"/>
                  </a:cubicBezTo>
                  <a:close/>
                </a:path>
              </a:pathLst>
            </a:custGeom>
            <a:solidFill>
              <a:srgbClr val="D8D4D4"/>
            </a:solidFill>
          </p:spPr>
        </p:sp>
      </p:grpSp>
      <p:grpSp>
        <p:nvGrpSpPr>
          <p:cNvPr name="Group 10" id="10"/>
          <p:cNvGrpSpPr/>
          <p:nvPr/>
        </p:nvGrpSpPr>
        <p:grpSpPr>
          <a:xfrm rot="0">
            <a:off x="8507760" y="3494634"/>
            <a:ext cx="964555" cy="38100"/>
            <a:chOff x="0" y="0"/>
            <a:chExt cx="1286073" cy="50800"/>
          </a:xfrm>
        </p:grpSpPr>
        <p:sp>
          <p:nvSpPr>
            <p:cNvPr name="Freeform 11" id="11"/>
            <p:cNvSpPr/>
            <p:nvPr/>
          </p:nvSpPr>
          <p:spPr>
            <a:xfrm flipH="false" flipV="false" rot="0">
              <a:off x="0" y="0"/>
              <a:ext cx="1286129" cy="50800"/>
            </a:xfrm>
            <a:custGeom>
              <a:avLst/>
              <a:gdLst/>
              <a:ahLst/>
              <a:cxnLst/>
              <a:rect r="r" b="b" t="t" l="l"/>
              <a:pathLst>
                <a:path h="50800" w="1286129">
                  <a:moveTo>
                    <a:pt x="0" y="25400"/>
                  </a:moveTo>
                  <a:cubicBezTo>
                    <a:pt x="0" y="11430"/>
                    <a:pt x="11430" y="0"/>
                    <a:pt x="25400" y="0"/>
                  </a:cubicBezTo>
                  <a:lnTo>
                    <a:pt x="1260729" y="0"/>
                  </a:lnTo>
                  <a:cubicBezTo>
                    <a:pt x="1274699" y="0"/>
                    <a:pt x="1286129" y="11430"/>
                    <a:pt x="1286129" y="25400"/>
                  </a:cubicBezTo>
                  <a:cubicBezTo>
                    <a:pt x="1286129" y="39370"/>
                    <a:pt x="1274699" y="50800"/>
                    <a:pt x="1260729" y="50800"/>
                  </a:cubicBezTo>
                  <a:lnTo>
                    <a:pt x="25400" y="50800"/>
                  </a:lnTo>
                  <a:cubicBezTo>
                    <a:pt x="11430" y="50800"/>
                    <a:pt x="0" y="39370"/>
                    <a:pt x="0" y="25400"/>
                  </a:cubicBezTo>
                  <a:close/>
                </a:path>
              </a:pathLst>
            </a:custGeom>
            <a:solidFill>
              <a:srgbClr val="D8D4D4"/>
            </a:solidFill>
          </p:spPr>
        </p:sp>
      </p:grpSp>
      <p:grpSp>
        <p:nvGrpSpPr>
          <p:cNvPr name="Group 12" id="12"/>
          <p:cNvGrpSpPr/>
          <p:nvPr/>
        </p:nvGrpSpPr>
        <p:grpSpPr>
          <a:xfrm rot="0">
            <a:off x="7925841" y="3203674"/>
            <a:ext cx="620017" cy="620018"/>
            <a:chOff x="0" y="0"/>
            <a:chExt cx="826690" cy="826690"/>
          </a:xfrm>
        </p:grpSpPr>
        <p:sp>
          <p:nvSpPr>
            <p:cNvPr name="Freeform 13" id="13"/>
            <p:cNvSpPr/>
            <p:nvPr/>
          </p:nvSpPr>
          <p:spPr>
            <a:xfrm flipH="false" flipV="false" rot="0">
              <a:off x="0" y="0"/>
              <a:ext cx="826643" cy="826643"/>
            </a:xfrm>
            <a:custGeom>
              <a:avLst/>
              <a:gdLst/>
              <a:ahLst/>
              <a:cxnLst/>
              <a:rect r="r" b="b" t="t" l="l"/>
              <a:pathLst>
                <a:path h="826643" w="826643">
                  <a:moveTo>
                    <a:pt x="0" y="55118"/>
                  </a:moveTo>
                  <a:cubicBezTo>
                    <a:pt x="0" y="24638"/>
                    <a:pt x="24638" y="0"/>
                    <a:pt x="55118" y="0"/>
                  </a:cubicBezTo>
                  <a:lnTo>
                    <a:pt x="771525" y="0"/>
                  </a:lnTo>
                  <a:cubicBezTo>
                    <a:pt x="802005" y="0"/>
                    <a:pt x="826643" y="24638"/>
                    <a:pt x="826643" y="55118"/>
                  </a:cubicBezTo>
                  <a:lnTo>
                    <a:pt x="826643" y="771525"/>
                  </a:lnTo>
                  <a:cubicBezTo>
                    <a:pt x="826643" y="802005"/>
                    <a:pt x="802005" y="826643"/>
                    <a:pt x="771525" y="826643"/>
                  </a:cubicBezTo>
                  <a:lnTo>
                    <a:pt x="55118" y="826643"/>
                  </a:lnTo>
                  <a:cubicBezTo>
                    <a:pt x="24638" y="826643"/>
                    <a:pt x="0" y="802005"/>
                    <a:pt x="0" y="771525"/>
                  </a:cubicBezTo>
                  <a:close/>
                </a:path>
              </a:pathLst>
            </a:custGeom>
            <a:solidFill>
              <a:srgbClr val="F9F7F7"/>
            </a:solidFill>
          </p:spPr>
        </p:sp>
      </p:grpSp>
      <p:sp>
        <p:nvSpPr>
          <p:cNvPr name="TextBox 14" id="14"/>
          <p:cNvSpPr txBox="true"/>
          <p:nvPr/>
        </p:nvSpPr>
        <p:spPr>
          <a:xfrm rot="0">
            <a:off x="8142982" y="3345061"/>
            <a:ext cx="185589" cy="375345"/>
          </a:xfrm>
          <a:prstGeom prst="rect">
            <a:avLst/>
          </a:prstGeom>
        </p:spPr>
        <p:txBody>
          <a:bodyPr anchor="t" rtlCol="false" tIns="0" lIns="0" bIns="0" rIns="0">
            <a:spAutoFit/>
          </a:bodyPr>
          <a:lstStyle/>
          <a:p>
            <a:pPr algn="ctr">
              <a:lnSpc>
                <a:spcPts val="3250"/>
              </a:lnSpc>
            </a:pPr>
            <a:r>
              <a:rPr lang="en-US" sz="3250">
                <a:solidFill>
                  <a:srgbClr val="504C49"/>
                </a:solidFill>
                <a:latin typeface="Arimo"/>
                <a:ea typeface="Arimo"/>
                <a:cs typeface="Arimo"/>
                <a:sym typeface="Arimo"/>
              </a:rPr>
              <a:t>1</a:t>
            </a:r>
          </a:p>
        </p:txBody>
      </p:sp>
      <p:sp>
        <p:nvSpPr>
          <p:cNvPr name="TextBox 15" id="15"/>
          <p:cNvSpPr txBox="true"/>
          <p:nvPr/>
        </p:nvSpPr>
        <p:spPr>
          <a:xfrm rot="0">
            <a:off x="9751665" y="3140571"/>
            <a:ext cx="3445223" cy="459135"/>
          </a:xfrm>
          <a:prstGeom prst="rect">
            <a:avLst/>
          </a:prstGeom>
        </p:spPr>
        <p:txBody>
          <a:bodyPr anchor="t" rtlCol="false" tIns="0" lIns="0" bIns="0" rIns="0">
            <a:spAutoFit/>
          </a:bodyPr>
          <a:lstStyle/>
          <a:p>
            <a:pPr algn="l">
              <a:lnSpc>
                <a:spcPts val="3374"/>
              </a:lnSpc>
            </a:pPr>
            <a:r>
              <a:rPr lang="en-US" sz="2687">
                <a:solidFill>
                  <a:srgbClr val="504C49"/>
                </a:solidFill>
                <a:latin typeface="Arimo"/>
                <a:ea typeface="Arimo"/>
                <a:cs typeface="Arimo"/>
                <a:sym typeface="Arimo"/>
              </a:rPr>
              <a:t>Νοητική Αφαίρεση</a:t>
            </a:r>
          </a:p>
        </p:txBody>
      </p:sp>
      <p:sp>
        <p:nvSpPr>
          <p:cNvPr name="TextBox 16" id="16"/>
          <p:cNvSpPr txBox="true"/>
          <p:nvPr/>
        </p:nvSpPr>
        <p:spPr>
          <a:xfrm rot="0">
            <a:off x="9751665" y="3679329"/>
            <a:ext cx="7571780" cy="967680"/>
          </a:xfrm>
          <a:prstGeom prst="rect">
            <a:avLst/>
          </a:prstGeom>
        </p:spPr>
        <p:txBody>
          <a:bodyPr anchor="t" rtlCol="false" tIns="0" lIns="0" bIns="0" rIns="0">
            <a:spAutoFit/>
          </a:bodyPr>
          <a:lstStyle/>
          <a:p>
            <a:pPr algn="l">
              <a:lnSpc>
                <a:spcPts val="3437"/>
              </a:lnSpc>
            </a:pPr>
            <a:r>
              <a:rPr lang="en-US" sz="2125">
                <a:solidFill>
                  <a:srgbClr val="504C49"/>
                </a:solidFill>
                <a:latin typeface="Source Serif Pro"/>
                <a:ea typeface="Source Serif Pro"/>
                <a:cs typeface="Source Serif Pro"/>
                <a:sym typeface="Source Serif Pro"/>
              </a:rPr>
              <a:t>Ο ανθρώπινος νους συλλαμβάνει την ουσία μέσω νοητικής αφαίρεσης των επιμέρους ιδιοτήτων.</a:t>
            </a:r>
          </a:p>
        </p:txBody>
      </p:sp>
      <p:grpSp>
        <p:nvGrpSpPr>
          <p:cNvPr name="Group 17" id="17"/>
          <p:cNvGrpSpPr/>
          <p:nvPr/>
        </p:nvGrpSpPr>
        <p:grpSpPr>
          <a:xfrm rot="0">
            <a:off x="8507760" y="5798939"/>
            <a:ext cx="964555" cy="38100"/>
            <a:chOff x="0" y="0"/>
            <a:chExt cx="1286073" cy="50800"/>
          </a:xfrm>
        </p:grpSpPr>
        <p:sp>
          <p:nvSpPr>
            <p:cNvPr name="Freeform 18" id="18"/>
            <p:cNvSpPr/>
            <p:nvPr/>
          </p:nvSpPr>
          <p:spPr>
            <a:xfrm flipH="false" flipV="false" rot="0">
              <a:off x="0" y="0"/>
              <a:ext cx="1286129" cy="50800"/>
            </a:xfrm>
            <a:custGeom>
              <a:avLst/>
              <a:gdLst/>
              <a:ahLst/>
              <a:cxnLst/>
              <a:rect r="r" b="b" t="t" l="l"/>
              <a:pathLst>
                <a:path h="50800" w="1286129">
                  <a:moveTo>
                    <a:pt x="0" y="25400"/>
                  </a:moveTo>
                  <a:cubicBezTo>
                    <a:pt x="0" y="11430"/>
                    <a:pt x="11430" y="0"/>
                    <a:pt x="25400" y="0"/>
                  </a:cubicBezTo>
                  <a:lnTo>
                    <a:pt x="1260729" y="0"/>
                  </a:lnTo>
                  <a:cubicBezTo>
                    <a:pt x="1274699" y="0"/>
                    <a:pt x="1286129" y="11430"/>
                    <a:pt x="1286129" y="25400"/>
                  </a:cubicBezTo>
                  <a:cubicBezTo>
                    <a:pt x="1286129" y="39370"/>
                    <a:pt x="1274699" y="50800"/>
                    <a:pt x="1260729" y="50800"/>
                  </a:cubicBezTo>
                  <a:lnTo>
                    <a:pt x="25400" y="50800"/>
                  </a:lnTo>
                  <a:cubicBezTo>
                    <a:pt x="11430" y="50800"/>
                    <a:pt x="0" y="39370"/>
                    <a:pt x="0" y="25400"/>
                  </a:cubicBezTo>
                  <a:close/>
                </a:path>
              </a:pathLst>
            </a:custGeom>
            <a:solidFill>
              <a:srgbClr val="D8D4D4"/>
            </a:solidFill>
          </p:spPr>
        </p:sp>
      </p:grpSp>
      <p:grpSp>
        <p:nvGrpSpPr>
          <p:cNvPr name="Group 19" id="19"/>
          <p:cNvGrpSpPr/>
          <p:nvPr/>
        </p:nvGrpSpPr>
        <p:grpSpPr>
          <a:xfrm rot="0">
            <a:off x="7925841" y="5507980"/>
            <a:ext cx="620017" cy="620017"/>
            <a:chOff x="0" y="0"/>
            <a:chExt cx="826690" cy="826690"/>
          </a:xfrm>
        </p:grpSpPr>
        <p:sp>
          <p:nvSpPr>
            <p:cNvPr name="Freeform 20" id="20"/>
            <p:cNvSpPr/>
            <p:nvPr/>
          </p:nvSpPr>
          <p:spPr>
            <a:xfrm flipH="false" flipV="false" rot="0">
              <a:off x="0" y="0"/>
              <a:ext cx="826643" cy="826643"/>
            </a:xfrm>
            <a:custGeom>
              <a:avLst/>
              <a:gdLst/>
              <a:ahLst/>
              <a:cxnLst/>
              <a:rect r="r" b="b" t="t" l="l"/>
              <a:pathLst>
                <a:path h="826643" w="826643">
                  <a:moveTo>
                    <a:pt x="0" y="55118"/>
                  </a:moveTo>
                  <a:cubicBezTo>
                    <a:pt x="0" y="24638"/>
                    <a:pt x="24638" y="0"/>
                    <a:pt x="55118" y="0"/>
                  </a:cubicBezTo>
                  <a:lnTo>
                    <a:pt x="771525" y="0"/>
                  </a:lnTo>
                  <a:cubicBezTo>
                    <a:pt x="802005" y="0"/>
                    <a:pt x="826643" y="24638"/>
                    <a:pt x="826643" y="55118"/>
                  </a:cubicBezTo>
                  <a:lnTo>
                    <a:pt x="826643" y="771525"/>
                  </a:lnTo>
                  <a:cubicBezTo>
                    <a:pt x="826643" y="802005"/>
                    <a:pt x="802005" y="826643"/>
                    <a:pt x="771525" y="826643"/>
                  </a:cubicBezTo>
                  <a:lnTo>
                    <a:pt x="55118" y="826643"/>
                  </a:lnTo>
                  <a:cubicBezTo>
                    <a:pt x="24638" y="826643"/>
                    <a:pt x="0" y="802005"/>
                    <a:pt x="0" y="771525"/>
                  </a:cubicBezTo>
                  <a:close/>
                </a:path>
              </a:pathLst>
            </a:custGeom>
            <a:solidFill>
              <a:srgbClr val="F9F7F7"/>
            </a:solidFill>
          </p:spPr>
        </p:sp>
      </p:grpSp>
      <p:sp>
        <p:nvSpPr>
          <p:cNvPr name="TextBox 21" id="21"/>
          <p:cNvSpPr txBox="true"/>
          <p:nvPr/>
        </p:nvSpPr>
        <p:spPr>
          <a:xfrm rot="0">
            <a:off x="8102352" y="5649366"/>
            <a:ext cx="266997" cy="375345"/>
          </a:xfrm>
          <a:prstGeom prst="rect">
            <a:avLst/>
          </a:prstGeom>
        </p:spPr>
        <p:txBody>
          <a:bodyPr anchor="t" rtlCol="false" tIns="0" lIns="0" bIns="0" rIns="0">
            <a:spAutoFit/>
          </a:bodyPr>
          <a:lstStyle/>
          <a:p>
            <a:pPr algn="ctr">
              <a:lnSpc>
                <a:spcPts val="3250"/>
              </a:lnSpc>
            </a:pPr>
            <a:r>
              <a:rPr lang="en-US" sz="3250">
                <a:solidFill>
                  <a:srgbClr val="504C49"/>
                </a:solidFill>
                <a:latin typeface="Arimo"/>
                <a:ea typeface="Arimo"/>
                <a:cs typeface="Arimo"/>
                <a:sym typeface="Arimo"/>
              </a:rPr>
              <a:t>2</a:t>
            </a:r>
          </a:p>
        </p:txBody>
      </p:sp>
      <p:sp>
        <p:nvSpPr>
          <p:cNvPr name="TextBox 22" id="22"/>
          <p:cNvSpPr txBox="true"/>
          <p:nvPr/>
        </p:nvSpPr>
        <p:spPr>
          <a:xfrm rot="0">
            <a:off x="9751665" y="5444877"/>
            <a:ext cx="3445223" cy="459135"/>
          </a:xfrm>
          <a:prstGeom prst="rect">
            <a:avLst/>
          </a:prstGeom>
        </p:spPr>
        <p:txBody>
          <a:bodyPr anchor="t" rtlCol="false" tIns="0" lIns="0" bIns="0" rIns="0">
            <a:spAutoFit/>
          </a:bodyPr>
          <a:lstStyle/>
          <a:p>
            <a:pPr algn="l">
              <a:lnSpc>
                <a:spcPts val="3374"/>
              </a:lnSpc>
            </a:pPr>
            <a:r>
              <a:rPr lang="en-US" sz="2687">
                <a:solidFill>
                  <a:srgbClr val="504C49"/>
                </a:solidFill>
                <a:latin typeface="Arimo"/>
                <a:ea typeface="Arimo"/>
                <a:cs typeface="Arimo"/>
                <a:sym typeface="Arimo"/>
              </a:rPr>
              <a:t>Διατύπωση Εννοιών</a:t>
            </a:r>
          </a:p>
        </p:txBody>
      </p:sp>
      <p:sp>
        <p:nvSpPr>
          <p:cNvPr name="TextBox 23" id="23"/>
          <p:cNvSpPr txBox="true"/>
          <p:nvPr/>
        </p:nvSpPr>
        <p:spPr>
          <a:xfrm rot="0">
            <a:off x="9751665" y="5983635"/>
            <a:ext cx="7571780" cy="967680"/>
          </a:xfrm>
          <a:prstGeom prst="rect">
            <a:avLst/>
          </a:prstGeom>
        </p:spPr>
        <p:txBody>
          <a:bodyPr anchor="t" rtlCol="false" tIns="0" lIns="0" bIns="0" rIns="0">
            <a:spAutoFit/>
          </a:bodyPr>
          <a:lstStyle/>
          <a:p>
            <a:pPr algn="l">
              <a:lnSpc>
                <a:spcPts val="3437"/>
              </a:lnSpc>
            </a:pPr>
            <a:r>
              <a:rPr lang="en-US" sz="2125">
                <a:solidFill>
                  <a:srgbClr val="504C49"/>
                </a:solidFill>
                <a:latin typeface="Source Serif Pro"/>
                <a:ea typeface="Source Serif Pro"/>
                <a:cs typeface="Source Serif Pro"/>
                <a:sym typeface="Source Serif Pro"/>
              </a:rPr>
              <a:t>Οι έννοιες διατυπώνονται με καθολική εμβέλεια, αποτυπώνοντας γενικές ιδιότητες.</a:t>
            </a:r>
          </a:p>
        </p:txBody>
      </p:sp>
      <p:grpSp>
        <p:nvGrpSpPr>
          <p:cNvPr name="Group 24" id="24"/>
          <p:cNvGrpSpPr/>
          <p:nvPr/>
        </p:nvGrpSpPr>
        <p:grpSpPr>
          <a:xfrm rot="0">
            <a:off x="8507760" y="8103245"/>
            <a:ext cx="964555" cy="38100"/>
            <a:chOff x="0" y="0"/>
            <a:chExt cx="1286073" cy="50800"/>
          </a:xfrm>
        </p:grpSpPr>
        <p:sp>
          <p:nvSpPr>
            <p:cNvPr name="Freeform 25" id="25"/>
            <p:cNvSpPr/>
            <p:nvPr/>
          </p:nvSpPr>
          <p:spPr>
            <a:xfrm flipH="false" flipV="false" rot="0">
              <a:off x="0" y="0"/>
              <a:ext cx="1286129" cy="50800"/>
            </a:xfrm>
            <a:custGeom>
              <a:avLst/>
              <a:gdLst/>
              <a:ahLst/>
              <a:cxnLst/>
              <a:rect r="r" b="b" t="t" l="l"/>
              <a:pathLst>
                <a:path h="50800" w="1286129">
                  <a:moveTo>
                    <a:pt x="0" y="25400"/>
                  </a:moveTo>
                  <a:cubicBezTo>
                    <a:pt x="0" y="11430"/>
                    <a:pt x="11430" y="0"/>
                    <a:pt x="25400" y="0"/>
                  </a:cubicBezTo>
                  <a:lnTo>
                    <a:pt x="1260729" y="0"/>
                  </a:lnTo>
                  <a:cubicBezTo>
                    <a:pt x="1274699" y="0"/>
                    <a:pt x="1286129" y="11430"/>
                    <a:pt x="1286129" y="25400"/>
                  </a:cubicBezTo>
                  <a:cubicBezTo>
                    <a:pt x="1286129" y="39370"/>
                    <a:pt x="1274699" y="50800"/>
                    <a:pt x="1260729" y="50800"/>
                  </a:cubicBezTo>
                  <a:lnTo>
                    <a:pt x="25400" y="50800"/>
                  </a:lnTo>
                  <a:cubicBezTo>
                    <a:pt x="11430" y="50800"/>
                    <a:pt x="0" y="39370"/>
                    <a:pt x="0" y="25400"/>
                  </a:cubicBezTo>
                  <a:close/>
                </a:path>
              </a:pathLst>
            </a:custGeom>
            <a:solidFill>
              <a:srgbClr val="D8D4D4"/>
            </a:solidFill>
          </p:spPr>
        </p:sp>
      </p:grpSp>
      <p:grpSp>
        <p:nvGrpSpPr>
          <p:cNvPr name="Group 26" id="26"/>
          <p:cNvGrpSpPr/>
          <p:nvPr/>
        </p:nvGrpSpPr>
        <p:grpSpPr>
          <a:xfrm rot="0">
            <a:off x="7925841" y="7812286"/>
            <a:ext cx="620017" cy="620017"/>
            <a:chOff x="0" y="0"/>
            <a:chExt cx="826690" cy="826690"/>
          </a:xfrm>
        </p:grpSpPr>
        <p:sp>
          <p:nvSpPr>
            <p:cNvPr name="Freeform 27" id="27"/>
            <p:cNvSpPr/>
            <p:nvPr/>
          </p:nvSpPr>
          <p:spPr>
            <a:xfrm flipH="false" flipV="false" rot="0">
              <a:off x="0" y="0"/>
              <a:ext cx="826643" cy="826643"/>
            </a:xfrm>
            <a:custGeom>
              <a:avLst/>
              <a:gdLst/>
              <a:ahLst/>
              <a:cxnLst/>
              <a:rect r="r" b="b" t="t" l="l"/>
              <a:pathLst>
                <a:path h="826643" w="826643">
                  <a:moveTo>
                    <a:pt x="0" y="55118"/>
                  </a:moveTo>
                  <a:cubicBezTo>
                    <a:pt x="0" y="24638"/>
                    <a:pt x="24638" y="0"/>
                    <a:pt x="55118" y="0"/>
                  </a:cubicBezTo>
                  <a:lnTo>
                    <a:pt x="771525" y="0"/>
                  </a:lnTo>
                  <a:cubicBezTo>
                    <a:pt x="802005" y="0"/>
                    <a:pt x="826643" y="24638"/>
                    <a:pt x="826643" y="55118"/>
                  </a:cubicBezTo>
                  <a:lnTo>
                    <a:pt x="826643" y="771525"/>
                  </a:lnTo>
                  <a:cubicBezTo>
                    <a:pt x="826643" y="802005"/>
                    <a:pt x="802005" y="826643"/>
                    <a:pt x="771525" y="826643"/>
                  </a:cubicBezTo>
                  <a:lnTo>
                    <a:pt x="55118" y="826643"/>
                  </a:lnTo>
                  <a:cubicBezTo>
                    <a:pt x="24638" y="826643"/>
                    <a:pt x="0" y="802005"/>
                    <a:pt x="0" y="771525"/>
                  </a:cubicBezTo>
                  <a:close/>
                </a:path>
              </a:pathLst>
            </a:custGeom>
            <a:solidFill>
              <a:srgbClr val="F9F7F7"/>
            </a:solidFill>
          </p:spPr>
        </p:sp>
      </p:grpSp>
      <p:sp>
        <p:nvSpPr>
          <p:cNvPr name="TextBox 28" id="28"/>
          <p:cNvSpPr txBox="true"/>
          <p:nvPr/>
        </p:nvSpPr>
        <p:spPr>
          <a:xfrm rot="0">
            <a:off x="8106816" y="7953672"/>
            <a:ext cx="257919" cy="375345"/>
          </a:xfrm>
          <a:prstGeom prst="rect">
            <a:avLst/>
          </a:prstGeom>
        </p:spPr>
        <p:txBody>
          <a:bodyPr anchor="t" rtlCol="false" tIns="0" lIns="0" bIns="0" rIns="0">
            <a:spAutoFit/>
          </a:bodyPr>
          <a:lstStyle/>
          <a:p>
            <a:pPr algn="ctr">
              <a:lnSpc>
                <a:spcPts val="3250"/>
              </a:lnSpc>
            </a:pPr>
            <a:r>
              <a:rPr lang="en-US" sz="3250">
                <a:solidFill>
                  <a:srgbClr val="504C49"/>
                </a:solidFill>
                <a:latin typeface="Arimo"/>
                <a:ea typeface="Arimo"/>
                <a:cs typeface="Arimo"/>
                <a:sym typeface="Arimo"/>
              </a:rPr>
              <a:t>3</a:t>
            </a:r>
          </a:p>
        </p:txBody>
      </p:sp>
      <p:sp>
        <p:nvSpPr>
          <p:cNvPr name="TextBox 29" id="29"/>
          <p:cNvSpPr txBox="true"/>
          <p:nvPr/>
        </p:nvSpPr>
        <p:spPr>
          <a:xfrm rot="0">
            <a:off x="9751665" y="7749182"/>
            <a:ext cx="3445223" cy="459135"/>
          </a:xfrm>
          <a:prstGeom prst="rect">
            <a:avLst/>
          </a:prstGeom>
        </p:spPr>
        <p:txBody>
          <a:bodyPr anchor="t" rtlCol="false" tIns="0" lIns="0" bIns="0" rIns="0">
            <a:spAutoFit/>
          </a:bodyPr>
          <a:lstStyle/>
          <a:p>
            <a:pPr algn="l">
              <a:lnSpc>
                <a:spcPts val="3374"/>
              </a:lnSpc>
            </a:pPr>
            <a:r>
              <a:rPr lang="en-US" sz="2687">
                <a:solidFill>
                  <a:srgbClr val="504C49"/>
                </a:solidFill>
                <a:latin typeface="Arimo"/>
                <a:ea typeface="Arimo"/>
                <a:cs typeface="Arimo"/>
                <a:sym typeface="Arimo"/>
              </a:rPr>
              <a:t>Τα "Καθόλου"</a:t>
            </a:r>
          </a:p>
        </p:txBody>
      </p:sp>
      <p:sp>
        <p:nvSpPr>
          <p:cNvPr name="TextBox 30" id="30"/>
          <p:cNvSpPr txBox="true"/>
          <p:nvPr/>
        </p:nvSpPr>
        <p:spPr>
          <a:xfrm rot="0">
            <a:off x="9751665" y="8287941"/>
            <a:ext cx="7571780" cy="967680"/>
          </a:xfrm>
          <a:prstGeom prst="rect">
            <a:avLst/>
          </a:prstGeom>
        </p:spPr>
        <p:txBody>
          <a:bodyPr anchor="t" rtlCol="false" tIns="0" lIns="0" bIns="0" rIns="0">
            <a:spAutoFit/>
          </a:bodyPr>
          <a:lstStyle/>
          <a:p>
            <a:pPr algn="l">
              <a:lnSpc>
                <a:spcPts val="3437"/>
              </a:lnSpc>
            </a:pPr>
            <a:r>
              <a:rPr lang="en-US" sz="2125">
                <a:solidFill>
                  <a:srgbClr val="504C49"/>
                </a:solidFill>
                <a:latin typeface="Source Serif Pro"/>
                <a:ea typeface="Source Serif Pro"/>
                <a:cs typeface="Source Serif Pro"/>
                <a:sym typeface="Source Serif Pro"/>
              </a:rPr>
              <a:t>Οι καθολικές έννοιες, τα "καθόλου", προσδίδουν στα πράγματα νόημα αναγνωρίσιμο από όλους.</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7850237" y="3332560"/>
            <a:ext cx="4581079" cy="3448199"/>
            <a:chOff x="0" y="0"/>
            <a:chExt cx="6108105" cy="4597598"/>
          </a:xfrm>
        </p:grpSpPr>
        <p:sp>
          <p:nvSpPr>
            <p:cNvPr name="Freeform 7" id="7"/>
            <p:cNvSpPr/>
            <p:nvPr/>
          </p:nvSpPr>
          <p:spPr>
            <a:xfrm flipH="false" flipV="false" rot="0">
              <a:off x="0" y="0"/>
              <a:ext cx="6108065" cy="4597527"/>
            </a:xfrm>
            <a:custGeom>
              <a:avLst/>
              <a:gdLst/>
              <a:ahLst/>
              <a:cxnLst/>
              <a:rect r="r" b="b" t="t" l="l"/>
              <a:pathLst>
                <a:path h="4597527" w="6108065">
                  <a:moveTo>
                    <a:pt x="0" y="56642"/>
                  </a:moveTo>
                  <a:cubicBezTo>
                    <a:pt x="0" y="25400"/>
                    <a:pt x="25400" y="0"/>
                    <a:pt x="56642" y="0"/>
                  </a:cubicBezTo>
                  <a:lnTo>
                    <a:pt x="6051423" y="0"/>
                  </a:lnTo>
                  <a:cubicBezTo>
                    <a:pt x="6082792" y="0"/>
                    <a:pt x="6108065" y="25400"/>
                    <a:pt x="6108065" y="56642"/>
                  </a:cubicBezTo>
                  <a:lnTo>
                    <a:pt x="6108065" y="4540885"/>
                  </a:lnTo>
                  <a:cubicBezTo>
                    <a:pt x="6108065" y="4572254"/>
                    <a:pt x="6082665" y="4597527"/>
                    <a:pt x="6051423" y="4597527"/>
                  </a:cubicBezTo>
                  <a:lnTo>
                    <a:pt x="56642" y="4597527"/>
                  </a:lnTo>
                  <a:cubicBezTo>
                    <a:pt x="25273" y="4597527"/>
                    <a:pt x="0" y="4572127"/>
                    <a:pt x="0" y="4540885"/>
                  </a:cubicBezTo>
                  <a:close/>
                </a:path>
              </a:pathLst>
            </a:custGeom>
            <a:solidFill>
              <a:srgbClr val="F9F7F7"/>
            </a:solidFill>
          </p:spPr>
        </p:sp>
      </p:grpSp>
      <p:grpSp>
        <p:nvGrpSpPr>
          <p:cNvPr name="Group 8" id="8"/>
          <p:cNvGrpSpPr/>
          <p:nvPr/>
        </p:nvGrpSpPr>
        <p:grpSpPr>
          <a:xfrm rot="0">
            <a:off x="12714834" y="3332560"/>
            <a:ext cx="4581079" cy="3448199"/>
            <a:chOff x="0" y="0"/>
            <a:chExt cx="6108105" cy="4597598"/>
          </a:xfrm>
        </p:grpSpPr>
        <p:sp>
          <p:nvSpPr>
            <p:cNvPr name="Freeform 9" id="9"/>
            <p:cNvSpPr/>
            <p:nvPr/>
          </p:nvSpPr>
          <p:spPr>
            <a:xfrm flipH="false" flipV="false" rot="0">
              <a:off x="0" y="0"/>
              <a:ext cx="6108065" cy="4597527"/>
            </a:xfrm>
            <a:custGeom>
              <a:avLst/>
              <a:gdLst/>
              <a:ahLst/>
              <a:cxnLst/>
              <a:rect r="r" b="b" t="t" l="l"/>
              <a:pathLst>
                <a:path h="4597527" w="6108065">
                  <a:moveTo>
                    <a:pt x="0" y="56642"/>
                  </a:moveTo>
                  <a:cubicBezTo>
                    <a:pt x="0" y="25400"/>
                    <a:pt x="25400" y="0"/>
                    <a:pt x="56642" y="0"/>
                  </a:cubicBezTo>
                  <a:lnTo>
                    <a:pt x="6051423" y="0"/>
                  </a:lnTo>
                  <a:cubicBezTo>
                    <a:pt x="6082792" y="0"/>
                    <a:pt x="6108065" y="25400"/>
                    <a:pt x="6108065" y="56642"/>
                  </a:cubicBezTo>
                  <a:lnTo>
                    <a:pt x="6108065" y="4540885"/>
                  </a:lnTo>
                  <a:cubicBezTo>
                    <a:pt x="6108065" y="4572254"/>
                    <a:pt x="6082665" y="4597527"/>
                    <a:pt x="6051423" y="4597527"/>
                  </a:cubicBezTo>
                  <a:lnTo>
                    <a:pt x="56642" y="4597527"/>
                  </a:lnTo>
                  <a:cubicBezTo>
                    <a:pt x="25273" y="4597527"/>
                    <a:pt x="0" y="4572127"/>
                    <a:pt x="0" y="4540885"/>
                  </a:cubicBezTo>
                  <a:close/>
                </a:path>
              </a:pathLst>
            </a:custGeom>
            <a:solidFill>
              <a:srgbClr val="F9F7F7"/>
            </a:solidFill>
          </p:spPr>
        </p:sp>
      </p:grpSp>
      <p:grpSp>
        <p:nvGrpSpPr>
          <p:cNvPr name="Group 10" id="10"/>
          <p:cNvGrpSpPr/>
          <p:nvPr/>
        </p:nvGrpSpPr>
        <p:grpSpPr>
          <a:xfrm rot="0">
            <a:off x="7850237" y="7064276"/>
            <a:ext cx="9445526" cy="2087315"/>
            <a:chOff x="0" y="0"/>
            <a:chExt cx="12594035" cy="2783087"/>
          </a:xfrm>
        </p:grpSpPr>
        <p:sp>
          <p:nvSpPr>
            <p:cNvPr name="Freeform 11" id="11"/>
            <p:cNvSpPr/>
            <p:nvPr/>
          </p:nvSpPr>
          <p:spPr>
            <a:xfrm flipH="false" flipV="false" rot="0">
              <a:off x="0" y="0"/>
              <a:ext cx="12594082" cy="2783078"/>
            </a:xfrm>
            <a:custGeom>
              <a:avLst/>
              <a:gdLst/>
              <a:ahLst/>
              <a:cxnLst/>
              <a:rect r="r" b="b" t="t" l="l"/>
              <a:pathLst>
                <a:path h="2783078" w="12594082">
                  <a:moveTo>
                    <a:pt x="0" y="56769"/>
                  </a:moveTo>
                  <a:cubicBezTo>
                    <a:pt x="0" y="25400"/>
                    <a:pt x="25400" y="0"/>
                    <a:pt x="56769" y="0"/>
                  </a:cubicBezTo>
                  <a:lnTo>
                    <a:pt x="12537313" y="0"/>
                  </a:lnTo>
                  <a:cubicBezTo>
                    <a:pt x="12568682" y="0"/>
                    <a:pt x="12594082" y="25400"/>
                    <a:pt x="12594082" y="56769"/>
                  </a:cubicBezTo>
                  <a:lnTo>
                    <a:pt x="12594082" y="2726309"/>
                  </a:lnTo>
                  <a:cubicBezTo>
                    <a:pt x="12594082" y="2757678"/>
                    <a:pt x="12568682" y="2783078"/>
                    <a:pt x="12537313" y="2783078"/>
                  </a:cubicBezTo>
                  <a:lnTo>
                    <a:pt x="56769" y="2783078"/>
                  </a:lnTo>
                  <a:cubicBezTo>
                    <a:pt x="25400" y="2783078"/>
                    <a:pt x="0" y="2757678"/>
                    <a:pt x="0" y="2726309"/>
                  </a:cubicBezTo>
                  <a:close/>
                </a:path>
              </a:pathLst>
            </a:custGeom>
            <a:solidFill>
              <a:srgbClr val="F9F7F7"/>
            </a:solidFill>
          </p:spPr>
        </p:sp>
      </p:grpSp>
      <p:sp>
        <p:nvSpPr>
          <p:cNvPr name="Freeform 12" id="12"/>
          <p:cNvSpPr/>
          <p:nvPr/>
        </p:nvSpPr>
        <p:spPr>
          <a:xfrm flipH="false" flipV="false" rot="0">
            <a:off x="0" y="347225"/>
            <a:ext cx="5970671" cy="5342819"/>
          </a:xfrm>
          <a:custGeom>
            <a:avLst/>
            <a:gdLst/>
            <a:ahLst/>
            <a:cxnLst/>
            <a:rect r="r" b="b" t="t" l="l"/>
            <a:pathLst>
              <a:path h="5342819" w="5970671">
                <a:moveTo>
                  <a:pt x="0" y="0"/>
                </a:moveTo>
                <a:lnTo>
                  <a:pt x="5970671" y="0"/>
                </a:lnTo>
                <a:lnTo>
                  <a:pt x="5970671" y="5342818"/>
                </a:lnTo>
                <a:lnTo>
                  <a:pt x="0" y="5342818"/>
                </a:lnTo>
                <a:lnTo>
                  <a:pt x="0" y="0"/>
                </a:lnTo>
                <a:close/>
              </a:path>
            </a:pathLst>
          </a:custGeom>
          <a:blipFill>
            <a:blip r:embed="rId3"/>
            <a:stretch>
              <a:fillRect l="0" t="0" r="0" b="-11751"/>
            </a:stretch>
          </a:blipFill>
        </p:spPr>
      </p:sp>
      <p:sp>
        <p:nvSpPr>
          <p:cNvPr name="Freeform 13" id="13"/>
          <p:cNvSpPr/>
          <p:nvPr/>
        </p:nvSpPr>
        <p:spPr>
          <a:xfrm flipH="false" flipV="false" rot="0">
            <a:off x="1930946" y="3930042"/>
            <a:ext cx="5347791" cy="6356958"/>
          </a:xfrm>
          <a:custGeom>
            <a:avLst/>
            <a:gdLst/>
            <a:ahLst/>
            <a:cxnLst/>
            <a:rect r="r" b="b" t="t" l="l"/>
            <a:pathLst>
              <a:path h="6356958" w="5347791">
                <a:moveTo>
                  <a:pt x="0" y="0"/>
                </a:moveTo>
                <a:lnTo>
                  <a:pt x="5347791" y="0"/>
                </a:lnTo>
                <a:lnTo>
                  <a:pt x="5347791" y="6356958"/>
                </a:lnTo>
                <a:lnTo>
                  <a:pt x="0" y="6356958"/>
                </a:lnTo>
                <a:lnTo>
                  <a:pt x="0" y="0"/>
                </a:lnTo>
                <a:close/>
              </a:path>
            </a:pathLst>
          </a:custGeom>
          <a:blipFill>
            <a:blip r:embed="rId4"/>
            <a:stretch>
              <a:fillRect l="0" t="0" r="0" b="0"/>
            </a:stretch>
          </a:blipFill>
        </p:spPr>
      </p:sp>
      <p:sp>
        <p:nvSpPr>
          <p:cNvPr name="TextBox 14" id="14"/>
          <p:cNvSpPr txBox="true"/>
          <p:nvPr/>
        </p:nvSpPr>
        <p:spPr>
          <a:xfrm rot="0">
            <a:off x="7850237" y="1078260"/>
            <a:ext cx="9445526" cy="1829097"/>
          </a:xfrm>
          <a:prstGeom prst="rect">
            <a:avLst/>
          </a:prstGeom>
        </p:spPr>
        <p:txBody>
          <a:bodyPr anchor="t" rtlCol="false" tIns="0" lIns="0" bIns="0" rIns="0">
            <a:spAutoFit/>
          </a:bodyPr>
          <a:lstStyle/>
          <a:p>
            <a:pPr algn="l">
              <a:lnSpc>
                <a:spcPts val="6937"/>
              </a:lnSpc>
            </a:pPr>
            <a:r>
              <a:rPr lang="en-US" sz="5562">
                <a:solidFill>
                  <a:srgbClr val="201B18"/>
                </a:solidFill>
                <a:latin typeface="Arimo"/>
                <a:ea typeface="Arimo"/>
                <a:cs typeface="Arimo"/>
                <a:sym typeface="Arimo"/>
              </a:rPr>
              <a:t>Η Επίδραση του Αριστοτέλη στον Εμπειρισμό</a:t>
            </a:r>
          </a:p>
        </p:txBody>
      </p:sp>
      <p:sp>
        <p:nvSpPr>
          <p:cNvPr name="TextBox 15" id="15"/>
          <p:cNvSpPr txBox="true"/>
          <p:nvPr/>
        </p:nvSpPr>
        <p:spPr>
          <a:xfrm rot="0">
            <a:off x="8133755" y="3577977"/>
            <a:ext cx="3544044" cy="481012"/>
          </a:xfrm>
          <a:prstGeom prst="rect">
            <a:avLst/>
          </a:prstGeom>
        </p:spPr>
        <p:txBody>
          <a:bodyPr anchor="t" rtlCol="false" tIns="0" lIns="0" bIns="0" rIns="0">
            <a:spAutoFit/>
          </a:bodyPr>
          <a:lstStyle/>
          <a:p>
            <a:pPr algn="l">
              <a:lnSpc>
                <a:spcPts val="3437"/>
              </a:lnSpc>
            </a:pPr>
            <a:r>
              <a:rPr lang="en-US" sz="2750">
                <a:solidFill>
                  <a:srgbClr val="504C49"/>
                </a:solidFill>
                <a:latin typeface="Arimo"/>
                <a:ea typeface="Arimo"/>
                <a:cs typeface="Arimo"/>
                <a:sym typeface="Arimo"/>
              </a:rPr>
              <a:t>Εμπειρισμός</a:t>
            </a:r>
          </a:p>
        </p:txBody>
      </p:sp>
      <p:sp>
        <p:nvSpPr>
          <p:cNvPr name="TextBox 16" id="16"/>
          <p:cNvSpPr txBox="true"/>
          <p:nvPr/>
        </p:nvSpPr>
        <p:spPr>
          <a:xfrm rot="0">
            <a:off x="8133755" y="4143375"/>
            <a:ext cx="4014044" cy="1900237"/>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Θεωρία που αναπτύχθηκε από τον 17ο αιώνα, με κύριους εκπροσώπους τον Τζον Λοκ και τον Ντέιβιντ Χιουμ.</a:t>
            </a:r>
          </a:p>
        </p:txBody>
      </p:sp>
      <p:sp>
        <p:nvSpPr>
          <p:cNvPr name="TextBox 17" id="17"/>
          <p:cNvSpPr txBox="true"/>
          <p:nvPr/>
        </p:nvSpPr>
        <p:spPr>
          <a:xfrm rot="0">
            <a:off x="12998351" y="3577977"/>
            <a:ext cx="3633192" cy="481012"/>
          </a:xfrm>
          <a:prstGeom prst="rect">
            <a:avLst/>
          </a:prstGeom>
        </p:spPr>
        <p:txBody>
          <a:bodyPr anchor="t" rtlCol="false" tIns="0" lIns="0" bIns="0" rIns="0">
            <a:spAutoFit/>
          </a:bodyPr>
          <a:lstStyle/>
          <a:p>
            <a:pPr algn="l">
              <a:lnSpc>
                <a:spcPts val="3437"/>
              </a:lnSpc>
            </a:pPr>
            <a:r>
              <a:rPr lang="en-US" sz="2750">
                <a:solidFill>
                  <a:srgbClr val="504C49"/>
                </a:solidFill>
                <a:latin typeface="Arimo"/>
                <a:ea typeface="Arimo"/>
                <a:cs typeface="Arimo"/>
                <a:sym typeface="Arimo"/>
              </a:rPr>
              <a:t>Παραστάσεις ως Ιδέες</a:t>
            </a:r>
          </a:p>
        </p:txBody>
      </p:sp>
      <p:sp>
        <p:nvSpPr>
          <p:cNvPr name="TextBox 18" id="18"/>
          <p:cNvSpPr txBox="true"/>
          <p:nvPr/>
        </p:nvSpPr>
        <p:spPr>
          <a:xfrm rot="0">
            <a:off x="12998351" y="4143375"/>
            <a:ext cx="4014044" cy="2353866"/>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Η αντικειμενική πραγματικότητα υπάρχει στο νου ως παράσταση, διαμορφωμένη από τις αισθήσεις.</a:t>
            </a:r>
          </a:p>
        </p:txBody>
      </p:sp>
      <p:sp>
        <p:nvSpPr>
          <p:cNvPr name="TextBox 19" id="19"/>
          <p:cNvSpPr txBox="true"/>
          <p:nvPr/>
        </p:nvSpPr>
        <p:spPr>
          <a:xfrm rot="0">
            <a:off x="8133755" y="7309694"/>
            <a:ext cx="3544044" cy="481012"/>
          </a:xfrm>
          <a:prstGeom prst="rect">
            <a:avLst/>
          </a:prstGeom>
        </p:spPr>
        <p:txBody>
          <a:bodyPr anchor="t" rtlCol="false" tIns="0" lIns="0" bIns="0" rIns="0">
            <a:spAutoFit/>
          </a:bodyPr>
          <a:lstStyle/>
          <a:p>
            <a:pPr algn="l">
              <a:lnSpc>
                <a:spcPts val="3437"/>
              </a:lnSpc>
            </a:pPr>
            <a:r>
              <a:rPr lang="en-US" sz="2750">
                <a:solidFill>
                  <a:srgbClr val="504C49"/>
                </a:solidFill>
                <a:latin typeface="Arimo"/>
                <a:ea typeface="Arimo"/>
                <a:cs typeface="Arimo"/>
                <a:sym typeface="Arimo"/>
              </a:rPr>
              <a:t>Νοητική Αφαίρεση</a:t>
            </a:r>
          </a:p>
        </p:txBody>
      </p:sp>
      <p:sp>
        <p:nvSpPr>
          <p:cNvPr name="TextBox 20" id="20"/>
          <p:cNvSpPr txBox="true"/>
          <p:nvPr/>
        </p:nvSpPr>
        <p:spPr>
          <a:xfrm rot="0">
            <a:off x="8133755" y="7875091"/>
            <a:ext cx="8878491" cy="992981"/>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Οι ιδέες σχηματίζονται με νοητική αφαίρεση, παρόμοια με τις καθολικές έννοιες του Αριστοτέλη.</a:t>
            </a:r>
          </a:p>
        </p:txBody>
      </p:sp>
    </p:spTree>
  </p:cSld>
  <p:clrMapOvr>
    <a:masterClrMapping/>
  </p:clrMapOvr>
</p:sld>
</file>

<file path=ppt/slides/slide1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sp>
        <p:nvSpPr>
          <p:cNvPr name="TextBox 6" id="6"/>
          <p:cNvSpPr txBox="true"/>
          <p:nvPr/>
        </p:nvSpPr>
        <p:spPr>
          <a:xfrm rot="0">
            <a:off x="992238" y="3344615"/>
            <a:ext cx="14415195" cy="943124"/>
          </a:xfrm>
          <a:prstGeom prst="rect">
            <a:avLst/>
          </a:prstGeom>
        </p:spPr>
        <p:txBody>
          <a:bodyPr anchor="t" rtlCol="false" tIns="0" lIns="0" bIns="0" rIns="0">
            <a:spAutoFit/>
          </a:bodyPr>
          <a:lstStyle/>
          <a:p>
            <a:pPr algn="l">
              <a:lnSpc>
                <a:spcPts val="6937"/>
              </a:lnSpc>
            </a:pPr>
            <a:r>
              <a:rPr lang="en-US" sz="5562">
                <a:solidFill>
                  <a:srgbClr val="201B18"/>
                </a:solidFill>
                <a:latin typeface="Arimo"/>
                <a:ea typeface="Arimo"/>
                <a:cs typeface="Arimo"/>
                <a:sym typeface="Arimo"/>
              </a:rPr>
              <a:t>Διαφορές Εμπειρισμού και Αριστοτελισμού</a:t>
            </a:r>
          </a:p>
        </p:txBody>
      </p:sp>
      <p:sp>
        <p:nvSpPr>
          <p:cNvPr name="TextBox 7" id="7"/>
          <p:cNvSpPr txBox="true"/>
          <p:nvPr/>
        </p:nvSpPr>
        <p:spPr>
          <a:xfrm rot="0">
            <a:off x="992238" y="4958358"/>
            <a:ext cx="3544044" cy="481012"/>
          </a:xfrm>
          <a:prstGeom prst="rect">
            <a:avLst/>
          </a:prstGeom>
        </p:spPr>
        <p:txBody>
          <a:bodyPr anchor="t" rtlCol="false" tIns="0" lIns="0" bIns="0" rIns="0">
            <a:spAutoFit/>
          </a:bodyPr>
          <a:lstStyle/>
          <a:p>
            <a:pPr algn="l">
              <a:lnSpc>
                <a:spcPts val="3437"/>
              </a:lnSpc>
            </a:pPr>
            <a:r>
              <a:rPr lang="en-US" sz="2750">
                <a:solidFill>
                  <a:srgbClr val="201B18"/>
                </a:solidFill>
                <a:latin typeface="Arimo"/>
                <a:ea typeface="Arimo"/>
                <a:cs typeface="Arimo"/>
                <a:sym typeface="Arimo"/>
              </a:rPr>
              <a:t>Εμπειριστικές Ιδέες</a:t>
            </a:r>
          </a:p>
        </p:txBody>
      </p:sp>
      <p:sp>
        <p:nvSpPr>
          <p:cNvPr name="TextBox 8" id="8"/>
          <p:cNvSpPr txBox="true"/>
          <p:nvPr/>
        </p:nvSpPr>
        <p:spPr>
          <a:xfrm rot="0">
            <a:off x="992238" y="5637163"/>
            <a:ext cx="7805886" cy="992981"/>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Οι ιδέες των εμπειριστών είναι ατομικές, υποκειμενικές εικόνες των πραγμάτων που υπάρχουν μόνο μέσα στη σκέψη.</a:t>
            </a:r>
          </a:p>
        </p:txBody>
      </p:sp>
      <p:sp>
        <p:nvSpPr>
          <p:cNvPr name="TextBox 9" id="9"/>
          <p:cNvSpPr txBox="true"/>
          <p:nvPr/>
        </p:nvSpPr>
        <p:spPr>
          <a:xfrm rot="0">
            <a:off x="9499401" y="4958358"/>
            <a:ext cx="4042321" cy="481012"/>
          </a:xfrm>
          <a:prstGeom prst="rect">
            <a:avLst/>
          </a:prstGeom>
        </p:spPr>
        <p:txBody>
          <a:bodyPr anchor="t" rtlCol="false" tIns="0" lIns="0" bIns="0" rIns="0">
            <a:spAutoFit/>
          </a:bodyPr>
          <a:lstStyle/>
          <a:p>
            <a:pPr algn="l">
              <a:lnSpc>
                <a:spcPts val="3437"/>
              </a:lnSpc>
            </a:pPr>
            <a:r>
              <a:rPr lang="en-US" sz="2750">
                <a:solidFill>
                  <a:srgbClr val="201B18"/>
                </a:solidFill>
                <a:latin typeface="Arimo"/>
                <a:ea typeface="Arimo"/>
                <a:cs typeface="Arimo"/>
                <a:sym typeface="Arimo"/>
              </a:rPr>
              <a:t>Αριστοτελικά "Καθόλου"</a:t>
            </a:r>
          </a:p>
        </p:txBody>
      </p:sp>
      <p:sp>
        <p:nvSpPr>
          <p:cNvPr name="TextBox 10" id="10"/>
          <p:cNvSpPr txBox="true"/>
          <p:nvPr/>
        </p:nvSpPr>
        <p:spPr>
          <a:xfrm rot="0">
            <a:off x="9499401" y="5637163"/>
            <a:ext cx="7805886" cy="992981"/>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Τα "καθόλου" του Αριστοτέλη αντιπροσωπεύουν ουσίες με καθολική εμβέλεια και νόημα αναγνωρίσιμο από όλους.</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sp>
        <p:nvSpPr>
          <p:cNvPr name="Freeform 6" id="6" descr="preencoded.png"/>
          <p:cNvSpPr/>
          <p:nvPr/>
        </p:nvSpPr>
        <p:spPr>
          <a:xfrm flipH="false" flipV="false" rot="0">
            <a:off x="0" y="0"/>
            <a:ext cx="6858000" cy="10291762"/>
          </a:xfrm>
          <a:custGeom>
            <a:avLst/>
            <a:gdLst/>
            <a:ahLst/>
            <a:cxnLst/>
            <a:rect r="r" b="b" t="t" l="l"/>
            <a:pathLst>
              <a:path h="10291762" w="6858000">
                <a:moveTo>
                  <a:pt x="0" y="0"/>
                </a:moveTo>
                <a:lnTo>
                  <a:pt x="6858000" y="0"/>
                </a:lnTo>
                <a:lnTo>
                  <a:pt x="6858000" y="10291762"/>
                </a:lnTo>
                <a:lnTo>
                  <a:pt x="0" y="10291762"/>
                </a:lnTo>
                <a:lnTo>
                  <a:pt x="0" y="0"/>
                </a:lnTo>
                <a:close/>
              </a:path>
            </a:pathLst>
          </a:custGeom>
          <a:blipFill>
            <a:blip r:embed="rId3"/>
            <a:stretch>
              <a:fillRect l="0" t="-23" r="0" b="-23"/>
            </a:stretch>
          </a:blipFill>
        </p:spPr>
      </p:sp>
      <p:sp>
        <p:nvSpPr>
          <p:cNvPr name="TextBox 7" id="7"/>
          <p:cNvSpPr txBox="true"/>
          <p:nvPr/>
        </p:nvSpPr>
        <p:spPr>
          <a:xfrm rot="0">
            <a:off x="7673727" y="602754"/>
            <a:ext cx="8195667" cy="766316"/>
          </a:xfrm>
          <a:prstGeom prst="rect">
            <a:avLst/>
          </a:prstGeom>
        </p:spPr>
        <p:txBody>
          <a:bodyPr anchor="t" rtlCol="false" tIns="0" lIns="0" bIns="0" rIns="0">
            <a:spAutoFit/>
          </a:bodyPr>
          <a:lstStyle/>
          <a:p>
            <a:pPr algn="l">
              <a:lnSpc>
                <a:spcPts val="5687"/>
              </a:lnSpc>
            </a:pPr>
            <a:r>
              <a:rPr lang="en-US" sz="4562">
                <a:solidFill>
                  <a:srgbClr val="201B18"/>
                </a:solidFill>
                <a:latin typeface="Arimo"/>
                <a:ea typeface="Arimo"/>
                <a:cs typeface="Arimo"/>
                <a:sym typeface="Arimo"/>
              </a:rPr>
              <a:t>Συγκριτική Ανάλυση Θεωριών</a:t>
            </a:r>
          </a:p>
        </p:txBody>
      </p:sp>
      <p:sp>
        <p:nvSpPr>
          <p:cNvPr name="TextBox 8" id="8"/>
          <p:cNvSpPr txBox="true"/>
          <p:nvPr/>
        </p:nvSpPr>
        <p:spPr>
          <a:xfrm rot="0">
            <a:off x="7673727" y="1920925"/>
            <a:ext cx="9798546" cy="683419"/>
          </a:xfrm>
          <a:prstGeom prst="rect">
            <a:avLst/>
          </a:prstGeom>
        </p:spPr>
        <p:txBody>
          <a:bodyPr anchor="t" rtlCol="false" tIns="0" lIns="0" bIns="0" rIns="0">
            <a:spAutoFit/>
          </a:bodyPr>
          <a:lstStyle/>
          <a:p>
            <a:pPr algn="ctr">
              <a:lnSpc>
                <a:spcPts val="6000"/>
              </a:lnSpc>
            </a:pPr>
            <a:r>
              <a:rPr lang="en-US" sz="6000">
                <a:solidFill>
                  <a:srgbClr val="504C49"/>
                </a:solidFill>
                <a:latin typeface="Arimo"/>
                <a:ea typeface="Arimo"/>
                <a:cs typeface="Arimo"/>
                <a:sym typeface="Arimo"/>
              </a:rPr>
              <a:t>1</a:t>
            </a:r>
          </a:p>
        </p:txBody>
      </p:sp>
      <p:sp>
        <p:nvSpPr>
          <p:cNvPr name="TextBox 9" id="9"/>
          <p:cNvSpPr txBox="true"/>
          <p:nvPr/>
        </p:nvSpPr>
        <p:spPr>
          <a:xfrm rot="0">
            <a:off x="11116121" y="2867025"/>
            <a:ext cx="2913609" cy="392757"/>
          </a:xfrm>
          <a:prstGeom prst="rect">
            <a:avLst/>
          </a:prstGeom>
        </p:spPr>
        <p:txBody>
          <a:bodyPr anchor="t" rtlCol="false" tIns="0" lIns="0" bIns="0" rIns="0">
            <a:spAutoFit/>
          </a:bodyPr>
          <a:lstStyle/>
          <a:p>
            <a:pPr algn="ctr">
              <a:lnSpc>
                <a:spcPts val="2812"/>
              </a:lnSpc>
            </a:pPr>
            <a:r>
              <a:rPr lang="en-US" sz="2249">
                <a:solidFill>
                  <a:srgbClr val="504C49"/>
                </a:solidFill>
                <a:latin typeface="Arimo"/>
                <a:ea typeface="Arimo"/>
                <a:cs typeface="Arimo"/>
                <a:sym typeface="Arimo"/>
              </a:rPr>
              <a:t>Πλάτωνας</a:t>
            </a:r>
          </a:p>
        </p:txBody>
      </p:sp>
      <p:sp>
        <p:nvSpPr>
          <p:cNvPr name="TextBox 10" id="10"/>
          <p:cNvSpPr txBox="true"/>
          <p:nvPr/>
        </p:nvSpPr>
        <p:spPr>
          <a:xfrm rot="0">
            <a:off x="7673727" y="3342382"/>
            <a:ext cx="9798546" cy="429965"/>
          </a:xfrm>
          <a:prstGeom prst="rect">
            <a:avLst/>
          </a:prstGeom>
        </p:spPr>
        <p:txBody>
          <a:bodyPr anchor="t" rtlCol="false" tIns="0" lIns="0" bIns="0" rIns="0">
            <a:spAutoFit/>
          </a:bodyPr>
          <a:lstStyle/>
          <a:p>
            <a:pPr algn="ctr">
              <a:lnSpc>
                <a:spcPts val="2875"/>
              </a:lnSpc>
            </a:pPr>
            <a:r>
              <a:rPr lang="en-US" sz="1812">
                <a:solidFill>
                  <a:srgbClr val="504C49"/>
                </a:solidFill>
                <a:latin typeface="Source Serif Pro"/>
                <a:ea typeface="Source Serif Pro"/>
                <a:cs typeface="Source Serif Pro"/>
                <a:sym typeface="Source Serif Pro"/>
              </a:rPr>
              <a:t>Ιδέες ως ανεξάρτητες, αμετάβλητες οντότητες σε έναν ξεχωριστό κόσμο.</a:t>
            </a:r>
          </a:p>
        </p:txBody>
      </p:sp>
      <p:sp>
        <p:nvSpPr>
          <p:cNvPr name="TextBox 11" id="11"/>
          <p:cNvSpPr txBox="true"/>
          <p:nvPr/>
        </p:nvSpPr>
        <p:spPr>
          <a:xfrm rot="0">
            <a:off x="7673727" y="4673799"/>
            <a:ext cx="9798546" cy="683419"/>
          </a:xfrm>
          <a:prstGeom prst="rect">
            <a:avLst/>
          </a:prstGeom>
        </p:spPr>
        <p:txBody>
          <a:bodyPr anchor="t" rtlCol="false" tIns="0" lIns="0" bIns="0" rIns="0">
            <a:spAutoFit/>
          </a:bodyPr>
          <a:lstStyle/>
          <a:p>
            <a:pPr algn="ctr">
              <a:lnSpc>
                <a:spcPts val="6000"/>
              </a:lnSpc>
            </a:pPr>
            <a:r>
              <a:rPr lang="en-US" sz="6000">
                <a:solidFill>
                  <a:srgbClr val="504C49"/>
                </a:solidFill>
                <a:latin typeface="Arimo"/>
                <a:ea typeface="Arimo"/>
                <a:cs typeface="Arimo"/>
                <a:sym typeface="Arimo"/>
              </a:rPr>
              <a:t>2</a:t>
            </a:r>
          </a:p>
        </p:txBody>
      </p:sp>
      <p:sp>
        <p:nvSpPr>
          <p:cNvPr name="TextBox 12" id="12"/>
          <p:cNvSpPr txBox="true"/>
          <p:nvPr/>
        </p:nvSpPr>
        <p:spPr>
          <a:xfrm rot="0">
            <a:off x="11116121" y="5619899"/>
            <a:ext cx="2913609" cy="392757"/>
          </a:xfrm>
          <a:prstGeom prst="rect">
            <a:avLst/>
          </a:prstGeom>
        </p:spPr>
        <p:txBody>
          <a:bodyPr anchor="t" rtlCol="false" tIns="0" lIns="0" bIns="0" rIns="0">
            <a:spAutoFit/>
          </a:bodyPr>
          <a:lstStyle/>
          <a:p>
            <a:pPr algn="ctr">
              <a:lnSpc>
                <a:spcPts val="2812"/>
              </a:lnSpc>
            </a:pPr>
            <a:r>
              <a:rPr lang="en-US" sz="2249">
                <a:solidFill>
                  <a:srgbClr val="504C49"/>
                </a:solidFill>
                <a:latin typeface="Arimo"/>
                <a:ea typeface="Arimo"/>
                <a:cs typeface="Arimo"/>
                <a:sym typeface="Arimo"/>
              </a:rPr>
              <a:t>Αριστοτέλης</a:t>
            </a:r>
          </a:p>
        </p:txBody>
      </p:sp>
      <p:sp>
        <p:nvSpPr>
          <p:cNvPr name="TextBox 13" id="13"/>
          <p:cNvSpPr txBox="true"/>
          <p:nvPr/>
        </p:nvSpPr>
        <p:spPr>
          <a:xfrm rot="0">
            <a:off x="7673727" y="6095256"/>
            <a:ext cx="9798546" cy="802779"/>
          </a:xfrm>
          <a:prstGeom prst="rect">
            <a:avLst/>
          </a:prstGeom>
        </p:spPr>
        <p:txBody>
          <a:bodyPr anchor="t" rtlCol="false" tIns="0" lIns="0" bIns="0" rIns="0">
            <a:spAutoFit/>
          </a:bodyPr>
          <a:lstStyle/>
          <a:p>
            <a:pPr algn="ctr">
              <a:lnSpc>
                <a:spcPts val="2875"/>
              </a:lnSpc>
            </a:pPr>
            <a:r>
              <a:rPr lang="en-US" sz="1812">
                <a:solidFill>
                  <a:srgbClr val="504C49"/>
                </a:solidFill>
                <a:latin typeface="Source Serif Pro"/>
                <a:ea typeface="Source Serif Pro"/>
                <a:cs typeface="Source Serif Pro"/>
                <a:sym typeface="Source Serif Pro"/>
              </a:rPr>
              <a:t>Καθολικές έννοιες ως ενυπάρχουσες ουσίες των πραγμάτων, προσβάσιμες μέσω νοητικής αφαίρεσης.</a:t>
            </a:r>
          </a:p>
        </p:txBody>
      </p:sp>
      <p:sp>
        <p:nvSpPr>
          <p:cNvPr name="TextBox 14" id="14"/>
          <p:cNvSpPr txBox="true"/>
          <p:nvPr/>
        </p:nvSpPr>
        <p:spPr>
          <a:xfrm rot="0">
            <a:off x="7673727" y="7799486"/>
            <a:ext cx="9798546" cy="683419"/>
          </a:xfrm>
          <a:prstGeom prst="rect">
            <a:avLst/>
          </a:prstGeom>
        </p:spPr>
        <p:txBody>
          <a:bodyPr anchor="t" rtlCol="false" tIns="0" lIns="0" bIns="0" rIns="0">
            <a:spAutoFit/>
          </a:bodyPr>
          <a:lstStyle/>
          <a:p>
            <a:pPr algn="ctr">
              <a:lnSpc>
                <a:spcPts val="6000"/>
              </a:lnSpc>
            </a:pPr>
            <a:r>
              <a:rPr lang="en-US" sz="6000">
                <a:solidFill>
                  <a:srgbClr val="504C49"/>
                </a:solidFill>
                <a:latin typeface="Arimo"/>
                <a:ea typeface="Arimo"/>
                <a:cs typeface="Arimo"/>
                <a:sym typeface="Arimo"/>
              </a:rPr>
              <a:t>3</a:t>
            </a:r>
          </a:p>
        </p:txBody>
      </p:sp>
      <p:sp>
        <p:nvSpPr>
          <p:cNvPr name="TextBox 15" id="15"/>
          <p:cNvSpPr txBox="true"/>
          <p:nvPr/>
        </p:nvSpPr>
        <p:spPr>
          <a:xfrm rot="0">
            <a:off x="11116121" y="8745587"/>
            <a:ext cx="2913609" cy="392757"/>
          </a:xfrm>
          <a:prstGeom prst="rect">
            <a:avLst/>
          </a:prstGeom>
        </p:spPr>
        <p:txBody>
          <a:bodyPr anchor="t" rtlCol="false" tIns="0" lIns="0" bIns="0" rIns="0">
            <a:spAutoFit/>
          </a:bodyPr>
          <a:lstStyle/>
          <a:p>
            <a:pPr algn="ctr">
              <a:lnSpc>
                <a:spcPts val="2812"/>
              </a:lnSpc>
            </a:pPr>
            <a:r>
              <a:rPr lang="en-US" sz="2249">
                <a:solidFill>
                  <a:srgbClr val="504C49"/>
                </a:solidFill>
                <a:latin typeface="Arimo"/>
                <a:ea typeface="Arimo"/>
                <a:cs typeface="Arimo"/>
                <a:sym typeface="Arimo"/>
              </a:rPr>
              <a:t>Εμπειρισμός</a:t>
            </a:r>
          </a:p>
        </p:txBody>
      </p:sp>
      <p:sp>
        <p:nvSpPr>
          <p:cNvPr name="TextBox 16" id="16"/>
          <p:cNvSpPr txBox="true"/>
          <p:nvPr/>
        </p:nvSpPr>
        <p:spPr>
          <a:xfrm rot="0">
            <a:off x="7673727" y="9220944"/>
            <a:ext cx="9798546" cy="429965"/>
          </a:xfrm>
          <a:prstGeom prst="rect">
            <a:avLst/>
          </a:prstGeom>
        </p:spPr>
        <p:txBody>
          <a:bodyPr anchor="t" rtlCol="false" tIns="0" lIns="0" bIns="0" rIns="0">
            <a:spAutoFit/>
          </a:bodyPr>
          <a:lstStyle/>
          <a:p>
            <a:pPr algn="ctr">
              <a:lnSpc>
                <a:spcPts val="2875"/>
              </a:lnSpc>
            </a:pPr>
            <a:r>
              <a:rPr lang="en-US" sz="1812">
                <a:solidFill>
                  <a:srgbClr val="504C49"/>
                </a:solidFill>
                <a:latin typeface="Source Serif Pro"/>
                <a:ea typeface="Source Serif Pro"/>
                <a:cs typeface="Source Serif Pro"/>
                <a:sym typeface="Source Serif Pro"/>
              </a:rPr>
              <a:t>Ιδέες ως υποκειμενικές νοητικές παραστάσεις, βασισμένες στην αισθητηριακή εμπειρία.</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sp>
        <p:nvSpPr>
          <p:cNvPr name="Freeform 6" id="6" descr="preencoded.png"/>
          <p:cNvSpPr/>
          <p:nvPr/>
        </p:nvSpPr>
        <p:spPr>
          <a:xfrm flipH="false" flipV="false" rot="0">
            <a:off x="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3"/>
            <a:stretch>
              <a:fillRect l="0" t="0" r="0" b="0"/>
            </a:stretch>
          </a:blipFill>
        </p:spPr>
      </p:sp>
      <p:sp>
        <p:nvSpPr>
          <p:cNvPr name="TextBox 7" id="7"/>
          <p:cNvSpPr txBox="true"/>
          <p:nvPr/>
        </p:nvSpPr>
        <p:spPr>
          <a:xfrm rot="0">
            <a:off x="7850237" y="1104900"/>
            <a:ext cx="9445526" cy="1829097"/>
          </a:xfrm>
          <a:prstGeom prst="rect">
            <a:avLst/>
          </a:prstGeom>
        </p:spPr>
        <p:txBody>
          <a:bodyPr anchor="t" rtlCol="false" tIns="0" lIns="0" bIns="0" rIns="0">
            <a:spAutoFit/>
          </a:bodyPr>
          <a:lstStyle/>
          <a:p>
            <a:pPr algn="l">
              <a:lnSpc>
                <a:spcPts val="6937"/>
              </a:lnSpc>
            </a:pPr>
            <a:r>
              <a:rPr lang="en-US" sz="5562">
                <a:solidFill>
                  <a:srgbClr val="201B18"/>
                </a:solidFill>
                <a:latin typeface="Arimo"/>
                <a:ea typeface="Arimo"/>
                <a:cs typeface="Arimo"/>
                <a:sym typeface="Arimo"/>
              </a:rPr>
              <a:t>Συμπεράσματα και Σύγχρονες Προεκτάσεις</a:t>
            </a:r>
          </a:p>
        </p:txBody>
      </p:sp>
      <p:grpSp>
        <p:nvGrpSpPr>
          <p:cNvPr name="Group 8" id="8"/>
          <p:cNvGrpSpPr/>
          <p:nvPr/>
        </p:nvGrpSpPr>
        <p:grpSpPr>
          <a:xfrm rot="0">
            <a:off x="7850237" y="3678139"/>
            <a:ext cx="637877" cy="637878"/>
            <a:chOff x="0" y="0"/>
            <a:chExt cx="850503" cy="850503"/>
          </a:xfrm>
        </p:grpSpPr>
        <p:sp>
          <p:nvSpPr>
            <p:cNvPr name="Freeform 9" id="9"/>
            <p:cNvSpPr/>
            <p:nvPr/>
          </p:nvSpPr>
          <p:spPr>
            <a:xfrm flipH="false" flipV="false" rot="0">
              <a:off x="0" y="0"/>
              <a:ext cx="850392" cy="850519"/>
            </a:xfrm>
            <a:custGeom>
              <a:avLst/>
              <a:gdLst/>
              <a:ahLst/>
              <a:cxnLst/>
              <a:rect r="r" b="b" t="t" l="l"/>
              <a:pathLst>
                <a:path h="850519" w="850392">
                  <a:moveTo>
                    <a:pt x="0" y="56642"/>
                  </a:moveTo>
                  <a:cubicBezTo>
                    <a:pt x="0" y="25400"/>
                    <a:pt x="25400" y="0"/>
                    <a:pt x="56642" y="0"/>
                  </a:cubicBezTo>
                  <a:lnTo>
                    <a:pt x="793750" y="0"/>
                  </a:lnTo>
                  <a:cubicBezTo>
                    <a:pt x="825119" y="0"/>
                    <a:pt x="850392" y="25400"/>
                    <a:pt x="850392" y="56642"/>
                  </a:cubicBezTo>
                  <a:lnTo>
                    <a:pt x="850392" y="793750"/>
                  </a:lnTo>
                  <a:cubicBezTo>
                    <a:pt x="850392" y="825119"/>
                    <a:pt x="824992" y="850392"/>
                    <a:pt x="793750" y="850392"/>
                  </a:cubicBezTo>
                  <a:lnTo>
                    <a:pt x="56642" y="850392"/>
                  </a:lnTo>
                  <a:cubicBezTo>
                    <a:pt x="25400" y="850519"/>
                    <a:pt x="0" y="825119"/>
                    <a:pt x="0" y="793750"/>
                  </a:cubicBezTo>
                  <a:close/>
                </a:path>
              </a:pathLst>
            </a:custGeom>
            <a:solidFill>
              <a:srgbClr val="F9F7F7"/>
            </a:solidFill>
          </p:spPr>
        </p:sp>
      </p:grpSp>
      <p:sp>
        <p:nvSpPr>
          <p:cNvPr name="TextBox 10" id="10"/>
          <p:cNvSpPr txBox="true"/>
          <p:nvPr/>
        </p:nvSpPr>
        <p:spPr>
          <a:xfrm rot="0">
            <a:off x="8073629" y="3822501"/>
            <a:ext cx="190946" cy="387251"/>
          </a:xfrm>
          <a:prstGeom prst="rect">
            <a:avLst/>
          </a:prstGeom>
        </p:spPr>
        <p:txBody>
          <a:bodyPr anchor="t" rtlCol="false" tIns="0" lIns="0" bIns="0" rIns="0">
            <a:spAutoFit/>
          </a:bodyPr>
          <a:lstStyle/>
          <a:p>
            <a:pPr algn="ctr">
              <a:lnSpc>
                <a:spcPts val="3312"/>
              </a:lnSpc>
            </a:pPr>
            <a:r>
              <a:rPr lang="en-US" sz="3312">
                <a:solidFill>
                  <a:srgbClr val="504C49"/>
                </a:solidFill>
                <a:latin typeface="Arimo"/>
                <a:ea typeface="Arimo"/>
                <a:cs typeface="Arimo"/>
                <a:sym typeface="Arimo"/>
              </a:rPr>
              <a:t>1</a:t>
            </a:r>
          </a:p>
        </p:txBody>
      </p:sp>
      <p:sp>
        <p:nvSpPr>
          <p:cNvPr name="TextBox 11" id="11"/>
          <p:cNvSpPr txBox="true"/>
          <p:nvPr/>
        </p:nvSpPr>
        <p:spPr>
          <a:xfrm rot="0">
            <a:off x="8771632" y="3640039"/>
            <a:ext cx="3659684" cy="923925"/>
          </a:xfrm>
          <a:prstGeom prst="rect">
            <a:avLst/>
          </a:prstGeom>
        </p:spPr>
        <p:txBody>
          <a:bodyPr anchor="t" rtlCol="false" tIns="0" lIns="0" bIns="0" rIns="0">
            <a:spAutoFit/>
          </a:bodyPr>
          <a:lstStyle/>
          <a:p>
            <a:pPr algn="l">
              <a:lnSpc>
                <a:spcPts val="3437"/>
              </a:lnSpc>
            </a:pPr>
            <a:r>
              <a:rPr lang="en-US" sz="2750">
                <a:solidFill>
                  <a:srgbClr val="504C49"/>
                </a:solidFill>
                <a:latin typeface="Arimo"/>
                <a:ea typeface="Arimo"/>
                <a:cs typeface="Arimo"/>
                <a:sym typeface="Arimo"/>
              </a:rPr>
              <a:t>Διαχρονικότητα του Προβλήματος</a:t>
            </a:r>
          </a:p>
        </p:txBody>
      </p:sp>
      <p:sp>
        <p:nvSpPr>
          <p:cNvPr name="TextBox 12" id="12"/>
          <p:cNvSpPr txBox="true"/>
          <p:nvPr/>
        </p:nvSpPr>
        <p:spPr>
          <a:xfrm rot="0">
            <a:off x="8771632" y="4648349"/>
            <a:ext cx="3659684" cy="2353866"/>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Το ζήτημα της σχέσης μεταξύ λέξεων, εννοιών και πραγματικότητας παραμένει επίκαιρο στη σύγχρονη φιλοσοφία και γλωσσολογία.</a:t>
            </a:r>
          </a:p>
        </p:txBody>
      </p:sp>
      <p:grpSp>
        <p:nvGrpSpPr>
          <p:cNvPr name="Group 13" id="13"/>
          <p:cNvGrpSpPr/>
          <p:nvPr/>
        </p:nvGrpSpPr>
        <p:grpSpPr>
          <a:xfrm rot="0">
            <a:off x="12714834" y="3678139"/>
            <a:ext cx="637877" cy="637878"/>
            <a:chOff x="0" y="0"/>
            <a:chExt cx="850503" cy="850503"/>
          </a:xfrm>
        </p:grpSpPr>
        <p:sp>
          <p:nvSpPr>
            <p:cNvPr name="Freeform 14" id="14"/>
            <p:cNvSpPr/>
            <p:nvPr/>
          </p:nvSpPr>
          <p:spPr>
            <a:xfrm flipH="false" flipV="false" rot="0">
              <a:off x="0" y="0"/>
              <a:ext cx="850392" cy="850519"/>
            </a:xfrm>
            <a:custGeom>
              <a:avLst/>
              <a:gdLst/>
              <a:ahLst/>
              <a:cxnLst/>
              <a:rect r="r" b="b" t="t" l="l"/>
              <a:pathLst>
                <a:path h="850519" w="850392">
                  <a:moveTo>
                    <a:pt x="0" y="56642"/>
                  </a:moveTo>
                  <a:cubicBezTo>
                    <a:pt x="0" y="25400"/>
                    <a:pt x="25400" y="0"/>
                    <a:pt x="56642" y="0"/>
                  </a:cubicBezTo>
                  <a:lnTo>
                    <a:pt x="793750" y="0"/>
                  </a:lnTo>
                  <a:cubicBezTo>
                    <a:pt x="825119" y="0"/>
                    <a:pt x="850392" y="25400"/>
                    <a:pt x="850392" y="56642"/>
                  </a:cubicBezTo>
                  <a:lnTo>
                    <a:pt x="850392" y="793750"/>
                  </a:lnTo>
                  <a:cubicBezTo>
                    <a:pt x="850392" y="825119"/>
                    <a:pt x="824992" y="850392"/>
                    <a:pt x="793750" y="850392"/>
                  </a:cubicBezTo>
                  <a:lnTo>
                    <a:pt x="56642" y="850392"/>
                  </a:lnTo>
                  <a:cubicBezTo>
                    <a:pt x="25400" y="850519"/>
                    <a:pt x="0" y="825119"/>
                    <a:pt x="0" y="793750"/>
                  </a:cubicBezTo>
                  <a:close/>
                </a:path>
              </a:pathLst>
            </a:custGeom>
            <a:solidFill>
              <a:srgbClr val="F9F7F7"/>
            </a:solidFill>
          </p:spPr>
        </p:sp>
      </p:grpSp>
      <p:sp>
        <p:nvSpPr>
          <p:cNvPr name="TextBox 15" id="15"/>
          <p:cNvSpPr txBox="true"/>
          <p:nvPr/>
        </p:nvSpPr>
        <p:spPr>
          <a:xfrm rot="0">
            <a:off x="12896404" y="3822501"/>
            <a:ext cx="274736" cy="387251"/>
          </a:xfrm>
          <a:prstGeom prst="rect">
            <a:avLst/>
          </a:prstGeom>
        </p:spPr>
        <p:txBody>
          <a:bodyPr anchor="t" rtlCol="false" tIns="0" lIns="0" bIns="0" rIns="0">
            <a:spAutoFit/>
          </a:bodyPr>
          <a:lstStyle/>
          <a:p>
            <a:pPr algn="ctr">
              <a:lnSpc>
                <a:spcPts val="3312"/>
              </a:lnSpc>
            </a:pPr>
            <a:r>
              <a:rPr lang="en-US" sz="3312">
                <a:solidFill>
                  <a:srgbClr val="504C49"/>
                </a:solidFill>
                <a:latin typeface="Arimo"/>
                <a:ea typeface="Arimo"/>
                <a:cs typeface="Arimo"/>
                <a:sym typeface="Arimo"/>
              </a:rPr>
              <a:t>2</a:t>
            </a:r>
          </a:p>
        </p:txBody>
      </p:sp>
      <p:sp>
        <p:nvSpPr>
          <p:cNvPr name="TextBox 16" id="16"/>
          <p:cNvSpPr txBox="true"/>
          <p:nvPr/>
        </p:nvSpPr>
        <p:spPr>
          <a:xfrm rot="0">
            <a:off x="13636229" y="3640039"/>
            <a:ext cx="3659684" cy="923925"/>
          </a:xfrm>
          <a:prstGeom prst="rect">
            <a:avLst/>
          </a:prstGeom>
        </p:spPr>
        <p:txBody>
          <a:bodyPr anchor="t" rtlCol="false" tIns="0" lIns="0" bIns="0" rIns="0">
            <a:spAutoFit/>
          </a:bodyPr>
          <a:lstStyle/>
          <a:p>
            <a:pPr algn="l">
              <a:lnSpc>
                <a:spcPts val="3437"/>
              </a:lnSpc>
            </a:pPr>
            <a:r>
              <a:rPr lang="en-US" sz="2750">
                <a:solidFill>
                  <a:srgbClr val="504C49"/>
                </a:solidFill>
                <a:latin typeface="Arimo"/>
                <a:ea typeface="Arimo"/>
                <a:cs typeface="Arimo"/>
                <a:sym typeface="Arimo"/>
              </a:rPr>
              <a:t>Πολυπλοκότητα της Γνώσης</a:t>
            </a:r>
          </a:p>
        </p:txBody>
      </p:sp>
      <p:sp>
        <p:nvSpPr>
          <p:cNvPr name="TextBox 17" id="17"/>
          <p:cNvSpPr txBox="true"/>
          <p:nvPr/>
        </p:nvSpPr>
        <p:spPr>
          <a:xfrm rot="0">
            <a:off x="13636229" y="4648349"/>
            <a:ext cx="3659684" cy="2353866"/>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Οι διαφορετικές προσεγγίσεις αναδεικνύουν την πολυπλοκότητα της ανθρώπινης γνώσης και κατανόησης του κόσμου.</a:t>
            </a:r>
          </a:p>
        </p:txBody>
      </p:sp>
      <p:grpSp>
        <p:nvGrpSpPr>
          <p:cNvPr name="Group 18" id="18"/>
          <p:cNvGrpSpPr/>
          <p:nvPr/>
        </p:nvGrpSpPr>
        <p:grpSpPr>
          <a:xfrm rot="0">
            <a:off x="7887370" y="7923610"/>
            <a:ext cx="637877" cy="637878"/>
            <a:chOff x="0" y="0"/>
            <a:chExt cx="850503" cy="850503"/>
          </a:xfrm>
        </p:grpSpPr>
        <p:sp>
          <p:nvSpPr>
            <p:cNvPr name="Freeform 19" id="19"/>
            <p:cNvSpPr/>
            <p:nvPr/>
          </p:nvSpPr>
          <p:spPr>
            <a:xfrm flipH="false" flipV="false" rot="0">
              <a:off x="0" y="0"/>
              <a:ext cx="850392" cy="850519"/>
            </a:xfrm>
            <a:custGeom>
              <a:avLst/>
              <a:gdLst/>
              <a:ahLst/>
              <a:cxnLst/>
              <a:rect r="r" b="b" t="t" l="l"/>
              <a:pathLst>
                <a:path h="850519" w="850392">
                  <a:moveTo>
                    <a:pt x="0" y="56642"/>
                  </a:moveTo>
                  <a:cubicBezTo>
                    <a:pt x="0" y="25400"/>
                    <a:pt x="25400" y="0"/>
                    <a:pt x="56642" y="0"/>
                  </a:cubicBezTo>
                  <a:lnTo>
                    <a:pt x="793750" y="0"/>
                  </a:lnTo>
                  <a:cubicBezTo>
                    <a:pt x="825119" y="0"/>
                    <a:pt x="850392" y="25400"/>
                    <a:pt x="850392" y="56642"/>
                  </a:cubicBezTo>
                  <a:lnTo>
                    <a:pt x="850392" y="793750"/>
                  </a:lnTo>
                  <a:cubicBezTo>
                    <a:pt x="850392" y="825119"/>
                    <a:pt x="824992" y="850392"/>
                    <a:pt x="793750" y="850392"/>
                  </a:cubicBezTo>
                  <a:lnTo>
                    <a:pt x="56642" y="850392"/>
                  </a:lnTo>
                  <a:cubicBezTo>
                    <a:pt x="25400" y="850519"/>
                    <a:pt x="0" y="825119"/>
                    <a:pt x="0" y="793750"/>
                  </a:cubicBezTo>
                  <a:close/>
                </a:path>
              </a:pathLst>
            </a:custGeom>
            <a:solidFill>
              <a:srgbClr val="F9F7F7"/>
            </a:solidFill>
          </p:spPr>
        </p:sp>
      </p:grpSp>
      <p:sp>
        <p:nvSpPr>
          <p:cNvPr name="TextBox 20" id="20"/>
          <p:cNvSpPr txBox="true"/>
          <p:nvPr/>
        </p:nvSpPr>
        <p:spPr>
          <a:xfrm rot="0">
            <a:off x="8036496" y="8059192"/>
            <a:ext cx="265360" cy="387251"/>
          </a:xfrm>
          <a:prstGeom prst="rect">
            <a:avLst/>
          </a:prstGeom>
        </p:spPr>
        <p:txBody>
          <a:bodyPr anchor="t" rtlCol="false" tIns="0" lIns="0" bIns="0" rIns="0">
            <a:spAutoFit/>
          </a:bodyPr>
          <a:lstStyle/>
          <a:p>
            <a:pPr algn="ctr">
              <a:lnSpc>
                <a:spcPts val="3312"/>
              </a:lnSpc>
            </a:pPr>
            <a:r>
              <a:rPr lang="en-US" sz="3312">
                <a:solidFill>
                  <a:srgbClr val="504C49"/>
                </a:solidFill>
                <a:latin typeface="Arimo"/>
                <a:ea typeface="Arimo"/>
                <a:cs typeface="Arimo"/>
                <a:sym typeface="Arimo"/>
              </a:rPr>
              <a:t>3</a:t>
            </a:r>
          </a:p>
        </p:txBody>
      </p:sp>
      <p:sp>
        <p:nvSpPr>
          <p:cNvPr name="TextBox 21" id="21"/>
          <p:cNvSpPr txBox="true"/>
          <p:nvPr/>
        </p:nvSpPr>
        <p:spPr>
          <a:xfrm rot="0">
            <a:off x="8771632" y="7982992"/>
            <a:ext cx="5044976" cy="481012"/>
          </a:xfrm>
          <a:prstGeom prst="rect">
            <a:avLst/>
          </a:prstGeom>
        </p:spPr>
        <p:txBody>
          <a:bodyPr anchor="t" rtlCol="false" tIns="0" lIns="0" bIns="0" rIns="0">
            <a:spAutoFit/>
          </a:bodyPr>
          <a:lstStyle/>
          <a:p>
            <a:pPr algn="l">
              <a:lnSpc>
                <a:spcPts val="3437"/>
              </a:lnSpc>
            </a:pPr>
            <a:r>
              <a:rPr lang="en-US" sz="2750">
                <a:solidFill>
                  <a:srgbClr val="504C49"/>
                </a:solidFill>
                <a:latin typeface="Arimo"/>
                <a:ea typeface="Arimo"/>
                <a:cs typeface="Arimo"/>
                <a:sym typeface="Arimo"/>
              </a:rPr>
              <a:t>Ανάγκη για Περαιτέρω Έρευνα</a:t>
            </a:r>
          </a:p>
        </p:txBody>
      </p:sp>
      <p:sp>
        <p:nvSpPr>
          <p:cNvPr name="TextBox 22" id="22"/>
          <p:cNvSpPr txBox="true"/>
          <p:nvPr/>
        </p:nvSpPr>
        <p:spPr>
          <a:xfrm rot="0">
            <a:off x="8735169" y="8561934"/>
            <a:ext cx="8524131" cy="992981"/>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Η συνεχής εξέλιξη της επιστήμης και της φιλοσοφίας απαιτεί περαιτέρω διερεύνηση αυτών των θεμελιωδών ζητημάτων.</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sp>
        <p:nvSpPr>
          <p:cNvPr name="Freeform 6" id="6" descr="preencoded.png"/>
          <p:cNvSpPr/>
          <p:nvPr/>
        </p:nvSpPr>
        <p:spPr>
          <a:xfrm flipH="false" flipV="false" rot="0">
            <a:off x="1143000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3"/>
            <a:stretch>
              <a:fillRect l="0" t="0" r="0" b="0"/>
            </a:stretch>
          </a:blipFill>
        </p:spPr>
      </p:sp>
      <p:sp>
        <p:nvSpPr>
          <p:cNvPr name="TextBox 7" id="7"/>
          <p:cNvSpPr txBox="true"/>
          <p:nvPr/>
        </p:nvSpPr>
        <p:spPr>
          <a:xfrm rot="0">
            <a:off x="992238" y="1067544"/>
            <a:ext cx="7088237" cy="943124"/>
          </a:xfrm>
          <a:prstGeom prst="rect">
            <a:avLst/>
          </a:prstGeom>
        </p:spPr>
        <p:txBody>
          <a:bodyPr anchor="t" rtlCol="false" tIns="0" lIns="0" bIns="0" rIns="0">
            <a:spAutoFit/>
          </a:bodyPr>
          <a:lstStyle/>
          <a:p>
            <a:pPr algn="l">
              <a:lnSpc>
                <a:spcPts val="6937"/>
              </a:lnSpc>
            </a:pPr>
            <a:r>
              <a:rPr lang="en-US" sz="5562">
                <a:solidFill>
                  <a:srgbClr val="201B18"/>
                </a:solidFill>
                <a:latin typeface="Arimo"/>
                <a:ea typeface="Arimo"/>
                <a:cs typeface="Arimo"/>
                <a:sym typeface="Arimo"/>
              </a:rPr>
              <a:t>Λέξεις ως Σύμβολα</a:t>
            </a:r>
          </a:p>
        </p:txBody>
      </p:sp>
      <p:grpSp>
        <p:nvGrpSpPr>
          <p:cNvPr name="Group 8" id="8"/>
          <p:cNvGrpSpPr/>
          <p:nvPr/>
        </p:nvGrpSpPr>
        <p:grpSpPr>
          <a:xfrm rot="0">
            <a:off x="992238" y="2435870"/>
            <a:ext cx="4581079" cy="3901828"/>
            <a:chOff x="0" y="0"/>
            <a:chExt cx="6108105" cy="5202437"/>
          </a:xfrm>
        </p:grpSpPr>
        <p:sp>
          <p:nvSpPr>
            <p:cNvPr name="Freeform 9" id="9"/>
            <p:cNvSpPr/>
            <p:nvPr/>
          </p:nvSpPr>
          <p:spPr>
            <a:xfrm flipH="false" flipV="false" rot="0">
              <a:off x="0" y="0"/>
              <a:ext cx="6108192" cy="5202555"/>
            </a:xfrm>
            <a:custGeom>
              <a:avLst/>
              <a:gdLst/>
              <a:ahLst/>
              <a:cxnLst/>
              <a:rect r="r" b="b" t="t" l="l"/>
              <a:pathLst>
                <a:path h="5202555" w="6108192">
                  <a:moveTo>
                    <a:pt x="0" y="56769"/>
                  </a:moveTo>
                  <a:cubicBezTo>
                    <a:pt x="0" y="25400"/>
                    <a:pt x="25400" y="0"/>
                    <a:pt x="56769" y="0"/>
                  </a:cubicBezTo>
                  <a:lnTo>
                    <a:pt x="6051423" y="0"/>
                  </a:lnTo>
                  <a:cubicBezTo>
                    <a:pt x="6082792" y="0"/>
                    <a:pt x="6108192" y="25400"/>
                    <a:pt x="6108192" y="56769"/>
                  </a:cubicBezTo>
                  <a:lnTo>
                    <a:pt x="6108192" y="5145786"/>
                  </a:lnTo>
                  <a:cubicBezTo>
                    <a:pt x="6108192" y="5177155"/>
                    <a:pt x="6082792" y="5202555"/>
                    <a:pt x="6051423" y="5202555"/>
                  </a:cubicBezTo>
                  <a:lnTo>
                    <a:pt x="56769" y="5202555"/>
                  </a:lnTo>
                  <a:cubicBezTo>
                    <a:pt x="25400" y="5202555"/>
                    <a:pt x="0" y="5177155"/>
                    <a:pt x="0" y="5145786"/>
                  </a:cubicBezTo>
                  <a:close/>
                </a:path>
              </a:pathLst>
            </a:custGeom>
            <a:solidFill>
              <a:srgbClr val="F9F7F7"/>
            </a:solidFill>
          </p:spPr>
        </p:sp>
      </p:grpSp>
      <p:sp>
        <p:nvSpPr>
          <p:cNvPr name="TextBox 10" id="10"/>
          <p:cNvSpPr txBox="true"/>
          <p:nvPr/>
        </p:nvSpPr>
        <p:spPr>
          <a:xfrm rot="0">
            <a:off x="1275755" y="2681288"/>
            <a:ext cx="3843189" cy="481012"/>
          </a:xfrm>
          <a:prstGeom prst="rect">
            <a:avLst/>
          </a:prstGeom>
        </p:spPr>
        <p:txBody>
          <a:bodyPr anchor="t" rtlCol="false" tIns="0" lIns="0" bIns="0" rIns="0">
            <a:spAutoFit/>
          </a:bodyPr>
          <a:lstStyle/>
          <a:p>
            <a:pPr algn="l">
              <a:lnSpc>
                <a:spcPts val="3437"/>
              </a:lnSpc>
            </a:pPr>
            <a:r>
              <a:rPr lang="en-US" sz="2750">
                <a:solidFill>
                  <a:srgbClr val="504C49"/>
                </a:solidFill>
                <a:latin typeface="Arimo"/>
                <a:ea typeface="Arimo"/>
                <a:cs typeface="Arimo"/>
                <a:sym typeface="Arimo"/>
              </a:rPr>
              <a:t>Σύμβολα Επικοινωνίας</a:t>
            </a:r>
          </a:p>
        </p:txBody>
      </p:sp>
      <p:sp>
        <p:nvSpPr>
          <p:cNvPr name="TextBox 11" id="11"/>
          <p:cNvSpPr txBox="true"/>
          <p:nvPr/>
        </p:nvSpPr>
        <p:spPr>
          <a:xfrm rot="0">
            <a:off x="1275755" y="3246685"/>
            <a:ext cx="4014044" cy="2353866"/>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Οι λέξεις είναι σύμβολα ενός κώδικα επικοινωνίας, συγκεκριμένοι ήχοι ή σημάδια που λειτουργούν ως "ετικέτες" για πράγματα ή καταστάσεις.</a:t>
            </a:r>
          </a:p>
        </p:txBody>
      </p:sp>
      <p:grpSp>
        <p:nvGrpSpPr>
          <p:cNvPr name="Group 12" id="12"/>
          <p:cNvGrpSpPr/>
          <p:nvPr/>
        </p:nvGrpSpPr>
        <p:grpSpPr>
          <a:xfrm rot="0">
            <a:off x="5856834" y="2435870"/>
            <a:ext cx="4581079" cy="3901828"/>
            <a:chOff x="0" y="0"/>
            <a:chExt cx="6108105" cy="5202437"/>
          </a:xfrm>
        </p:grpSpPr>
        <p:sp>
          <p:nvSpPr>
            <p:cNvPr name="Freeform 13" id="13"/>
            <p:cNvSpPr/>
            <p:nvPr/>
          </p:nvSpPr>
          <p:spPr>
            <a:xfrm flipH="false" flipV="false" rot="0">
              <a:off x="0" y="0"/>
              <a:ext cx="6108192" cy="5202555"/>
            </a:xfrm>
            <a:custGeom>
              <a:avLst/>
              <a:gdLst/>
              <a:ahLst/>
              <a:cxnLst/>
              <a:rect r="r" b="b" t="t" l="l"/>
              <a:pathLst>
                <a:path h="5202555" w="6108192">
                  <a:moveTo>
                    <a:pt x="0" y="56769"/>
                  </a:moveTo>
                  <a:cubicBezTo>
                    <a:pt x="0" y="25400"/>
                    <a:pt x="25400" y="0"/>
                    <a:pt x="56769" y="0"/>
                  </a:cubicBezTo>
                  <a:lnTo>
                    <a:pt x="6051423" y="0"/>
                  </a:lnTo>
                  <a:cubicBezTo>
                    <a:pt x="6082792" y="0"/>
                    <a:pt x="6108192" y="25400"/>
                    <a:pt x="6108192" y="56769"/>
                  </a:cubicBezTo>
                  <a:lnTo>
                    <a:pt x="6108192" y="5145786"/>
                  </a:lnTo>
                  <a:cubicBezTo>
                    <a:pt x="6108192" y="5177155"/>
                    <a:pt x="6082792" y="5202555"/>
                    <a:pt x="6051423" y="5202555"/>
                  </a:cubicBezTo>
                  <a:lnTo>
                    <a:pt x="56769" y="5202555"/>
                  </a:lnTo>
                  <a:cubicBezTo>
                    <a:pt x="25400" y="5202555"/>
                    <a:pt x="0" y="5177155"/>
                    <a:pt x="0" y="5145786"/>
                  </a:cubicBezTo>
                  <a:close/>
                </a:path>
              </a:pathLst>
            </a:custGeom>
            <a:solidFill>
              <a:srgbClr val="F9F7F7"/>
            </a:solidFill>
          </p:spPr>
        </p:sp>
      </p:grpSp>
      <p:sp>
        <p:nvSpPr>
          <p:cNvPr name="TextBox 14" id="14"/>
          <p:cNvSpPr txBox="true"/>
          <p:nvPr/>
        </p:nvSpPr>
        <p:spPr>
          <a:xfrm rot="0">
            <a:off x="6140351" y="2681288"/>
            <a:ext cx="3544044" cy="481012"/>
          </a:xfrm>
          <a:prstGeom prst="rect">
            <a:avLst/>
          </a:prstGeom>
        </p:spPr>
        <p:txBody>
          <a:bodyPr anchor="t" rtlCol="false" tIns="0" lIns="0" bIns="0" rIns="0">
            <a:spAutoFit/>
          </a:bodyPr>
          <a:lstStyle/>
          <a:p>
            <a:pPr algn="l">
              <a:lnSpc>
                <a:spcPts val="3437"/>
              </a:lnSpc>
            </a:pPr>
            <a:r>
              <a:rPr lang="en-US" sz="2750">
                <a:solidFill>
                  <a:srgbClr val="504C49"/>
                </a:solidFill>
                <a:latin typeface="Arimo"/>
                <a:ea typeface="Arimo"/>
                <a:cs typeface="Arimo"/>
                <a:sym typeface="Arimo"/>
              </a:rPr>
              <a:t>Συμβατική Σχέση</a:t>
            </a:r>
          </a:p>
        </p:txBody>
      </p:sp>
      <p:sp>
        <p:nvSpPr>
          <p:cNvPr name="TextBox 15" id="15"/>
          <p:cNvSpPr txBox="true"/>
          <p:nvPr/>
        </p:nvSpPr>
        <p:spPr>
          <a:xfrm rot="0">
            <a:off x="6140351" y="3246685"/>
            <a:ext cx="4014044" cy="2807494"/>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Δεν υπάρχει ορατή ομοιότητα μεταξύ των λέξεων και των πραγμάτων που ονοματίζουν. Η σχέση είναι συμβατική, προϊόν συμφωνίας μεταξύ των ομιλητών της ίδιας γλώσσας.</a:t>
            </a:r>
          </a:p>
        </p:txBody>
      </p:sp>
      <p:grpSp>
        <p:nvGrpSpPr>
          <p:cNvPr name="Group 16" id="16"/>
          <p:cNvGrpSpPr/>
          <p:nvPr/>
        </p:nvGrpSpPr>
        <p:grpSpPr>
          <a:xfrm rot="0">
            <a:off x="992238" y="6621215"/>
            <a:ext cx="9445526" cy="2540943"/>
            <a:chOff x="0" y="0"/>
            <a:chExt cx="12594035" cy="3387923"/>
          </a:xfrm>
        </p:grpSpPr>
        <p:sp>
          <p:nvSpPr>
            <p:cNvPr name="Freeform 17" id="17"/>
            <p:cNvSpPr/>
            <p:nvPr/>
          </p:nvSpPr>
          <p:spPr>
            <a:xfrm flipH="false" flipV="false" rot="0">
              <a:off x="0" y="0"/>
              <a:ext cx="12594082" cy="3387979"/>
            </a:xfrm>
            <a:custGeom>
              <a:avLst/>
              <a:gdLst/>
              <a:ahLst/>
              <a:cxnLst/>
              <a:rect r="r" b="b" t="t" l="l"/>
              <a:pathLst>
                <a:path h="3387979" w="12594082">
                  <a:moveTo>
                    <a:pt x="0" y="56769"/>
                  </a:moveTo>
                  <a:cubicBezTo>
                    <a:pt x="0" y="25400"/>
                    <a:pt x="25400" y="0"/>
                    <a:pt x="56769" y="0"/>
                  </a:cubicBezTo>
                  <a:lnTo>
                    <a:pt x="12537313" y="0"/>
                  </a:lnTo>
                  <a:cubicBezTo>
                    <a:pt x="12568682" y="0"/>
                    <a:pt x="12594082" y="25400"/>
                    <a:pt x="12594082" y="56769"/>
                  </a:cubicBezTo>
                  <a:lnTo>
                    <a:pt x="12594082" y="3331210"/>
                  </a:lnTo>
                  <a:cubicBezTo>
                    <a:pt x="12594082" y="3362579"/>
                    <a:pt x="12568682" y="3387979"/>
                    <a:pt x="12537313" y="3387979"/>
                  </a:cubicBezTo>
                  <a:lnTo>
                    <a:pt x="56769" y="3387979"/>
                  </a:lnTo>
                  <a:cubicBezTo>
                    <a:pt x="25400" y="3387979"/>
                    <a:pt x="0" y="3362579"/>
                    <a:pt x="0" y="3331210"/>
                  </a:cubicBezTo>
                  <a:close/>
                </a:path>
              </a:pathLst>
            </a:custGeom>
            <a:solidFill>
              <a:srgbClr val="F9F7F7"/>
            </a:solidFill>
          </p:spPr>
        </p:sp>
      </p:grpSp>
      <p:sp>
        <p:nvSpPr>
          <p:cNvPr name="TextBox 18" id="18"/>
          <p:cNvSpPr txBox="true"/>
          <p:nvPr/>
        </p:nvSpPr>
        <p:spPr>
          <a:xfrm rot="0">
            <a:off x="1275755" y="6866632"/>
            <a:ext cx="4371231" cy="481012"/>
          </a:xfrm>
          <a:prstGeom prst="rect">
            <a:avLst/>
          </a:prstGeom>
        </p:spPr>
        <p:txBody>
          <a:bodyPr anchor="t" rtlCol="false" tIns="0" lIns="0" bIns="0" rIns="0">
            <a:spAutoFit/>
          </a:bodyPr>
          <a:lstStyle/>
          <a:p>
            <a:pPr algn="l">
              <a:lnSpc>
                <a:spcPts val="3437"/>
              </a:lnSpc>
            </a:pPr>
            <a:r>
              <a:rPr lang="en-US" sz="2750">
                <a:solidFill>
                  <a:srgbClr val="504C49"/>
                </a:solidFill>
                <a:latin typeface="Arimo"/>
                <a:ea typeface="Arimo"/>
                <a:cs typeface="Arimo"/>
                <a:sym typeface="Arimo"/>
              </a:rPr>
              <a:t>Νόημα και Συμβατικότητα</a:t>
            </a:r>
          </a:p>
        </p:txBody>
      </p:sp>
      <p:sp>
        <p:nvSpPr>
          <p:cNvPr name="TextBox 19" id="19"/>
          <p:cNvSpPr txBox="true"/>
          <p:nvPr/>
        </p:nvSpPr>
        <p:spPr>
          <a:xfrm rot="0">
            <a:off x="1275755" y="7432030"/>
            <a:ext cx="8878491" cy="1446610"/>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Το νόημα των λέξεων καθορίζεται από αυτή τη συμβατική σχέση, αλλά η πραγματικότητα είναι πιο περίπλοκη από μια απλή αντιστοίχιση λέξεων και πραγμάτων.</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p:nvPr/>
        </p:nvGrpSpPr>
        <p:grpSpPr>
          <a:xfrm rot="0">
            <a:off x="1243310" y="3088779"/>
            <a:ext cx="28575" cy="6058644"/>
            <a:chOff x="0" y="0"/>
            <a:chExt cx="38100" cy="8078192"/>
          </a:xfrm>
        </p:grpSpPr>
        <p:sp>
          <p:nvSpPr>
            <p:cNvPr name="Freeform 7" id="7"/>
            <p:cNvSpPr/>
            <p:nvPr/>
          </p:nvSpPr>
          <p:spPr>
            <a:xfrm flipH="false" flipV="false" rot="0">
              <a:off x="0" y="0"/>
              <a:ext cx="38100" cy="8078216"/>
            </a:xfrm>
            <a:custGeom>
              <a:avLst/>
              <a:gdLst/>
              <a:ahLst/>
              <a:cxnLst/>
              <a:rect r="r" b="b" t="t" l="l"/>
              <a:pathLst>
                <a:path h="8078216" w="38100">
                  <a:moveTo>
                    <a:pt x="0" y="19050"/>
                  </a:moveTo>
                  <a:cubicBezTo>
                    <a:pt x="0" y="8509"/>
                    <a:pt x="8509" y="0"/>
                    <a:pt x="19050" y="0"/>
                  </a:cubicBezTo>
                  <a:cubicBezTo>
                    <a:pt x="29591" y="0"/>
                    <a:pt x="38100" y="8509"/>
                    <a:pt x="38100" y="19050"/>
                  </a:cubicBezTo>
                  <a:lnTo>
                    <a:pt x="38100" y="8059166"/>
                  </a:lnTo>
                  <a:cubicBezTo>
                    <a:pt x="38100" y="8069707"/>
                    <a:pt x="29591" y="8078216"/>
                    <a:pt x="19050" y="8078216"/>
                  </a:cubicBezTo>
                  <a:cubicBezTo>
                    <a:pt x="8509" y="8078216"/>
                    <a:pt x="0" y="8069707"/>
                    <a:pt x="0" y="8059166"/>
                  </a:cubicBezTo>
                  <a:close/>
                </a:path>
              </a:pathLst>
            </a:custGeom>
            <a:solidFill>
              <a:srgbClr val="D8D4D4"/>
            </a:solidFill>
          </p:spPr>
        </p:sp>
      </p:grpSp>
      <p:grpSp>
        <p:nvGrpSpPr>
          <p:cNvPr name="Group 8" id="8"/>
          <p:cNvGrpSpPr/>
          <p:nvPr/>
        </p:nvGrpSpPr>
        <p:grpSpPr>
          <a:xfrm rot="0">
            <a:off x="1511945" y="3640336"/>
            <a:ext cx="880319" cy="28575"/>
            <a:chOff x="0" y="0"/>
            <a:chExt cx="1173758" cy="38100"/>
          </a:xfrm>
        </p:grpSpPr>
        <p:sp>
          <p:nvSpPr>
            <p:cNvPr name="Freeform 9" id="9"/>
            <p:cNvSpPr/>
            <p:nvPr/>
          </p:nvSpPr>
          <p:spPr>
            <a:xfrm flipH="false" flipV="false" rot="0">
              <a:off x="0" y="0"/>
              <a:ext cx="1173734" cy="38100"/>
            </a:xfrm>
            <a:custGeom>
              <a:avLst/>
              <a:gdLst/>
              <a:ahLst/>
              <a:cxnLst/>
              <a:rect r="r" b="b" t="t" l="l"/>
              <a:pathLst>
                <a:path h="38100" w="1173734">
                  <a:moveTo>
                    <a:pt x="0" y="19050"/>
                  </a:moveTo>
                  <a:cubicBezTo>
                    <a:pt x="0" y="8509"/>
                    <a:pt x="8509" y="0"/>
                    <a:pt x="19050" y="0"/>
                  </a:cubicBezTo>
                  <a:lnTo>
                    <a:pt x="1154684" y="0"/>
                  </a:lnTo>
                  <a:cubicBezTo>
                    <a:pt x="1165225" y="0"/>
                    <a:pt x="1173734" y="8509"/>
                    <a:pt x="1173734" y="19050"/>
                  </a:cubicBezTo>
                  <a:cubicBezTo>
                    <a:pt x="1173734" y="29591"/>
                    <a:pt x="1165225" y="38100"/>
                    <a:pt x="1154684" y="38100"/>
                  </a:cubicBezTo>
                  <a:lnTo>
                    <a:pt x="19050" y="38100"/>
                  </a:lnTo>
                  <a:cubicBezTo>
                    <a:pt x="8509" y="38100"/>
                    <a:pt x="0" y="29591"/>
                    <a:pt x="0" y="19050"/>
                  </a:cubicBezTo>
                  <a:close/>
                </a:path>
              </a:pathLst>
            </a:custGeom>
            <a:solidFill>
              <a:srgbClr val="D8D4D4"/>
            </a:solidFill>
          </p:spPr>
        </p:sp>
      </p:grpSp>
      <p:grpSp>
        <p:nvGrpSpPr>
          <p:cNvPr name="Group 10" id="10"/>
          <p:cNvGrpSpPr/>
          <p:nvPr/>
        </p:nvGrpSpPr>
        <p:grpSpPr>
          <a:xfrm rot="0">
            <a:off x="974675" y="3371701"/>
            <a:ext cx="565845" cy="565845"/>
            <a:chOff x="0" y="0"/>
            <a:chExt cx="754460" cy="754460"/>
          </a:xfrm>
        </p:grpSpPr>
        <p:sp>
          <p:nvSpPr>
            <p:cNvPr name="Freeform 11" id="11"/>
            <p:cNvSpPr/>
            <p:nvPr/>
          </p:nvSpPr>
          <p:spPr>
            <a:xfrm flipH="false" flipV="false" rot="0">
              <a:off x="0" y="0"/>
              <a:ext cx="754507" cy="754507"/>
            </a:xfrm>
            <a:custGeom>
              <a:avLst/>
              <a:gdLst/>
              <a:ahLst/>
              <a:cxnLst/>
              <a:rect r="r" b="b" t="t" l="l"/>
              <a:pathLst>
                <a:path h="754507" w="754507">
                  <a:moveTo>
                    <a:pt x="0" y="50292"/>
                  </a:moveTo>
                  <a:cubicBezTo>
                    <a:pt x="0" y="22479"/>
                    <a:pt x="22479" y="0"/>
                    <a:pt x="50292" y="0"/>
                  </a:cubicBezTo>
                  <a:lnTo>
                    <a:pt x="704215" y="0"/>
                  </a:lnTo>
                  <a:cubicBezTo>
                    <a:pt x="732028" y="0"/>
                    <a:pt x="754507" y="22479"/>
                    <a:pt x="754507" y="50292"/>
                  </a:cubicBezTo>
                  <a:lnTo>
                    <a:pt x="754507" y="704215"/>
                  </a:lnTo>
                  <a:cubicBezTo>
                    <a:pt x="754507" y="732028"/>
                    <a:pt x="732028" y="754507"/>
                    <a:pt x="704215" y="754507"/>
                  </a:cubicBezTo>
                  <a:lnTo>
                    <a:pt x="50292" y="754507"/>
                  </a:lnTo>
                  <a:cubicBezTo>
                    <a:pt x="22479" y="754507"/>
                    <a:pt x="0" y="731901"/>
                    <a:pt x="0" y="704215"/>
                  </a:cubicBezTo>
                  <a:close/>
                </a:path>
              </a:pathLst>
            </a:custGeom>
            <a:solidFill>
              <a:srgbClr val="F9F7F7"/>
            </a:solidFill>
          </p:spPr>
        </p:sp>
      </p:grpSp>
      <p:grpSp>
        <p:nvGrpSpPr>
          <p:cNvPr name="Group 12" id="12"/>
          <p:cNvGrpSpPr/>
          <p:nvPr/>
        </p:nvGrpSpPr>
        <p:grpSpPr>
          <a:xfrm rot="0">
            <a:off x="1511945" y="5743724"/>
            <a:ext cx="880319" cy="28575"/>
            <a:chOff x="0" y="0"/>
            <a:chExt cx="1173758" cy="38100"/>
          </a:xfrm>
        </p:grpSpPr>
        <p:sp>
          <p:nvSpPr>
            <p:cNvPr name="Freeform 13" id="13"/>
            <p:cNvSpPr/>
            <p:nvPr/>
          </p:nvSpPr>
          <p:spPr>
            <a:xfrm flipH="false" flipV="false" rot="0">
              <a:off x="0" y="0"/>
              <a:ext cx="1173734" cy="38100"/>
            </a:xfrm>
            <a:custGeom>
              <a:avLst/>
              <a:gdLst/>
              <a:ahLst/>
              <a:cxnLst/>
              <a:rect r="r" b="b" t="t" l="l"/>
              <a:pathLst>
                <a:path h="38100" w="1173734">
                  <a:moveTo>
                    <a:pt x="0" y="19050"/>
                  </a:moveTo>
                  <a:cubicBezTo>
                    <a:pt x="0" y="8509"/>
                    <a:pt x="8509" y="0"/>
                    <a:pt x="19050" y="0"/>
                  </a:cubicBezTo>
                  <a:lnTo>
                    <a:pt x="1154684" y="0"/>
                  </a:lnTo>
                  <a:cubicBezTo>
                    <a:pt x="1165225" y="0"/>
                    <a:pt x="1173734" y="8509"/>
                    <a:pt x="1173734" y="19050"/>
                  </a:cubicBezTo>
                  <a:cubicBezTo>
                    <a:pt x="1173734" y="29591"/>
                    <a:pt x="1165225" y="38100"/>
                    <a:pt x="1154684" y="38100"/>
                  </a:cubicBezTo>
                  <a:lnTo>
                    <a:pt x="19050" y="38100"/>
                  </a:lnTo>
                  <a:cubicBezTo>
                    <a:pt x="8509" y="38100"/>
                    <a:pt x="0" y="29591"/>
                    <a:pt x="0" y="19050"/>
                  </a:cubicBezTo>
                  <a:close/>
                </a:path>
              </a:pathLst>
            </a:custGeom>
            <a:solidFill>
              <a:srgbClr val="D8D4D4"/>
            </a:solidFill>
          </p:spPr>
        </p:sp>
      </p:grpSp>
      <p:grpSp>
        <p:nvGrpSpPr>
          <p:cNvPr name="Group 14" id="14"/>
          <p:cNvGrpSpPr/>
          <p:nvPr/>
        </p:nvGrpSpPr>
        <p:grpSpPr>
          <a:xfrm rot="0">
            <a:off x="974675" y="5475089"/>
            <a:ext cx="565845" cy="565845"/>
            <a:chOff x="0" y="0"/>
            <a:chExt cx="754460" cy="754460"/>
          </a:xfrm>
        </p:grpSpPr>
        <p:sp>
          <p:nvSpPr>
            <p:cNvPr name="Freeform 15" id="15"/>
            <p:cNvSpPr/>
            <p:nvPr/>
          </p:nvSpPr>
          <p:spPr>
            <a:xfrm flipH="false" flipV="false" rot="0">
              <a:off x="0" y="0"/>
              <a:ext cx="754507" cy="754507"/>
            </a:xfrm>
            <a:custGeom>
              <a:avLst/>
              <a:gdLst/>
              <a:ahLst/>
              <a:cxnLst/>
              <a:rect r="r" b="b" t="t" l="l"/>
              <a:pathLst>
                <a:path h="754507" w="754507">
                  <a:moveTo>
                    <a:pt x="0" y="50292"/>
                  </a:moveTo>
                  <a:cubicBezTo>
                    <a:pt x="0" y="22479"/>
                    <a:pt x="22479" y="0"/>
                    <a:pt x="50292" y="0"/>
                  </a:cubicBezTo>
                  <a:lnTo>
                    <a:pt x="704215" y="0"/>
                  </a:lnTo>
                  <a:cubicBezTo>
                    <a:pt x="732028" y="0"/>
                    <a:pt x="754507" y="22479"/>
                    <a:pt x="754507" y="50292"/>
                  </a:cubicBezTo>
                  <a:lnTo>
                    <a:pt x="754507" y="704215"/>
                  </a:lnTo>
                  <a:cubicBezTo>
                    <a:pt x="754507" y="732028"/>
                    <a:pt x="732028" y="754507"/>
                    <a:pt x="704215" y="754507"/>
                  </a:cubicBezTo>
                  <a:lnTo>
                    <a:pt x="50292" y="754507"/>
                  </a:lnTo>
                  <a:cubicBezTo>
                    <a:pt x="22479" y="754507"/>
                    <a:pt x="0" y="731901"/>
                    <a:pt x="0" y="704215"/>
                  </a:cubicBezTo>
                  <a:close/>
                </a:path>
              </a:pathLst>
            </a:custGeom>
            <a:solidFill>
              <a:srgbClr val="F9F7F7"/>
            </a:solidFill>
          </p:spPr>
        </p:sp>
      </p:grpSp>
      <p:grpSp>
        <p:nvGrpSpPr>
          <p:cNvPr name="Group 16" id="16"/>
          <p:cNvGrpSpPr/>
          <p:nvPr/>
        </p:nvGrpSpPr>
        <p:grpSpPr>
          <a:xfrm rot="0">
            <a:off x="1511945" y="7847111"/>
            <a:ext cx="880319" cy="28575"/>
            <a:chOff x="0" y="0"/>
            <a:chExt cx="1173758" cy="38100"/>
          </a:xfrm>
        </p:grpSpPr>
        <p:sp>
          <p:nvSpPr>
            <p:cNvPr name="Freeform 17" id="17"/>
            <p:cNvSpPr/>
            <p:nvPr/>
          </p:nvSpPr>
          <p:spPr>
            <a:xfrm flipH="false" flipV="false" rot="0">
              <a:off x="0" y="0"/>
              <a:ext cx="1173734" cy="38100"/>
            </a:xfrm>
            <a:custGeom>
              <a:avLst/>
              <a:gdLst/>
              <a:ahLst/>
              <a:cxnLst/>
              <a:rect r="r" b="b" t="t" l="l"/>
              <a:pathLst>
                <a:path h="38100" w="1173734">
                  <a:moveTo>
                    <a:pt x="0" y="19050"/>
                  </a:moveTo>
                  <a:cubicBezTo>
                    <a:pt x="0" y="8509"/>
                    <a:pt x="8509" y="0"/>
                    <a:pt x="19050" y="0"/>
                  </a:cubicBezTo>
                  <a:lnTo>
                    <a:pt x="1154684" y="0"/>
                  </a:lnTo>
                  <a:cubicBezTo>
                    <a:pt x="1165225" y="0"/>
                    <a:pt x="1173734" y="8509"/>
                    <a:pt x="1173734" y="19050"/>
                  </a:cubicBezTo>
                  <a:cubicBezTo>
                    <a:pt x="1173734" y="29591"/>
                    <a:pt x="1165225" y="38100"/>
                    <a:pt x="1154684" y="38100"/>
                  </a:cubicBezTo>
                  <a:lnTo>
                    <a:pt x="19050" y="38100"/>
                  </a:lnTo>
                  <a:cubicBezTo>
                    <a:pt x="8509" y="38100"/>
                    <a:pt x="0" y="29591"/>
                    <a:pt x="0" y="19050"/>
                  </a:cubicBezTo>
                  <a:close/>
                </a:path>
              </a:pathLst>
            </a:custGeom>
            <a:solidFill>
              <a:srgbClr val="D8D4D4"/>
            </a:solidFill>
          </p:spPr>
        </p:sp>
      </p:grpSp>
      <p:grpSp>
        <p:nvGrpSpPr>
          <p:cNvPr name="Group 18" id="18"/>
          <p:cNvGrpSpPr/>
          <p:nvPr/>
        </p:nvGrpSpPr>
        <p:grpSpPr>
          <a:xfrm rot="0">
            <a:off x="974675" y="7578477"/>
            <a:ext cx="565845" cy="565845"/>
            <a:chOff x="0" y="0"/>
            <a:chExt cx="754460" cy="754460"/>
          </a:xfrm>
        </p:grpSpPr>
        <p:sp>
          <p:nvSpPr>
            <p:cNvPr name="Freeform 19" id="19"/>
            <p:cNvSpPr/>
            <p:nvPr/>
          </p:nvSpPr>
          <p:spPr>
            <a:xfrm flipH="false" flipV="false" rot="0">
              <a:off x="0" y="0"/>
              <a:ext cx="754507" cy="754507"/>
            </a:xfrm>
            <a:custGeom>
              <a:avLst/>
              <a:gdLst/>
              <a:ahLst/>
              <a:cxnLst/>
              <a:rect r="r" b="b" t="t" l="l"/>
              <a:pathLst>
                <a:path h="754507" w="754507">
                  <a:moveTo>
                    <a:pt x="0" y="50292"/>
                  </a:moveTo>
                  <a:cubicBezTo>
                    <a:pt x="0" y="22479"/>
                    <a:pt x="22479" y="0"/>
                    <a:pt x="50292" y="0"/>
                  </a:cubicBezTo>
                  <a:lnTo>
                    <a:pt x="704215" y="0"/>
                  </a:lnTo>
                  <a:cubicBezTo>
                    <a:pt x="732028" y="0"/>
                    <a:pt x="754507" y="22479"/>
                    <a:pt x="754507" y="50292"/>
                  </a:cubicBezTo>
                  <a:lnTo>
                    <a:pt x="754507" y="704215"/>
                  </a:lnTo>
                  <a:cubicBezTo>
                    <a:pt x="754507" y="732028"/>
                    <a:pt x="732028" y="754507"/>
                    <a:pt x="704215" y="754507"/>
                  </a:cubicBezTo>
                  <a:lnTo>
                    <a:pt x="50292" y="754507"/>
                  </a:lnTo>
                  <a:cubicBezTo>
                    <a:pt x="22479" y="754507"/>
                    <a:pt x="0" y="731901"/>
                    <a:pt x="0" y="704215"/>
                  </a:cubicBezTo>
                  <a:close/>
                </a:path>
              </a:pathLst>
            </a:custGeom>
            <a:solidFill>
              <a:srgbClr val="F9F7F7"/>
            </a:solidFill>
          </p:spPr>
        </p:sp>
      </p:grpSp>
      <p:sp>
        <p:nvSpPr>
          <p:cNvPr name="Freeform 20" id="20"/>
          <p:cNvSpPr/>
          <p:nvPr/>
        </p:nvSpPr>
        <p:spPr>
          <a:xfrm flipH="false" flipV="false" rot="0">
            <a:off x="10797333" y="163380"/>
            <a:ext cx="7345779" cy="10388862"/>
          </a:xfrm>
          <a:custGeom>
            <a:avLst/>
            <a:gdLst/>
            <a:ahLst/>
            <a:cxnLst/>
            <a:rect r="r" b="b" t="t" l="l"/>
            <a:pathLst>
              <a:path h="10388862" w="7345779">
                <a:moveTo>
                  <a:pt x="0" y="0"/>
                </a:moveTo>
                <a:lnTo>
                  <a:pt x="7345778" y="0"/>
                </a:lnTo>
                <a:lnTo>
                  <a:pt x="7345778" y="10388862"/>
                </a:lnTo>
                <a:lnTo>
                  <a:pt x="0" y="10388862"/>
                </a:lnTo>
                <a:lnTo>
                  <a:pt x="0" y="0"/>
                </a:lnTo>
                <a:close/>
              </a:path>
            </a:pathLst>
          </a:custGeom>
          <a:blipFill>
            <a:blip r:embed="rId3"/>
            <a:stretch>
              <a:fillRect l="-1566" t="-1394" r="-3538" b="0"/>
            </a:stretch>
          </a:blipFill>
        </p:spPr>
      </p:sp>
      <p:sp>
        <p:nvSpPr>
          <p:cNvPr name="TextBox 21" id="21"/>
          <p:cNvSpPr txBox="true"/>
          <p:nvPr/>
        </p:nvSpPr>
        <p:spPr>
          <a:xfrm rot="0">
            <a:off x="880319" y="1091952"/>
            <a:ext cx="9669364" cy="1619547"/>
          </a:xfrm>
          <a:prstGeom prst="rect">
            <a:avLst/>
          </a:prstGeom>
        </p:spPr>
        <p:txBody>
          <a:bodyPr anchor="t" rtlCol="false" tIns="0" lIns="0" bIns="0" rIns="0">
            <a:spAutoFit/>
          </a:bodyPr>
          <a:lstStyle/>
          <a:p>
            <a:pPr algn="l">
              <a:lnSpc>
                <a:spcPts val="6187"/>
              </a:lnSpc>
            </a:pPr>
            <a:r>
              <a:rPr lang="en-US" sz="4937">
                <a:solidFill>
                  <a:srgbClr val="201B18"/>
                </a:solidFill>
                <a:latin typeface="Arimo"/>
                <a:ea typeface="Arimo"/>
                <a:cs typeface="Arimo"/>
                <a:sym typeface="Arimo"/>
              </a:rPr>
              <a:t>Η Πρόκληση της Αντιστοίχισης Λέξεων και Πραγμάτων</a:t>
            </a:r>
          </a:p>
        </p:txBody>
      </p:sp>
      <p:sp>
        <p:nvSpPr>
          <p:cNvPr name="TextBox 22" id="22"/>
          <p:cNvSpPr txBox="true"/>
          <p:nvPr/>
        </p:nvSpPr>
        <p:spPr>
          <a:xfrm rot="0">
            <a:off x="1172766" y="3504009"/>
            <a:ext cx="169515" cy="339179"/>
          </a:xfrm>
          <a:prstGeom prst="rect">
            <a:avLst/>
          </a:prstGeom>
        </p:spPr>
        <p:txBody>
          <a:bodyPr anchor="t" rtlCol="false" tIns="0" lIns="0" bIns="0" rIns="0">
            <a:spAutoFit/>
          </a:bodyPr>
          <a:lstStyle/>
          <a:p>
            <a:pPr algn="ctr">
              <a:lnSpc>
                <a:spcPts val="2937"/>
              </a:lnSpc>
            </a:pPr>
            <a:r>
              <a:rPr lang="en-US" sz="2937">
                <a:solidFill>
                  <a:srgbClr val="504C49"/>
                </a:solidFill>
                <a:latin typeface="Arimo"/>
                <a:ea typeface="Arimo"/>
                <a:cs typeface="Arimo"/>
                <a:sym typeface="Arimo"/>
              </a:rPr>
              <a:t>1</a:t>
            </a:r>
          </a:p>
        </p:txBody>
      </p:sp>
      <p:sp>
        <p:nvSpPr>
          <p:cNvPr name="TextBox 23" id="23"/>
          <p:cNvSpPr txBox="true"/>
          <p:nvPr/>
        </p:nvSpPr>
        <p:spPr>
          <a:xfrm rot="0">
            <a:off x="2640955" y="3321249"/>
            <a:ext cx="3144291" cy="412105"/>
          </a:xfrm>
          <a:prstGeom prst="rect">
            <a:avLst/>
          </a:prstGeom>
        </p:spPr>
        <p:txBody>
          <a:bodyPr anchor="t" rtlCol="false" tIns="0" lIns="0" bIns="0" rIns="0">
            <a:spAutoFit/>
          </a:bodyPr>
          <a:lstStyle/>
          <a:p>
            <a:pPr algn="l">
              <a:lnSpc>
                <a:spcPts val="3062"/>
              </a:lnSpc>
            </a:pPr>
            <a:r>
              <a:rPr lang="en-US" sz="2437">
                <a:solidFill>
                  <a:srgbClr val="504C49"/>
                </a:solidFill>
                <a:latin typeface="Arimo"/>
                <a:ea typeface="Arimo"/>
                <a:cs typeface="Arimo"/>
                <a:sym typeface="Arimo"/>
              </a:rPr>
              <a:t>Ορισμός Λέξεων</a:t>
            </a:r>
          </a:p>
        </p:txBody>
      </p:sp>
      <p:sp>
        <p:nvSpPr>
          <p:cNvPr name="TextBox 24" id="24"/>
          <p:cNvSpPr txBox="true"/>
          <p:nvPr/>
        </p:nvSpPr>
        <p:spPr>
          <a:xfrm rot="0">
            <a:off x="2640955" y="3798540"/>
            <a:ext cx="7908726" cy="890587"/>
          </a:xfrm>
          <a:prstGeom prst="rect">
            <a:avLst/>
          </a:prstGeom>
        </p:spPr>
        <p:txBody>
          <a:bodyPr anchor="t" rtlCol="false" tIns="0" lIns="0" bIns="0" rIns="0">
            <a:spAutoFit/>
          </a:bodyPr>
          <a:lstStyle/>
          <a:p>
            <a:pPr algn="l">
              <a:lnSpc>
                <a:spcPts val="3125"/>
              </a:lnSpc>
            </a:pPr>
            <a:r>
              <a:rPr lang="en-US" sz="1937">
                <a:solidFill>
                  <a:srgbClr val="504C49"/>
                </a:solidFill>
                <a:latin typeface="Source Serif Pro"/>
                <a:ea typeface="Source Serif Pro"/>
                <a:cs typeface="Source Serif Pro"/>
                <a:sym typeface="Source Serif Pro"/>
              </a:rPr>
              <a:t>Η προσπάθεια ορισμού μιας λέξης συχνά οδηγεί στη χρήση άλλων λέξεων, δημιουργώντας έναν κύκλο.</a:t>
            </a:r>
          </a:p>
        </p:txBody>
      </p:sp>
      <p:sp>
        <p:nvSpPr>
          <p:cNvPr name="TextBox 25" id="25"/>
          <p:cNvSpPr txBox="true"/>
          <p:nvPr/>
        </p:nvSpPr>
        <p:spPr>
          <a:xfrm rot="0">
            <a:off x="1135708" y="5607398"/>
            <a:ext cx="243780" cy="339179"/>
          </a:xfrm>
          <a:prstGeom prst="rect">
            <a:avLst/>
          </a:prstGeom>
        </p:spPr>
        <p:txBody>
          <a:bodyPr anchor="t" rtlCol="false" tIns="0" lIns="0" bIns="0" rIns="0">
            <a:spAutoFit/>
          </a:bodyPr>
          <a:lstStyle/>
          <a:p>
            <a:pPr algn="ctr">
              <a:lnSpc>
                <a:spcPts val="2937"/>
              </a:lnSpc>
            </a:pPr>
            <a:r>
              <a:rPr lang="en-US" sz="2937">
                <a:solidFill>
                  <a:srgbClr val="504C49"/>
                </a:solidFill>
                <a:latin typeface="Arimo"/>
                <a:ea typeface="Arimo"/>
                <a:cs typeface="Arimo"/>
                <a:sym typeface="Arimo"/>
              </a:rPr>
              <a:t>2</a:t>
            </a:r>
          </a:p>
        </p:txBody>
      </p:sp>
      <p:sp>
        <p:nvSpPr>
          <p:cNvPr name="TextBox 26" id="26"/>
          <p:cNvSpPr txBox="true"/>
          <p:nvPr/>
        </p:nvSpPr>
        <p:spPr>
          <a:xfrm rot="0">
            <a:off x="2640955" y="5424636"/>
            <a:ext cx="3301901" cy="412105"/>
          </a:xfrm>
          <a:prstGeom prst="rect">
            <a:avLst/>
          </a:prstGeom>
        </p:spPr>
        <p:txBody>
          <a:bodyPr anchor="t" rtlCol="false" tIns="0" lIns="0" bIns="0" rIns="0">
            <a:spAutoFit/>
          </a:bodyPr>
          <a:lstStyle/>
          <a:p>
            <a:pPr algn="l">
              <a:lnSpc>
                <a:spcPts val="3062"/>
              </a:lnSpc>
            </a:pPr>
            <a:r>
              <a:rPr lang="en-US" sz="2437">
                <a:solidFill>
                  <a:srgbClr val="504C49"/>
                </a:solidFill>
                <a:latin typeface="Arimo"/>
                <a:ea typeface="Arimo"/>
                <a:cs typeface="Arimo"/>
                <a:sym typeface="Arimo"/>
              </a:rPr>
              <a:t>Πέρα από τα Ονόματα</a:t>
            </a:r>
          </a:p>
        </p:txBody>
      </p:sp>
      <p:sp>
        <p:nvSpPr>
          <p:cNvPr name="TextBox 27" id="27"/>
          <p:cNvSpPr txBox="true"/>
          <p:nvPr/>
        </p:nvSpPr>
        <p:spPr>
          <a:xfrm rot="0">
            <a:off x="2640955" y="5901929"/>
            <a:ext cx="7908726" cy="890587"/>
          </a:xfrm>
          <a:prstGeom prst="rect">
            <a:avLst/>
          </a:prstGeom>
        </p:spPr>
        <p:txBody>
          <a:bodyPr anchor="t" rtlCol="false" tIns="0" lIns="0" bIns="0" rIns="0">
            <a:spAutoFit/>
          </a:bodyPr>
          <a:lstStyle/>
          <a:p>
            <a:pPr algn="l">
              <a:lnSpc>
                <a:spcPts val="3125"/>
              </a:lnSpc>
            </a:pPr>
            <a:r>
              <a:rPr lang="en-US" sz="1937">
                <a:solidFill>
                  <a:srgbClr val="504C49"/>
                </a:solidFill>
                <a:latin typeface="Source Serif Pro"/>
                <a:ea typeface="Source Serif Pro"/>
                <a:cs typeface="Source Serif Pro"/>
                <a:sym typeface="Source Serif Pro"/>
              </a:rPr>
              <a:t>Η γλώσσα δεν περιορίζεται σε ονόματα για συγκεκριμένα πράγματα. Υπάρχει η πρόκληση της γενίκευσης και της αφαίρεσης.</a:t>
            </a:r>
          </a:p>
        </p:txBody>
      </p:sp>
      <p:sp>
        <p:nvSpPr>
          <p:cNvPr name="TextBox 28" id="28"/>
          <p:cNvSpPr txBox="true"/>
          <p:nvPr/>
        </p:nvSpPr>
        <p:spPr>
          <a:xfrm rot="0">
            <a:off x="1139875" y="7710785"/>
            <a:ext cx="235446" cy="339179"/>
          </a:xfrm>
          <a:prstGeom prst="rect">
            <a:avLst/>
          </a:prstGeom>
        </p:spPr>
        <p:txBody>
          <a:bodyPr anchor="t" rtlCol="false" tIns="0" lIns="0" bIns="0" rIns="0">
            <a:spAutoFit/>
          </a:bodyPr>
          <a:lstStyle/>
          <a:p>
            <a:pPr algn="ctr">
              <a:lnSpc>
                <a:spcPts val="2937"/>
              </a:lnSpc>
            </a:pPr>
            <a:r>
              <a:rPr lang="en-US" sz="2937">
                <a:solidFill>
                  <a:srgbClr val="504C49"/>
                </a:solidFill>
                <a:latin typeface="Arimo"/>
                <a:ea typeface="Arimo"/>
                <a:cs typeface="Arimo"/>
                <a:sym typeface="Arimo"/>
              </a:rPr>
              <a:t>3</a:t>
            </a:r>
          </a:p>
        </p:txBody>
      </p:sp>
      <p:sp>
        <p:nvSpPr>
          <p:cNvPr name="TextBox 29" id="29"/>
          <p:cNvSpPr txBox="true"/>
          <p:nvPr/>
        </p:nvSpPr>
        <p:spPr>
          <a:xfrm rot="0">
            <a:off x="2640955" y="7528024"/>
            <a:ext cx="3144291" cy="412105"/>
          </a:xfrm>
          <a:prstGeom prst="rect">
            <a:avLst/>
          </a:prstGeom>
        </p:spPr>
        <p:txBody>
          <a:bodyPr anchor="t" rtlCol="false" tIns="0" lIns="0" bIns="0" rIns="0">
            <a:spAutoFit/>
          </a:bodyPr>
          <a:lstStyle/>
          <a:p>
            <a:pPr algn="l">
              <a:lnSpc>
                <a:spcPts val="3062"/>
              </a:lnSpc>
            </a:pPr>
            <a:r>
              <a:rPr lang="en-US" sz="2437">
                <a:solidFill>
                  <a:srgbClr val="504C49"/>
                </a:solidFill>
                <a:latin typeface="Arimo"/>
                <a:ea typeface="Arimo"/>
                <a:cs typeface="Arimo"/>
                <a:sym typeface="Arimo"/>
              </a:rPr>
              <a:t>Νοητική Διεργασία</a:t>
            </a:r>
          </a:p>
        </p:txBody>
      </p:sp>
      <p:sp>
        <p:nvSpPr>
          <p:cNvPr name="TextBox 30" id="30"/>
          <p:cNvSpPr txBox="true"/>
          <p:nvPr/>
        </p:nvSpPr>
        <p:spPr>
          <a:xfrm rot="0">
            <a:off x="2640955" y="8005316"/>
            <a:ext cx="7908726" cy="890587"/>
          </a:xfrm>
          <a:prstGeom prst="rect">
            <a:avLst/>
          </a:prstGeom>
        </p:spPr>
        <p:txBody>
          <a:bodyPr anchor="t" rtlCol="false" tIns="0" lIns="0" bIns="0" rIns="0">
            <a:spAutoFit/>
          </a:bodyPr>
          <a:lstStyle/>
          <a:p>
            <a:pPr algn="l">
              <a:lnSpc>
                <a:spcPts val="3125"/>
              </a:lnSpc>
            </a:pPr>
            <a:r>
              <a:rPr lang="en-US" sz="1937">
                <a:solidFill>
                  <a:srgbClr val="504C49"/>
                </a:solidFill>
                <a:latin typeface="Source Serif Pro"/>
                <a:ea typeface="Source Serif Pro"/>
                <a:cs typeface="Source Serif Pro"/>
                <a:sym typeface="Source Serif Pro"/>
              </a:rPr>
              <a:t>Η αναγνώριση ομοιοτήτων και η χρήση εννοιών απαιτεί πολύπλοκες νοητικές διεργασίες που ξεπερνούν την απλή ονοματοδοσία.</a:t>
            </a:r>
          </a:p>
        </p:txBody>
      </p:sp>
    </p:spTree>
  </p:cSld>
  <p:clrMapOvr>
    <a:masterClrMapping/>
  </p:clrMapOvr>
</p:sld>
</file>

<file path=ppt/slides/slide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sp>
        <p:nvSpPr>
          <p:cNvPr name="TextBox 6" id="6"/>
          <p:cNvSpPr txBox="true"/>
          <p:nvPr/>
        </p:nvSpPr>
        <p:spPr>
          <a:xfrm rot="0">
            <a:off x="992238" y="2890986"/>
            <a:ext cx="7088237" cy="943124"/>
          </a:xfrm>
          <a:prstGeom prst="rect">
            <a:avLst/>
          </a:prstGeom>
        </p:spPr>
        <p:txBody>
          <a:bodyPr anchor="t" rtlCol="false" tIns="0" lIns="0" bIns="0" rIns="0">
            <a:spAutoFit/>
          </a:bodyPr>
          <a:lstStyle/>
          <a:p>
            <a:pPr algn="l">
              <a:lnSpc>
                <a:spcPts val="6937"/>
              </a:lnSpc>
            </a:pPr>
            <a:r>
              <a:rPr lang="en-US" sz="5562">
                <a:solidFill>
                  <a:srgbClr val="201B18"/>
                </a:solidFill>
                <a:latin typeface="Arimo"/>
                <a:ea typeface="Arimo"/>
                <a:cs typeface="Arimo"/>
                <a:sym typeface="Arimo"/>
              </a:rPr>
              <a:t>Λέξεις και Έννοιες</a:t>
            </a:r>
          </a:p>
        </p:txBody>
      </p:sp>
      <p:sp>
        <p:nvSpPr>
          <p:cNvPr name="TextBox 7" id="7"/>
          <p:cNvSpPr txBox="true"/>
          <p:nvPr/>
        </p:nvSpPr>
        <p:spPr>
          <a:xfrm rot="0">
            <a:off x="992238" y="4504730"/>
            <a:ext cx="4402931" cy="481012"/>
          </a:xfrm>
          <a:prstGeom prst="rect">
            <a:avLst/>
          </a:prstGeom>
        </p:spPr>
        <p:txBody>
          <a:bodyPr anchor="t" rtlCol="false" tIns="0" lIns="0" bIns="0" rIns="0">
            <a:spAutoFit/>
          </a:bodyPr>
          <a:lstStyle/>
          <a:p>
            <a:pPr algn="l">
              <a:lnSpc>
                <a:spcPts val="3437"/>
              </a:lnSpc>
            </a:pPr>
            <a:r>
              <a:rPr lang="en-US" sz="2750">
                <a:solidFill>
                  <a:srgbClr val="201B18"/>
                </a:solidFill>
                <a:latin typeface="Arimo"/>
                <a:ea typeface="Arimo"/>
                <a:cs typeface="Arimo"/>
                <a:sym typeface="Arimo"/>
              </a:rPr>
              <a:t>Πέρα από τα Μεμονωμένα</a:t>
            </a:r>
          </a:p>
        </p:txBody>
      </p:sp>
      <p:sp>
        <p:nvSpPr>
          <p:cNvPr name="TextBox 8" id="8"/>
          <p:cNvSpPr txBox="true"/>
          <p:nvPr/>
        </p:nvSpPr>
        <p:spPr>
          <a:xfrm rot="0">
            <a:off x="992238" y="5183535"/>
            <a:ext cx="7805886" cy="1900237"/>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Οι λέξεις δεν αναφέρονται μόνο σε μεμονωμένα πράγματα, αλλά σε ολόκληρες κατηγορίες και έννοιες. Για παράδειγμα, η λέξη "βιβλίο" αναφέρεται σε όλα τα βιβλία, ακόμη και σε αυτά που δεν έχουν γραφτεί ακόμη.</a:t>
            </a:r>
          </a:p>
        </p:txBody>
      </p:sp>
      <p:sp>
        <p:nvSpPr>
          <p:cNvPr name="TextBox 9" id="9"/>
          <p:cNvSpPr txBox="true"/>
          <p:nvPr/>
        </p:nvSpPr>
        <p:spPr>
          <a:xfrm rot="0">
            <a:off x="9499401" y="4504730"/>
            <a:ext cx="3544044" cy="481012"/>
          </a:xfrm>
          <a:prstGeom prst="rect">
            <a:avLst/>
          </a:prstGeom>
        </p:spPr>
        <p:txBody>
          <a:bodyPr anchor="t" rtlCol="false" tIns="0" lIns="0" bIns="0" rIns="0">
            <a:spAutoFit/>
          </a:bodyPr>
          <a:lstStyle/>
          <a:p>
            <a:pPr algn="l">
              <a:lnSpc>
                <a:spcPts val="3437"/>
              </a:lnSpc>
            </a:pPr>
            <a:r>
              <a:rPr lang="en-US" sz="2750">
                <a:solidFill>
                  <a:srgbClr val="201B18"/>
                </a:solidFill>
                <a:latin typeface="Arimo"/>
                <a:ea typeface="Arimo"/>
                <a:cs typeface="Arimo"/>
                <a:sym typeface="Arimo"/>
              </a:rPr>
              <a:t>Γλωσσική Ευελιξία</a:t>
            </a:r>
          </a:p>
        </p:txBody>
      </p:sp>
      <p:sp>
        <p:nvSpPr>
          <p:cNvPr name="TextBox 10" id="10"/>
          <p:cNvSpPr txBox="true"/>
          <p:nvPr/>
        </p:nvSpPr>
        <p:spPr>
          <a:xfrm rot="0">
            <a:off x="9499401" y="5183535"/>
            <a:ext cx="7805886" cy="1446610"/>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Η ικανότητά μας να κατανοούμε ότι σε άλλες γλώσσες υπάρχουν λέξεις με το ίδιο νόημα δείχνει την ευελιξία των εννοιών πέρα από τη γλωσσική μορφή.</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sp>
        <p:nvSpPr>
          <p:cNvPr name="TextBox 6" id="6"/>
          <p:cNvSpPr txBox="true"/>
          <p:nvPr/>
        </p:nvSpPr>
        <p:spPr>
          <a:xfrm rot="0">
            <a:off x="992238" y="986135"/>
            <a:ext cx="13061007" cy="943124"/>
          </a:xfrm>
          <a:prstGeom prst="rect">
            <a:avLst/>
          </a:prstGeom>
        </p:spPr>
        <p:txBody>
          <a:bodyPr anchor="t" rtlCol="false" tIns="0" lIns="0" bIns="0" rIns="0">
            <a:spAutoFit/>
          </a:bodyPr>
          <a:lstStyle/>
          <a:p>
            <a:pPr algn="l">
              <a:lnSpc>
                <a:spcPts val="6937"/>
              </a:lnSpc>
            </a:pPr>
            <a:r>
              <a:rPr lang="en-US" sz="5562">
                <a:solidFill>
                  <a:srgbClr val="201B18"/>
                </a:solidFill>
                <a:latin typeface="Arimo"/>
                <a:ea typeface="Arimo"/>
                <a:cs typeface="Arimo"/>
                <a:sym typeface="Arimo"/>
              </a:rPr>
              <a:t>Η Πρόκληση των Αφηρημένων Εννοιών</a:t>
            </a:r>
          </a:p>
        </p:txBody>
      </p:sp>
      <p:sp>
        <p:nvSpPr>
          <p:cNvPr name="Freeform 7" id="7" descr="preencoded.png"/>
          <p:cNvSpPr/>
          <p:nvPr/>
        </p:nvSpPr>
        <p:spPr>
          <a:xfrm flipH="false" flipV="false" rot="0">
            <a:off x="4059288" y="2496294"/>
            <a:ext cx="2017514" cy="1633686"/>
          </a:xfrm>
          <a:custGeom>
            <a:avLst/>
            <a:gdLst/>
            <a:ahLst/>
            <a:cxnLst/>
            <a:rect r="r" b="b" t="t" l="l"/>
            <a:pathLst>
              <a:path h="1633686" w="2017514">
                <a:moveTo>
                  <a:pt x="0" y="0"/>
                </a:moveTo>
                <a:lnTo>
                  <a:pt x="2017513" y="0"/>
                </a:lnTo>
                <a:lnTo>
                  <a:pt x="2017513" y="1633686"/>
                </a:lnTo>
                <a:lnTo>
                  <a:pt x="0" y="1633686"/>
                </a:lnTo>
                <a:lnTo>
                  <a:pt x="0" y="0"/>
                </a:lnTo>
                <a:close/>
              </a:path>
            </a:pathLst>
          </a:custGeom>
          <a:blipFill>
            <a:blip r:embed="rId3"/>
            <a:stretch>
              <a:fillRect l="0" t="-96" r="0" b="-96"/>
            </a:stretch>
          </a:blipFill>
        </p:spPr>
      </p:sp>
      <p:sp>
        <p:nvSpPr>
          <p:cNvPr name="TextBox 8" id="8"/>
          <p:cNvSpPr txBox="true"/>
          <p:nvPr/>
        </p:nvSpPr>
        <p:spPr>
          <a:xfrm rot="0">
            <a:off x="4988421" y="3098750"/>
            <a:ext cx="159098" cy="700236"/>
          </a:xfrm>
          <a:prstGeom prst="rect">
            <a:avLst/>
          </a:prstGeom>
        </p:spPr>
        <p:txBody>
          <a:bodyPr anchor="t" rtlCol="false" tIns="0" lIns="0" bIns="0" rIns="0">
            <a:spAutoFit/>
          </a:bodyPr>
          <a:lstStyle/>
          <a:p>
            <a:pPr algn="ctr">
              <a:lnSpc>
                <a:spcPts val="4437"/>
              </a:lnSpc>
            </a:pPr>
            <a:r>
              <a:rPr lang="en-US" sz="2750">
                <a:solidFill>
                  <a:srgbClr val="504C49"/>
                </a:solidFill>
                <a:latin typeface="Arimo"/>
                <a:ea typeface="Arimo"/>
                <a:cs typeface="Arimo"/>
                <a:sym typeface="Arimo"/>
              </a:rPr>
              <a:t>1</a:t>
            </a:r>
          </a:p>
        </p:txBody>
      </p:sp>
      <p:sp>
        <p:nvSpPr>
          <p:cNvPr name="TextBox 9" id="9"/>
          <p:cNvSpPr txBox="true"/>
          <p:nvPr/>
        </p:nvSpPr>
        <p:spPr>
          <a:xfrm rot="0">
            <a:off x="6360319" y="2741711"/>
            <a:ext cx="3544044" cy="481012"/>
          </a:xfrm>
          <a:prstGeom prst="rect">
            <a:avLst/>
          </a:prstGeom>
        </p:spPr>
        <p:txBody>
          <a:bodyPr anchor="t" rtlCol="false" tIns="0" lIns="0" bIns="0" rIns="0">
            <a:spAutoFit/>
          </a:bodyPr>
          <a:lstStyle/>
          <a:p>
            <a:pPr algn="l">
              <a:lnSpc>
                <a:spcPts val="3437"/>
              </a:lnSpc>
            </a:pPr>
            <a:r>
              <a:rPr lang="en-US" sz="2750">
                <a:solidFill>
                  <a:srgbClr val="504C49"/>
                </a:solidFill>
                <a:latin typeface="Arimo"/>
                <a:ea typeface="Arimo"/>
                <a:cs typeface="Arimo"/>
                <a:sym typeface="Arimo"/>
              </a:rPr>
              <a:t>Αφηρημένες Έννοιες</a:t>
            </a:r>
          </a:p>
        </p:txBody>
      </p:sp>
      <p:sp>
        <p:nvSpPr>
          <p:cNvPr name="TextBox 10" id="10"/>
          <p:cNvSpPr txBox="true"/>
          <p:nvPr/>
        </p:nvSpPr>
        <p:spPr>
          <a:xfrm rot="0">
            <a:off x="6360319" y="3307110"/>
            <a:ext cx="4586911" cy="414337"/>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Δικαιοσύνη, αρετή, λευκότητα</a:t>
            </a:r>
          </a:p>
        </p:txBody>
      </p:sp>
      <p:grpSp>
        <p:nvGrpSpPr>
          <p:cNvPr name="Group 11" id="11"/>
          <p:cNvGrpSpPr/>
          <p:nvPr/>
        </p:nvGrpSpPr>
        <p:grpSpPr>
          <a:xfrm rot="0">
            <a:off x="6147644" y="4146351"/>
            <a:ext cx="11077278" cy="19050"/>
            <a:chOff x="0" y="0"/>
            <a:chExt cx="14769703" cy="25400"/>
          </a:xfrm>
        </p:grpSpPr>
        <p:sp>
          <p:nvSpPr>
            <p:cNvPr name="Freeform 12" id="12"/>
            <p:cNvSpPr/>
            <p:nvPr/>
          </p:nvSpPr>
          <p:spPr>
            <a:xfrm flipH="false" flipV="false" rot="0">
              <a:off x="0" y="0"/>
              <a:ext cx="14769719" cy="25400"/>
            </a:xfrm>
            <a:custGeom>
              <a:avLst/>
              <a:gdLst/>
              <a:ahLst/>
              <a:cxnLst/>
              <a:rect r="r" b="b" t="t" l="l"/>
              <a:pathLst>
                <a:path h="25400" w="14769719">
                  <a:moveTo>
                    <a:pt x="0" y="12700"/>
                  </a:moveTo>
                  <a:cubicBezTo>
                    <a:pt x="0" y="5715"/>
                    <a:pt x="5715" y="0"/>
                    <a:pt x="12700" y="0"/>
                  </a:cubicBezTo>
                  <a:lnTo>
                    <a:pt x="14757019" y="0"/>
                  </a:lnTo>
                  <a:cubicBezTo>
                    <a:pt x="14764004" y="0"/>
                    <a:pt x="14769719" y="5715"/>
                    <a:pt x="14769719" y="12700"/>
                  </a:cubicBezTo>
                  <a:cubicBezTo>
                    <a:pt x="14769719" y="19685"/>
                    <a:pt x="14764004" y="25400"/>
                    <a:pt x="14757019" y="25400"/>
                  </a:cubicBezTo>
                  <a:lnTo>
                    <a:pt x="12700" y="25400"/>
                  </a:lnTo>
                  <a:cubicBezTo>
                    <a:pt x="5715" y="25400"/>
                    <a:pt x="0" y="19685"/>
                    <a:pt x="0" y="12700"/>
                  </a:cubicBezTo>
                  <a:close/>
                </a:path>
              </a:pathLst>
            </a:custGeom>
            <a:solidFill>
              <a:srgbClr val="D8D4D4"/>
            </a:solidFill>
          </p:spPr>
        </p:sp>
      </p:grpSp>
      <p:sp>
        <p:nvSpPr>
          <p:cNvPr name="Freeform 13" id="13" descr="preencoded.png"/>
          <p:cNvSpPr/>
          <p:nvPr/>
        </p:nvSpPr>
        <p:spPr>
          <a:xfrm flipH="false" flipV="false" rot="0">
            <a:off x="3050530" y="4200822"/>
            <a:ext cx="4035028" cy="1633686"/>
          </a:xfrm>
          <a:custGeom>
            <a:avLst/>
            <a:gdLst/>
            <a:ahLst/>
            <a:cxnLst/>
            <a:rect r="r" b="b" t="t" l="l"/>
            <a:pathLst>
              <a:path h="1633686" w="4035028">
                <a:moveTo>
                  <a:pt x="0" y="0"/>
                </a:moveTo>
                <a:lnTo>
                  <a:pt x="4035028" y="0"/>
                </a:lnTo>
                <a:lnTo>
                  <a:pt x="4035028" y="1633687"/>
                </a:lnTo>
                <a:lnTo>
                  <a:pt x="0" y="1633687"/>
                </a:lnTo>
                <a:lnTo>
                  <a:pt x="0" y="0"/>
                </a:lnTo>
                <a:close/>
              </a:path>
            </a:pathLst>
          </a:custGeom>
          <a:blipFill>
            <a:blip r:embed="rId4"/>
            <a:stretch>
              <a:fillRect l="0" t="-96" r="0" b="-96"/>
            </a:stretch>
          </a:blipFill>
        </p:spPr>
      </p:sp>
      <p:sp>
        <p:nvSpPr>
          <p:cNvPr name="TextBox 14" id="14"/>
          <p:cNvSpPr txBox="true"/>
          <p:nvPr/>
        </p:nvSpPr>
        <p:spPr>
          <a:xfrm rot="0">
            <a:off x="4953595" y="4600872"/>
            <a:ext cx="228897" cy="700236"/>
          </a:xfrm>
          <a:prstGeom prst="rect">
            <a:avLst/>
          </a:prstGeom>
        </p:spPr>
        <p:txBody>
          <a:bodyPr anchor="t" rtlCol="false" tIns="0" lIns="0" bIns="0" rIns="0">
            <a:spAutoFit/>
          </a:bodyPr>
          <a:lstStyle/>
          <a:p>
            <a:pPr algn="ctr">
              <a:lnSpc>
                <a:spcPts val="4437"/>
              </a:lnSpc>
            </a:pPr>
            <a:r>
              <a:rPr lang="en-US" sz="2750">
                <a:solidFill>
                  <a:srgbClr val="504C49"/>
                </a:solidFill>
                <a:latin typeface="Arimo"/>
                <a:ea typeface="Arimo"/>
                <a:cs typeface="Arimo"/>
                <a:sym typeface="Arimo"/>
              </a:rPr>
              <a:t>2</a:t>
            </a:r>
          </a:p>
        </p:txBody>
      </p:sp>
      <p:sp>
        <p:nvSpPr>
          <p:cNvPr name="TextBox 15" id="15"/>
          <p:cNvSpPr txBox="true"/>
          <p:nvPr/>
        </p:nvSpPr>
        <p:spPr>
          <a:xfrm rot="0">
            <a:off x="7369076" y="4446240"/>
            <a:ext cx="4010471" cy="481012"/>
          </a:xfrm>
          <a:prstGeom prst="rect">
            <a:avLst/>
          </a:prstGeom>
        </p:spPr>
        <p:txBody>
          <a:bodyPr anchor="t" rtlCol="false" tIns="0" lIns="0" bIns="0" rIns="0">
            <a:spAutoFit/>
          </a:bodyPr>
          <a:lstStyle/>
          <a:p>
            <a:pPr algn="l">
              <a:lnSpc>
                <a:spcPts val="3437"/>
              </a:lnSpc>
            </a:pPr>
            <a:r>
              <a:rPr lang="en-US" sz="2750">
                <a:solidFill>
                  <a:srgbClr val="504C49"/>
                </a:solidFill>
                <a:latin typeface="Arimo"/>
                <a:ea typeface="Arimo"/>
                <a:cs typeface="Arimo"/>
                <a:sym typeface="Arimo"/>
              </a:rPr>
              <a:t>Ορισμός και Κατανόηση</a:t>
            </a:r>
          </a:p>
        </p:txBody>
      </p:sp>
      <p:sp>
        <p:nvSpPr>
          <p:cNvPr name="TextBox 16" id="16"/>
          <p:cNvSpPr txBox="true"/>
          <p:nvPr/>
        </p:nvSpPr>
        <p:spPr>
          <a:xfrm rot="0">
            <a:off x="7369076" y="5011639"/>
            <a:ext cx="6684169" cy="414337"/>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Πώς ορίζουμε και κατανοούμε αυτές τις έννοιες;</a:t>
            </a:r>
          </a:p>
        </p:txBody>
      </p:sp>
      <p:grpSp>
        <p:nvGrpSpPr>
          <p:cNvPr name="Group 17" id="17"/>
          <p:cNvGrpSpPr/>
          <p:nvPr/>
        </p:nvGrpSpPr>
        <p:grpSpPr>
          <a:xfrm rot="0">
            <a:off x="7156400" y="5850880"/>
            <a:ext cx="10068520" cy="19050"/>
            <a:chOff x="0" y="0"/>
            <a:chExt cx="13424693" cy="25400"/>
          </a:xfrm>
        </p:grpSpPr>
        <p:sp>
          <p:nvSpPr>
            <p:cNvPr name="Freeform 18" id="18"/>
            <p:cNvSpPr/>
            <p:nvPr/>
          </p:nvSpPr>
          <p:spPr>
            <a:xfrm flipH="false" flipV="false" rot="0">
              <a:off x="0" y="0"/>
              <a:ext cx="13424663" cy="25400"/>
            </a:xfrm>
            <a:custGeom>
              <a:avLst/>
              <a:gdLst/>
              <a:ahLst/>
              <a:cxnLst/>
              <a:rect r="r" b="b" t="t" l="l"/>
              <a:pathLst>
                <a:path h="25400" w="13424663">
                  <a:moveTo>
                    <a:pt x="0" y="12700"/>
                  </a:moveTo>
                  <a:cubicBezTo>
                    <a:pt x="0" y="5715"/>
                    <a:pt x="5715" y="0"/>
                    <a:pt x="12700" y="0"/>
                  </a:cubicBezTo>
                  <a:lnTo>
                    <a:pt x="13411963" y="0"/>
                  </a:lnTo>
                  <a:cubicBezTo>
                    <a:pt x="13418948" y="0"/>
                    <a:pt x="13424663" y="5715"/>
                    <a:pt x="13424663" y="12700"/>
                  </a:cubicBezTo>
                  <a:cubicBezTo>
                    <a:pt x="13424663" y="19685"/>
                    <a:pt x="13418948" y="25400"/>
                    <a:pt x="13411963" y="25400"/>
                  </a:cubicBezTo>
                  <a:lnTo>
                    <a:pt x="12700" y="25400"/>
                  </a:lnTo>
                  <a:cubicBezTo>
                    <a:pt x="5715" y="25400"/>
                    <a:pt x="0" y="19685"/>
                    <a:pt x="0" y="12700"/>
                  </a:cubicBezTo>
                  <a:close/>
                </a:path>
              </a:pathLst>
            </a:custGeom>
            <a:solidFill>
              <a:srgbClr val="D8D4D4"/>
            </a:solidFill>
          </p:spPr>
        </p:sp>
      </p:grpSp>
      <p:sp>
        <p:nvSpPr>
          <p:cNvPr name="Freeform 19" id="19" descr="preencoded.png"/>
          <p:cNvSpPr/>
          <p:nvPr/>
        </p:nvSpPr>
        <p:spPr>
          <a:xfrm flipH="false" flipV="false" rot="0">
            <a:off x="2041772" y="5905351"/>
            <a:ext cx="6052543" cy="1633686"/>
          </a:xfrm>
          <a:custGeom>
            <a:avLst/>
            <a:gdLst/>
            <a:ahLst/>
            <a:cxnLst/>
            <a:rect r="r" b="b" t="t" l="l"/>
            <a:pathLst>
              <a:path h="1633686" w="6052543">
                <a:moveTo>
                  <a:pt x="0" y="0"/>
                </a:moveTo>
                <a:lnTo>
                  <a:pt x="6052543" y="0"/>
                </a:lnTo>
                <a:lnTo>
                  <a:pt x="6052543" y="1633687"/>
                </a:lnTo>
                <a:lnTo>
                  <a:pt x="0" y="1633687"/>
                </a:lnTo>
                <a:lnTo>
                  <a:pt x="0" y="0"/>
                </a:lnTo>
                <a:close/>
              </a:path>
            </a:pathLst>
          </a:custGeom>
          <a:blipFill>
            <a:blip r:embed="rId5"/>
            <a:stretch>
              <a:fillRect l="0" t="-175" r="0" b="-175"/>
            </a:stretch>
          </a:blipFill>
        </p:spPr>
      </p:sp>
      <p:sp>
        <p:nvSpPr>
          <p:cNvPr name="TextBox 20" id="20"/>
          <p:cNvSpPr txBox="true"/>
          <p:nvPr/>
        </p:nvSpPr>
        <p:spPr>
          <a:xfrm rot="0">
            <a:off x="4957465" y="6305401"/>
            <a:ext cx="221159" cy="700236"/>
          </a:xfrm>
          <a:prstGeom prst="rect">
            <a:avLst/>
          </a:prstGeom>
        </p:spPr>
        <p:txBody>
          <a:bodyPr anchor="t" rtlCol="false" tIns="0" lIns="0" bIns="0" rIns="0">
            <a:spAutoFit/>
          </a:bodyPr>
          <a:lstStyle/>
          <a:p>
            <a:pPr algn="ctr">
              <a:lnSpc>
                <a:spcPts val="4437"/>
              </a:lnSpc>
            </a:pPr>
            <a:r>
              <a:rPr lang="en-US" sz="2750">
                <a:solidFill>
                  <a:srgbClr val="504C49"/>
                </a:solidFill>
                <a:latin typeface="Arimo"/>
                <a:ea typeface="Arimo"/>
                <a:cs typeface="Arimo"/>
                <a:sym typeface="Arimo"/>
              </a:rPr>
              <a:t>3</a:t>
            </a:r>
          </a:p>
        </p:txBody>
      </p:sp>
      <p:sp>
        <p:nvSpPr>
          <p:cNvPr name="TextBox 21" id="21"/>
          <p:cNvSpPr txBox="true"/>
          <p:nvPr/>
        </p:nvSpPr>
        <p:spPr>
          <a:xfrm rot="0">
            <a:off x="8377832" y="6150769"/>
            <a:ext cx="3544044" cy="481012"/>
          </a:xfrm>
          <a:prstGeom prst="rect">
            <a:avLst/>
          </a:prstGeom>
        </p:spPr>
        <p:txBody>
          <a:bodyPr anchor="t" rtlCol="false" tIns="0" lIns="0" bIns="0" rIns="0">
            <a:spAutoFit/>
          </a:bodyPr>
          <a:lstStyle/>
          <a:p>
            <a:pPr algn="l">
              <a:lnSpc>
                <a:spcPts val="3437"/>
              </a:lnSpc>
            </a:pPr>
            <a:r>
              <a:rPr lang="en-US" sz="2750">
                <a:solidFill>
                  <a:srgbClr val="504C49"/>
                </a:solidFill>
                <a:latin typeface="Arimo"/>
                <a:ea typeface="Arimo"/>
                <a:cs typeface="Arimo"/>
                <a:sym typeface="Arimo"/>
              </a:rPr>
              <a:t>Κοινά Γνωρίσματα</a:t>
            </a:r>
          </a:p>
        </p:txBody>
      </p:sp>
      <p:sp>
        <p:nvSpPr>
          <p:cNvPr name="TextBox 22" id="22"/>
          <p:cNvSpPr txBox="true"/>
          <p:nvPr/>
        </p:nvSpPr>
        <p:spPr>
          <a:xfrm rot="0">
            <a:off x="8377832" y="6716166"/>
            <a:ext cx="9177096" cy="414337"/>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Είναι απλώς το κοινό στοιχείο συγκεκριμένων πραγμάτων ή πράξεων;</a:t>
            </a:r>
          </a:p>
        </p:txBody>
      </p:sp>
      <p:grpSp>
        <p:nvGrpSpPr>
          <p:cNvPr name="Group 23" id="23"/>
          <p:cNvGrpSpPr/>
          <p:nvPr/>
        </p:nvGrpSpPr>
        <p:grpSpPr>
          <a:xfrm rot="0">
            <a:off x="8165158" y="7555409"/>
            <a:ext cx="9059764" cy="19050"/>
            <a:chOff x="0" y="0"/>
            <a:chExt cx="12079685" cy="25400"/>
          </a:xfrm>
        </p:grpSpPr>
        <p:sp>
          <p:nvSpPr>
            <p:cNvPr name="Freeform 24" id="24"/>
            <p:cNvSpPr/>
            <p:nvPr/>
          </p:nvSpPr>
          <p:spPr>
            <a:xfrm flipH="false" flipV="false" rot="0">
              <a:off x="0" y="0"/>
              <a:ext cx="12079732" cy="25400"/>
            </a:xfrm>
            <a:custGeom>
              <a:avLst/>
              <a:gdLst/>
              <a:ahLst/>
              <a:cxnLst/>
              <a:rect r="r" b="b" t="t" l="l"/>
              <a:pathLst>
                <a:path h="25400" w="12079732">
                  <a:moveTo>
                    <a:pt x="0" y="12700"/>
                  </a:moveTo>
                  <a:cubicBezTo>
                    <a:pt x="0" y="5715"/>
                    <a:pt x="5715" y="0"/>
                    <a:pt x="12700" y="0"/>
                  </a:cubicBezTo>
                  <a:lnTo>
                    <a:pt x="12067032" y="0"/>
                  </a:lnTo>
                  <a:cubicBezTo>
                    <a:pt x="12074017" y="0"/>
                    <a:pt x="12079732" y="5715"/>
                    <a:pt x="12079732" y="12700"/>
                  </a:cubicBezTo>
                  <a:cubicBezTo>
                    <a:pt x="12079732" y="19685"/>
                    <a:pt x="12074017" y="25400"/>
                    <a:pt x="12067032" y="25400"/>
                  </a:cubicBezTo>
                  <a:lnTo>
                    <a:pt x="12700" y="25400"/>
                  </a:lnTo>
                  <a:cubicBezTo>
                    <a:pt x="5715" y="25400"/>
                    <a:pt x="0" y="19685"/>
                    <a:pt x="0" y="12700"/>
                  </a:cubicBezTo>
                  <a:close/>
                </a:path>
              </a:pathLst>
            </a:custGeom>
            <a:solidFill>
              <a:srgbClr val="D8D4D4"/>
            </a:solidFill>
          </p:spPr>
        </p:sp>
      </p:grpSp>
      <p:sp>
        <p:nvSpPr>
          <p:cNvPr name="Freeform 25" id="25" descr="preencoded.png"/>
          <p:cNvSpPr/>
          <p:nvPr/>
        </p:nvSpPr>
        <p:spPr>
          <a:xfrm flipH="false" flipV="false" rot="0">
            <a:off x="1032868" y="7609880"/>
            <a:ext cx="8070205" cy="1633686"/>
          </a:xfrm>
          <a:custGeom>
            <a:avLst/>
            <a:gdLst/>
            <a:ahLst/>
            <a:cxnLst/>
            <a:rect r="r" b="b" t="t" l="l"/>
            <a:pathLst>
              <a:path h="1633686" w="8070205">
                <a:moveTo>
                  <a:pt x="0" y="0"/>
                </a:moveTo>
                <a:lnTo>
                  <a:pt x="8070204" y="0"/>
                </a:lnTo>
                <a:lnTo>
                  <a:pt x="8070204" y="1633686"/>
                </a:lnTo>
                <a:lnTo>
                  <a:pt x="0" y="1633686"/>
                </a:lnTo>
                <a:lnTo>
                  <a:pt x="0" y="0"/>
                </a:lnTo>
                <a:close/>
              </a:path>
            </a:pathLst>
          </a:custGeom>
          <a:blipFill>
            <a:blip r:embed="rId6"/>
            <a:stretch>
              <a:fillRect l="0" t="-156" r="0" b="-156"/>
            </a:stretch>
          </a:blipFill>
        </p:spPr>
      </p:sp>
      <p:sp>
        <p:nvSpPr>
          <p:cNvPr name="TextBox 26" id="26"/>
          <p:cNvSpPr txBox="true"/>
          <p:nvPr/>
        </p:nvSpPr>
        <p:spPr>
          <a:xfrm rot="0">
            <a:off x="4949875" y="8009930"/>
            <a:ext cx="236041" cy="700236"/>
          </a:xfrm>
          <a:prstGeom prst="rect">
            <a:avLst/>
          </a:prstGeom>
        </p:spPr>
        <p:txBody>
          <a:bodyPr anchor="t" rtlCol="false" tIns="0" lIns="0" bIns="0" rIns="0">
            <a:spAutoFit/>
          </a:bodyPr>
          <a:lstStyle/>
          <a:p>
            <a:pPr algn="ctr">
              <a:lnSpc>
                <a:spcPts val="4437"/>
              </a:lnSpc>
            </a:pPr>
            <a:r>
              <a:rPr lang="en-US" sz="2750">
                <a:solidFill>
                  <a:srgbClr val="504C49"/>
                </a:solidFill>
                <a:latin typeface="Arimo"/>
                <a:ea typeface="Arimo"/>
                <a:cs typeface="Arimo"/>
                <a:sym typeface="Arimo"/>
              </a:rPr>
              <a:t>4</a:t>
            </a:r>
          </a:p>
        </p:txBody>
      </p:sp>
      <p:sp>
        <p:nvSpPr>
          <p:cNvPr name="TextBox 27" id="27"/>
          <p:cNvSpPr txBox="true"/>
          <p:nvPr/>
        </p:nvSpPr>
        <p:spPr>
          <a:xfrm rot="0">
            <a:off x="9386590" y="7855297"/>
            <a:ext cx="3544044" cy="481012"/>
          </a:xfrm>
          <a:prstGeom prst="rect">
            <a:avLst/>
          </a:prstGeom>
        </p:spPr>
        <p:txBody>
          <a:bodyPr anchor="t" rtlCol="false" tIns="0" lIns="0" bIns="0" rIns="0">
            <a:spAutoFit/>
          </a:bodyPr>
          <a:lstStyle/>
          <a:p>
            <a:pPr algn="l">
              <a:lnSpc>
                <a:spcPts val="3437"/>
              </a:lnSpc>
            </a:pPr>
            <a:r>
              <a:rPr lang="en-US" sz="2750">
                <a:solidFill>
                  <a:srgbClr val="504C49"/>
                </a:solidFill>
                <a:latin typeface="Arimo"/>
                <a:ea typeface="Arimo"/>
                <a:cs typeface="Arimo"/>
                <a:sym typeface="Arimo"/>
              </a:rPr>
              <a:t>Ουσία και Ύπαρξη</a:t>
            </a:r>
          </a:p>
        </p:txBody>
      </p:sp>
      <p:sp>
        <p:nvSpPr>
          <p:cNvPr name="TextBox 28" id="28"/>
          <p:cNvSpPr txBox="true"/>
          <p:nvPr/>
        </p:nvSpPr>
        <p:spPr>
          <a:xfrm rot="0">
            <a:off x="9386590" y="8420695"/>
            <a:ext cx="6540131" cy="414337"/>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Υπάρχει μια ουσία πίσω από αυτές τις έννοιες;</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sp>
        <p:nvSpPr>
          <p:cNvPr name="Freeform 6" id="6" descr="preencoded.png"/>
          <p:cNvSpPr/>
          <p:nvPr/>
        </p:nvSpPr>
        <p:spPr>
          <a:xfrm flipH="false" flipV="false" rot="0">
            <a:off x="1143000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3"/>
            <a:stretch>
              <a:fillRect l="0" t="0" r="0" b="0"/>
            </a:stretch>
          </a:blipFill>
        </p:spPr>
      </p:sp>
      <p:sp>
        <p:nvSpPr>
          <p:cNvPr name="TextBox 7" id="7"/>
          <p:cNvSpPr txBox="true"/>
          <p:nvPr/>
        </p:nvSpPr>
        <p:spPr>
          <a:xfrm rot="0">
            <a:off x="966341" y="703212"/>
            <a:ext cx="9497317" cy="1782664"/>
          </a:xfrm>
          <a:prstGeom prst="rect">
            <a:avLst/>
          </a:prstGeom>
        </p:spPr>
        <p:txBody>
          <a:bodyPr anchor="t" rtlCol="false" tIns="0" lIns="0" bIns="0" rIns="0">
            <a:spAutoFit/>
          </a:bodyPr>
          <a:lstStyle/>
          <a:p>
            <a:pPr algn="l">
              <a:lnSpc>
                <a:spcPts val="6749"/>
              </a:lnSpc>
            </a:pPr>
            <a:r>
              <a:rPr lang="en-US" sz="5374">
                <a:solidFill>
                  <a:srgbClr val="201B18"/>
                </a:solidFill>
                <a:latin typeface="Arimo"/>
                <a:ea typeface="Arimo"/>
                <a:cs typeface="Arimo"/>
                <a:sym typeface="Arimo"/>
              </a:rPr>
              <a:t>Θεωρίες για τις Καθολικές Έννοιες</a:t>
            </a:r>
          </a:p>
        </p:txBody>
      </p:sp>
      <p:sp>
        <p:nvSpPr>
          <p:cNvPr name="Freeform 8" id="8" descr="preencoded.png"/>
          <p:cNvSpPr/>
          <p:nvPr/>
        </p:nvSpPr>
        <p:spPr>
          <a:xfrm flipH="false" flipV="false" rot="0">
            <a:off x="966341" y="2899916"/>
            <a:ext cx="1380530" cy="2208907"/>
          </a:xfrm>
          <a:custGeom>
            <a:avLst/>
            <a:gdLst/>
            <a:ahLst/>
            <a:cxnLst/>
            <a:rect r="r" b="b" t="t" l="l"/>
            <a:pathLst>
              <a:path h="2208907" w="1380530">
                <a:moveTo>
                  <a:pt x="0" y="0"/>
                </a:moveTo>
                <a:lnTo>
                  <a:pt x="1380530" y="0"/>
                </a:lnTo>
                <a:lnTo>
                  <a:pt x="1380530" y="2208908"/>
                </a:lnTo>
                <a:lnTo>
                  <a:pt x="0" y="2208908"/>
                </a:lnTo>
                <a:lnTo>
                  <a:pt x="0" y="0"/>
                </a:lnTo>
                <a:close/>
              </a:path>
            </a:pathLst>
          </a:custGeom>
          <a:blipFill>
            <a:blip r:embed="rId4"/>
            <a:stretch>
              <a:fillRect l="-1" t="0" r="-1" b="0"/>
            </a:stretch>
          </a:blipFill>
        </p:spPr>
      </p:sp>
      <p:sp>
        <p:nvSpPr>
          <p:cNvPr name="TextBox 9" id="9"/>
          <p:cNvSpPr txBox="true"/>
          <p:nvPr/>
        </p:nvSpPr>
        <p:spPr>
          <a:xfrm rot="0">
            <a:off x="2760910" y="3147417"/>
            <a:ext cx="3451472" cy="459879"/>
          </a:xfrm>
          <a:prstGeom prst="rect">
            <a:avLst/>
          </a:prstGeom>
        </p:spPr>
        <p:txBody>
          <a:bodyPr anchor="t" rtlCol="false" tIns="0" lIns="0" bIns="0" rIns="0">
            <a:spAutoFit/>
          </a:bodyPr>
          <a:lstStyle/>
          <a:p>
            <a:pPr algn="l">
              <a:lnSpc>
                <a:spcPts val="3374"/>
              </a:lnSpc>
            </a:pPr>
            <a:r>
              <a:rPr lang="en-US" sz="2687">
                <a:solidFill>
                  <a:srgbClr val="504C49"/>
                </a:solidFill>
                <a:latin typeface="Arimo"/>
                <a:ea typeface="Arimo"/>
                <a:cs typeface="Arimo"/>
                <a:sym typeface="Arimo"/>
              </a:rPr>
              <a:t>Οντολογικές Θέσεις</a:t>
            </a:r>
          </a:p>
        </p:txBody>
      </p:sp>
      <p:sp>
        <p:nvSpPr>
          <p:cNvPr name="TextBox 10" id="10"/>
          <p:cNvSpPr txBox="true"/>
          <p:nvPr/>
        </p:nvSpPr>
        <p:spPr>
          <a:xfrm rot="0">
            <a:off x="2760910" y="3687216"/>
            <a:ext cx="7702749" cy="969169"/>
          </a:xfrm>
          <a:prstGeom prst="rect">
            <a:avLst/>
          </a:prstGeom>
        </p:spPr>
        <p:txBody>
          <a:bodyPr anchor="t" rtlCol="false" tIns="0" lIns="0" bIns="0" rIns="0">
            <a:spAutoFit/>
          </a:bodyPr>
          <a:lstStyle/>
          <a:p>
            <a:pPr algn="l">
              <a:lnSpc>
                <a:spcPts val="3437"/>
              </a:lnSpc>
            </a:pPr>
            <a:r>
              <a:rPr lang="en-US" sz="2125">
                <a:solidFill>
                  <a:srgbClr val="504C49"/>
                </a:solidFill>
                <a:latin typeface="Source Serif Pro"/>
                <a:ea typeface="Source Serif Pro"/>
                <a:cs typeface="Source Serif Pro"/>
                <a:sym typeface="Source Serif Pro"/>
              </a:rPr>
              <a:t>Οι θεωρίες για τη σχέση εννοιών και πραγμάτων συνδέονται με ευρύτερες οντολογικές απόψεις.</a:t>
            </a:r>
          </a:p>
        </p:txBody>
      </p:sp>
      <p:sp>
        <p:nvSpPr>
          <p:cNvPr name="Freeform 11" id="11" descr="preencoded.png"/>
          <p:cNvSpPr/>
          <p:nvPr/>
        </p:nvSpPr>
        <p:spPr>
          <a:xfrm flipH="false" flipV="false" rot="0">
            <a:off x="966341" y="5108822"/>
            <a:ext cx="1380530" cy="2208907"/>
          </a:xfrm>
          <a:custGeom>
            <a:avLst/>
            <a:gdLst/>
            <a:ahLst/>
            <a:cxnLst/>
            <a:rect r="r" b="b" t="t" l="l"/>
            <a:pathLst>
              <a:path h="2208907" w="1380530">
                <a:moveTo>
                  <a:pt x="0" y="0"/>
                </a:moveTo>
                <a:lnTo>
                  <a:pt x="1380530" y="0"/>
                </a:lnTo>
                <a:lnTo>
                  <a:pt x="1380530" y="2208908"/>
                </a:lnTo>
                <a:lnTo>
                  <a:pt x="0" y="2208908"/>
                </a:lnTo>
                <a:lnTo>
                  <a:pt x="0" y="0"/>
                </a:lnTo>
                <a:close/>
              </a:path>
            </a:pathLst>
          </a:custGeom>
          <a:blipFill>
            <a:blip r:embed="rId5"/>
            <a:stretch>
              <a:fillRect l="-1" t="0" r="-1" b="0"/>
            </a:stretch>
          </a:blipFill>
        </p:spPr>
      </p:sp>
      <p:sp>
        <p:nvSpPr>
          <p:cNvPr name="TextBox 12" id="12"/>
          <p:cNvSpPr txBox="true"/>
          <p:nvPr/>
        </p:nvSpPr>
        <p:spPr>
          <a:xfrm rot="0">
            <a:off x="2760910" y="5356324"/>
            <a:ext cx="3549849" cy="459879"/>
          </a:xfrm>
          <a:prstGeom prst="rect">
            <a:avLst/>
          </a:prstGeom>
        </p:spPr>
        <p:txBody>
          <a:bodyPr anchor="t" rtlCol="false" tIns="0" lIns="0" bIns="0" rIns="0">
            <a:spAutoFit/>
          </a:bodyPr>
          <a:lstStyle/>
          <a:p>
            <a:pPr algn="l">
              <a:lnSpc>
                <a:spcPts val="3374"/>
              </a:lnSpc>
            </a:pPr>
            <a:r>
              <a:rPr lang="en-US" sz="2687">
                <a:solidFill>
                  <a:srgbClr val="504C49"/>
                </a:solidFill>
                <a:latin typeface="Arimo"/>
                <a:ea typeface="Arimo"/>
                <a:cs typeface="Arimo"/>
                <a:sym typeface="Arimo"/>
              </a:rPr>
              <a:t>Γνωσιολογικές Θέσεις</a:t>
            </a:r>
          </a:p>
        </p:txBody>
      </p:sp>
      <p:sp>
        <p:nvSpPr>
          <p:cNvPr name="TextBox 13" id="13"/>
          <p:cNvSpPr txBox="true"/>
          <p:nvPr/>
        </p:nvSpPr>
        <p:spPr>
          <a:xfrm rot="0">
            <a:off x="2760910" y="5896124"/>
            <a:ext cx="7702749" cy="969169"/>
          </a:xfrm>
          <a:prstGeom prst="rect">
            <a:avLst/>
          </a:prstGeom>
        </p:spPr>
        <p:txBody>
          <a:bodyPr anchor="t" rtlCol="false" tIns="0" lIns="0" bIns="0" rIns="0">
            <a:spAutoFit/>
          </a:bodyPr>
          <a:lstStyle/>
          <a:p>
            <a:pPr algn="l">
              <a:lnSpc>
                <a:spcPts val="3437"/>
              </a:lnSpc>
            </a:pPr>
            <a:r>
              <a:rPr lang="en-US" sz="2125">
                <a:solidFill>
                  <a:srgbClr val="504C49"/>
                </a:solidFill>
                <a:latin typeface="Source Serif Pro"/>
                <a:ea typeface="Source Serif Pro"/>
                <a:cs typeface="Source Serif Pro"/>
                <a:sym typeface="Source Serif Pro"/>
              </a:rPr>
              <a:t>Οι θεωρίες αντανακλούν επίσης απόψεις για τη δυνατότητά μας να γνωρίσουμε την πραγματικότητα.</a:t>
            </a:r>
          </a:p>
        </p:txBody>
      </p:sp>
      <p:sp>
        <p:nvSpPr>
          <p:cNvPr name="Freeform 14" id="14" descr="preencoded.png"/>
          <p:cNvSpPr/>
          <p:nvPr/>
        </p:nvSpPr>
        <p:spPr>
          <a:xfrm flipH="false" flipV="false" rot="0">
            <a:off x="966341" y="7317730"/>
            <a:ext cx="1380530" cy="2208907"/>
          </a:xfrm>
          <a:custGeom>
            <a:avLst/>
            <a:gdLst/>
            <a:ahLst/>
            <a:cxnLst/>
            <a:rect r="r" b="b" t="t" l="l"/>
            <a:pathLst>
              <a:path h="2208907" w="1380530">
                <a:moveTo>
                  <a:pt x="0" y="0"/>
                </a:moveTo>
                <a:lnTo>
                  <a:pt x="1380530" y="0"/>
                </a:lnTo>
                <a:lnTo>
                  <a:pt x="1380530" y="2208907"/>
                </a:lnTo>
                <a:lnTo>
                  <a:pt x="0" y="2208907"/>
                </a:lnTo>
                <a:lnTo>
                  <a:pt x="0" y="0"/>
                </a:lnTo>
                <a:close/>
              </a:path>
            </a:pathLst>
          </a:custGeom>
          <a:blipFill>
            <a:blip r:embed="rId6"/>
            <a:stretch>
              <a:fillRect l="-1" t="0" r="-1" b="0"/>
            </a:stretch>
          </a:blipFill>
        </p:spPr>
      </p:sp>
      <p:sp>
        <p:nvSpPr>
          <p:cNvPr name="TextBox 15" id="15"/>
          <p:cNvSpPr txBox="true"/>
          <p:nvPr/>
        </p:nvSpPr>
        <p:spPr>
          <a:xfrm rot="0">
            <a:off x="2760910" y="7565231"/>
            <a:ext cx="4341316" cy="459879"/>
          </a:xfrm>
          <a:prstGeom prst="rect">
            <a:avLst/>
          </a:prstGeom>
        </p:spPr>
        <p:txBody>
          <a:bodyPr anchor="t" rtlCol="false" tIns="0" lIns="0" bIns="0" rIns="0">
            <a:spAutoFit/>
          </a:bodyPr>
          <a:lstStyle/>
          <a:p>
            <a:pPr algn="l">
              <a:lnSpc>
                <a:spcPts val="3374"/>
              </a:lnSpc>
            </a:pPr>
            <a:r>
              <a:rPr lang="en-US" sz="2687">
                <a:solidFill>
                  <a:srgbClr val="504C49"/>
                </a:solidFill>
                <a:latin typeface="Arimo"/>
                <a:ea typeface="Arimo"/>
                <a:cs typeface="Arimo"/>
                <a:sym typeface="Arimo"/>
              </a:rPr>
              <a:t>Φιλοσοφικές Προσεγγίσεις</a:t>
            </a:r>
          </a:p>
        </p:txBody>
      </p:sp>
      <p:sp>
        <p:nvSpPr>
          <p:cNvPr name="TextBox 16" id="16"/>
          <p:cNvSpPr txBox="true"/>
          <p:nvPr/>
        </p:nvSpPr>
        <p:spPr>
          <a:xfrm rot="0">
            <a:off x="2760910" y="8105031"/>
            <a:ext cx="7702749" cy="969169"/>
          </a:xfrm>
          <a:prstGeom prst="rect">
            <a:avLst/>
          </a:prstGeom>
        </p:spPr>
        <p:txBody>
          <a:bodyPr anchor="t" rtlCol="false" tIns="0" lIns="0" bIns="0" rIns="0">
            <a:spAutoFit/>
          </a:bodyPr>
          <a:lstStyle/>
          <a:p>
            <a:pPr algn="l">
              <a:lnSpc>
                <a:spcPts val="3437"/>
              </a:lnSpc>
            </a:pPr>
            <a:r>
              <a:rPr lang="en-US" sz="2125">
                <a:solidFill>
                  <a:srgbClr val="504C49"/>
                </a:solidFill>
                <a:latin typeface="Source Serif Pro"/>
                <a:ea typeface="Source Serif Pro"/>
                <a:cs typeface="Source Serif Pro"/>
                <a:sym typeface="Source Serif Pro"/>
              </a:rPr>
              <a:t>Διαφορετικοί φιλόσοφοι προτείνουν διαφορετικές λύσεις στο πρόβλημα.</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sp>
        <p:nvSpPr>
          <p:cNvPr name="Freeform 6" id="6" descr="preencoded.png"/>
          <p:cNvSpPr/>
          <p:nvPr/>
        </p:nvSpPr>
        <p:spPr>
          <a:xfrm flipH="false" flipV="false" rot="0">
            <a:off x="0" y="0"/>
            <a:ext cx="18288000" cy="3544044"/>
          </a:xfrm>
          <a:custGeom>
            <a:avLst/>
            <a:gdLst/>
            <a:ahLst/>
            <a:cxnLst/>
            <a:rect r="r" b="b" t="t" l="l"/>
            <a:pathLst>
              <a:path h="3544044" w="18288000">
                <a:moveTo>
                  <a:pt x="0" y="0"/>
                </a:moveTo>
                <a:lnTo>
                  <a:pt x="18288000" y="0"/>
                </a:lnTo>
                <a:lnTo>
                  <a:pt x="18288000" y="3544044"/>
                </a:lnTo>
                <a:lnTo>
                  <a:pt x="0" y="3544044"/>
                </a:lnTo>
                <a:lnTo>
                  <a:pt x="0" y="0"/>
                </a:lnTo>
                <a:close/>
              </a:path>
            </a:pathLst>
          </a:custGeom>
          <a:blipFill>
            <a:blip r:embed="rId3"/>
            <a:stretch>
              <a:fillRect l="-10" t="0" r="-10" b="0"/>
            </a:stretch>
          </a:blipFill>
        </p:spPr>
      </p:sp>
      <p:sp>
        <p:nvSpPr>
          <p:cNvPr name="TextBox 7" id="7"/>
          <p:cNvSpPr txBox="true"/>
          <p:nvPr/>
        </p:nvSpPr>
        <p:spPr>
          <a:xfrm rot="0">
            <a:off x="992238" y="4829472"/>
            <a:ext cx="11375231" cy="943124"/>
          </a:xfrm>
          <a:prstGeom prst="rect">
            <a:avLst/>
          </a:prstGeom>
        </p:spPr>
        <p:txBody>
          <a:bodyPr anchor="t" rtlCol="false" tIns="0" lIns="0" bIns="0" rIns="0">
            <a:spAutoFit/>
          </a:bodyPr>
          <a:lstStyle/>
          <a:p>
            <a:pPr algn="l">
              <a:lnSpc>
                <a:spcPts val="6937"/>
              </a:lnSpc>
            </a:pPr>
            <a:r>
              <a:rPr lang="en-US" sz="5562">
                <a:solidFill>
                  <a:srgbClr val="201B18"/>
                </a:solidFill>
                <a:latin typeface="Arimo"/>
                <a:ea typeface="Arimo"/>
                <a:cs typeface="Arimo"/>
                <a:sym typeface="Arimo"/>
              </a:rPr>
              <a:t>Η Θεωρία των Ιδεών του Πλάτωνα</a:t>
            </a:r>
          </a:p>
        </p:txBody>
      </p:sp>
      <p:grpSp>
        <p:nvGrpSpPr>
          <p:cNvPr name="Group 8" id="8"/>
          <p:cNvGrpSpPr/>
          <p:nvPr/>
        </p:nvGrpSpPr>
        <p:grpSpPr>
          <a:xfrm rot="0">
            <a:off x="992238" y="6516737"/>
            <a:ext cx="496044" cy="496044"/>
            <a:chOff x="0" y="0"/>
            <a:chExt cx="661392" cy="661392"/>
          </a:xfrm>
        </p:grpSpPr>
        <p:sp>
          <p:nvSpPr>
            <p:cNvPr name="Freeform 9" id="9"/>
            <p:cNvSpPr/>
            <p:nvPr/>
          </p:nvSpPr>
          <p:spPr>
            <a:xfrm flipH="false" flipV="false" rot="0">
              <a:off x="0" y="0"/>
              <a:ext cx="661416" cy="661416"/>
            </a:xfrm>
            <a:custGeom>
              <a:avLst/>
              <a:gdLst/>
              <a:ahLst/>
              <a:cxnLst/>
              <a:rect r="r" b="b" t="t" l="l"/>
              <a:pathLst>
                <a:path h="661416" w="661416">
                  <a:moveTo>
                    <a:pt x="0" y="56769"/>
                  </a:moveTo>
                  <a:cubicBezTo>
                    <a:pt x="0" y="25400"/>
                    <a:pt x="25400" y="0"/>
                    <a:pt x="56769" y="0"/>
                  </a:cubicBezTo>
                  <a:lnTo>
                    <a:pt x="604647" y="0"/>
                  </a:lnTo>
                  <a:cubicBezTo>
                    <a:pt x="636016" y="0"/>
                    <a:pt x="661416" y="25400"/>
                    <a:pt x="661416" y="56769"/>
                  </a:cubicBezTo>
                  <a:lnTo>
                    <a:pt x="661416" y="604647"/>
                  </a:lnTo>
                  <a:cubicBezTo>
                    <a:pt x="661416" y="636016"/>
                    <a:pt x="636016" y="661416"/>
                    <a:pt x="604647" y="661416"/>
                  </a:cubicBezTo>
                  <a:lnTo>
                    <a:pt x="56769" y="661416"/>
                  </a:lnTo>
                  <a:cubicBezTo>
                    <a:pt x="25400" y="661416"/>
                    <a:pt x="0" y="636016"/>
                    <a:pt x="0" y="604647"/>
                  </a:cubicBezTo>
                  <a:close/>
                </a:path>
              </a:pathLst>
            </a:custGeom>
            <a:solidFill>
              <a:srgbClr val="F9F7F7"/>
            </a:solidFill>
          </p:spPr>
        </p:sp>
      </p:grpSp>
      <p:sp>
        <p:nvSpPr>
          <p:cNvPr name="TextBox 10" id="10"/>
          <p:cNvSpPr txBox="true"/>
          <p:nvPr/>
        </p:nvSpPr>
        <p:spPr>
          <a:xfrm rot="0">
            <a:off x="1771799" y="6478637"/>
            <a:ext cx="4997426" cy="449262"/>
          </a:xfrm>
          <a:prstGeom prst="rect">
            <a:avLst/>
          </a:prstGeom>
        </p:spPr>
        <p:txBody>
          <a:bodyPr anchor="t" rtlCol="false" tIns="0" lIns="0" bIns="0" rIns="0">
            <a:spAutoFit/>
          </a:bodyPr>
          <a:lstStyle/>
          <a:p>
            <a:pPr algn="l">
              <a:lnSpc>
                <a:spcPts val="3437"/>
              </a:lnSpc>
            </a:pPr>
            <a:r>
              <a:rPr lang="en-US" sz="2750">
                <a:solidFill>
                  <a:srgbClr val="504C49"/>
                </a:solidFill>
                <a:latin typeface="Arimo"/>
                <a:ea typeface="Arimo"/>
                <a:cs typeface="Arimo"/>
                <a:sym typeface="Arimo"/>
              </a:rPr>
              <a:t>Συνεχής Ροή των Πραγμάτων</a:t>
            </a:r>
          </a:p>
        </p:txBody>
      </p:sp>
      <p:sp>
        <p:nvSpPr>
          <p:cNvPr name="TextBox 11" id="11"/>
          <p:cNvSpPr txBox="true"/>
          <p:nvPr/>
        </p:nvSpPr>
        <p:spPr>
          <a:xfrm rot="0">
            <a:off x="1771799" y="7044035"/>
            <a:ext cx="4465885" cy="1446610"/>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Τα πράγματα, οι έννοιες και οι λέξεις βρίσκονται σε αδιάκοπη ροή και αλλάζουν συνεχώς.</a:t>
            </a:r>
          </a:p>
        </p:txBody>
      </p:sp>
      <p:grpSp>
        <p:nvGrpSpPr>
          <p:cNvPr name="Group 12" id="12"/>
          <p:cNvGrpSpPr/>
          <p:nvPr/>
        </p:nvGrpSpPr>
        <p:grpSpPr>
          <a:xfrm rot="0">
            <a:off x="6521202" y="6516737"/>
            <a:ext cx="496044" cy="496044"/>
            <a:chOff x="0" y="0"/>
            <a:chExt cx="661392" cy="661392"/>
          </a:xfrm>
        </p:grpSpPr>
        <p:sp>
          <p:nvSpPr>
            <p:cNvPr name="Freeform 13" id="13"/>
            <p:cNvSpPr/>
            <p:nvPr/>
          </p:nvSpPr>
          <p:spPr>
            <a:xfrm flipH="false" flipV="false" rot="0">
              <a:off x="0" y="0"/>
              <a:ext cx="661416" cy="661416"/>
            </a:xfrm>
            <a:custGeom>
              <a:avLst/>
              <a:gdLst/>
              <a:ahLst/>
              <a:cxnLst/>
              <a:rect r="r" b="b" t="t" l="l"/>
              <a:pathLst>
                <a:path h="661416" w="661416">
                  <a:moveTo>
                    <a:pt x="0" y="56769"/>
                  </a:moveTo>
                  <a:cubicBezTo>
                    <a:pt x="0" y="25400"/>
                    <a:pt x="25400" y="0"/>
                    <a:pt x="56769" y="0"/>
                  </a:cubicBezTo>
                  <a:lnTo>
                    <a:pt x="604647" y="0"/>
                  </a:lnTo>
                  <a:cubicBezTo>
                    <a:pt x="636016" y="0"/>
                    <a:pt x="661416" y="25400"/>
                    <a:pt x="661416" y="56769"/>
                  </a:cubicBezTo>
                  <a:lnTo>
                    <a:pt x="661416" y="604647"/>
                  </a:lnTo>
                  <a:cubicBezTo>
                    <a:pt x="661416" y="636016"/>
                    <a:pt x="636016" y="661416"/>
                    <a:pt x="604647" y="661416"/>
                  </a:cubicBezTo>
                  <a:lnTo>
                    <a:pt x="56769" y="661416"/>
                  </a:lnTo>
                  <a:cubicBezTo>
                    <a:pt x="25400" y="661416"/>
                    <a:pt x="0" y="636016"/>
                    <a:pt x="0" y="604647"/>
                  </a:cubicBezTo>
                  <a:close/>
                </a:path>
              </a:pathLst>
            </a:custGeom>
            <a:solidFill>
              <a:srgbClr val="F9F7F7"/>
            </a:solidFill>
          </p:spPr>
        </p:sp>
      </p:grpSp>
      <p:sp>
        <p:nvSpPr>
          <p:cNvPr name="TextBox 14" id="14"/>
          <p:cNvSpPr txBox="true"/>
          <p:nvPr/>
        </p:nvSpPr>
        <p:spPr>
          <a:xfrm rot="0">
            <a:off x="7300764" y="6478637"/>
            <a:ext cx="4229695" cy="481012"/>
          </a:xfrm>
          <a:prstGeom prst="rect">
            <a:avLst/>
          </a:prstGeom>
        </p:spPr>
        <p:txBody>
          <a:bodyPr anchor="t" rtlCol="false" tIns="0" lIns="0" bIns="0" rIns="0">
            <a:spAutoFit/>
          </a:bodyPr>
          <a:lstStyle/>
          <a:p>
            <a:pPr algn="l">
              <a:lnSpc>
                <a:spcPts val="3437"/>
              </a:lnSpc>
            </a:pPr>
            <a:r>
              <a:rPr lang="en-US" sz="2750">
                <a:solidFill>
                  <a:srgbClr val="504C49"/>
                </a:solidFill>
                <a:latin typeface="Arimo"/>
                <a:ea typeface="Arimo"/>
                <a:cs typeface="Arimo"/>
                <a:sym typeface="Arimo"/>
              </a:rPr>
              <a:t>Ιδέες ως Σταθερές Ουσίες</a:t>
            </a:r>
          </a:p>
        </p:txBody>
      </p:sp>
      <p:sp>
        <p:nvSpPr>
          <p:cNvPr name="TextBox 15" id="15"/>
          <p:cNvSpPr txBox="true"/>
          <p:nvPr/>
        </p:nvSpPr>
        <p:spPr>
          <a:xfrm rot="0">
            <a:off x="7300764" y="7044035"/>
            <a:ext cx="4465885" cy="1446610"/>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Ο νους συλλαμβάνει την ουσία των ιδιοτήτων, που παραμένει σταθερή και αναλλοίωτη.</a:t>
            </a:r>
          </a:p>
        </p:txBody>
      </p:sp>
      <p:grpSp>
        <p:nvGrpSpPr>
          <p:cNvPr name="Group 16" id="16"/>
          <p:cNvGrpSpPr/>
          <p:nvPr/>
        </p:nvGrpSpPr>
        <p:grpSpPr>
          <a:xfrm rot="0">
            <a:off x="12050166" y="6516737"/>
            <a:ext cx="496044" cy="496044"/>
            <a:chOff x="0" y="0"/>
            <a:chExt cx="661392" cy="661392"/>
          </a:xfrm>
        </p:grpSpPr>
        <p:sp>
          <p:nvSpPr>
            <p:cNvPr name="Freeform 17" id="17"/>
            <p:cNvSpPr/>
            <p:nvPr/>
          </p:nvSpPr>
          <p:spPr>
            <a:xfrm flipH="false" flipV="false" rot="0">
              <a:off x="0" y="0"/>
              <a:ext cx="661416" cy="661416"/>
            </a:xfrm>
            <a:custGeom>
              <a:avLst/>
              <a:gdLst/>
              <a:ahLst/>
              <a:cxnLst/>
              <a:rect r="r" b="b" t="t" l="l"/>
              <a:pathLst>
                <a:path h="661416" w="661416">
                  <a:moveTo>
                    <a:pt x="0" y="56769"/>
                  </a:moveTo>
                  <a:cubicBezTo>
                    <a:pt x="0" y="25400"/>
                    <a:pt x="25400" y="0"/>
                    <a:pt x="56769" y="0"/>
                  </a:cubicBezTo>
                  <a:lnTo>
                    <a:pt x="604647" y="0"/>
                  </a:lnTo>
                  <a:cubicBezTo>
                    <a:pt x="636016" y="0"/>
                    <a:pt x="661416" y="25400"/>
                    <a:pt x="661416" y="56769"/>
                  </a:cubicBezTo>
                  <a:lnTo>
                    <a:pt x="661416" y="604647"/>
                  </a:lnTo>
                  <a:cubicBezTo>
                    <a:pt x="661416" y="636016"/>
                    <a:pt x="636016" y="661416"/>
                    <a:pt x="604647" y="661416"/>
                  </a:cubicBezTo>
                  <a:lnTo>
                    <a:pt x="56769" y="661416"/>
                  </a:lnTo>
                  <a:cubicBezTo>
                    <a:pt x="25400" y="661416"/>
                    <a:pt x="0" y="636016"/>
                    <a:pt x="0" y="604647"/>
                  </a:cubicBezTo>
                  <a:close/>
                </a:path>
              </a:pathLst>
            </a:custGeom>
            <a:solidFill>
              <a:srgbClr val="F9F7F7"/>
            </a:solidFill>
          </p:spPr>
        </p:sp>
      </p:grpSp>
      <p:sp>
        <p:nvSpPr>
          <p:cNvPr name="TextBox 18" id="18"/>
          <p:cNvSpPr txBox="true"/>
          <p:nvPr/>
        </p:nvSpPr>
        <p:spPr>
          <a:xfrm rot="0">
            <a:off x="12829729" y="6478637"/>
            <a:ext cx="3544044" cy="481012"/>
          </a:xfrm>
          <a:prstGeom prst="rect">
            <a:avLst/>
          </a:prstGeom>
        </p:spPr>
        <p:txBody>
          <a:bodyPr anchor="t" rtlCol="false" tIns="0" lIns="0" bIns="0" rIns="0">
            <a:spAutoFit/>
          </a:bodyPr>
          <a:lstStyle/>
          <a:p>
            <a:pPr algn="l">
              <a:lnSpc>
                <a:spcPts val="3437"/>
              </a:lnSpc>
            </a:pPr>
            <a:r>
              <a:rPr lang="en-US" sz="2750">
                <a:solidFill>
                  <a:srgbClr val="504C49"/>
                </a:solidFill>
                <a:latin typeface="Arimo"/>
                <a:ea typeface="Arimo"/>
                <a:cs typeface="Arimo"/>
                <a:sym typeface="Arimo"/>
              </a:rPr>
              <a:t>Ιδέες ως Οντότητες</a:t>
            </a:r>
          </a:p>
        </p:txBody>
      </p:sp>
      <p:sp>
        <p:nvSpPr>
          <p:cNvPr name="TextBox 19" id="19"/>
          <p:cNvSpPr txBox="true"/>
          <p:nvPr/>
        </p:nvSpPr>
        <p:spPr>
          <a:xfrm rot="0">
            <a:off x="12829729" y="7044035"/>
            <a:ext cx="4465885" cy="1900237"/>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Οι ιδέες είναι νοητές αλλά απόλυτα πραγματικές οντότητες που προϋπάρχουν ανεξάρτητα από τον κόσμο της εμπειρίας.</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sp>
        <p:nvSpPr>
          <p:cNvPr name="Freeform 6" id="6" descr="preencoded.png"/>
          <p:cNvSpPr/>
          <p:nvPr/>
        </p:nvSpPr>
        <p:spPr>
          <a:xfrm flipH="false" flipV="false" rot="0">
            <a:off x="0" y="0"/>
            <a:ext cx="18288000" cy="3544044"/>
          </a:xfrm>
          <a:custGeom>
            <a:avLst/>
            <a:gdLst/>
            <a:ahLst/>
            <a:cxnLst/>
            <a:rect r="r" b="b" t="t" l="l"/>
            <a:pathLst>
              <a:path h="3544044" w="18288000">
                <a:moveTo>
                  <a:pt x="0" y="0"/>
                </a:moveTo>
                <a:lnTo>
                  <a:pt x="18288000" y="0"/>
                </a:lnTo>
                <a:lnTo>
                  <a:pt x="18288000" y="3544044"/>
                </a:lnTo>
                <a:lnTo>
                  <a:pt x="0" y="3544044"/>
                </a:lnTo>
                <a:lnTo>
                  <a:pt x="0" y="0"/>
                </a:lnTo>
                <a:close/>
              </a:path>
            </a:pathLst>
          </a:custGeom>
          <a:blipFill>
            <a:blip r:embed="rId3"/>
            <a:stretch>
              <a:fillRect l="-10" t="0" r="-10" b="0"/>
            </a:stretch>
          </a:blipFill>
        </p:spPr>
      </p:sp>
      <p:sp>
        <p:nvSpPr>
          <p:cNvPr name="TextBox 7" id="7"/>
          <p:cNvSpPr txBox="true"/>
          <p:nvPr/>
        </p:nvSpPr>
        <p:spPr>
          <a:xfrm rot="0">
            <a:off x="992238" y="4719637"/>
            <a:ext cx="11220301" cy="943124"/>
          </a:xfrm>
          <a:prstGeom prst="rect">
            <a:avLst/>
          </a:prstGeom>
        </p:spPr>
        <p:txBody>
          <a:bodyPr anchor="t" rtlCol="false" tIns="0" lIns="0" bIns="0" rIns="0">
            <a:spAutoFit/>
          </a:bodyPr>
          <a:lstStyle/>
          <a:p>
            <a:pPr algn="l">
              <a:lnSpc>
                <a:spcPts val="6937"/>
              </a:lnSpc>
            </a:pPr>
            <a:r>
              <a:rPr lang="en-US" sz="5562">
                <a:solidFill>
                  <a:srgbClr val="201B18"/>
                </a:solidFill>
                <a:latin typeface="Arimo"/>
                <a:ea typeface="Arimo"/>
                <a:cs typeface="Arimo"/>
                <a:sym typeface="Arimo"/>
              </a:rPr>
              <a:t>Παραδείγματα Πλατωνικών Ιδεών</a:t>
            </a:r>
          </a:p>
        </p:txBody>
      </p:sp>
      <p:sp>
        <p:nvSpPr>
          <p:cNvPr name="Freeform 8" id="8" descr="preencoded.png"/>
          <p:cNvSpPr/>
          <p:nvPr/>
        </p:nvSpPr>
        <p:spPr>
          <a:xfrm flipH="false" flipV="false" rot="0">
            <a:off x="992238" y="6087964"/>
            <a:ext cx="708720" cy="708720"/>
          </a:xfrm>
          <a:custGeom>
            <a:avLst/>
            <a:gdLst/>
            <a:ahLst/>
            <a:cxnLst/>
            <a:rect r="r" b="b" t="t" l="l"/>
            <a:pathLst>
              <a:path h="708720" w="708720">
                <a:moveTo>
                  <a:pt x="0" y="0"/>
                </a:moveTo>
                <a:lnTo>
                  <a:pt x="708719" y="0"/>
                </a:lnTo>
                <a:lnTo>
                  <a:pt x="708719" y="708720"/>
                </a:lnTo>
                <a:lnTo>
                  <a:pt x="0" y="708720"/>
                </a:lnTo>
                <a:lnTo>
                  <a:pt x="0" y="0"/>
                </a:lnTo>
                <a:close/>
              </a:path>
            </a:pathLst>
          </a:custGeom>
          <a:blipFill>
            <a:blip r:embed="rId4"/>
            <a:stretch>
              <a:fillRect l="0" t="0" r="0" b="0"/>
            </a:stretch>
          </a:blipFill>
        </p:spPr>
      </p:sp>
      <p:sp>
        <p:nvSpPr>
          <p:cNvPr name="TextBox 9" id="9"/>
          <p:cNvSpPr txBox="true"/>
          <p:nvPr/>
        </p:nvSpPr>
        <p:spPr>
          <a:xfrm rot="0">
            <a:off x="992238" y="7042100"/>
            <a:ext cx="3544044" cy="481012"/>
          </a:xfrm>
          <a:prstGeom prst="rect">
            <a:avLst/>
          </a:prstGeom>
        </p:spPr>
        <p:txBody>
          <a:bodyPr anchor="t" rtlCol="false" tIns="0" lIns="0" bIns="0" rIns="0">
            <a:spAutoFit/>
          </a:bodyPr>
          <a:lstStyle/>
          <a:p>
            <a:pPr algn="l">
              <a:lnSpc>
                <a:spcPts val="3437"/>
              </a:lnSpc>
            </a:pPr>
            <a:r>
              <a:rPr lang="en-US" sz="2750">
                <a:solidFill>
                  <a:srgbClr val="504C49"/>
                </a:solidFill>
                <a:latin typeface="Arimo"/>
                <a:ea typeface="Arimo"/>
                <a:cs typeface="Arimo"/>
                <a:sym typeface="Arimo"/>
              </a:rPr>
              <a:t>Δικαιοσύνη</a:t>
            </a:r>
          </a:p>
        </p:txBody>
      </p:sp>
      <p:sp>
        <p:nvSpPr>
          <p:cNvPr name="TextBox 10" id="10"/>
          <p:cNvSpPr txBox="true"/>
          <p:nvPr/>
        </p:nvSpPr>
        <p:spPr>
          <a:xfrm rot="0">
            <a:off x="992238" y="7607499"/>
            <a:ext cx="4933608" cy="1309687"/>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Η ιδέα της δικαιοσύνης ως σταθερή και αναλλοίωτη ουσία, πέρα από τις επιμέρους δίκαιες πράξεις.</a:t>
            </a:r>
          </a:p>
        </p:txBody>
      </p:sp>
      <p:sp>
        <p:nvSpPr>
          <p:cNvPr name="Freeform 11" id="11" descr="preencoded.png"/>
          <p:cNvSpPr/>
          <p:nvPr/>
        </p:nvSpPr>
        <p:spPr>
          <a:xfrm flipH="false" flipV="false" rot="0">
            <a:off x="6568380" y="6087964"/>
            <a:ext cx="708720" cy="708720"/>
          </a:xfrm>
          <a:custGeom>
            <a:avLst/>
            <a:gdLst/>
            <a:ahLst/>
            <a:cxnLst/>
            <a:rect r="r" b="b" t="t" l="l"/>
            <a:pathLst>
              <a:path h="708720" w="708720">
                <a:moveTo>
                  <a:pt x="0" y="0"/>
                </a:moveTo>
                <a:lnTo>
                  <a:pt x="708720" y="0"/>
                </a:lnTo>
                <a:lnTo>
                  <a:pt x="708720" y="708720"/>
                </a:lnTo>
                <a:lnTo>
                  <a:pt x="0" y="708720"/>
                </a:lnTo>
                <a:lnTo>
                  <a:pt x="0" y="0"/>
                </a:lnTo>
                <a:close/>
              </a:path>
            </a:pathLst>
          </a:custGeom>
          <a:blipFill>
            <a:blip r:embed="rId5"/>
            <a:stretch>
              <a:fillRect l="0" t="0" r="0" b="0"/>
            </a:stretch>
          </a:blipFill>
        </p:spPr>
      </p:sp>
      <p:sp>
        <p:nvSpPr>
          <p:cNvPr name="TextBox 12" id="12"/>
          <p:cNvSpPr txBox="true"/>
          <p:nvPr/>
        </p:nvSpPr>
        <p:spPr>
          <a:xfrm rot="0">
            <a:off x="6568380" y="7042100"/>
            <a:ext cx="3544044" cy="481012"/>
          </a:xfrm>
          <a:prstGeom prst="rect">
            <a:avLst/>
          </a:prstGeom>
        </p:spPr>
        <p:txBody>
          <a:bodyPr anchor="t" rtlCol="false" tIns="0" lIns="0" bIns="0" rIns="0">
            <a:spAutoFit/>
          </a:bodyPr>
          <a:lstStyle/>
          <a:p>
            <a:pPr algn="l">
              <a:lnSpc>
                <a:spcPts val="3437"/>
              </a:lnSpc>
            </a:pPr>
            <a:r>
              <a:rPr lang="en-US" sz="2750">
                <a:solidFill>
                  <a:srgbClr val="504C49"/>
                </a:solidFill>
                <a:latin typeface="Arimo"/>
                <a:ea typeface="Arimo"/>
                <a:cs typeface="Arimo"/>
                <a:sym typeface="Arimo"/>
              </a:rPr>
              <a:t>Ομορφιά</a:t>
            </a:r>
          </a:p>
        </p:txBody>
      </p:sp>
      <p:sp>
        <p:nvSpPr>
          <p:cNvPr name="TextBox 13" id="13"/>
          <p:cNvSpPr txBox="true"/>
          <p:nvPr/>
        </p:nvSpPr>
        <p:spPr>
          <a:xfrm rot="0">
            <a:off x="6568380" y="7607499"/>
            <a:ext cx="5151090" cy="1446610"/>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Η ιδέα του ωραίου ως απόλυτη οντότητα, ανεξάρτητη από τα επιμέρους όμορφα αντικείμενα.</a:t>
            </a:r>
          </a:p>
        </p:txBody>
      </p:sp>
      <p:sp>
        <p:nvSpPr>
          <p:cNvPr name="Freeform 14" id="14" descr="preencoded.png"/>
          <p:cNvSpPr/>
          <p:nvPr/>
        </p:nvSpPr>
        <p:spPr>
          <a:xfrm flipH="false" flipV="false" rot="0">
            <a:off x="12144672" y="6087964"/>
            <a:ext cx="708720" cy="708720"/>
          </a:xfrm>
          <a:custGeom>
            <a:avLst/>
            <a:gdLst/>
            <a:ahLst/>
            <a:cxnLst/>
            <a:rect r="r" b="b" t="t" l="l"/>
            <a:pathLst>
              <a:path h="708720" w="708720">
                <a:moveTo>
                  <a:pt x="0" y="0"/>
                </a:moveTo>
                <a:lnTo>
                  <a:pt x="708721" y="0"/>
                </a:lnTo>
                <a:lnTo>
                  <a:pt x="708721" y="708720"/>
                </a:lnTo>
                <a:lnTo>
                  <a:pt x="0" y="708720"/>
                </a:lnTo>
                <a:lnTo>
                  <a:pt x="0" y="0"/>
                </a:lnTo>
                <a:close/>
              </a:path>
            </a:pathLst>
          </a:custGeom>
          <a:blipFill>
            <a:blip r:embed="rId6"/>
            <a:stretch>
              <a:fillRect l="0" t="0" r="0" b="0"/>
            </a:stretch>
          </a:blipFill>
        </p:spPr>
      </p:sp>
      <p:sp>
        <p:nvSpPr>
          <p:cNvPr name="TextBox 15" id="15"/>
          <p:cNvSpPr txBox="true"/>
          <p:nvPr/>
        </p:nvSpPr>
        <p:spPr>
          <a:xfrm rot="0">
            <a:off x="12144672" y="7042100"/>
            <a:ext cx="3544044" cy="481012"/>
          </a:xfrm>
          <a:prstGeom prst="rect">
            <a:avLst/>
          </a:prstGeom>
        </p:spPr>
        <p:txBody>
          <a:bodyPr anchor="t" rtlCol="false" tIns="0" lIns="0" bIns="0" rIns="0">
            <a:spAutoFit/>
          </a:bodyPr>
          <a:lstStyle/>
          <a:p>
            <a:pPr algn="l">
              <a:lnSpc>
                <a:spcPts val="3437"/>
              </a:lnSpc>
            </a:pPr>
            <a:r>
              <a:rPr lang="en-US" sz="2750">
                <a:solidFill>
                  <a:srgbClr val="504C49"/>
                </a:solidFill>
                <a:latin typeface="Arimo"/>
                <a:ea typeface="Arimo"/>
                <a:cs typeface="Arimo"/>
                <a:sym typeface="Arimo"/>
              </a:rPr>
              <a:t>Ισότητα</a:t>
            </a:r>
          </a:p>
        </p:txBody>
      </p:sp>
      <p:sp>
        <p:nvSpPr>
          <p:cNvPr name="TextBox 16" id="16"/>
          <p:cNvSpPr txBox="true"/>
          <p:nvPr/>
        </p:nvSpPr>
        <p:spPr>
          <a:xfrm rot="0">
            <a:off x="12144672" y="7607499"/>
            <a:ext cx="5150941" cy="1446610"/>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Η ιδέα του ίσου ως καθαρή ουσία, πέρα από τις συγκεκριμένες περιπτώσεις ισότητας.</a:t>
            </a:r>
          </a:p>
        </p:txBody>
      </p:sp>
    </p:spTree>
  </p:cSld>
  <p:clrMapOvr>
    <a:masterClrMapping/>
  </p:clrMapOvr>
</p:sld>
</file>

<file path=ppt/slides/slide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7F3F0"/>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sp>
        <p:nvSpPr>
          <p:cNvPr name="TextBox 6" id="6"/>
          <p:cNvSpPr txBox="true"/>
          <p:nvPr/>
        </p:nvSpPr>
        <p:spPr>
          <a:xfrm rot="0">
            <a:off x="992238" y="3117800"/>
            <a:ext cx="12169825" cy="943124"/>
          </a:xfrm>
          <a:prstGeom prst="rect">
            <a:avLst/>
          </a:prstGeom>
        </p:spPr>
        <p:txBody>
          <a:bodyPr anchor="t" rtlCol="false" tIns="0" lIns="0" bIns="0" rIns="0">
            <a:spAutoFit/>
          </a:bodyPr>
          <a:lstStyle/>
          <a:p>
            <a:pPr algn="l">
              <a:lnSpc>
                <a:spcPts val="6937"/>
              </a:lnSpc>
            </a:pPr>
            <a:r>
              <a:rPr lang="en-US" sz="5562">
                <a:solidFill>
                  <a:srgbClr val="201B18"/>
                </a:solidFill>
                <a:latin typeface="Arimo"/>
                <a:ea typeface="Arimo"/>
                <a:cs typeface="Arimo"/>
                <a:sym typeface="Arimo"/>
              </a:rPr>
              <a:t>Ο Δυϊσμός στη Θεωρία του Πλάτωνα</a:t>
            </a:r>
          </a:p>
        </p:txBody>
      </p:sp>
      <p:sp>
        <p:nvSpPr>
          <p:cNvPr name="TextBox 7" id="7"/>
          <p:cNvSpPr txBox="true"/>
          <p:nvPr/>
        </p:nvSpPr>
        <p:spPr>
          <a:xfrm rot="0">
            <a:off x="992238" y="4731544"/>
            <a:ext cx="3544044" cy="481012"/>
          </a:xfrm>
          <a:prstGeom prst="rect">
            <a:avLst/>
          </a:prstGeom>
        </p:spPr>
        <p:txBody>
          <a:bodyPr anchor="t" rtlCol="false" tIns="0" lIns="0" bIns="0" rIns="0">
            <a:spAutoFit/>
          </a:bodyPr>
          <a:lstStyle/>
          <a:p>
            <a:pPr algn="l">
              <a:lnSpc>
                <a:spcPts val="3437"/>
              </a:lnSpc>
            </a:pPr>
            <a:r>
              <a:rPr lang="en-US" sz="2750">
                <a:solidFill>
                  <a:srgbClr val="201B18"/>
                </a:solidFill>
                <a:latin typeface="Arimo"/>
                <a:ea typeface="Arimo"/>
                <a:cs typeface="Arimo"/>
                <a:sym typeface="Arimo"/>
              </a:rPr>
              <a:t>Νοητός Κόσμος</a:t>
            </a:r>
          </a:p>
        </p:txBody>
      </p:sp>
      <p:sp>
        <p:nvSpPr>
          <p:cNvPr name="TextBox 8" id="8"/>
          <p:cNvSpPr txBox="true"/>
          <p:nvPr/>
        </p:nvSpPr>
        <p:spPr>
          <a:xfrm rot="0">
            <a:off x="992238" y="5410349"/>
            <a:ext cx="7805886" cy="1446610"/>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Ο κόσμος των ιδεών, όπου υπάρχουν οι καθαρές ουσίες ως αμετάβλητες οντότητες. Αυτός ο κόσμος είναι προσβάσιμος μόνο από το νου.</a:t>
            </a:r>
          </a:p>
        </p:txBody>
      </p:sp>
      <p:sp>
        <p:nvSpPr>
          <p:cNvPr name="TextBox 9" id="9"/>
          <p:cNvSpPr txBox="true"/>
          <p:nvPr/>
        </p:nvSpPr>
        <p:spPr>
          <a:xfrm rot="0">
            <a:off x="9499401" y="4731544"/>
            <a:ext cx="3544044" cy="481012"/>
          </a:xfrm>
          <a:prstGeom prst="rect">
            <a:avLst/>
          </a:prstGeom>
        </p:spPr>
        <p:txBody>
          <a:bodyPr anchor="t" rtlCol="false" tIns="0" lIns="0" bIns="0" rIns="0">
            <a:spAutoFit/>
          </a:bodyPr>
          <a:lstStyle/>
          <a:p>
            <a:pPr algn="l">
              <a:lnSpc>
                <a:spcPts val="3437"/>
              </a:lnSpc>
            </a:pPr>
            <a:r>
              <a:rPr lang="en-US" sz="2750">
                <a:solidFill>
                  <a:srgbClr val="201B18"/>
                </a:solidFill>
                <a:latin typeface="Arimo"/>
                <a:ea typeface="Arimo"/>
                <a:cs typeface="Arimo"/>
                <a:sym typeface="Arimo"/>
              </a:rPr>
              <a:t>Αισθητός Κόσμος</a:t>
            </a:r>
          </a:p>
        </p:txBody>
      </p:sp>
      <p:sp>
        <p:nvSpPr>
          <p:cNvPr name="TextBox 10" id="10"/>
          <p:cNvSpPr txBox="true"/>
          <p:nvPr/>
        </p:nvSpPr>
        <p:spPr>
          <a:xfrm rot="0">
            <a:off x="9499401" y="5410349"/>
            <a:ext cx="7805886" cy="992981"/>
          </a:xfrm>
          <a:prstGeom prst="rect">
            <a:avLst/>
          </a:prstGeom>
        </p:spPr>
        <p:txBody>
          <a:bodyPr anchor="t" rtlCol="false" tIns="0" lIns="0" bIns="0" rIns="0">
            <a:spAutoFit/>
          </a:bodyPr>
          <a:lstStyle/>
          <a:p>
            <a:pPr algn="l">
              <a:lnSpc>
                <a:spcPts val="3562"/>
              </a:lnSpc>
            </a:pPr>
            <a:r>
              <a:rPr lang="en-US" sz="2187">
                <a:solidFill>
                  <a:srgbClr val="504C49"/>
                </a:solidFill>
                <a:latin typeface="Source Serif Pro"/>
                <a:ea typeface="Source Serif Pro"/>
                <a:cs typeface="Source Serif Pro"/>
                <a:sym typeface="Source Serif Pro"/>
              </a:rPr>
              <a:t>Ο κόσμος της εμπειρίας, όπου τα πράγματα αλλάζουν συνεχώς. Αυτός ο κόσμος γίνεται αντιληπτός μέσω των αισθήσεων.</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DAGXgW2LlDw</dc:identifier>
  <dcterms:modified xsi:type="dcterms:W3CDTF">2011-08-01T06:04:30Z</dcterms:modified>
  <cp:revision>1</cp:revision>
  <dc:title>2.2. Λέξεις, νόημα και καθολικές έννοιες</dc:title>
</cp:coreProperties>
</file>