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5"/>
  </p:notesMasterIdLst>
  <p:sldIdLst>
    <p:sldId id="257" r:id="rId2"/>
    <p:sldId id="406" r:id="rId3"/>
    <p:sldId id="407" r:id="rId4"/>
    <p:sldId id="408" r:id="rId5"/>
    <p:sldId id="268" r:id="rId6"/>
    <p:sldId id="269" r:id="rId7"/>
    <p:sldId id="267" r:id="rId8"/>
    <p:sldId id="264" r:id="rId9"/>
    <p:sldId id="266" r:id="rId10"/>
    <p:sldId id="271" r:id="rId11"/>
    <p:sldId id="409" r:id="rId12"/>
    <p:sldId id="410" r:id="rId13"/>
    <p:sldId id="411" r:id="rId14"/>
    <p:sldId id="412" r:id="rId15"/>
    <p:sldId id="501" r:id="rId16"/>
    <p:sldId id="414" r:id="rId17"/>
    <p:sldId id="380" r:id="rId18"/>
    <p:sldId id="381" r:id="rId19"/>
    <p:sldId id="383" r:id="rId20"/>
    <p:sldId id="384" r:id="rId21"/>
    <p:sldId id="393" r:id="rId22"/>
    <p:sldId id="270" r:id="rId23"/>
    <p:sldId id="502" r:id="rId24"/>
  </p:sldIdLst>
  <p:sldSz cx="9144000" cy="6858000" type="screen4x3"/>
  <p:notesSz cx="7099300" cy="10234613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60" autoAdjust="0"/>
    <p:restoredTop sz="94660"/>
  </p:normalViewPr>
  <p:slideViewPr>
    <p:cSldViewPr>
      <p:cViewPr varScale="1">
        <p:scale>
          <a:sx n="68" d="100"/>
          <a:sy n="68" d="100"/>
        </p:scale>
        <p:origin x="79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868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wmf"/><Relationship Id="rId1" Type="http://schemas.openxmlformats.org/officeDocument/2006/relationships/image" Target="../media/image11.jpeg"/><Relationship Id="rId4" Type="http://schemas.openxmlformats.org/officeDocument/2006/relationships/image" Target="../media/image1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23" tIns="47361" rIns="94723" bIns="47361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19550" y="0"/>
            <a:ext cx="3078163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23" tIns="47361" rIns="94723" bIns="47361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47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11200" y="4862513"/>
            <a:ext cx="5676900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23" tIns="47361" rIns="94723" bIns="4736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noProof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noProof="0"/>
              <a:t>Δεύτερου επιπέδου</a:t>
            </a:r>
          </a:p>
          <a:p>
            <a:pPr lvl="2"/>
            <a:r>
              <a:rPr lang="el-GR" noProof="0"/>
              <a:t>Τρίτου επιπέδου</a:t>
            </a:r>
          </a:p>
          <a:p>
            <a:pPr lvl="3"/>
            <a:r>
              <a:rPr lang="el-GR" noProof="0"/>
              <a:t>Τέταρτου επιπέδου</a:t>
            </a:r>
          </a:p>
          <a:p>
            <a:pPr lvl="4"/>
            <a:r>
              <a:rPr lang="el-GR" noProof="0"/>
              <a:t>Πέμπτου επιπέδου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0263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23" tIns="47361" rIns="94723" bIns="47361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19550" y="9720263"/>
            <a:ext cx="3078163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23" tIns="47361" rIns="94723" bIns="47361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780502D2-5C68-4D2D-A1F1-6844A49535FD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l-GR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l-GR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l-GR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l-GR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l-GR"/>
            </a:p>
          </p:txBody>
        </p:sp>
      </p:grpSp>
      <p:sp>
        <p:nvSpPr>
          <p:cNvPr id="513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Κάντε κλικ για να επεξεργαστείτε τον τίτλο</a:t>
            </a:r>
          </a:p>
        </p:txBody>
      </p:sp>
      <p:sp>
        <p:nvSpPr>
          <p:cNvPr id="513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r>
              <a:rPr lang="el-GR"/>
              <a:t>ΠΡΟΤΥΠΟ ΦΡΟΝΤΙΣΤΗΡΙΟ</a:t>
            </a:r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3A128E18-9302-48A8-9D08-5D8076B69D34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/>
              <a:t>ΠΡΟΤΥΠΟ ΦΡΟΝΤΙΣΤΗΡΙΟ</a:t>
            </a: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C2FBE2-37FD-4C67-BD42-A79CA003A8EE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/>
              <a:t>ΠΡΟΤΥΠΟ ΦΡΟΝΤΙΣΤΗΡΙΟ</a:t>
            </a: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813807-C45A-4AF2-9AB5-A15483C35B85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Τίτλος, Κείμενο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/>
              <a:t>ΠΡΟΤΥΠΟ ΦΡΟΝΤΙΣΤΗΡΙΟ</a:t>
            </a: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36C2E7-707E-4EA6-9D93-40DB068A236B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Τίτλος, Κείμενο και 2 Αντικεί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/>
              <a:t>ΠΡΟΤΥΠΟ ΦΡΟΝΤΙΣΤΗΡΙΟ</a:t>
            </a:r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512779-2464-4E9D-883F-107F2A74CAF3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Τίτλος, Αντικείμενο και 2 Αντικεί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/>
              <a:t>ΠΡΟΤΥΠΟ ΦΡΟΝΤΙΣΤΗΡΙΟ</a:t>
            </a:r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2CC258-87F0-46CF-BFEC-BDC9C0C23CA4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Τίτλος, Κείμενο και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ClipArt"/>
          <p:cNvSpPr>
            <a:spLocks noGrp="1"/>
          </p:cNvSpPr>
          <p:nvPr>
            <p:ph type="clipArt"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endParaRPr lang="el-GR" noProof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/>
              <a:t>ΠΡΟΤΥΠΟ ΦΡΟΝΤΙΣΤΗΡΙΟ</a:t>
            </a: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54F3BC-A425-45DC-96C7-088A2D153A69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Τίτλος και 4 Αντικεί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sz="quarter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1182688" y="2017713"/>
            <a:ext cx="3810000" cy="1981200"/>
          </a:xfrm>
        </p:spPr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3"/>
          </p:nvPr>
        </p:nvSpPr>
        <p:spPr>
          <a:xfrm>
            <a:off x="1182688" y="4151313"/>
            <a:ext cx="3810000" cy="1981200"/>
          </a:xfrm>
        </p:spPr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/>
              <a:t>ΠΡΟΤΥΠΟ ΦΡΟΝΤΙΣΤΗΡΙΟ</a:t>
            </a:r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54C6A0-A36F-41AD-AE98-A2D0E439BB88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/>
              <a:t>ΠΡΟΤΥΠΟ ΦΡΟΝΤΙΣΤΗΡΙΟ</a:t>
            </a: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7EC94B-4134-435C-8C21-6C5B5B6B332D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/>
              <a:t>ΠΡΟΤΥΠΟ ΦΡΟΝΤΙΣΤΗΡΙΟ</a:t>
            </a: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4AE282-2409-4F99-B5C3-CAAE521AE7AE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/>
              <a:t>ΠΡΟΤΥΠΟ ΦΡΟΝΤΙΣΤΗΡΙΟ</a:t>
            </a: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FBAC20-F945-477A-9EBE-F6A52303C39F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/>
              <a:t>ΠΡΟΤΥΠΟ ΦΡΟΝΤΙΣΤΗΡΙΟ</a:t>
            </a:r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3F3D41-8795-4355-B09F-08E37FF7C44A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/>
              <a:t>ΠΡΟΤΥΠΟ ΦΡΟΝΤΙΣΤΗΡΙΟ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EA5393-5EB2-4681-A990-6F1EEB2171C2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/>
              <a:t>ΠΡΟΤΥΠΟ ΦΡΟΝΤΙΣΤΗΡΙΟ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403FDB-06F5-4207-BD40-5ADD90BD3B9C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/>
              <a:t>ΠΡΟΤΥΠΟ ΦΡΟΝΤΙΣΤΗΡΙΟ</a:t>
            </a: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06B7AC-33FA-40FF-A442-E98DC4E58A25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/>
              <a:t>ΠΡΟΤΥΠΟ ΦΡΟΝΤΙΣΤΗΡΙΟ</a:t>
            </a: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FA968D-B74F-41E2-BAAF-D974783CBBBC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l-GR" sz="2400"/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l-GR" sz="2400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l-GR" sz="2400"/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l-GR" sz="2400"/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l-GR" sz="2400"/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l-GR" sz="2400"/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l-GR" sz="2400"/>
          </a:p>
        </p:txBody>
      </p:sp>
      <p:sp>
        <p:nvSpPr>
          <p:cNvPr id="4813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l-GR"/>
              <a:t>Κάντε κλικ για να επεξεργαστείτε τον τίτλο</a:t>
            </a:r>
          </a:p>
        </p:txBody>
      </p:sp>
      <p:sp>
        <p:nvSpPr>
          <p:cNvPr id="4813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10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r>
              <a:rPr lang="el-GR"/>
              <a:t>ΠΡΟΤΥΠΟ ΦΡΟΝΤΙΣΤΗΡΙΟ</a:t>
            </a:r>
          </a:p>
        </p:txBody>
      </p:sp>
      <p:sp>
        <p:nvSpPr>
          <p:cNvPr id="410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2BFE65E3-0923-4BF2-B5A1-5F198DC50ACF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15" r:id="rId1"/>
    <p:sldLayoutId id="2147484500" r:id="rId2"/>
    <p:sldLayoutId id="2147484501" r:id="rId3"/>
    <p:sldLayoutId id="2147484502" r:id="rId4"/>
    <p:sldLayoutId id="2147484503" r:id="rId5"/>
    <p:sldLayoutId id="2147484504" r:id="rId6"/>
    <p:sldLayoutId id="2147484505" r:id="rId7"/>
    <p:sldLayoutId id="2147484506" r:id="rId8"/>
    <p:sldLayoutId id="2147484507" r:id="rId9"/>
    <p:sldLayoutId id="2147484508" r:id="rId10"/>
    <p:sldLayoutId id="2147484509" r:id="rId11"/>
    <p:sldLayoutId id="2147484510" r:id="rId12"/>
    <p:sldLayoutId id="2147484511" r:id="rId13"/>
    <p:sldLayoutId id="2147484512" r:id="rId14"/>
    <p:sldLayoutId id="2147484513" r:id="rId15"/>
    <p:sldLayoutId id="2147484514" r:id="rId16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oleObject" Target="../embeddings/oleObject1.bin"/><Relationship Id="rId7" Type="http://schemas.openxmlformats.org/officeDocument/2006/relationships/image" Target="../media/image1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1.jpeg"/><Relationship Id="rId4" Type="http://schemas.openxmlformats.org/officeDocument/2006/relationships/image" Target="../media/image12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15"/>
          <p:cNvSpPr>
            <a:spLocks noGrp="1" noChangeArrowheads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l-GR"/>
              <a:t>ΠΡΟΤΥΠΟ ΦΡΟΝΤΙΣΤΗΡΙΟ</a:t>
            </a:r>
          </a:p>
        </p:txBody>
      </p:sp>
      <p:sp>
        <p:nvSpPr>
          <p:cNvPr id="50179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l-GR"/>
              <a:t>Φυσική Α Λυκείου</a:t>
            </a:r>
          </a:p>
        </p:txBody>
      </p:sp>
      <p:sp>
        <p:nvSpPr>
          <p:cNvPr id="5018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657600"/>
            <a:ext cx="6400800" cy="1752600"/>
          </a:xfrm>
        </p:spPr>
        <p:txBody>
          <a:bodyPr/>
          <a:lstStyle/>
          <a:p>
            <a:pPr eaLnBrk="1" hangingPunct="1"/>
            <a:r>
              <a:rPr lang="el-GR"/>
              <a:t>Μηχανική</a:t>
            </a:r>
          </a:p>
        </p:txBody>
      </p:sp>
      <p:pic>
        <p:nvPicPr>
          <p:cNvPr id="50181" name="Picture 5" descr="gyroscop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57800" y="4191000"/>
            <a:ext cx="3238500" cy="219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00100" y="624701"/>
            <a:ext cx="7077100" cy="46166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l-GR" sz="2400" b="1" dirty="0"/>
              <a:t>Ρυθμός μεταβολής ενός φυσικού μεγέθους Φ</a:t>
            </a:r>
            <a:endParaRPr lang="el-GR" sz="2400" dirty="0"/>
          </a:p>
        </p:txBody>
      </p:sp>
      <p:sp>
        <p:nvSpPr>
          <p:cNvPr id="6" name="Rectangle 5"/>
          <p:cNvSpPr/>
          <p:nvPr/>
        </p:nvSpPr>
        <p:spPr>
          <a:xfrm>
            <a:off x="2232807" y="2025857"/>
            <a:ext cx="3429024" cy="1323439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l-GR" sz="2000" b="1" dirty="0"/>
              <a:t>το πηλίκο της μεταβολής </a:t>
            </a:r>
          </a:p>
          <a:p>
            <a:r>
              <a:rPr lang="el-GR" sz="2000" b="1" dirty="0"/>
              <a:t>του φυσικού μεγέθους Φ </a:t>
            </a:r>
          </a:p>
          <a:p>
            <a:r>
              <a:rPr lang="el-GR" sz="2000" b="1" dirty="0"/>
              <a:t>διά της μεταβολής του</a:t>
            </a:r>
          </a:p>
          <a:p>
            <a:r>
              <a:rPr lang="el-GR" sz="2000" b="1" dirty="0"/>
              <a:t> χρόνου</a:t>
            </a:r>
            <a:endParaRPr lang="el-GR" sz="2000" dirty="0"/>
          </a:p>
        </p:txBody>
      </p:sp>
      <p:sp>
        <p:nvSpPr>
          <p:cNvPr id="7" name="Rectangle 6"/>
          <p:cNvSpPr/>
          <p:nvPr/>
        </p:nvSpPr>
        <p:spPr>
          <a:xfrm>
            <a:off x="288065" y="5728288"/>
            <a:ext cx="7572428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/>
              <a:t>Π.χ. Ρυθμός μεταβολής της θερμοκρασίας </a:t>
            </a:r>
            <a:r>
              <a:rPr lang="el-GR" sz="2000" dirty="0"/>
              <a:t>=</a:t>
            </a:r>
            <a:endParaRPr lang="el-GR" sz="2000" b="1" dirty="0"/>
          </a:p>
          <a:p>
            <a:r>
              <a:rPr lang="el-GR" dirty="0"/>
              <a:t>     </a:t>
            </a:r>
          </a:p>
        </p:txBody>
      </p:sp>
      <p:graphicFrame>
        <p:nvGraphicFramePr>
          <p:cNvPr id="28674" name="Object 2" descr="Stationery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0947481"/>
              </p:ext>
            </p:extLst>
          </p:nvPr>
        </p:nvGraphicFramePr>
        <p:xfrm>
          <a:off x="966764" y="2414583"/>
          <a:ext cx="495300" cy="785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Equation" r:id="rId3" imgW="279360" imgH="444240" progId="Equation.DSMT4">
                  <p:embed/>
                </p:oleObj>
              </mc:Choice>
              <mc:Fallback>
                <p:oleObj name="Equation" r:id="rId3" imgW="279360" imgH="444240" progId="Equation.DSMT4">
                  <p:embed/>
                  <p:pic>
                    <p:nvPicPr>
                      <p:cNvPr id="28674" name="Object 2" descr="Stationery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6764" y="2414583"/>
                        <a:ext cx="495300" cy="785813"/>
                      </a:xfrm>
                      <a:prstGeom prst="rect">
                        <a:avLst/>
                      </a:prstGeom>
                      <a:blipFill dpi="0" rotWithShape="0">
                        <a:blip r:embed="rId5"/>
                        <a:srcRect/>
                        <a:tile tx="0" ty="0" sx="100000" sy="100000" flip="none" algn="tl"/>
                      </a:blip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5" name="Object 3" descr="Stationery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2611204"/>
              </p:ext>
            </p:extLst>
          </p:nvPr>
        </p:nvGraphicFramePr>
        <p:xfrm>
          <a:off x="5358613" y="5464985"/>
          <a:ext cx="427037" cy="785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Equation" r:id="rId6" imgW="241200" imgH="444240" progId="Equation.DSMT4">
                  <p:embed/>
                </p:oleObj>
              </mc:Choice>
              <mc:Fallback>
                <p:oleObj name="Equation" r:id="rId6" imgW="241200" imgH="444240" progId="Equation.DSMT4">
                  <p:embed/>
                  <p:pic>
                    <p:nvPicPr>
                      <p:cNvPr id="28675" name="Object 3" descr="Stationery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8613" y="5464985"/>
                        <a:ext cx="427037" cy="785813"/>
                      </a:xfrm>
                      <a:prstGeom prst="rect">
                        <a:avLst/>
                      </a:prstGeom>
                      <a:blipFill dpi="0" rotWithShape="0">
                        <a:blip r:embed="rId8"/>
                        <a:srcRect/>
                        <a:tile tx="0" ty="0" sx="100000" sy="100000" flip="none" algn="tl"/>
                      </a:blip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5358613" y="4656180"/>
            <a:ext cx="3593999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l-GR" b="1" dirty="0"/>
              <a:t>μεταβολή της θερμοκρασίας </a:t>
            </a:r>
          </a:p>
        </p:txBody>
      </p:sp>
      <p:sp>
        <p:nvSpPr>
          <p:cNvPr id="12" name="Down Arrow 11"/>
          <p:cNvSpPr/>
          <p:nvPr/>
        </p:nvSpPr>
        <p:spPr>
          <a:xfrm>
            <a:off x="1268793" y="1960610"/>
            <a:ext cx="71438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cxnSp>
        <p:nvCxnSpPr>
          <p:cNvPr id="16" name="Straight Arrow Connector 15"/>
          <p:cNvCxnSpPr/>
          <p:nvPr/>
        </p:nvCxnSpPr>
        <p:spPr>
          <a:xfrm flipV="1">
            <a:off x="1393009" y="2643996"/>
            <a:ext cx="785818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cxnSpLocks/>
          </p:cNvCxnSpPr>
          <p:nvPr/>
        </p:nvCxnSpPr>
        <p:spPr>
          <a:xfrm flipV="1">
            <a:off x="5670627" y="5119766"/>
            <a:ext cx="401603" cy="43409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288065" y="4094788"/>
            <a:ext cx="8501090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l-GR" dirty="0"/>
              <a:t>την </a:t>
            </a:r>
            <a:r>
              <a:rPr lang="el-GR" b="1" dirty="0"/>
              <a:t>μεταβολή </a:t>
            </a:r>
            <a:r>
              <a:rPr lang="el-GR" dirty="0"/>
              <a:t>του φυσικού μεγέθους που αντιστοιχεί </a:t>
            </a:r>
            <a:r>
              <a:rPr lang="el-GR" b="1" dirty="0"/>
              <a:t>στη μονάδα του χρόνου</a:t>
            </a:r>
            <a:endParaRPr lang="el-GR" dirty="0"/>
          </a:p>
        </p:txBody>
      </p:sp>
      <p:sp>
        <p:nvSpPr>
          <p:cNvPr id="29" name="Down Arrow 28"/>
          <p:cNvSpPr/>
          <p:nvPr/>
        </p:nvSpPr>
        <p:spPr>
          <a:xfrm>
            <a:off x="1168306" y="3171458"/>
            <a:ext cx="71438" cy="92869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1" name="Rectangle 30"/>
          <p:cNvSpPr/>
          <p:nvPr/>
        </p:nvSpPr>
        <p:spPr>
          <a:xfrm>
            <a:off x="642910" y="3159605"/>
            <a:ext cx="1122230" cy="369332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l-GR" b="1" dirty="0"/>
              <a:t>εκφράζει </a:t>
            </a:r>
            <a:endParaRPr lang="el-GR" dirty="0"/>
          </a:p>
        </p:txBody>
      </p:sp>
      <p:cxnSp>
        <p:nvCxnSpPr>
          <p:cNvPr id="34" name="Straight Connector 33"/>
          <p:cNvCxnSpPr/>
          <p:nvPr/>
        </p:nvCxnSpPr>
        <p:spPr>
          <a:xfrm>
            <a:off x="1000100" y="1643050"/>
            <a:ext cx="500066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35"/>
          <p:cNvSpPr/>
          <p:nvPr/>
        </p:nvSpPr>
        <p:spPr>
          <a:xfrm>
            <a:off x="6715140" y="5143776"/>
            <a:ext cx="1928826" cy="1477328"/>
          </a:xfrm>
          <a:prstGeom prst="rect">
            <a:avLst/>
          </a:prstGeom>
          <a:solidFill>
            <a:srgbClr val="C1F0FB"/>
          </a:solidFill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el-GR" b="1" dirty="0"/>
              <a:t>χρονική διάρκεια  </a:t>
            </a:r>
          </a:p>
          <a:p>
            <a:r>
              <a:rPr lang="el-GR" dirty="0"/>
              <a:t>της μεταβολής</a:t>
            </a:r>
          </a:p>
          <a:p>
            <a:r>
              <a:rPr lang="el-GR" dirty="0"/>
              <a:t> της θερμοκρασίας</a:t>
            </a:r>
          </a:p>
        </p:txBody>
      </p:sp>
      <p:cxnSp>
        <p:nvCxnSpPr>
          <p:cNvPr id="37" name="Straight Arrow Connector 36"/>
          <p:cNvCxnSpPr>
            <a:cxnSpLocks/>
          </p:cNvCxnSpPr>
          <p:nvPr/>
        </p:nvCxnSpPr>
        <p:spPr>
          <a:xfrm flipV="1">
            <a:off x="5785650" y="5867400"/>
            <a:ext cx="919635" cy="205379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28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11" grpId="0" animBg="1"/>
      <p:bldP spid="12" grpId="0" animBg="1"/>
      <p:bldP spid="26" grpId="0" animBg="1"/>
      <p:bldP spid="29" grpId="0" animBg="1"/>
      <p:bldP spid="31" grpId="0" animBg="1"/>
      <p:bldP spid="3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4 - Θέση υποσέλιδου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l-GR"/>
              <a:t>ΠΡΟΤΥΠΟ ΦΡΟΝΤΙΣΤΗΡΙΟ</a:t>
            </a:r>
          </a:p>
        </p:txBody>
      </p:sp>
      <p:sp>
        <p:nvSpPr>
          <p:cNvPr id="542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/>
              <a:t>Διανυσματικά μεγέθη</a:t>
            </a:r>
          </a:p>
        </p:txBody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828800"/>
            <a:ext cx="7772400" cy="4114800"/>
          </a:xfrm>
        </p:spPr>
        <p:txBody>
          <a:bodyPr/>
          <a:lstStyle/>
          <a:p>
            <a:pPr eaLnBrk="1" hangingPunct="1"/>
            <a:r>
              <a:rPr lang="el-GR"/>
              <a:t>Τα μεγέθη που παριστάνονται με ένα βέλος</a:t>
            </a:r>
          </a:p>
          <a:p>
            <a:pPr lvl="1" eaLnBrk="1" hangingPunct="1"/>
            <a:r>
              <a:rPr lang="el-GR"/>
              <a:t>Έχουν μέτρο</a:t>
            </a:r>
          </a:p>
          <a:p>
            <a:pPr lvl="1" eaLnBrk="1" hangingPunct="1"/>
            <a:r>
              <a:rPr lang="el-GR"/>
              <a:t>Έχουν κατεύθυνση</a:t>
            </a:r>
          </a:p>
          <a:p>
            <a:pPr lvl="2" eaLnBrk="1" hangingPunct="1"/>
            <a:r>
              <a:rPr lang="el-GR"/>
              <a:t>Διεύθυνση</a:t>
            </a:r>
          </a:p>
          <a:p>
            <a:pPr lvl="2" eaLnBrk="1" hangingPunct="1"/>
            <a:r>
              <a:rPr lang="el-GR"/>
              <a:t>Φορά</a:t>
            </a:r>
          </a:p>
          <a:p>
            <a:pPr lvl="1" eaLnBrk="1" hangingPunct="1"/>
            <a:r>
              <a:rPr lang="el-GR"/>
              <a:t>Έχουν σημείο εφαρμογής</a:t>
            </a:r>
          </a:p>
        </p:txBody>
      </p:sp>
      <p:sp>
        <p:nvSpPr>
          <p:cNvPr id="54277" name="Line 4"/>
          <p:cNvSpPr>
            <a:spLocks noChangeShapeType="1"/>
          </p:cNvSpPr>
          <p:nvPr/>
        </p:nvSpPr>
        <p:spPr bwMode="auto">
          <a:xfrm>
            <a:off x="4419600" y="5562600"/>
            <a:ext cx="1828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54278" name="Line 5"/>
          <p:cNvSpPr>
            <a:spLocks noChangeShapeType="1"/>
          </p:cNvSpPr>
          <p:nvPr/>
        </p:nvSpPr>
        <p:spPr bwMode="auto">
          <a:xfrm>
            <a:off x="2819400" y="5562600"/>
            <a:ext cx="5638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4279" name="AutoShape 6"/>
          <p:cNvSpPr>
            <a:spLocks noChangeArrowheads="1"/>
          </p:cNvSpPr>
          <p:nvPr/>
        </p:nvSpPr>
        <p:spPr bwMode="auto">
          <a:xfrm>
            <a:off x="6934200" y="4724400"/>
            <a:ext cx="1752600" cy="533400"/>
          </a:xfrm>
          <a:prstGeom prst="cloudCallout">
            <a:avLst>
              <a:gd name="adj1" fmla="val -11412"/>
              <a:gd name="adj2" fmla="val 105356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l-GR" sz="1400"/>
              <a:t>Διεύθυνση</a:t>
            </a:r>
          </a:p>
        </p:txBody>
      </p:sp>
      <p:sp>
        <p:nvSpPr>
          <p:cNvPr id="54280" name="AutoShape 7"/>
          <p:cNvSpPr>
            <a:spLocks noChangeArrowheads="1"/>
          </p:cNvSpPr>
          <p:nvPr/>
        </p:nvSpPr>
        <p:spPr bwMode="auto">
          <a:xfrm>
            <a:off x="5867400" y="3352800"/>
            <a:ext cx="1752600" cy="533400"/>
          </a:xfrm>
          <a:prstGeom prst="cloudCallout">
            <a:avLst>
              <a:gd name="adj1" fmla="val -30523"/>
              <a:gd name="adj2" fmla="val 33928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l-GR" sz="1400"/>
              <a:t>Φορά</a:t>
            </a:r>
          </a:p>
        </p:txBody>
      </p:sp>
      <p:sp>
        <p:nvSpPr>
          <p:cNvPr id="54281" name="AutoShape 8"/>
          <p:cNvSpPr>
            <a:spLocks noChangeArrowheads="1"/>
          </p:cNvSpPr>
          <p:nvPr/>
        </p:nvSpPr>
        <p:spPr bwMode="auto">
          <a:xfrm>
            <a:off x="1981200" y="5791200"/>
            <a:ext cx="2057400" cy="609600"/>
          </a:xfrm>
          <a:prstGeom prst="cloudCallout">
            <a:avLst>
              <a:gd name="adj1" fmla="val 63810"/>
              <a:gd name="adj2" fmla="val -8541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l-GR" sz="1400"/>
              <a:t>Σημείο Εφαρμογής</a:t>
            </a:r>
          </a:p>
        </p:txBody>
      </p:sp>
      <p:sp>
        <p:nvSpPr>
          <p:cNvPr id="54282" name="Line 9"/>
          <p:cNvSpPr>
            <a:spLocks noChangeShapeType="1"/>
          </p:cNvSpPr>
          <p:nvPr/>
        </p:nvSpPr>
        <p:spPr bwMode="auto">
          <a:xfrm>
            <a:off x="4495800" y="6019800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54283" name="AutoShape 10"/>
          <p:cNvSpPr>
            <a:spLocks noChangeArrowheads="1"/>
          </p:cNvSpPr>
          <p:nvPr/>
        </p:nvSpPr>
        <p:spPr bwMode="auto">
          <a:xfrm>
            <a:off x="6929511" y="6019800"/>
            <a:ext cx="1752600" cy="533400"/>
          </a:xfrm>
          <a:prstGeom prst="cloudCallout">
            <a:avLst>
              <a:gd name="adj1" fmla="val -127769"/>
              <a:gd name="adj2" fmla="val -50865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l-GR" sz="1400"/>
              <a:t>Μέτρο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5 - Θέση υποσέλιδου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l-GR"/>
              <a:t>ΠΡΟΤΥΠΟ ΦΡΟΝΤΙΣΤΗΡΙΟ</a:t>
            </a:r>
          </a:p>
        </p:txBody>
      </p:sp>
      <p:sp>
        <p:nvSpPr>
          <p:cNvPr id="552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/>
              <a:t>Διανυσματικά μεγέθη</a:t>
            </a:r>
          </a:p>
        </p:txBody>
      </p:sp>
      <p:sp>
        <p:nvSpPr>
          <p:cNvPr id="5530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182688" y="2017713"/>
            <a:ext cx="7504112" cy="4114800"/>
          </a:xfrm>
        </p:spPr>
        <p:txBody>
          <a:bodyPr/>
          <a:lstStyle/>
          <a:p>
            <a:pPr eaLnBrk="1" hangingPunct="1"/>
            <a:r>
              <a:rPr lang="el-GR" sz="2800" dirty="0"/>
              <a:t>Διανυσματικά μεγέθη είναι:</a:t>
            </a:r>
            <a:endParaRPr lang="en-US" sz="2800" dirty="0"/>
          </a:p>
          <a:p>
            <a:pPr lvl="1" eaLnBrk="1" hangingPunct="1"/>
            <a:r>
              <a:rPr lang="el-GR" sz="2400" dirty="0"/>
              <a:t>Θέση</a:t>
            </a:r>
          </a:p>
          <a:p>
            <a:pPr lvl="1" eaLnBrk="1" hangingPunct="1"/>
            <a:r>
              <a:rPr lang="el-GR" sz="2400" dirty="0"/>
              <a:t>Μετατόπιση </a:t>
            </a:r>
            <a:r>
              <a:rPr lang="el-GR" sz="2400" dirty="0" err="1"/>
              <a:t>Δχ</a:t>
            </a:r>
            <a:endParaRPr lang="el-GR" sz="2400" dirty="0"/>
          </a:p>
          <a:p>
            <a:pPr lvl="1" eaLnBrk="1" hangingPunct="1"/>
            <a:r>
              <a:rPr lang="el-GR" sz="2400" dirty="0"/>
              <a:t>Ταχύτητα </a:t>
            </a:r>
            <a:r>
              <a:rPr lang="en-US" sz="2400" dirty="0"/>
              <a:t>u</a:t>
            </a:r>
            <a:endParaRPr lang="el-GR" sz="2400" dirty="0"/>
          </a:p>
          <a:p>
            <a:pPr lvl="1" eaLnBrk="1" hangingPunct="1"/>
            <a:r>
              <a:rPr lang="el-GR" sz="2400" dirty="0"/>
              <a:t>Επιτάχυνση α</a:t>
            </a:r>
          </a:p>
          <a:p>
            <a:pPr lvl="1" eaLnBrk="1" hangingPunct="1"/>
            <a:r>
              <a:rPr lang="el-GR" sz="2400" dirty="0"/>
              <a:t>Δύναμη </a:t>
            </a:r>
            <a:r>
              <a:rPr lang="en-US" sz="2400" dirty="0"/>
              <a:t>F</a:t>
            </a:r>
            <a:endParaRPr lang="el-GR" sz="2400" dirty="0"/>
          </a:p>
          <a:p>
            <a:pPr lvl="1" eaLnBrk="1" hangingPunct="1"/>
            <a:endParaRPr lang="el-GR" sz="2400" dirty="0"/>
          </a:p>
        </p:txBody>
      </p:sp>
      <p:sp>
        <p:nvSpPr>
          <p:cNvPr id="55301" name="Rectangle 4"/>
          <p:cNvSpPr>
            <a:spLocks noChangeArrowheads="1"/>
          </p:cNvSpPr>
          <p:nvPr/>
        </p:nvSpPr>
        <p:spPr bwMode="auto">
          <a:xfrm>
            <a:off x="5791200" y="3429000"/>
            <a:ext cx="914400" cy="609600"/>
          </a:xfrm>
          <a:prstGeom prst="rect">
            <a:avLst/>
          </a:prstGeom>
          <a:solidFill>
            <a:schemeClr val="accent1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endParaRPr lang="en-US"/>
          </a:p>
        </p:txBody>
      </p:sp>
      <p:sp>
        <p:nvSpPr>
          <p:cNvPr id="55302" name="Line 5"/>
          <p:cNvSpPr>
            <a:spLocks noChangeShapeType="1"/>
          </p:cNvSpPr>
          <p:nvPr/>
        </p:nvSpPr>
        <p:spPr bwMode="auto">
          <a:xfrm>
            <a:off x="6781800" y="3581400"/>
            <a:ext cx="9906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55303" name="Text Box 6"/>
          <p:cNvSpPr txBox="1">
            <a:spLocks noChangeArrowheads="1"/>
          </p:cNvSpPr>
          <p:nvPr/>
        </p:nvSpPr>
        <p:spPr bwMode="auto">
          <a:xfrm>
            <a:off x="7543800" y="31242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F</a:t>
            </a:r>
            <a:endParaRPr lang="el-GR"/>
          </a:p>
        </p:txBody>
      </p:sp>
      <p:grpSp>
        <p:nvGrpSpPr>
          <p:cNvPr id="55304" name="Group 7"/>
          <p:cNvGrpSpPr>
            <a:grpSpLocks/>
          </p:cNvGrpSpPr>
          <p:nvPr/>
        </p:nvGrpSpPr>
        <p:grpSpPr bwMode="auto">
          <a:xfrm>
            <a:off x="6265985" y="4093369"/>
            <a:ext cx="2057400" cy="2057400"/>
            <a:chOff x="1488" y="2400"/>
            <a:chExt cx="1296" cy="1296"/>
          </a:xfrm>
        </p:grpSpPr>
        <p:pic>
          <p:nvPicPr>
            <p:cNvPr id="55305" name="Picture 8" descr="tn_animals04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488" y="2880"/>
              <a:ext cx="816" cy="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5306" name="Line 9"/>
            <p:cNvSpPr>
              <a:spLocks noChangeShapeType="1"/>
            </p:cNvSpPr>
            <p:nvPr/>
          </p:nvSpPr>
          <p:spPr bwMode="auto">
            <a:xfrm>
              <a:off x="1968" y="2832"/>
              <a:ext cx="624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5307" name="Text Box 10"/>
            <p:cNvSpPr txBox="1">
              <a:spLocks noChangeArrowheads="1"/>
            </p:cNvSpPr>
            <p:nvPr/>
          </p:nvSpPr>
          <p:spPr bwMode="auto">
            <a:xfrm>
              <a:off x="2448" y="2592"/>
              <a:ext cx="33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u</a:t>
              </a:r>
              <a:endParaRPr lang="el-GR"/>
            </a:p>
          </p:txBody>
        </p:sp>
        <p:sp>
          <p:nvSpPr>
            <p:cNvPr id="55308" name="Line 11"/>
            <p:cNvSpPr>
              <a:spLocks noChangeShapeType="1"/>
            </p:cNvSpPr>
            <p:nvPr/>
          </p:nvSpPr>
          <p:spPr bwMode="auto">
            <a:xfrm>
              <a:off x="2016" y="2592"/>
              <a:ext cx="384" cy="0"/>
            </a:xfrm>
            <a:prstGeom prst="line">
              <a:avLst/>
            </a:prstGeom>
            <a:noFill/>
            <a:ln w="76200">
              <a:solidFill>
                <a:schemeClr val="folHlink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5309" name="Text Box 12"/>
            <p:cNvSpPr txBox="1">
              <a:spLocks noChangeArrowheads="1"/>
            </p:cNvSpPr>
            <p:nvPr/>
          </p:nvSpPr>
          <p:spPr bwMode="auto">
            <a:xfrm>
              <a:off x="2448" y="2400"/>
              <a:ext cx="33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a</a:t>
              </a:r>
              <a:endParaRPr lang="el-GR"/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4 - Θέση υποσέλιδου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l-GR"/>
              <a:t>ΠΡΟΤΥΠΟ ΦΡΟΝΤΙΣΤΗΡΙΟ</a:t>
            </a:r>
          </a:p>
        </p:txBody>
      </p:sp>
      <p:sp>
        <p:nvSpPr>
          <p:cNvPr id="56323" name="Line 2"/>
          <p:cNvSpPr>
            <a:spLocks noChangeShapeType="1"/>
          </p:cNvSpPr>
          <p:nvPr/>
        </p:nvSpPr>
        <p:spPr bwMode="auto">
          <a:xfrm flipV="1">
            <a:off x="5486399" y="2475913"/>
            <a:ext cx="1856935" cy="654061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56324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/>
              <a:t>Διανύσματα</a:t>
            </a:r>
          </a:p>
        </p:txBody>
      </p:sp>
      <p:sp>
        <p:nvSpPr>
          <p:cNvPr id="56325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l-GR" dirty="0"/>
              <a:t> Ομόρροπα διανύσματα</a:t>
            </a:r>
          </a:p>
          <a:p>
            <a:pPr lvl="1" eaLnBrk="1" hangingPunct="1"/>
            <a:r>
              <a:rPr lang="el-GR" dirty="0"/>
              <a:t>Ίδια κατεύθυνση</a:t>
            </a:r>
          </a:p>
          <a:p>
            <a:pPr lvl="1" eaLnBrk="1" hangingPunct="1"/>
            <a:r>
              <a:rPr lang="el-GR" dirty="0"/>
              <a:t>Μπορούν να έχουν διαφορετικό μέτρο</a:t>
            </a:r>
          </a:p>
          <a:p>
            <a:pPr eaLnBrk="1" hangingPunct="1"/>
            <a:endParaRPr lang="el-GR" dirty="0"/>
          </a:p>
          <a:p>
            <a:pPr eaLnBrk="1" hangingPunct="1"/>
            <a:r>
              <a:rPr lang="el-GR" dirty="0"/>
              <a:t>Αντίρροπα διανύσματα</a:t>
            </a:r>
          </a:p>
          <a:p>
            <a:pPr lvl="1" eaLnBrk="1" hangingPunct="1"/>
            <a:r>
              <a:rPr lang="el-GR" dirty="0"/>
              <a:t>Αντίθετη κατεύθυνση</a:t>
            </a:r>
          </a:p>
          <a:p>
            <a:pPr lvl="1" eaLnBrk="1" hangingPunct="1"/>
            <a:r>
              <a:rPr lang="el-GR" dirty="0"/>
              <a:t>Μπορούν να έχουν διαφορετικό μέτρο</a:t>
            </a:r>
          </a:p>
        </p:txBody>
      </p:sp>
      <p:sp>
        <p:nvSpPr>
          <p:cNvPr id="56326" name="Line 5"/>
          <p:cNvSpPr>
            <a:spLocks noChangeShapeType="1"/>
          </p:cNvSpPr>
          <p:nvPr/>
        </p:nvSpPr>
        <p:spPr bwMode="auto">
          <a:xfrm flipV="1">
            <a:off x="5334000" y="2438399"/>
            <a:ext cx="1371600" cy="457201"/>
          </a:xfrm>
          <a:prstGeom prst="line">
            <a:avLst/>
          </a:prstGeom>
          <a:noFill/>
          <a:ln w="76200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56329" name="Line 8"/>
          <p:cNvSpPr>
            <a:spLocks noChangeShapeType="1"/>
          </p:cNvSpPr>
          <p:nvPr/>
        </p:nvSpPr>
        <p:spPr bwMode="auto">
          <a:xfrm>
            <a:off x="7086600" y="4724400"/>
            <a:ext cx="1600200" cy="0"/>
          </a:xfrm>
          <a:prstGeom prst="line">
            <a:avLst/>
          </a:prstGeom>
          <a:noFill/>
          <a:ln w="76200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56330" name="Line 9"/>
          <p:cNvSpPr>
            <a:spLocks noChangeShapeType="1"/>
          </p:cNvSpPr>
          <p:nvPr/>
        </p:nvSpPr>
        <p:spPr bwMode="auto">
          <a:xfrm flipH="1">
            <a:off x="6019800" y="4724400"/>
            <a:ext cx="1066800" cy="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56331" name="Line 10"/>
          <p:cNvSpPr>
            <a:spLocks noChangeShapeType="1"/>
          </p:cNvSpPr>
          <p:nvPr/>
        </p:nvSpPr>
        <p:spPr bwMode="auto">
          <a:xfrm flipH="1">
            <a:off x="6553200" y="5257800"/>
            <a:ext cx="1066800" cy="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56332" name="Line 11"/>
          <p:cNvSpPr>
            <a:spLocks noChangeShapeType="1"/>
          </p:cNvSpPr>
          <p:nvPr/>
        </p:nvSpPr>
        <p:spPr bwMode="auto">
          <a:xfrm>
            <a:off x="7315200" y="5105400"/>
            <a:ext cx="1371600" cy="0"/>
          </a:xfrm>
          <a:prstGeom prst="line">
            <a:avLst/>
          </a:prstGeom>
          <a:noFill/>
          <a:ln w="76200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4 - Θέση υποσέλιδου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l-GR"/>
              <a:t>ΠΡΟΤΥΠΟ ΦΡΟΝΤΙΣΤΗΡΙΟ</a:t>
            </a:r>
          </a:p>
        </p:txBody>
      </p:sp>
      <p:sp>
        <p:nvSpPr>
          <p:cNvPr id="573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/>
              <a:t>Διανύσματα</a:t>
            </a:r>
          </a:p>
        </p:txBody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l-GR"/>
              <a:t>Ίσα διανύσματα</a:t>
            </a:r>
          </a:p>
          <a:p>
            <a:pPr lvl="1" eaLnBrk="1" hangingPunct="1">
              <a:lnSpc>
                <a:spcPct val="90000"/>
              </a:lnSpc>
            </a:pPr>
            <a:r>
              <a:rPr lang="el-GR"/>
              <a:t>Ίδια κατεύθυνση</a:t>
            </a:r>
          </a:p>
          <a:p>
            <a:pPr lvl="1" eaLnBrk="1" hangingPunct="1">
              <a:lnSpc>
                <a:spcPct val="90000"/>
              </a:lnSpc>
            </a:pPr>
            <a:r>
              <a:rPr lang="el-GR"/>
              <a:t>Ίσο μέτρο</a:t>
            </a:r>
          </a:p>
          <a:p>
            <a:pPr lvl="1" eaLnBrk="1" hangingPunct="1">
              <a:lnSpc>
                <a:spcPct val="90000"/>
              </a:lnSpc>
            </a:pPr>
            <a:endParaRPr lang="el-GR"/>
          </a:p>
          <a:p>
            <a:pPr eaLnBrk="1" hangingPunct="1">
              <a:lnSpc>
                <a:spcPct val="90000"/>
              </a:lnSpc>
            </a:pPr>
            <a:endParaRPr lang="el-GR"/>
          </a:p>
          <a:p>
            <a:pPr eaLnBrk="1" hangingPunct="1">
              <a:lnSpc>
                <a:spcPct val="90000"/>
              </a:lnSpc>
            </a:pPr>
            <a:r>
              <a:rPr lang="el-GR"/>
              <a:t>Αντίθετα διανύσματα</a:t>
            </a:r>
          </a:p>
          <a:p>
            <a:pPr lvl="1" eaLnBrk="1" hangingPunct="1">
              <a:lnSpc>
                <a:spcPct val="90000"/>
              </a:lnSpc>
            </a:pPr>
            <a:r>
              <a:rPr lang="el-GR"/>
              <a:t>Αντίθετη κατεύθυνση</a:t>
            </a:r>
          </a:p>
          <a:p>
            <a:pPr lvl="1" eaLnBrk="1" hangingPunct="1">
              <a:lnSpc>
                <a:spcPct val="90000"/>
              </a:lnSpc>
            </a:pPr>
            <a:r>
              <a:rPr lang="el-GR"/>
              <a:t>Ίσο μέτρο</a:t>
            </a:r>
          </a:p>
        </p:txBody>
      </p:sp>
      <p:sp>
        <p:nvSpPr>
          <p:cNvPr id="57349" name="Line 4"/>
          <p:cNvSpPr>
            <a:spLocks noChangeShapeType="1"/>
          </p:cNvSpPr>
          <p:nvPr/>
        </p:nvSpPr>
        <p:spPr bwMode="auto">
          <a:xfrm flipH="1">
            <a:off x="5334000" y="2499358"/>
            <a:ext cx="762000" cy="320041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57350" name="Line 5"/>
          <p:cNvSpPr>
            <a:spLocks noChangeShapeType="1"/>
          </p:cNvSpPr>
          <p:nvPr/>
        </p:nvSpPr>
        <p:spPr bwMode="auto">
          <a:xfrm flipH="1">
            <a:off x="5257800" y="2239519"/>
            <a:ext cx="762000" cy="320041"/>
          </a:xfrm>
          <a:prstGeom prst="line">
            <a:avLst/>
          </a:prstGeom>
          <a:noFill/>
          <a:ln w="76200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57351" name="Line 6"/>
          <p:cNvSpPr>
            <a:spLocks noChangeShapeType="1"/>
          </p:cNvSpPr>
          <p:nvPr/>
        </p:nvSpPr>
        <p:spPr bwMode="auto">
          <a:xfrm>
            <a:off x="7371556" y="4919227"/>
            <a:ext cx="874712" cy="4572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57352" name="Line 7"/>
          <p:cNvSpPr>
            <a:spLocks noChangeShapeType="1"/>
          </p:cNvSpPr>
          <p:nvPr/>
        </p:nvSpPr>
        <p:spPr bwMode="auto">
          <a:xfrm flipH="1" flipV="1">
            <a:off x="6934200" y="4991090"/>
            <a:ext cx="874712" cy="457201"/>
          </a:xfrm>
          <a:prstGeom prst="line">
            <a:avLst/>
          </a:prstGeom>
          <a:noFill/>
          <a:ln w="76200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5 - Τίτλος"/>
          <p:cNvSpPr>
            <a:spLocks noGrp="1"/>
          </p:cNvSpPr>
          <p:nvPr>
            <p:ph type="title"/>
          </p:nvPr>
        </p:nvSpPr>
        <p:spPr>
          <a:xfrm>
            <a:off x="990600" y="228600"/>
            <a:ext cx="7793038" cy="1462088"/>
          </a:xfrm>
        </p:spPr>
        <p:txBody>
          <a:bodyPr/>
          <a:lstStyle/>
          <a:p>
            <a:r>
              <a:rPr lang="el-GR" dirty="0"/>
              <a:t>Πράξεις στα διανύσματα</a:t>
            </a:r>
          </a:p>
        </p:txBody>
      </p:sp>
      <p:sp>
        <p:nvSpPr>
          <p:cNvPr id="58371" name="3 - Θέση υποσέλιδου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l-GR"/>
              <a:t>ΠΡΟΤΥΠΟ ΦΡΟΝΤΙΣΤΗΡΙΟ</a:t>
            </a:r>
          </a:p>
        </p:txBody>
      </p:sp>
      <p:pic>
        <p:nvPicPr>
          <p:cNvPr id="58372" name="Picture 2" descr="C:\Documents and Settings\panos_ka\Επιφάνεια εργασίας\u2l2d2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5999" y="1843198"/>
            <a:ext cx="4340637" cy="4176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4 - Θέση υποσέλιδου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l-GR"/>
              <a:t>ΠΡΟΤΥΠΟ ΦΡΟΝΤΙΣΤΗΡΙΟ</a:t>
            </a:r>
          </a:p>
        </p:txBody>
      </p:sp>
      <p:sp>
        <p:nvSpPr>
          <p:cNvPr id="604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z="3600"/>
              <a:t>Διαγράμματα-Γραφικές Παραστάσεις</a:t>
            </a:r>
          </a:p>
        </p:txBody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88" y="2017713"/>
            <a:ext cx="7772400" cy="438308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l-GR" sz="2000"/>
              <a:t>Εάν ένα μέγεθος </a:t>
            </a:r>
            <a:r>
              <a:rPr lang="en-US" sz="2000"/>
              <a:t>x</a:t>
            </a:r>
            <a:r>
              <a:rPr lang="el-GR" sz="2000"/>
              <a:t> είναι σταθερό τότε το διάγραμμα συναρτήσει του χρόνου είναι μία ευθεία γραμμή παράλληλη με τον άξονα των χρόνων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l-GR" sz="200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l-GR" sz="2000"/>
          </a:p>
          <a:p>
            <a:pPr eaLnBrk="1" hangingPunct="1">
              <a:lnSpc>
                <a:spcPct val="80000"/>
              </a:lnSpc>
            </a:pPr>
            <a:r>
              <a:rPr lang="el-GR" sz="2000"/>
              <a:t>Εάν ένα μέγεθος </a:t>
            </a:r>
            <a:r>
              <a:rPr lang="en-US" sz="2000"/>
              <a:t>x</a:t>
            </a:r>
            <a:r>
              <a:rPr lang="el-GR" sz="2000"/>
              <a:t> δίνεται σε σχέση με το χρόνο </a:t>
            </a:r>
            <a:r>
              <a:rPr lang="en-US" sz="2000"/>
              <a:t>t</a:t>
            </a:r>
            <a:r>
              <a:rPr lang="el-GR" sz="2000"/>
              <a:t> από την σχέση </a:t>
            </a:r>
            <a:r>
              <a:rPr lang="en-US" sz="2000"/>
              <a:t>x=a.t , </a:t>
            </a:r>
            <a:r>
              <a:rPr lang="el-GR" sz="2000"/>
              <a:t>όπου </a:t>
            </a:r>
            <a:r>
              <a:rPr lang="en-US" sz="2000"/>
              <a:t>a</a:t>
            </a:r>
            <a:r>
              <a:rPr lang="el-GR" sz="2000"/>
              <a:t> ένας σταθερός αριθμός τότε το διάγραμμα είναι μία ευθεία γραμμή που διέρχεται από την αρχή των αξόνων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l-GR" sz="200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l-GR" sz="200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l-GR" sz="2000"/>
          </a:p>
          <a:p>
            <a:pPr eaLnBrk="1" hangingPunct="1">
              <a:lnSpc>
                <a:spcPct val="80000"/>
              </a:lnSpc>
            </a:pPr>
            <a:r>
              <a:rPr lang="el-GR" sz="2000"/>
              <a:t>Εάν ένα μέγεθος </a:t>
            </a:r>
            <a:r>
              <a:rPr lang="en-US" sz="2000"/>
              <a:t>x</a:t>
            </a:r>
            <a:r>
              <a:rPr lang="el-GR" sz="2000"/>
              <a:t> δίνεται από την σχέση </a:t>
            </a:r>
            <a:r>
              <a:rPr lang="en-US" sz="2000"/>
              <a:t>x=a.t+</a:t>
            </a:r>
            <a:r>
              <a:rPr lang="el-GR" sz="2000"/>
              <a:t>β τότε το διάγραμμα είναι μία ευθεία γραμμή που διέρχεται από το σημείο β</a:t>
            </a:r>
          </a:p>
          <a:p>
            <a:pPr eaLnBrk="1" hangingPunct="1">
              <a:lnSpc>
                <a:spcPct val="80000"/>
              </a:lnSpc>
            </a:pPr>
            <a:endParaRPr lang="el-GR" sz="200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l-GR" sz="2000"/>
          </a:p>
        </p:txBody>
      </p:sp>
      <p:grpSp>
        <p:nvGrpSpPr>
          <p:cNvPr id="60421" name="Group 15"/>
          <p:cNvGrpSpPr>
            <a:grpSpLocks/>
          </p:cNvGrpSpPr>
          <p:nvPr/>
        </p:nvGrpSpPr>
        <p:grpSpPr bwMode="auto">
          <a:xfrm>
            <a:off x="6172200" y="2590800"/>
            <a:ext cx="2057400" cy="685800"/>
            <a:chOff x="2544" y="1728"/>
            <a:chExt cx="1296" cy="432"/>
          </a:xfrm>
        </p:grpSpPr>
        <p:sp>
          <p:nvSpPr>
            <p:cNvPr id="60430" name="Line 4"/>
            <p:cNvSpPr>
              <a:spLocks noChangeShapeType="1"/>
            </p:cNvSpPr>
            <p:nvPr/>
          </p:nvSpPr>
          <p:spPr bwMode="auto">
            <a:xfrm>
              <a:off x="2544" y="2160"/>
              <a:ext cx="12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60431" name="Line 5"/>
            <p:cNvSpPr>
              <a:spLocks noChangeShapeType="1"/>
            </p:cNvSpPr>
            <p:nvPr/>
          </p:nvSpPr>
          <p:spPr bwMode="auto">
            <a:xfrm flipV="1">
              <a:off x="2544" y="1728"/>
              <a:ext cx="0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60432" name="Line 6"/>
            <p:cNvSpPr>
              <a:spLocks noChangeShapeType="1"/>
            </p:cNvSpPr>
            <p:nvPr/>
          </p:nvSpPr>
          <p:spPr bwMode="auto">
            <a:xfrm>
              <a:off x="2544" y="1968"/>
              <a:ext cx="768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60422" name="Group 11"/>
          <p:cNvGrpSpPr>
            <a:grpSpLocks/>
          </p:cNvGrpSpPr>
          <p:nvPr/>
        </p:nvGrpSpPr>
        <p:grpSpPr bwMode="auto">
          <a:xfrm>
            <a:off x="6324600" y="4191000"/>
            <a:ext cx="1524000" cy="685800"/>
            <a:chOff x="3168" y="2832"/>
            <a:chExt cx="960" cy="432"/>
          </a:xfrm>
        </p:grpSpPr>
        <p:sp>
          <p:nvSpPr>
            <p:cNvPr id="60427" name="Line 7"/>
            <p:cNvSpPr>
              <a:spLocks noChangeShapeType="1"/>
            </p:cNvSpPr>
            <p:nvPr/>
          </p:nvSpPr>
          <p:spPr bwMode="auto">
            <a:xfrm>
              <a:off x="3168" y="3264"/>
              <a:ext cx="96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60428" name="Line 8"/>
            <p:cNvSpPr>
              <a:spLocks noChangeShapeType="1"/>
            </p:cNvSpPr>
            <p:nvPr/>
          </p:nvSpPr>
          <p:spPr bwMode="auto">
            <a:xfrm flipV="1">
              <a:off x="3168" y="2832"/>
              <a:ext cx="0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60429" name="Line 9"/>
            <p:cNvSpPr>
              <a:spLocks noChangeShapeType="1"/>
            </p:cNvSpPr>
            <p:nvPr/>
          </p:nvSpPr>
          <p:spPr bwMode="auto">
            <a:xfrm flipV="1">
              <a:off x="3168" y="2976"/>
              <a:ext cx="528" cy="288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60423" name="Line 10"/>
          <p:cNvSpPr>
            <a:spLocks noChangeShapeType="1"/>
          </p:cNvSpPr>
          <p:nvPr/>
        </p:nvSpPr>
        <p:spPr bwMode="auto">
          <a:xfrm>
            <a:off x="6934200" y="66294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60424" name="Line 12"/>
          <p:cNvSpPr>
            <a:spLocks noChangeShapeType="1"/>
          </p:cNvSpPr>
          <p:nvPr/>
        </p:nvSpPr>
        <p:spPr bwMode="auto">
          <a:xfrm flipV="1">
            <a:off x="6934200" y="57150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60425" name="Line 13"/>
          <p:cNvSpPr>
            <a:spLocks noChangeShapeType="1"/>
          </p:cNvSpPr>
          <p:nvPr/>
        </p:nvSpPr>
        <p:spPr bwMode="auto">
          <a:xfrm flipV="1">
            <a:off x="6934200" y="5867400"/>
            <a:ext cx="1066800" cy="3810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60426" name="Text Box 14"/>
          <p:cNvSpPr txBox="1">
            <a:spLocks noChangeArrowheads="1"/>
          </p:cNvSpPr>
          <p:nvPr/>
        </p:nvSpPr>
        <p:spPr bwMode="auto">
          <a:xfrm>
            <a:off x="6629400" y="60960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/>
              <a:t>β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5 - Θέση υποσέλιδου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l-GR"/>
              <a:t>ΠΡΟΤΥΠΟ ΦΡΟΝΤΙΣΤΗΡΙΟ</a:t>
            </a:r>
          </a:p>
        </p:txBody>
      </p:sp>
      <p:sp>
        <p:nvSpPr>
          <p:cNvPr id="614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/>
              <a:t>Σύστημα αναφοράς</a:t>
            </a:r>
          </a:p>
        </p:txBody>
      </p:sp>
      <p:sp>
        <p:nvSpPr>
          <p:cNvPr id="6042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182688" y="2017713"/>
            <a:ext cx="7351712" cy="1639887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defRPr/>
            </a:pPr>
            <a:r>
              <a:rPr lang="el-GR" sz="2800" dirty="0"/>
              <a:t>Κίνηση σημαίνει αλλαγή της θέσης ως προς κάποιο ακίνητο σημείο Ο</a:t>
            </a:r>
          </a:p>
          <a:p>
            <a:pPr eaLnBrk="1" hangingPunct="1">
              <a:defRPr/>
            </a:pPr>
            <a:r>
              <a:rPr lang="el-GR" sz="2800" dirty="0"/>
              <a:t>Εμείς θα ασχοληθούμε μόνο με ευθύγραμμες κινήσεις</a:t>
            </a:r>
          </a:p>
          <a:p>
            <a:pPr lvl="1" eaLnBrk="1" hangingPunct="1">
              <a:defRPr/>
            </a:pPr>
            <a:r>
              <a:rPr lang="el-GR" sz="2400" dirty="0"/>
              <a:t>Ορίζουμε μία ευθεία γραμμή</a:t>
            </a:r>
          </a:p>
          <a:p>
            <a:pPr lvl="1" eaLnBrk="1" hangingPunct="1">
              <a:defRPr/>
            </a:pPr>
            <a:r>
              <a:rPr lang="el-GR" sz="2400" dirty="0"/>
              <a:t>Ορίζουμε την αρχή Ο</a:t>
            </a:r>
          </a:p>
        </p:txBody>
      </p:sp>
      <p:grpSp>
        <p:nvGrpSpPr>
          <p:cNvPr id="61445" name="12 - Ομάδα"/>
          <p:cNvGrpSpPr>
            <a:grpSpLocks/>
          </p:cNvGrpSpPr>
          <p:nvPr/>
        </p:nvGrpSpPr>
        <p:grpSpPr bwMode="auto">
          <a:xfrm>
            <a:off x="1295400" y="3733800"/>
            <a:ext cx="4800600" cy="2514600"/>
            <a:chOff x="1295400" y="3733800"/>
            <a:chExt cx="4800600" cy="2514600"/>
          </a:xfrm>
        </p:grpSpPr>
        <p:pic>
          <p:nvPicPr>
            <p:cNvPr id="61446" name="Picture 7" descr="C:\Documents and Settings\panos_ka\Επιφάνεια εργασίας\fs.gif"/>
            <p:cNvPicPr>
              <a:picLocks noChangeAspect="1" noChangeArrowheads="1" noCrop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676400" y="3733800"/>
              <a:ext cx="3762375" cy="2247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" name="10 - Στρογγυλεμένο ορθογώνιο"/>
            <p:cNvSpPr/>
            <p:nvPr/>
          </p:nvSpPr>
          <p:spPr>
            <a:xfrm>
              <a:off x="1295400" y="4495800"/>
              <a:ext cx="4800600" cy="17526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12" name="11 - Στρογγυλεμένο ορθογώνιο"/>
            <p:cNvSpPr/>
            <p:nvPr/>
          </p:nvSpPr>
          <p:spPr>
            <a:xfrm>
              <a:off x="1801813" y="3810000"/>
              <a:ext cx="3505200" cy="1524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</p:grp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5 - Θέση υποσέλιδου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l-GR"/>
              <a:t>ΠΡΟΤΥΠΟ ΦΡΟΝΤΙΣΤΗΡΙΟ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/>
              <a:t>Θέση </a:t>
            </a:r>
            <a:r>
              <a:rPr lang="en-US"/>
              <a:t>x</a:t>
            </a:r>
            <a:endParaRPr lang="el-GR"/>
          </a:p>
        </p:txBody>
      </p:sp>
      <p:sp>
        <p:nvSpPr>
          <p:cNvPr id="61446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1182688" y="2017713"/>
            <a:ext cx="7199312" cy="1716087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defRPr/>
            </a:pPr>
            <a:r>
              <a:rPr lang="el-GR" sz="2800" dirty="0"/>
              <a:t>Θέση </a:t>
            </a:r>
            <a:r>
              <a:rPr lang="el-GR" sz="2800" dirty="0">
                <a:sym typeface="Wingdings" pitchFamily="2" charset="2"/>
              </a:rPr>
              <a:t> απόσταση από το σημείο Ο</a:t>
            </a:r>
          </a:p>
          <a:p>
            <a:pPr lvl="1" eaLnBrk="1" hangingPunct="1">
              <a:defRPr/>
            </a:pPr>
            <a:r>
              <a:rPr lang="el-GR" sz="2400" dirty="0"/>
              <a:t>Μετριέται σε </a:t>
            </a:r>
            <a:r>
              <a:rPr lang="en-US" sz="2400" dirty="0"/>
              <a:t>m</a:t>
            </a:r>
            <a:r>
              <a:rPr lang="el-GR" sz="2400" dirty="0"/>
              <a:t> </a:t>
            </a:r>
          </a:p>
          <a:p>
            <a:pPr lvl="1" eaLnBrk="1" hangingPunct="1">
              <a:defRPr/>
            </a:pPr>
            <a:r>
              <a:rPr lang="el-GR" sz="2400" dirty="0"/>
              <a:t>Διανυσματικό μέγεθος</a:t>
            </a:r>
          </a:p>
          <a:p>
            <a:pPr lvl="1" eaLnBrk="1" hangingPunct="1">
              <a:defRPr/>
            </a:pPr>
            <a:r>
              <a:rPr lang="el-GR" sz="2400" dirty="0"/>
              <a:t>Όταν είναι θετική το σώμα είναι μπροστά από το Ο</a:t>
            </a:r>
          </a:p>
          <a:p>
            <a:pPr lvl="1" eaLnBrk="1" hangingPunct="1">
              <a:defRPr/>
            </a:pPr>
            <a:r>
              <a:rPr lang="el-GR" sz="2400" dirty="0"/>
              <a:t>Όταν είναι αρνητική το σώμα είναι πίσω από το Ο</a:t>
            </a:r>
          </a:p>
        </p:txBody>
      </p:sp>
      <p:grpSp>
        <p:nvGrpSpPr>
          <p:cNvPr id="62469" name="11 - Ομάδα"/>
          <p:cNvGrpSpPr>
            <a:grpSpLocks/>
          </p:cNvGrpSpPr>
          <p:nvPr/>
        </p:nvGrpSpPr>
        <p:grpSpPr bwMode="auto">
          <a:xfrm>
            <a:off x="1295400" y="3733800"/>
            <a:ext cx="4800600" cy="2514600"/>
            <a:chOff x="1295400" y="3733800"/>
            <a:chExt cx="4800600" cy="2514600"/>
          </a:xfrm>
        </p:grpSpPr>
        <p:pic>
          <p:nvPicPr>
            <p:cNvPr id="62470" name="Picture 7" descr="C:\Documents and Settings\panos_ka\Επιφάνεια εργασίας\fs.gif"/>
            <p:cNvPicPr>
              <a:picLocks noChangeAspect="1" noChangeArrowheads="1" noCrop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676400" y="3733800"/>
              <a:ext cx="3762375" cy="2247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4" name="13 - Στρογγυλεμένο ορθογώνιο"/>
            <p:cNvSpPr/>
            <p:nvPr/>
          </p:nvSpPr>
          <p:spPr>
            <a:xfrm>
              <a:off x="1295400" y="4495800"/>
              <a:ext cx="4800600" cy="17526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15" name="14 - Στρογγυλεμένο ορθογώνιο"/>
            <p:cNvSpPr/>
            <p:nvPr/>
          </p:nvSpPr>
          <p:spPr>
            <a:xfrm>
              <a:off x="1801813" y="3810000"/>
              <a:ext cx="3505200" cy="1524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490" name="14 - Ομάδα"/>
          <p:cNvGrpSpPr>
            <a:grpSpLocks/>
          </p:cNvGrpSpPr>
          <p:nvPr/>
        </p:nvGrpSpPr>
        <p:grpSpPr bwMode="auto">
          <a:xfrm>
            <a:off x="0" y="2667000"/>
            <a:ext cx="4800600" cy="2514600"/>
            <a:chOff x="1295400" y="3733800"/>
            <a:chExt cx="4800600" cy="2514600"/>
          </a:xfrm>
        </p:grpSpPr>
        <p:pic>
          <p:nvPicPr>
            <p:cNvPr id="63494" name="Picture 7" descr="C:\Documents and Settings\panos_ka\Επιφάνεια εργασίας\fs.gif"/>
            <p:cNvPicPr>
              <a:picLocks noChangeAspect="1" noChangeArrowheads="1" noCrop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676400" y="3733800"/>
              <a:ext cx="3762375" cy="2247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7" name="16 - Στρογγυλεμένο ορθογώνιο"/>
            <p:cNvSpPr/>
            <p:nvPr/>
          </p:nvSpPr>
          <p:spPr>
            <a:xfrm>
              <a:off x="1295400" y="4495800"/>
              <a:ext cx="4800600" cy="17526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18" name="17 - Στρογγυλεμένο ορθογώνιο"/>
            <p:cNvSpPr/>
            <p:nvPr/>
          </p:nvSpPr>
          <p:spPr>
            <a:xfrm>
              <a:off x="1801813" y="3810000"/>
              <a:ext cx="3505200" cy="1524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</p:grpSp>
      <p:sp>
        <p:nvSpPr>
          <p:cNvPr id="63491" name="6 - Θέση υποσέλιδου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l-GR"/>
              <a:t>ΠΡΟΤΥΠΟ ΦΡΟΝΤΙΣΤΗΡΙΟ</a:t>
            </a:r>
          </a:p>
        </p:txBody>
      </p:sp>
      <p:sp>
        <p:nvSpPr>
          <p:cNvPr id="634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/>
              <a:t>Μετατόπιση</a:t>
            </a:r>
            <a:r>
              <a:rPr lang="en-US"/>
              <a:t> </a:t>
            </a:r>
            <a:r>
              <a:rPr lang="el-GR"/>
              <a:t>Δ</a:t>
            </a:r>
            <a:r>
              <a:rPr lang="en-US"/>
              <a:t>x</a:t>
            </a:r>
            <a:endParaRPr lang="el-GR"/>
          </a:p>
        </p:txBody>
      </p:sp>
      <p:sp>
        <p:nvSpPr>
          <p:cNvPr id="6349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191000" y="1981200"/>
            <a:ext cx="4953000" cy="4114800"/>
          </a:xfrm>
        </p:spPr>
        <p:txBody>
          <a:bodyPr/>
          <a:lstStyle/>
          <a:p>
            <a:pPr eaLnBrk="1" hangingPunct="1"/>
            <a:r>
              <a:rPr lang="el-GR" sz="2800"/>
              <a:t>Μετατόπιση </a:t>
            </a:r>
            <a:r>
              <a:rPr lang="el-GR" sz="2800">
                <a:sym typeface="Wingdings" pitchFamily="2" charset="2"/>
              </a:rPr>
              <a:t> αλλαγή της θέσης</a:t>
            </a:r>
          </a:p>
          <a:p>
            <a:pPr eaLnBrk="1" hangingPunct="1"/>
            <a:r>
              <a:rPr lang="el-GR" sz="2800">
                <a:sym typeface="Wingdings" pitchFamily="2" charset="2"/>
              </a:rPr>
              <a:t>Διανυσματικό μέγεθος</a:t>
            </a:r>
          </a:p>
          <a:p>
            <a:pPr eaLnBrk="1" hangingPunct="1"/>
            <a:r>
              <a:rPr lang="el-GR" sz="2800">
                <a:sym typeface="Wingdings" pitchFamily="2" charset="2"/>
              </a:rPr>
              <a:t>Τύπος : </a:t>
            </a:r>
            <a:r>
              <a:rPr lang="el-GR" sz="2800" b="1">
                <a:sym typeface="Wingdings" pitchFamily="2" charset="2"/>
              </a:rPr>
              <a:t>Δχ=Χ</a:t>
            </a:r>
            <a:r>
              <a:rPr lang="el-GR" sz="2800" b="1" baseline="-25000">
                <a:sym typeface="Wingdings" pitchFamily="2" charset="2"/>
              </a:rPr>
              <a:t>τελ</a:t>
            </a:r>
            <a:r>
              <a:rPr lang="el-GR" sz="2800" b="1">
                <a:sym typeface="Wingdings" pitchFamily="2" charset="2"/>
              </a:rPr>
              <a:t>-Χ</a:t>
            </a:r>
            <a:r>
              <a:rPr lang="el-GR" sz="2800" b="1" baseline="-25000">
                <a:sym typeface="Wingdings" pitchFamily="2" charset="2"/>
              </a:rPr>
              <a:t>αρχ</a:t>
            </a:r>
            <a:endParaRPr lang="el-GR" sz="2800" baseline="-25000">
              <a:sym typeface="Wingdings" pitchFamily="2" charset="2"/>
            </a:endParaRPr>
          </a:p>
          <a:p>
            <a:pPr lvl="1" eaLnBrk="1" hangingPunct="1"/>
            <a:r>
              <a:rPr lang="el-GR" sz="2400">
                <a:sym typeface="Wingdings" pitchFamily="2" charset="2"/>
              </a:rPr>
              <a:t>Παράδειγμα : Δχ=</a:t>
            </a:r>
            <a:r>
              <a:rPr lang="en-US" sz="2400">
                <a:sym typeface="Wingdings" pitchFamily="2" charset="2"/>
              </a:rPr>
              <a:t>80</a:t>
            </a:r>
            <a:r>
              <a:rPr lang="el-GR" sz="2400">
                <a:sym typeface="Wingdings" pitchFamily="2" charset="2"/>
              </a:rPr>
              <a:t>-</a:t>
            </a:r>
            <a:r>
              <a:rPr lang="en-US" sz="2400">
                <a:sym typeface="Wingdings" pitchFamily="2" charset="2"/>
              </a:rPr>
              <a:t>20</a:t>
            </a:r>
            <a:r>
              <a:rPr lang="el-GR" sz="2400">
                <a:sym typeface="Wingdings" pitchFamily="2" charset="2"/>
              </a:rPr>
              <a:t>=</a:t>
            </a:r>
            <a:r>
              <a:rPr lang="en-US" sz="2400">
                <a:sym typeface="Wingdings" pitchFamily="2" charset="2"/>
              </a:rPr>
              <a:t>60</a:t>
            </a:r>
            <a:endParaRPr lang="el-GR" sz="2400">
              <a:sym typeface="Wingdings" pitchFamily="2" charset="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4 - Θέση υποσέλιδου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l-GR"/>
              <a:t>ΠΡΟΤΥΠΟ ΦΡΟΝΤΙΣΤΗΡΙΟ</a:t>
            </a:r>
          </a:p>
        </p:txBody>
      </p:sp>
      <p:sp>
        <p:nvSpPr>
          <p:cNvPr id="51203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214313"/>
            <a:ext cx="7793037" cy="1081087"/>
          </a:xfrm>
        </p:spPr>
        <p:txBody>
          <a:bodyPr/>
          <a:lstStyle/>
          <a:p>
            <a:pPr eaLnBrk="1" hangingPunct="1"/>
            <a:r>
              <a:rPr lang="el-GR" sz="4000" dirty="0"/>
              <a:t>Θεμελιώδη- Παράγωγα Μεγέθη</a:t>
            </a:r>
          </a:p>
        </p:txBody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50938" y="1752600"/>
            <a:ext cx="7772400" cy="4491038"/>
          </a:xfrm>
        </p:spPr>
        <p:txBody>
          <a:bodyPr/>
          <a:lstStyle/>
          <a:p>
            <a:pPr eaLnBrk="1" hangingPunct="1"/>
            <a:r>
              <a:rPr lang="el-GR" sz="2800" dirty="0"/>
              <a:t>Η περιγραφή των φαινομένων επιτυγχάνεται με τη χρήση των φυσικών μεγεθών. Αυτά χωρίζονται σε</a:t>
            </a:r>
          </a:p>
          <a:p>
            <a:pPr lvl="1" eaLnBrk="1" hangingPunct="1">
              <a:spcBef>
                <a:spcPts val="0"/>
              </a:spcBef>
            </a:pPr>
            <a:r>
              <a:rPr lang="el-GR" u="sng" dirty="0"/>
              <a:t>Θεμελιώδη</a:t>
            </a:r>
            <a:r>
              <a:rPr lang="el-GR" dirty="0"/>
              <a:t>: μάζα </a:t>
            </a:r>
            <a:r>
              <a:rPr lang="en-US" dirty="0"/>
              <a:t>m</a:t>
            </a:r>
            <a:r>
              <a:rPr lang="el-GR" dirty="0"/>
              <a:t>, μήκος </a:t>
            </a:r>
            <a:r>
              <a:rPr lang="en-US" dirty="0"/>
              <a:t>s</a:t>
            </a:r>
            <a:r>
              <a:rPr lang="el-GR" dirty="0"/>
              <a:t>, χρόνος </a:t>
            </a:r>
            <a:r>
              <a:rPr lang="en-US" dirty="0"/>
              <a:t>t</a:t>
            </a:r>
          </a:p>
          <a:p>
            <a:pPr marL="457200" lvl="1" indent="0" eaLnBrk="1" hangingPunct="1">
              <a:spcBef>
                <a:spcPts val="0"/>
              </a:spcBef>
              <a:buNone/>
            </a:pPr>
            <a:r>
              <a:rPr lang="en-US" dirty="0"/>
              <a:t>   </a:t>
            </a:r>
            <a:r>
              <a:rPr lang="el-GR" sz="2000" dirty="0"/>
              <a:t>ένταση </a:t>
            </a:r>
            <a:r>
              <a:rPr lang="el-GR" sz="2000" dirty="0" err="1"/>
              <a:t>ηλ</a:t>
            </a:r>
            <a:r>
              <a:rPr lang="el-GR" sz="2000" dirty="0"/>
              <a:t>. ρεύματος Ι, θερμοκρασία Τ, ποσότητα ύλης </a:t>
            </a:r>
            <a:r>
              <a:rPr lang="en-US" sz="2000" dirty="0"/>
              <a:t>n, </a:t>
            </a:r>
          </a:p>
          <a:p>
            <a:pPr marL="457200" lvl="1" indent="0" eaLnBrk="1" hangingPunct="1">
              <a:spcBef>
                <a:spcPts val="0"/>
              </a:spcBef>
              <a:buNone/>
            </a:pPr>
            <a:r>
              <a:rPr lang="en-US" sz="2000" dirty="0"/>
              <a:t>     </a:t>
            </a:r>
            <a:r>
              <a:rPr lang="el-GR" sz="2000" dirty="0"/>
              <a:t>φωτεινή ένταση </a:t>
            </a:r>
            <a:r>
              <a:rPr lang="en-US" sz="2000" dirty="0"/>
              <a:t>I</a:t>
            </a:r>
            <a:r>
              <a:rPr lang="en-US" sz="2000" baseline="-25000" dirty="0"/>
              <a:t>v</a:t>
            </a:r>
            <a:endParaRPr lang="en-US" sz="2000" dirty="0"/>
          </a:p>
          <a:p>
            <a:pPr lvl="1" eaLnBrk="1" hangingPunct="1"/>
            <a:r>
              <a:rPr lang="el-GR" u="sng" dirty="0"/>
              <a:t>Παράγωγα</a:t>
            </a:r>
            <a:r>
              <a:rPr lang="el-GR" dirty="0"/>
              <a:t>: είναι αυτά που ορίζονται με τη βοήθεια των θεμελιωδών μεγεθών πχ </a:t>
            </a:r>
            <a:r>
              <a:rPr lang="el-GR" sz="2000" dirty="0"/>
              <a:t>επιφάνεια </a:t>
            </a:r>
            <a:r>
              <a:rPr lang="en-US" sz="2000" dirty="0"/>
              <a:t>S</a:t>
            </a:r>
            <a:r>
              <a:rPr lang="el-GR" sz="2000" dirty="0"/>
              <a:t>,  όγκος </a:t>
            </a:r>
            <a:r>
              <a:rPr lang="en-US" sz="2000" dirty="0"/>
              <a:t>V, </a:t>
            </a:r>
            <a:r>
              <a:rPr lang="el-GR" sz="2000" dirty="0"/>
              <a:t>πυκνότητα ρ, ταχύτητα </a:t>
            </a:r>
            <a:r>
              <a:rPr lang="en-US" sz="2000" dirty="0"/>
              <a:t>u</a:t>
            </a:r>
            <a:r>
              <a:rPr lang="el-GR" sz="2000" dirty="0"/>
              <a:t>, επιτάχυνση α</a:t>
            </a:r>
            <a:r>
              <a:rPr lang="en-US" sz="2000" dirty="0"/>
              <a:t>, </a:t>
            </a:r>
            <a:r>
              <a:rPr lang="el-GR" sz="2000" dirty="0"/>
              <a:t>δύναμη </a:t>
            </a:r>
            <a:r>
              <a:rPr lang="en-US" sz="2000" dirty="0"/>
              <a:t>F, </a:t>
            </a:r>
            <a:r>
              <a:rPr lang="el-GR" sz="2000" dirty="0"/>
              <a:t>ενέργεια Ε και άλλα</a:t>
            </a:r>
            <a:endParaRPr lang="el-G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4 - Θέση υποσέλιδου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l-GR"/>
              <a:t>ΠΡΟΤΥΠΟ ΦΡΟΝΤΙΣΤΗΡΙΟ</a:t>
            </a:r>
          </a:p>
        </p:txBody>
      </p:sp>
      <p:sp>
        <p:nvSpPr>
          <p:cNvPr id="645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/>
              <a:t>Μετατόπιση</a:t>
            </a:r>
            <a:r>
              <a:rPr lang="en-US"/>
              <a:t> </a:t>
            </a:r>
            <a:r>
              <a:rPr lang="el-GR"/>
              <a:t>Δ</a:t>
            </a:r>
            <a:r>
              <a:rPr lang="en-US"/>
              <a:t>x</a:t>
            </a:r>
            <a:endParaRPr lang="el-GR"/>
          </a:p>
        </p:txBody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l-GR" dirty="0"/>
              <a:t>Πρόσημο μετατόπισης σώματος</a:t>
            </a:r>
          </a:p>
          <a:p>
            <a:pPr lvl="1" eaLnBrk="1" hangingPunct="1"/>
            <a:r>
              <a:rPr lang="el-GR" dirty="0"/>
              <a:t>Αν </a:t>
            </a:r>
            <a:r>
              <a:rPr lang="el-GR" dirty="0" err="1"/>
              <a:t>Δχ</a:t>
            </a:r>
            <a:r>
              <a:rPr lang="el-GR" dirty="0"/>
              <a:t>&gt;0 </a:t>
            </a:r>
            <a:r>
              <a:rPr lang="el-GR" sz="1800" dirty="0"/>
              <a:t>κινείται προς τους μεγαλύτερους αριθμούς θέσης</a:t>
            </a:r>
            <a:endParaRPr lang="el-GR" dirty="0"/>
          </a:p>
          <a:p>
            <a:pPr lvl="1" eaLnBrk="1" hangingPunct="1"/>
            <a:r>
              <a:rPr lang="el-GR" dirty="0"/>
              <a:t>Αν </a:t>
            </a:r>
            <a:r>
              <a:rPr lang="el-GR" dirty="0" err="1"/>
              <a:t>Δχ</a:t>
            </a:r>
            <a:r>
              <a:rPr lang="el-GR" dirty="0"/>
              <a:t>&lt;0 </a:t>
            </a:r>
            <a:r>
              <a:rPr lang="el-GR" sz="1800" dirty="0"/>
              <a:t>κινείται προς τους μικρότερους αριθμούς θέσης</a:t>
            </a:r>
          </a:p>
        </p:txBody>
      </p:sp>
      <p:grpSp>
        <p:nvGrpSpPr>
          <p:cNvPr id="64517" name="Group 4"/>
          <p:cNvGrpSpPr>
            <a:grpSpLocks/>
          </p:cNvGrpSpPr>
          <p:nvPr/>
        </p:nvGrpSpPr>
        <p:grpSpPr bwMode="auto">
          <a:xfrm>
            <a:off x="1066800" y="3733800"/>
            <a:ext cx="6781800" cy="1128713"/>
            <a:chOff x="720" y="2736"/>
            <a:chExt cx="4272" cy="711"/>
          </a:xfrm>
        </p:grpSpPr>
        <p:pic>
          <p:nvPicPr>
            <p:cNvPr id="64527" name="Picture 5" descr="tn_BTG010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888" y="2736"/>
              <a:ext cx="600" cy="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4528" name="Picture 6" descr="tn_BTG010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544" y="2736"/>
              <a:ext cx="600" cy="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64529" name="Group 7"/>
            <p:cNvGrpSpPr>
              <a:grpSpLocks/>
            </p:cNvGrpSpPr>
            <p:nvPr/>
          </p:nvGrpSpPr>
          <p:grpSpPr bwMode="auto">
            <a:xfrm>
              <a:off x="720" y="3072"/>
              <a:ext cx="4176" cy="327"/>
              <a:chOff x="768" y="3264"/>
              <a:chExt cx="4176" cy="327"/>
            </a:xfrm>
          </p:grpSpPr>
          <p:sp>
            <p:nvSpPr>
              <p:cNvPr id="64532" name="Line 8"/>
              <p:cNvSpPr>
                <a:spLocks noChangeShapeType="1"/>
              </p:cNvSpPr>
              <p:nvPr/>
            </p:nvSpPr>
            <p:spPr bwMode="auto">
              <a:xfrm>
                <a:off x="768" y="3312"/>
                <a:ext cx="417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64533" name="Text Box 9"/>
              <p:cNvSpPr txBox="1">
                <a:spLocks noChangeArrowheads="1"/>
              </p:cNvSpPr>
              <p:nvPr/>
            </p:nvSpPr>
            <p:spPr bwMode="auto">
              <a:xfrm>
                <a:off x="1440" y="3360"/>
                <a:ext cx="38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l-GR"/>
                  <a:t>Ο</a:t>
                </a:r>
              </a:p>
            </p:txBody>
          </p:sp>
          <p:sp>
            <p:nvSpPr>
              <p:cNvPr id="64534" name="Oval 10"/>
              <p:cNvSpPr>
                <a:spLocks noChangeArrowheads="1"/>
              </p:cNvSpPr>
              <p:nvPr/>
            </p:nvSpPr>
            <p:spPr bwMode="auto">
              <a:xfrm>
                <a:off x="1488" y="3264"/>
                <a:ext cx="144" cy="9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64530" name="Text Box 11"/>
            <p:cNvSpPr txBox="1">
              <a:spLocks noChangeArrowheads="1"/>
            </p:cNvSpPr>
            <p:nvPr/>
          </p:nvSpPr>
          <p:spPr bwMode="auto">
            <a:xfrm>
              <a:off x="2256" y="3216"/>
              <a:ext cx="273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l-GR"/>
                <a:t>        χ= 4                        χ= 8</a:t>
              </a:r>
            </a:p>
          </p:txBody>
        </p:sp>
        <p:sp>
          <p:nvSpPr>
            <p:cNvPr id="64531" name="Line 12"/>
            <p:cNvSpPr>
              <a:spLocks noChangeShapeType="1"/>
            </p:cNvSpPr>
            <p:nvPr/>
          </p:nvSpPr>
          <p:spPr bwMode="auto">
            <a:xfrm>
              <a:off x="3024" y="2880"/>
              <a:ext cx="91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GB"/>
            </a:p>
          </p:txBody>
        </p:sp>
      </p:grpSp>
      <p:pic>
        <p:nvPicPr>
          <p:cNvPr id="64518" name="Picture 13" descr="tn_BTG0105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943600" y="5105400"/>
            <a:ext cx="952500" cy="952500"/>
          </a:xfrm>
          <a:noFill/>
        </p:spPr>
      </p:pic>
      <p:pic>
        <p:nvPicPr>
          <p:cNvPr id="64519" name="Picture 14" descr="tn_BTG0105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895600" y="5105400"/>
            <a:ext cx="952500" cy="952500"/>
          </a:xfrm>
          <a:noFill/>
        </p:spPr>
      </p:pic>
      <p:grpSp>
        <p:nvGrpSpPr>
          <p:cNvPr id="64520" name="Group 15"/>
          <p:cNvGrpSpPr>
            <a:grpSpLocks/>
          </p:cNvGrpSpPr>
          <p:nvPr/>
        </p:nvGrpSpPr>
        <p:grpSpPr bwMode="auto">
          <a:xfrm>
            <a:off x="914400" y="5638800"/>
            <a:ext cx="6629400" cy="519113"/>
            <a:chOff x="768" y="3264"/>
            <a:chExt cx="4176" cy="327"/>
          </a:xfrm>
        </p:grpSpPr>
        <p:sp>
          <p:nvSpPr>
            <p:cNvPr id="64524" name="Line 16"/>
            <p:cNvSpPr>
              <a:spLocks noChangeShapeType="1"/>
            </p:cNvSpPr>
            <p:nvPr/>
          </p:nvSpPr>
          <p:spPr bwMode="auto">
            <a:xfrm>
              <a:off x="768" y="3312"/>
              <a:ext cx="41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64525" name="Text Box 17"/>
            <p:cNvSpPr txBox="1">
              <a:spLocks noChangeArrowheads="1"/>
            </p:cNvSpPr>
            <p:nvPr/>
          </p:nvSpPr>
          <p:spPr bwMode="auto">
            <a:xfrm>
              <a:off x="1440" y="3360"/>
              <a:ext cx="38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l-GR"/>
                <a:t>Ο</a:t>
              </a:r>
            </a:p>
          </p:txBody>
        </p:sp>
        <p:sp>
          <p:nvSpPr>
            <p:cNvPr id="64526" name="Oval 18"/>
            <p:cNvSpPr>
              <a:spLocks noChangeArrowheads="1"/>
            </p:cNvSpPr>
            <p:nvPr/>
          </p:nvSpPr>
          <p:spPr bwMode="auto">
            <a:xfrm>
              <a:off x="1488" y="3264"/>
              <a:ext cx="144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4521" name="Text Box 19"/>
          <p:cNvSpPr txBox="1">
            <a:spLocks noChangeArrowheads="1"/>
          </p:cNvSpPr>
          <p:nvPr/>
        </p:nvSpPr>
        <p:spPr bwMode="auto">
          <a:xfrm>
            <a:off x="3352800" y="5867400"/>
            <a:ext cx="434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/>
              <a:t> χ= 3                             χ= 7</a:t>
            </a:r>
          </a:p>
        </p:txBody>
      </p:sp>
      <p:sp>
        <p:nvSpPr>
          <p:cNvPr id="64522" name="Line 20"/>
          <p:cNvSpPr>
            <a:spLocks noChangeShapeType="1"/>
          </p:cNvSpPr>
          <p:nvPr/>
        </p:nvSpPr>
        <p:spPr bwMode="auto">
          <a:xfrm flipH="1">
            <a:off x="3962400" y="5410200"/>
            <a:ext cx="1828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64523" name="Text Box 21"/>
          <p:cNvSpPr txBox="1">
            <a:spLocks noChangeArrowheads="1"/>
          </p:cNvSpPr>
          <p:nvPr/>
        </p:nvSpPr>
        <p:spPr bwMode="auto">
          <a:xfrm>
            <a:off x="228600" y="4495800"/>
            <a:ext cx="1752600" cy="160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b="1">
                <a:solidFill>
                  <a:schemeClr val="hlink"/>
                </a:solidFill>
              </a:rPr>
              <a:t>Δχ</a:t>
            </a:r>
            <a:r>
              <a:rPr lang="en-US" b="1">
                <a:solidFill>
                  <a:schemeClr val="hlink"/>
                </a:solidFill>
              </a:rPr>
              <a:t>=8-4=4m</a:t>
            </a:r>
          </a:p>
          <a:p>
            <a:pPr>
              <a:spcBef>
                <a:spcPct val="50000"/>
              </a:spcBef>
            </a:pPr>
            <a:endParaRPr lang="en-US" b="1">
              <a:solidFill>
                <a:schemeClr val="hlink"/>
              </a:solidFill>
            </a:endParaRPr>
          </a:p>
          <a:p>
            <a:pPr>
              <a:spcBef>
                <a:spcPct val="50000"/>
              </a:spcBef>
            </a:pPr>
            <a:endParaRPr lang="en-US" b="1">
              <a:solidFill>
                <a:schemeClr val="hlink"/>
              </a:solidFill>
            </a:endParaRPr>
          </a:p>
          <a:p>
            <a:pPr>
              <a:spcBef>
                <a:spcPct val="50000"/>
              </a:spcBef>
            </a:pPr>
            <a:r>
              <a:rPr lang="el-GR" b="1">
                <a:solidFill>
                  <a:schemeClr val="hlink"/>
                </a:solidFill>
              </a:rPr>
              <a:t>Δχ</a:t>
            </a:r>
            <a:r>
              <a:rPr lang="en-US" b="1">
                <a:solidFill>
                  <a:schemeClr val="hlink"/>
                </a:solidFill>
              </a:rPr>
              <a:t>=</a:t>
            </a:r>
            <a:r>
              <a:rPr lang="el-GR" b="1">
                <a:solidFill>
                  <a:schemeClr val="hlink"/>
                </a:solidFill>
              </a:rPr>
              <a:t>3</a:t>
            </a:r>
            <a:r>
              <a:rPr lang="en-US" b="1">
                <a:solidFill>
                  <a:schemeClr val="hlink"/>
                </a:solidFill>
              </a:rPr>
              <a:t>-7=-4m</a:t>
            </a:r>
            <a:endParaRPr lang="el-GR" b="1">
              <a:solidFill>
                <a:schemeClr val="hlink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4 - Θέση υποσέλιδου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l-GR"/>
              <a:t>ΠΡΟΤΥΠΟ ΦΡΟΝΤΙΣΤΗΡΙΟ</a:t>
            </a:r>
          </a:p>
        </p:txBody>
      </p:sp>
      <p:sp>
        <p:nvSpPr>
          <p:cNvPr id="655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/>
              <a:t>Διάστημα </a:t>
            </a:r>
            <a:r>
              <a:rPr lang="en-US" dirty="0"/>
              <a:t>s</a:t>
            </a:r>
            <a:endParaRPr lang="el-GR" dirty="0"/>
          </a:p>
        </p:txBody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l-GR" dirty="0"/>
              <a:t>Διάστημα </a:t>
            </a:r>
            <a:r>
              <a:rPr lang="en-US" dirty="0"/>
              <a:t>S </a:t>
            </a:r>
            <a:r>
              <a:rPr lang="el-GR" dirty="0"/>
              <a:t>είναι το μήκος της τροχιάς που διαγράφει το κινητό </a:t>
            </a:r>
          </a:p>
          <a:p>
            <a:pPr lvl="1" eaLnBrk="1" hangingPunct="1"/>
            <a:r>
              <a:rPr lang="el-GR" dirty="0"/>
              <a:t>Δεν είναι το ίδιο με τη μετατόπιση </a:t>
            </a:r>
            <a:r>
              <a:rPr lang="el-GR" dirty="0" err="1"/>
              <a:t>Δχ</a:t>
            </a:r>
            <a:endParaRPr lang="el-GR" dirty="0"/>
          </a:p>
          <a:p>
            <a:pPr lvl="1" eaLnBrk="1" hangingPunct="1"/>
            <a:endParaRPr lang="el-GR" dirty="0"/>
          </a:p>
          <a:p>
            <a:pPr lvl="1" eaLnBrk="1" hangingPunct="1"/>
            <a:endParaRPr lang="el-GR" dirty="0"/>
          </a:p>
          <a:p>
            <a:pPr lvl="1" eaLnBrk="1" hangingPunct="1"/>
            <a:endParaRPr lang="el-GR" dirty="0"/>
          </a:p>
        </p:txBody>
      </p:sp>
      <p:grpSp>
        <p:nvGrpSpPr>
          <p:cNvPr id="65541" name="Group 5"/>
          <p:cNvGrpSpPr>
            <a:grpSpLocks/>
          </p:cNvGrpSpPr>
          <p:nvPr/>
        </p:nvGrpSpPr>
        <p:grpSpPr bwMode="auto">
          <a:xfrm>
            <a:off x="1447800" y="3886200"/>
            <a:ext cx="6781800" cy="1128713"/>
            <a:chOff x="912" y="2448"/>
            <a:chExt cx="4272" cy="711"/>
          </a:xfrm>
        </p:grpSpPr>
        <p:pic>
          <p:nvPicPr>
            <p:cNvPr id="65543" name="Picture 6" descr="tn_BTG010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120" y="2448"/>
              <a:ext cx="600" cy="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5544" name="Picture 7" descr="tn_BTG010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080" y="2448"/>
              <a:ext cx="600" cy="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5545" name="Picture 8" descr="tn_BTG010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968" y="2448"/>
              <a:ext cx="600" cy="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65546" name="Group 9"/>
            <p:cNvGrpSpPr>
              <a:grpSpLocks/>
            </p:cNvGrpSpPr>
            <p:nvPr/>
          </p:nvGrpSpPr>
          <p:grpSpPr bwMode="auto">
            <a:xfrm>
              <a:off x="912" y="2784"/>
              <a:ext cx="4176" cy="327"/>
              <a:chOff x="768" y="3264"/>
              <a:chExt cx="4176" cy="327"/>
            </a:xfrm>
          </p:grpSpPr>
          <p:sp>
            <p:nvSpPr>
              <p:cNvPr id="65550" name="Line 10"/>
              <p:cNvSpPr>
                <a:spLocks noChangeShapeType="1"/>
              </p:cNvSpPr>
              <p:nvPr/>
            </p:nvSpPr>
            <p:spPr bwMode="auto">
              <a:xfrm>
                <a:off x="768" y="3312"/>
                <a:ext cx="417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65551" name="Text Box 11"/>
              <p:cNvSpPr txBox="1">
                <a:spLocks noChangeArrowheads="1"/>
              </p:cNvSpPr>
              <p:nvPr/>
            </p:nvSpPr>
            <p:spPr bwMode="auto">
              <a:xfrm>
                <a:off x="1440" y="3360"/>
                <a:ext cx="38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l-GR"/>
                  <a:t>Ο</a:t>
                </a:r>
              </a:p>
            </p:txBody>
          </p:sp>
          <p:sp>
            <p:nvSpPr>
              <p:cNvPr id="65552" name="Oval 12"/>
              <p:cNvSpPr>
                <a:spLocks noChangeArrowheads="1"/>
              </p:cNvSpPr>
              <p:nvPr/>
            </p:nvSpPr>
            <p:spPr bwMode="auto">
              <a:xfrm>
                <a:off x="1488" y="3264"/>
                <a:ext cx="144" cy="9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65547" name="Text Box 13"/>
            <p:cNvSpPr txBox="1">
              <a:spLocks noChangeArrowheads="1"/>
            </p:cNvSpPr>
            <p:nvPr/>
          </p:nvSpPr>
          <p:spPr bwMode="auto">
            <a:xfrm>
              <a:off x="1728" y="2928"/>
              <a:ext cx="345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l-GR" dirty="0"/>
                <a:t>      χ</a:t>
              </a:r>
              <a:r>
                <a:rPr lang="en-US" dirty="0"/>
                <a:t>1</a:t>
              </a:r>
              <a:r>
                <a:rPr lang="el-GR" dirty="0"/>
                <a:t>= 4 </a:t>
              </a:r>
              <a:r>
                <a:rPr lang="en-US" dirty="0"/>
                <a:t>m</a:t>
              </a:r>
              <a:r>
                <a:rPr lang="el-GR" dirty="0"/>
                <a:t>               χ</a:t>
              </a:r>
              <a:r>
                <a:rPr lang="en-US" dirty="0"/>
                <a:t>2</a:t>
              </a:r>
              <a:r>
                <a:rPr lang="el-GR" dirty="0"/>
                <a:t>= 8  </a:t>
              </a:r>
              <a:r>
                <a:rPr lang="en-US" dirty="0"/>
                <a:t>m</a:t>
              </a:r>
              <a:r>
                <a:rPr lang="el-GR" dirty="0"/>
                <a:t>     </a:t>
              </a:r>
              <a:r>
                <a:rPr lang="en-US" dirty="0"/>
                <a:t>    </a:t>
              </a:r>
              <a:r>
                <a:rPr lang="el-GR" dirty="0"/>
                <a:t>χ</a:t>
              </a:r>
              <a:r>
                <a:rPr lang="en-US" dirty="0"/>
                <a:t>3</a:t>
              </a:r>
              <a:r>
                <a:rPr lang="el-GR" dirty="0"/>
                <a:t>=12</a:t>
              </a:r>
              <a:r>
                <a:rPr lang="en-US" dirty="0"/>
                <a:t> m</a:t>
              </a:r>
              <a:endParaRPr lang="el-GR" dirty="0"/>
            </a:p>
          </p:txBody>
        </p:sp>
        <p:sp>
          <p:nvSpPr>
            <p:cNvPr id="65548" name="Line 14"/>
            <p:cNvSpPr>
              <a:spLocks noChangeShapeType="1"/>
            </p:cNvSpPr>
            <p:nvPr/>
          </p:nvSpPr>
          <p:spPr bwMode="auto">
            <a:xfrm>
              <a:off x="2400" y="2544"/>
              <a:ext cx="1968" cy="0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65549" name="Line 15"/>
            <p:cNvSpPr>
              <a:spLocks noChangeShapeType="1"/>
            </p:cNvSpPr>
            <p:nvPr/>
          </p:nvSpPr>
          <p:spPr bwMode="auto">
            <a:xfrm flipH="1">
              <a:off x="3456" y="2928"/>
              <a:ext cx="672" cy="0"/>
            </a:xfrm>
            <a:prstGeom prst="line">
              <a:avLst/>
            </a:prstGeom>
            <a:noFill/>
            <a:ln w="57150">
              <a:solidFill>
                <a:schemeClr val="folHlink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65542" name="Text Box 16"/>
          <p:cNvSpPr txBox="1">
            <a:spLocks noChangeArrowheads="1"/>
          </p:cNvSpPr>
          <p:nvPr/>
        </p:nvSpPr>
        <p:spPr bwMode="auto">
          <a:xfrm>
            <a:off x="304800" y="3810000"/>
            <a:ext cx="2171700" cy="1615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l-GR" b="1" dirty="0" err="1">
                <a:solidFill>
                  <a:schemeClr val="hlink"/>
                </a:solidFill>
              </a:rPr>
              <a:t>Δχ</a:t>
            </a:r>
            <a:r>
              <a:rPr lang="en-US" b="1" dirty="0">
                <a:solidFill>
                  <a:schemeClr val="hlink"/>
                </a:solidFill>
              </a:rPr>
              <a:t>a=12-4=8m</a:t>
            </a:r>
          </a:p>
          <a:p>
            <a:pPr>
              <a:spcBef>
                <a:spcPct val="50000"/>
              </a:spcBef>
            </a:pPr>
            <a:r>
              <a:rPr lang="el-GR" b="1" dirty="0" err="1">
                <a:solidFill>
                  <a:srgbClr val="0070C0"/>
                </a:solidFill>
              </a:rPr>
              <a:t>Δχ</a:t>
            </a:r>
            <a:r>
              <a:rPr lang="en-US" b="1" dirty="0">
                <a:solidFill>
                  <a:srgbClr val="0070C0"/>
                </a:solidFill>
              </a:rPr>
              <a:t>b=8-12=-4m</a:t>
            </a:r>
          </a:p>
          <a:p>
            <a:pPr>
              <a:spcBef>
                <a:spcPct val="50000"/>
              </a:spcBef>
            </a:pPr>
            <a:r>
              <a:rPr lang="el-GR" b="1" dirty="0" err="1">
                <a:solidFill>
                  <a:srgbClr val="00B050"/>
                </a:solidFill>
              </a:rPr>
              <a:t>Δχ</a:t>
            </a:r>
            <a:r>
              <a:rPr lang="el-GR" b="1" dirty="0">
                <a:solidFill>
                  <a:srgbClr val="00B050"/>
                </a:solidFill>
              </a:rPr>
              <a:t>=8-4=4</a:t>
            </a:r>
            <a:r>
              <a:rPr lang="en-US" b="1" dirty="0">
                <a:solidFill>
                  <a:srgbClr val="00B050"/>
                </a:solidFill>
              </a:rPr>
              <a:t>m</a:t>
            </a:r>
          </a:p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hlink"/>
                </a:solidFill>
              </a:rPr>
              <a:t>S=8 + -4  = 12m</a:t>
            </a:r>
            <a:endParaRPr lang="el-GR" b="1" dirty="0">
              <a:solidFill>
                <a:schemeClr val="hlink"/>
              </a:solidFill>
            </a:endParaRPr>
          </a:p>
        </p:txBody>
      </p:sp>
      <p:sp>
        <p:nvSpPr>
          <p:cNvPr id="17" name="Line 14">
            <a:extLst>
              <a:ext uri="{FF2B5EF4-FFF2-40B4-BE49-F238E27FC236}">
                <a16:creationId xmlns:a16="http://schemas.microsoft.com/office/drawing/2014/main" id="{ACFF7520-4269-4F7B-B3AC-6D0E7CAA9287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0" y="4191000"/>
            <a:ext cx="1371600" cy="0"/>
          </a:xfrm>
          <a:prstGeom prst="line">
            <a:avLst/>
          </a:prstGeom>
          <a:noFill/>
          <a:ln w="38100">
            <a:solidFill>
              <a:srgbClr val="00B05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cxnSp>
        <p:nvCxnSpPr>
          <p:cNvPr id="3" name="Ευθεία γραμμή σύνδεσης 2">
            <a:extLst>
              <a:ext uri="{FF2B5EF4-FFF2-40B4-BE49-F238E27FC236}">
                <a16:creationId xmlns:a16="http://schemas.microsoft.com/office/drawing/2014/main" id="{6322837F-4318-43E8-9326-DCBE6E4489C9}"/>
              </a:ext>
            </a:extLst>
          </p:cNvPr>
          <p:cNvCxnSpPr/>
          <p:nvPr/>
        </p:nvCxnSpPr>
        <p:spPr>
          <a:xfrm>
            <a:off x="685800" y="5059114"/>
            <a:ext cx="0" cy="35108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Ευθεία γραμμή σύνδεσης 22">
            <a:extLst>
              <a:ext uri="{FF2B5EF4-FFF2-40B4-BE49-F238E27FC236}">
                <a16:creationId xmlns:a16="http://schemas.microsoft.com/office/drawing/2014/main" id="{85EFA451-40D4-4E7E-AB4B-20CA601A132A}"/>
              </a:ext>
            </a:extLst>
          </p:cNvPr>
          <p:cNvCxnSpPr/>
          <p:nvPr/>
        </p:nvCxnSpPr>
        <p:spPr>
          <a:xfrm>
            <a:off x="914400" y="5074741"/>
            <a:ext cx="0" cy="35108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Ευθεία γραμμή σύνδεσης 23">
            <a:extLst>
              <a:ext uri="{FF2B5EF4-FFF2-40B4-BE49-F238E27FC236}">
                <a16:creationId xmlns:a16="http://schemas.microsoft.com/office/drawing/2014/main" id="{CC02133B-7B10-4957-97F2-E1D643613DB3}"/>
              </a:ext>
            </a:extLst>
          </p:cNvPr>
          <p:cNvCxnSpPr/>
          <p:nvPr/>
        </p:nvCxnSpPr>
        <p:spPr>
          <a:xfrm>
            <a:off x="1143000" y="5074741"/>
            <a:ext cx="0" cy="35108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Ευθεία γραμμή σύνδεσης 24">
            <a:extLst>
              <a:ext uri="{FF2B5EF4-FFF2-40B4-BE49-F238E27FC236}">
                <a16:creationId xmlns:a16="http://schemas.microsoft.com/office/drawing/2014/main" id="{1B90CD82-0450-4117-AA09-6D8F560B2660}"/>
              </a:ext>
            </a:extLst>
          </p:cNvPr>
          <p:cNvCxnSpPr/>
          <p:nvPr/>
        </p:nvCxnSpPr>
        <p:spPr>
          <a:xfrm>
            <a:off x="1465385" y="5074741"/>
            <a:ext cx="0" cy="35108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4 - Θέση υποσέλιδου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l-GR"/>
              <a:t>ΠΡΟΤΥΠΟ ΦΡΟΝΤΙΣΤΗΡΙΟ</a:t>
            </a:r>
          </a:p>
        </p:txBody>
      </p:sp>
      <p:sp>
        <p:nvSpPr>
          <p:cNvPr id="67587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214313"/>
            <a:ext cx="7793037" cy="776287"/>
          </a:xfrm>
        </p:spPr>
        <p:txBody>
          <a:bodyPr/>
          <a:lstStyle/>
          <a:p>
            <a:pPr eaLnBrk="1" hangingPunct="1"/>
            <a:r>
              <a:rPr lang="el-GR" dirty="0"/>
              <a:t>Μέση Ταχύτητα</a:t>
            </a:r>
          </a:p>
        </p:txBody>
      </p:sp>
      <p:pic>
        <p:nvPicPr>
          <p:cNvPr id="67591" name="Picture 1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43116" y="2057400"/>
            <a:ext cx="5014884" cy="4594718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0D986A2-1428-45EE-A86D-1C8C6D662F34}"/>
              </a:ext>
            </a:extLst>
          </p:cNvPr>
          <p:cNvSpPr txBox="1"/>
          <p:nvPr/>
        </p:nvSpPr>
        <p:spPr>
          <a:xfrm>
            <a:off x="1295399" y="956603"/>
            <a:ext cx="764857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</a:t>
            </a:r>
            <a:r>
              <a:rPr lang="en-US" sz="2800" b="1" dirty="0"/>
              <a:t>u</a:t>
            </a:r>
            <a:r>
              <a:rPr lang="el-GR" sz="2800" b="1" baseline="-25000" dirty="0"/>
              <a:t>μ</a:t>
            </a:r>
            <a:r>
              <a:rPr lang="el-GR" sz="2800" b="1" dirty="0"/>
              <a:t> = </a:t>
            </a:r>
            <a:r>
              <a:rPr lang="en-US" sz="2800" b="1" dirty="0"/>
              <a:t>s/</a:t>
            </a:r>
            <a:r>
              <a:rPr lang="el-GR" sz="2800" b="1" dirty="0"/>
              <a:t>Δ</a:t>
            </a:r>
            <a:r>
              <a:rPr lang="en-US" sz="2800" b="1" dirty="0"/>
              <a:t>t     </a:t>
            </a:r>
            <a:endParaRPr lang="el-GR" sz="2800" b="1" dirty="0"/>
          </a:p>
          <a:p>
            <a:r>
              <a:rPr lang="el-GR" sz="2800" b="1" dirty="0"/>
              <a:t>διάστημα (απόσταση)/χρονικό διάστημα</a:t>
            </a:r>
            <a:endParaRPr lang="el-GR" b="1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35A7FBE-7044-4152-9B8A-1C8C699A84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852487"/>
          </a:xfrm>
        </p:spPr>
        <p:txBody>
          <a:bodyPr/>
          <a:lstStyle/>
          <a:p>
            <a:r>
              <a:rPr lang="el-GR" dirty="0"/>
              <a:t>Διανυσματική μέση ταχύτητα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5FCCD48-E93D-49CE-90E6-DF5A9BDF44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0797" y="2017713"/>
            <a:ext cx="4936232" cy="4114800"/>
          </a:xfrm>
        </p:spPr>
        <p:txBody>
          <a:bodyPr/>
          <a:lstStyle/>
          <a:p>
            <a:r>
              <a:rPr lang="en-US" dirty="0"/>
              <a:t>U</a:t>
            </a:r>
            <a:r>
              <a:rPr lang="el-GR" baseline="-25000" dirty="0"/>
              <a:t>μ </a:t>
            </a:r>
            <a:r>
              <a:rPr lang="el-GR" dirty="0"/>
              <a:t>= ΔΧ/Δ</a:t>
            </a:r>
            <a:r>
              <a:rPr lang="en-US" dirty="0"/>
              <a:t>t</a:t>
            </a:r>
            <a:endParaRPr lang="el-GR" dirty="0"/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sz="2800" dirty="0"/>
              <a:t>Μετατόπιση/χρονικό διάστημα</a:t>
            </a:r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600E6E28-9132-4BEA-B7B9-EA251DEF7B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ΠΡΟΤΥΠΟ ΦΡΟΝΤΙΣΤΗΡΙΟ</a:t>
            </a:r>
          </a:p>
        </p:txBody>
      </p:sp>
      <p:pic>
        <p:nvPicPr>
          <p:cNvPr id="5" name="Picture 15">
            <a:extLst>
              <a:ext uri="{FF2B5EF4-FFF2-40B4-BE49-F238E27FC236}">
                <a16:creationId xmlns:a16="http://schemas.microsoft.com/office/drawing/2014/main" id="{6C0B81BA-6CE3-4639-99EB-F73CA485BF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57800" y="923605"/>
            <a:ext cx="3625404" cy="5720082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</p:pic>
      <p:cxnSp>
        <p:nvCxnSpPr>
          <p:cNvPr id="7" name="Ευθύγραμμο βέλος σύνδεσης 6">
            <a:extLst>
              <a:ext uri="{FF2B5EF4-FFF2-40B4-BE49-F238E27FC236}">
                <a16:creationId xmlns:a16="http://schemas.microsoft.com/office/drawing/2014/main" id="{863BFF63-A258-4247-BCB3-2E032BB8A22B}"/>
              </a:ext>
            </a:extLst>
          </p:cNvPr>
          <p:cNvCxnSpPr>
            <a:cxnSpLocks/>
          </p:cNvCxnSpPr>
          <p:nvPr/>
        </p:nvCxnSpPr>
        <p:spPr>
          <a:xfrm>
            <a:off x="1600200" y="2133600"/>
            <a:ext cx="53340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Ευθύγραμμο βέλος σύνδεσης 8">
            <a:extLst>
              <a:ext uri="{FF2B5EF4-FFF2-40B4-BE49-F238E27FC236}">
                <a16:creationId xmlns:a16="http://schemas.microsoft.com/office/drawing/2014/main" id="{5EC5DA90-6BAB-4B8C-9E55-FC0915FFF7F0}"/>
              </a:ext>
            </a:extLst>
          </p:cNvPr>
          <p:cNvCxnSpPr/>
          <p:nvPr/>
        </p:nvCxnSpPr>
        <p:spPr>
          <a:xfrm flipV="1">
            <a:off x="1571625" y="2362200"/>
            <a:ext cx="4676775" cy="10668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37426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5 - Θέση υποσέλιδου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l-GR"/>
              <a:t>ΠΡΟΤΥΠΟ ΦΡΟΝΤΙΣΤΗΡΙΟ</a:t>
            </a:r>
          </a:p>
        </p:txBody>
      </p:sp>
      <p:sp>
        <p:nvSpPr>
          <p:cNvPr id="52227" name="Rectangle 2"/>
          <p:cNvSpPr>
            <a:spLocks noGrp="1" noChangeArrowheads="1"/>
          </p:cNvSpPr>
          <p:nvPr>
            <p:ph type="title"/>
          </p:nvPr>
        </p:nvSpPr>
        <p:spPr>
          <a:xfrm>
            <a:off x="894971" y="207169"/>
            <a:ext cx="7793037" cy="725488"/>
          </a:xfrm>
        </p:spPr>
        <p:txBody>
          <a:bodyPr/>
          <a:lstStyle/>
          <a:p>
            <a:pPr eaLnBrk="1" hangingPunct="1"/>
            <a:r>
              <a:rPr lang="el-GR" sz="3600" dirty="0"/>
              <a:t>Το Διεθνές Σύστημα Μονάδων </a:t>
            </a:r>
            <a:r>
              <a:rPr lang="en-US" sz="3600" dirty="0"/>
              <a:t>S.I.</a:t>
            </a:r>
            <a:endParaRPr lang="el-GR" sz="3600" dirty="0"/>
          </a:p>
        </p:txBody>
      </p:sp>
      <p:sp>
        <p:nvSpPr>
          <p:cNvPr id="5222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96143" y="1144307"/>
            <a:ext cx="7351713" cy="72548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l-GR" sz="2000" dirty="0"/>
              <a:t>Το διεθνές σύστημα μονάδων είναι ένα σύνολο μονάδων θεμελιωδών μεγεθών και παραγώγων μεγεθών</a:t>
            </a:r>
          </a:p>
        </p:txBody>
      </p:sp>
      <p:graphicFrame>
        <p:nvGraphicFramePr>
          <p:cNvPr id="213330" name="Group 338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108391330"/>
              </p:ext>
            </p:extLst>
          </p:nvPr>
        </p:nvGraphicFramePr>
        <p:xfrm>
          <a:off x="1371600" y="1965960"/>
          <a:ext cx="6019800" cy="2926080"/>
        </p:xfrm>
        <a:graphic>
          <a:graphicData uri="http://schemas.openxmlformats.org/drawingml/2006/table">
            <a:tbl>
              <a:tblPr/>
              <a:tblGrid>
                <a:gridCol w="1504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049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49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049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Μέγεθος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Σύμβολο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Μονάδα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Όνομα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Μήκος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S</a:t>
                      </a:r>
                      <a:endParaRPr kumimoji="0" lang="el-GR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 m</a:t>
                      </a:r>
                      <a:endParaRPr kumimoji="0" lang="el-GR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Μέτρο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Μάζα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M</a:t>
                      </a:r>
                      <a:endParaRPr kumimoji="0" lang="el-GR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 kgr</a:t>
                      </a:r>
                      <a:endParaRPr kumimoji="0" lang="el-GR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Κιλό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Χρόνος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t</a:t>
                      </a:r>
                      <a:endParaRPr kumimoji="0" lang="el-GR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 sec</a:t>
                      </a:r>
                      <a:endParaRPr kumimoji="0" lang="el-GR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Δευτερόλεπτο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Θερμοκρασία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Τ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 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Κέλβιν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Ένταση ρεύματος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 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Αμπέρ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Τάση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V</a:t>
                      </a:r>
                      <a:endParaRPr kumimoji="0" lang="el-G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 Volt</a:t>
                      </a:r>
                      <a:endParaRPr kumimoji="0" lang="el-G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Βόλτ</a:t>
                      </a:r>
                      <a:endParaRPr kumimoji="0" lang="el-G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Ισχύς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Ρ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 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W</a:t>
                      </a:r>
                      <a:endParaRPr kumimoji="0" lang="el-GR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Βάτ</a:t>
                      </a:r>
                      <a:endParaRPr kumimoji="0" lang="el-G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6" name="Picture 4">
            <a:extLst>
              <a:ext uri="{FF2B5EF4-FFF2-40B4-BE49-F238E27FC236}">
                <a16:creationId xmlns:a16="http://schemas.microsoft.com/office/drawing/2014/main" id="{ED7BB05A-FE0B-4222-BFF3-737D67D2FB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2672" y="4988205"/>
            <a:ext cx="7998655" cy="1455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4 - Θέση υποσέλιδου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l-GR"/>
              <a:t>ΠΡΟΤΥΠΟ ΦΡΟΝΤΙΣΤΗΡΙΟ</a:t>
            </a:r>
          </a:p>
        </p:txBody>
      </p:sp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>
          <a:xfrm>
            <a:off x="1130301" y="306387"/>
            <a:ext cx="7793037" cy="838200"/>
          </a:xfrm>
        </p:spPr>
        <p:txBody>
          <a:bodyPr/>
          <a:lstStyle/>
          <a:p>
            <a:pPr eaLnBrk="1" hangingPunct="1"/>
            <a:r>
              <a:rPr lang="el-GR" sz="4000" dirty="0"/>
              <a:t>Είδη Μεγεθών στη Φυσική</a:t>
            </a:r>
          </a:p>
        </p:txBody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1697842"/>
            <a:ext cx="7772400" cy="4114800"/>
          </a:xfrm>
        </p:spPr>
        <p:txBody>
          <a:bodyPr/>
          <a:lstStyle/>
          <a:p>
            <a:pPr eaLnBrk="1" hangingPunct="1"/>
            <a:r>
              <a:rPr lang="el-GR" sz="2800" dirty="0"/>
              <a:t>Τα φυσικά μεγέθη χωρίζονται σε δύο μεγάλες κατηγορίες:</a:t>
            </a:r>
          </a:p>
          <a:p>
            <a:pPr lvl="1" eaLnBrk="1" hangingPunct="1"/>
            <a:r>
              <a:rPr lang="el-GR" sz="2400" dirty="0"/>
              <a:t>Μονόμετρα: είναι τα μεγέθη που καθορίζονται πλήρως εάν γνωρίζουμε το μέτρο τους</a:t>
            </a:r>
          </a:p>
          <a:p>
            <a:pPr lvl="2" eaLnBrk="1" hangingPunct="1"/>
            <a:r>
              <a:rPr lang="el-GR" sz="2000" dirty="0"/>
              <a:t>Χρόνος, μάζα, θερμοκρασία</a:t>
            </a:r>
            <a:r>
              <a:rPr lang="en-US" sz="2000" dirty="0"/>
              <a:t>, </a:t>
            </a:r>
            <a:r>
              <a:rPr lang="el-GR" sz="2000" dirty="0"/>
              <a:t>ενέργεια κ.α.</a:t>
            </a:r>
          </a:p>
          <a:p>
            <a:pPr lvl="1" eaLnBrk="1" hangingPunct="1"/>
            <a:r>
              <a:rPr lang="el-GR" sz="2400" dirty="0"/>
              <a:t>Διανυσματικά: είναι τα μεγέθη που καθορίζονται πλήρως εάν γνωρίζουμε όχι μόνο το μέτρο τους αλλά και την κατεύθυνση και το σημείο εφαρμογής τους</a:t>
            </a:r>
          </a:p>
          <a:p>
            <a:pPr lvl="2" eaLnBrk="1" hangingPunct="1"/>
            <a:r>
              <a:rPr lang="el-GR" sz="2000" dirty="0"/>
              <a:t>Θέση, μετατόπιση, ταχύτητα, επιτάχυνση, δύναμη κ.α.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57482" y="357166"/>
            <a:ext cx="62154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800" b="1" u="sng" dirty="0">
                <a:solidFill>
                  <a:srgbClr val="FF0000"/>
                </a:solidFill>
              </a:rPr>
              <a:t>ΜΗΚΟΣ</a:t>
            </a:r>
            <a:r>
              <a:rPr lang="el-GR" sz="2800" dirty="0">
                <a:solidFill>
                  <a:srgbClr val="FF0000"/>
                </a:solidFill>
              </a:rPr>
              <a:t> </a:t>
            </a:r>
            <a:r>
              <a:rPr lang="el-GR" sz="2000" dirty="0">
                <a:solidFill>
                  <a:srgbClr val="FF0000"/>
                </a:solidFill>
              </a:rPr>
              <a:t>(πλάτος, ύψος, πάχος, βάθος)</a:t>
            </a:r>
            <a:r>
              <a:rPr lang="el-GR" sz="2000" b="1" u="sng" dirty="0">
                <a:solidFill>
                  <a:srgbClr val="FF0000"/>
                </a:solidFill>
              </a:rPr>
              <a:t> </a:t>
            </a:r>
            <a:endParaRPr lang="el-GR" sz="2800" dirty="0">
              <a:solidFill>
                <a:srgbClr val="FF0000"/>
              </a:solidFill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860025" y="1095653"/>
            <a:ext cx="7572428" cy="1415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</a:rPr>
              <a:t> </a:t>
            </a:r>
            <a:r>
              <a:rPr kumimoji="0" lang="el-GR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</a:rPr>
              <a:t>Μονάδα μέτρησης </a:t>
            </a:r>
            <a:r>
              <a:rPr lang="el-GR" sz="2400" b="1" dirty="0">
                <a:latin typeface="Calibri" pitchFamily="34" charset="0"/>
                <a:ea typeface="Times New Roman" pitchFamily="18" charset="0"/>
              </a:rPr>
              <a:t>στο</a:t>
            </a:r>
            <a:r>
              <a:rPr kumimoji="0" lang="el-GR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</a:rPr>
              <a:t> (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</a:rPr>
              <a:t>S</a:t>
            </a:r>
            <a:r>
              <a:rPr kumimoji="0" lang="el-GR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</a:rPr>
              <a:t>.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</a:rPr>
              <a:t>I</a:t>
            </a:r>
            <a:r>
              <a:rPr kumimoji="0" lang="el-GR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</a:rPr>
              <a:t>.)</a:t>
            </a:r>
            <a:br>
              <a:rPr kumimoji="0" lang="el-GR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</a:rPr>
            </a:br>
            <a:r>
              <a:rPr kumimoji="0" lang="el-GR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</a:rPr>
              <a:t>                                               </a:t>
            </a:r>
            <a:endParaRPr kumimoji="0" lang="el-GR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</a:t>
            </a:r>
            <a:br>
              <a:rPr kumimoji="0" lang="el-GR" sz="1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br>
              <a:rPr kumimoji="0" lang="el-GR" sz="1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endParaRPr kumimoji="0" lang="el-G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26" name="Text Box 2"/>
          <p:cNvSpPr txBox="1">
            <a:spLocks noChangeArrowheads="1"/>
          </p:cNvSpPr>
          <p:nvPr/>
        </p:nvSpPr>
        <p:spPr bwMode="auto">
          <a:xfrm>
            <a:off x="4730926" y="1498362"/>
            <a:ext cx="1785950" cy="571504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8100000" algn="ctr" rotWithShape="0">
              <a:srgbClr val="808080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24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alibri" pitchFamily="34" charset="0"/>
              </a:rPr>
              <a:t>1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alibri" pitchFamily="34" charset="0"/>
              </a:rPr>
              <a:t> </a:t>
            </a:r>
            <a:r>
              <a:rPr kumimoji="0" lang="el-GR" sz="24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alibri" pitchFamily="34" charset="0"/>
              </a:rPr>
              <a:t>μέτρο</a:t>
            </a:r>
            <a:r>
              <a:rPr kumimoji="0" lang="el-GR" sz="2400" b="1" i="0" u="none" strike="noStrike" cap="none" normalizeH="0" dirty="0">
                <a:ln>
                  <a:noFill/>
                </a:ln>
                <a:solidFill>
                  <a:srgbClr val="000080"/>
                </a:solidFill>
                <a:effectLst/>
                <a:latin typeface="Calibri" pitchFamily="34" charset="0"/>
              </a:rPr>
              <a:t>  (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alibri" pitchFamily="34" charset="0"/>
              </a:rPr>
              <a:t>m</a:t>
            </a:r>
            <a:r>
              <a:rPr kumimoji="0" lang="el-GR" sz="24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alibri" pitchFamily="34" charset="0"/>
              </a:rPr>
              <a:t>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2" name="Group 42"/>
          <p:cNvGrpSpPr>
            <a:grpSpLocks/>
          </p:cNvGrpSpPr>
          <p:nvPr/>
        </p:nvGrpSpPr>
        <p:grpSpPr bwMode="auto">
          <a:xfrm>
            <a:off x="642910" y="2928934"/>
            <a:ext cx="3500462" cy="2857520"/>
            <a:chOff x="1470" y="7807"/>
            <a:chExt cx="4110" cy="2964"/>
          </a:xfrm>
        </p:grpSpPr>
        <p:sp>
          <p:nvSpPr>
            <p:cNvPr id="1107" name="Text Box 83"/>
            <p:cNvSpPr txBox="1">
              <a:spLocks noChangeArrowheads="1"/>
            </p:cNvSpPr>
            <p:nvPr/>
          </p:nvSpPr>
          <p:spPr bwMode="auto">
            <a:xfrm>
              <a:off x="2477" y="7955"/>
              <a:ext cx="898" cy="451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1600" b="0" i="0" u="none" strike="noStrike" cap="none" normalizeH="0" baseline="0" dirty="0">
                  <a:ln>
                    <a:noFill/>
                  </a:ln>
                  <a:solidFill>
                    <a:srgbClr val="0000FF"/>
                  </a:solidFill>
                  <a:effectLst/>
                  <a:latin typeface="Arial" pitchFamily="34" charset="0"/>
                  <a:ea typeface="Times New Roman" pitchFamily="18" charset="0"/>
                </a:rPr>
                <a:t>•</a:t>
              </a:r>
              <a:r>
                <a:rPr kumimoji="0" lang="en-US" sz="1600" b="1" i="0" u="none" strike="noStrike" cap="none" normalizeH="0" baseline="0" dirty="0">
                  <a:ln>
                    <a:noFill/>
                  </a:ln>
                  <a:solidFill>
                    <a:srgbClr val="0000FF"/>
                  </a:solidFill>
                  <a:effectLst/>
                  <a:latin typeface="Arial" pitchFamily="34" charset="0"/>
                  <a:ea typeface="Times New Roman" pitchFamily="18" charset="0"/>
                </a:rPr>
                <a:t>1000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106" name="Text Box 82"/>
            <p:cNvSpPr txBox="1">
              <a:spLocks noChangeArrowheads="1"/>
            </p:cNvSpPr>
            <p:nvPr/>
          </p:nvSpPr>
          <p:spPr bwMode="auto">
            <a:xfrm>
              <a:off x="4846" y="9855"/>
              <a:ext cx="734" cy="451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1400" b="1" i="0" u="none" strike="noStrike" cap="none" normalizeH="0" baseline="0" dirty="0">
                  <a:ln>
                    <a:noFill/>
                  </a:ln>
                  <a:solidFill>
                    <a:srgbClr val="0000FF"/>
                  </a:solidFill>
                  <a:effectLst/>
                  <a:latin typeface="Arial" pitchFamily="34" charset="0"/>
                  <a:ea typeface="Times New Roman" pitchFamily="18" charset="0"/>
                </a:rPr>
                <a:t>•</a:t>
              </a:r>
              <a:r>
                <a:rPr kumimoji="0" lang="en-US" sz="1400" b="1" i="0" u="none" strike="noStrike" cap="none" normalizeH="0" baseline="0" dirty="0">
                  <a:ln>
                    <a:noFill/>
                  </a:ln>
                  <a:solidFill>
                    <a:srgbClr val="0000FF"/>
                  </a:solidFill>
                  <a:effectLst/>
                  <a:latin typeface="Arial" pitchFamily="34" charset="0"/>
                  <a:ea typeface="Times New Roman" pitchFamily="18" charset="0"/>
                </a:rPr>
                <a:t>10</a:t>
              </a:r>
              <a:endPara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105" name="Text Box 81"/>
            <p:cNvSpPr txBox="1">
              <a:spLocks noChangeArrowheads="1"/>
            </p:cNvSpPr>
            <p:nvPr/>
          </p:nvSpPr>
          <p:spPr bwMode="auto">
            <a:xfrm>
              <a:off x="4066" y="9195"/>
              <a:ext cx="734" cy="451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1400" b="1" i="0" u="none" strike="noStrike" cap="none" normalizeH="0" baseline="0" dirty="0">
                  <a:ln>
                    <a:noFill/>
                  </a:ln>
                  <a:solidFill>
                    <a:srgbClr val="0000FF"/>
                  </a:solidFill>
                  <a:effectLst/>
                  <a:latin typeface="Arial" pitchFamily="34" charset="0"/>
                  <a:ea typeface="Times New Roman" pitchFamily="18" charset="0"/>
                </a:rPr>
                <a:t>•</a:t>
              </a:r>
              <a:r>
                <a:rPr kumimoji="0" lang="en-US" sz="1400" b="1" i="0" u="none" strike="noStrike" cap="none" normalizeH="0" baseline="0" dirty="0">
                  <a:ln>
                    <a:noFill/>
                  </a:ln>
                  <a:solidFill>
                    <a:srgbClr val="0000FF"/>
                  </a:solidFill>
                  <a:effectLst/>
                  <a:latin typeface="Arial" pitchFamily="34" charset="0"/>
                  <a:ea typeface="Times New Roman" pitchFamily="18" charset="0"/>
                </a:rPr>
                <a:t>10</a:t>
              </a:r>
              <a:endPara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104" name="Text Box 80"/>
            <p:cNvSpPr txBox="1">
              <a:spLocks noChangeArrowheads="1"/>
            </p:cNvSpPr>
            <p:nvPr/>
          </p:nvSpPr>
          <p:spPr bwMode="auto">
            <a:xfrm>
              <a:off x="3241" y="8550"/>
              <a:ext cx="734" cy="451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1600" b="1" i="0" u="none" strike="noStrike" cap="none" normalizeH="0" baseline="0" dirty="0">
                  <a:ln>
                    <a:noFill/>
                  </a:ln>
                  <a:solidFill>
                    <a:srgbClr val="0000FF"/>
                  </a:solidFill>
                  <a:effectLst/>
                  <a:latin typeface="Arial" pitchFamily="34" charset="0"/>
                  <a:ea typeface="Times New Roman" pitchFamily="18" charset="0"/>
                </a:rPr>
                <a:t>•</a:t>
              </a:r>
              <a:r>
                <a:rPr kumimoji="0" lang="en-US" sz="1600" b="1" i="0" u="none" strike="noStrike" cap="none" normalizeH="0" baseline="0" dirty="0">
                  <a:ln>
                    <a:noFill/>
                  </a:ln>
                  <a:solidFill>
                    <a:srgbClr val="0000FF"/>
                  </a:solidFill>
                  <a:effectLst/>
                  <a:latin typeface="Arial" pitchFamily="34" charset="0"/>
                  <a:ea typeface="Times New Roman" pitchFamily="18" charset="0"/>
                </a:rPr>
                <a:t>10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grpSp>
          <p:nvGrpSpPr>
            <p:cNvPr id="3" name="Group 43"/>
            <p:cNvGrpSpPr>
              <a:grpSpLocks/>
            </p:cNvGrpSpPr>
            <p:nvPr/>
          </p:nvGrpSpPr>
          <p:grpSpPr bwMode="auto">
            <a:xfrm>
              <a:off x="1470" y="7807"/>
              <a:ext cx="3886" cy="2964"/>
              <a:chOff x="1470" y="7837"/>
              <a:chExt cx="3886" cy="2964"/>
            </a:xfrm>
          </p:grpSpPr>
          <p:grpSp>
            <p:nvGrpSpPr>
              <p:cNvPr id="5" name="Group 56"/>
              <p:cNvGrpSpPr>
                <a:grpSpLocks/>
              </p:cNvGrpSpPr>
              <p:nvPr/>
            </p:nvGrpSpPr>
            <p:grpSpPr bwMode="auto">
              <a:xfrm>
                <a:off x="1470" y="7837"/>
                <a:ext cx="3886" cy="2964"/>
                <a:chOff x="1470" y="8304"/>
                <a:chExt cx="3886" cy="2964"/>
              </a:xfrm>
            </p:grpSpPr>
            <p:sp>
              <p:nvSpPr>
                <p:cNvPr id="1103" name="Text Box 79"/>
                <p:cNvSpPr txBox="1">
                  <a:spLocks noChangeArrowheads="1"/>
                </p:cNvSpPr>
                <p:nvPr/>
              </p:nvSpPr>
              <p:spPr bwMode="auto">
                <a:xfrm>
                  <a:off x="4635" y="10875"/>
                  <a:ext cx="721" cy="393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400" b="0" i="0" u="none" strike="noStrike" cap="none" normalizeH="0" baseline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ea typeface="Times New Roman" pitchFamily="18" charset="0"/>
                    </a:rPr>
                    <a:t>mm</a:t>
                  </a:r>
                  <a:endParaRPr kumimoji="0" lang="en-US" sz="14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endParaRPr>
                </a:p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8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endParaRPr>
                </a:p>
              </p:txBody>
            </p:sp>
            <p:grpSp>
              <p:nvGrpSpPr>
                <p:cNvPr id="6" name="Group 57"/>
                <p:cNvGrpSpPr>
                  <a:grpSpLocks/>
                </p:cNvGrpSpPr>
                <p:nvPr/>
              </p:nvGrpSpPr>
              <p:grpSpPr bwMode="auto">
                <a:xfrm>
                  <a:off x="1470" y="8304"/>
                  <a:ext cx="3840" cy="2904"/>
                  <a:chOff x="1470" y="8304"/>
                  <a:chExt cx="3840" cy="2904"/>
                </a:xfrm>
              </p:grpSpPr>
              <p:grpSp>
                <p:nvGrpSpPr>
                  <p:cNvPr id="7" name="Group 59"/>
                  <p:cNvGrpSpPr>
                    <a:grpSpLocks/>
                  </p:cNvGrpSpPr>
                  <p:nvPr/>
                </p:nvGrpSpPr>
                <p:grpSpPr bwMode="auto">
                  <a:xfrm>
                    <a:off x="1470" y="8304"/>
                    <a:ext cx="3090" cy="2904"/>
                    <a:chOff x="1470" y="8304"/>
                    <a:chExt cx="3090" cy="2904"/>
                  </a:xfrm>
                </p:grpSpPr>
                <p:sp>
                  <p:nvSpPr>
                    <p:cNvPr id="1102" name="Text Box 78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855" y="10215"/>
                      <a:ext cx="600" cy="45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</a:rPr>
                        <a:t>cm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p:txBody>
                </p:sp>
                <p:grpSp>
                  <p:nvGrpSpPr>
                    <p:cNvPr id="8" name="Group 6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470" y="8304"/>
                      <a:ext cx="3090" cy="2904"/>
                      <a:chOff x="1470" y="8304"/>
                      <a:chExt cx="3090" cy="2904"/>
                    </a:xfrm>
                  </p:grpSpPr>
                  <p:sp>
                    <p:nvSpPr>
                      <p:cNvPr id="1101" name="Text Box 77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3106" y="9558"/>
                        <a:ext cx="674" cy="450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en-US" sz="14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pitchFamily="34" charset="0"/>
                            <a:ea typeface="Times New Roman" pitchFamily="18" charset="0"/>
                          </a:rPr>
                          <a:t>dm</a:t>
                        </a:r>
                        <a:endPara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endParaRPr>
                      </a:p>
                    </p:txBody>
                  </p:sp>
                  <p:grpSp>
                    <p:nvGrpSpPr>
                      <p:cNvPr id="9" name="Group 61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470" y="8304"/>
                        <a:ext cx="3090" cy="2904"/>
                        <a:chOff x="1470" y="7515"/>
                        <a:chExt cx="3090" cy="2904"/>
                      </a:xfrm>
                    </p:grpSpPr>
                    <p:sp>
                      <p:nvSpPr>
                        <p:cNvPr id="1100" name="AutoShape 76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4560" y="9774"/>
                          <a:ext cx="0" cy="645"/>
                        </a:xfrm>
                        <a:prstGeom prst="straightConnector1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l-GR"/>
                        </a:p>
                      </p:txBody>
                    </p:sp>
                    <p:sp>
                      <p:nvSpPr>
                        <p:cNvPr id="1099" name="AutoShape 75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3780" y="9114"/>
                          <a:ext cx="0" cy="645"/>
                        </a:xfrm>
                        <a:prstGeom prst="straightConnector1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l-GR"/>
                        </a:p>
                      </p:txBody>
                    </p:sp>
                    <p:sp>
                      <p:nvSpPr>
                        <p:cNvPr id="1098" name="AutoShape 74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3000" y="9114"/>
                          <a:ext cx="780" cy="0"/>
                        </a:xfrm>
                        <a:prstGeom prst="straightConnector1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l-GR"/>
                        </a:p>
                      </p:txBody>
                    </p:sp>
                    <p:sp>
                      <p:nvSpPr>
                        <p:cNvPr id="1097" name="AutoShape 73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3780" y="9759"/>
                          <a:ext cx="780" cy="0"/>
                        </a:xfrm>
                        <a:prstGeom prst="straightConnector1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l-GR"/>
                        </a:p>
                      </p:txBody>
                    </p:sp>
                    <p:grpSp>
                      <p:nvGrpSpPr>
                        <p:cNvPr id="10" name="Group 62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1470" y="7515"/>
                          <a:ext cx="1560" cy="1599"/>
                          <a:chOff x="1470" y="7515"/>
                          <a:chExt cx="1560" cy="1599"/>
                        </a:xfrm>
                      </p:grpSpPr>
                      <p:grpSp>
                        <p:nvGrpSpPr>
                          <p:cNvPr id="11" name="Group 64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1470" y="7515"/>
                            <a:ext cx="1560" cy="1192"/>
                            <a:chOff x="1440" y="7515"/>
                            <a:chExt cx="1560" cy="1192"/>
                          </a:xfrm>
                        </p:grpSpPr>
                        <p:grpSp>
                          <p:nvGrpSpPr>
                            <p:cNvPr id="12" name="Group 66"/>
                            <p:cNvGrpSpPr>
                              <a:grpSpLocks/>
                            </p:cNvGrpSpPr>
                            <p:nvPr/>
                          </p:nvGrpSpPr>
                          <p:grpSpPr bwMode="auto">
                            <a:xfrm>
                              <a:off x="1440" y="7515"/>
                              <a:ext cx="1454" cy="1192"/>
                              <a:chOff x="1440" y="7515"/>
                              <a:chExt cx="1454" cy="1192"/>
                            </a:xfrm>
                          </p:grpSpPr>
                          <p:sp>
                            <p:nvSpPr>
                              <p:cNvPr id="1096" name="Text Box 72"/>
                              <p:cNvSpPr txBox="1">
                                <a:spLocks noChangeArrowheads="1"/>
                              </p:cNvSpPr>
                              <p:nvPr/>
                            </p:nvSpPr>
                            <p:spPr bwMode="auto">
                              <a:xfrm>
                                <a:off x="2279" y="8182"/>
                                <a:ext cx="615" cy="525"/>
                              </a:xfrm>
                              <a:prstGeom prst="rect">
                                <a:avLst/>
                              </a:prstGeom>
                              <a:solidFill>
                                <a:srgbClr val="FFFFFF"/>
                              </a:solidFill>
                              <a:ln w="9525">
                                <a:noFill/>
                                <a:miter lim="800000"/>
                                <a:headEnd/>
                                <a:tailEnd/>
                              </a:ln>
                            </p:spPr>
                            <p:txBody>
                              <a:bodyPr vert="horz" wrap="square" lIns="91440" tIns="45720" rIns="91440" bIns="45720" numCol="1" anchor="t" anchorCtr="0" compatLnSpc="1">
                                <a:prstTxWarp prst="textNoShape">
                                  <a:avLst/>
                                </a:prstTxWarp>
                              </a:bodyPr>
                              <a:lstStyle/>
                              <a:p>
                                <a:pPr marL="0" marR="0" lvl="0" indent="0" algn="l" defTabSz="914400" rtl="0" eaLnBrk="1" fontAlgn="base" latinLnBrk="0" hangingPunct="1">
                                  <a:lnSpc>
                                    <a:spcPct val="100000"/>
                                  </a:lnSpc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</a:pPr>
                                <a:r>
                                  <a:rPr kumimoji="0" lang="en-US" sz="1600" b="0" i="0" u="none" strike="noStrike" cap="none" normalizeH="0" baseline="0" dirty="0">
                                    <a:ln>
                                      <a:noFill/>
                                    </a:ln>
                                    <a:solidFill>
                                      <a:schemeClr val="tx1"/>
                                    </a:solidFill>
                                    <a:effectLst/>
                                    <a:latin typeface="Arial" pitchFamily="34" charset="0"/>
                                    <a:ea typeface="Times New Roman" pitchFamily="18" charset="0"/>
                                  </a:rPr>
                                  <a:t>m</a:t>
                                </a:r>
                                <a:endParaRPr kumimoji="0" lang="en-US" sz="1600" b="0" i="0" u="none" strike="noStrike" cap="none" normalizeH="0" baseline="0" dirty="0">
                                  <a:ln>
                                    <a:noFill/>
                                  </a:ln>
                                  <a:solidFill>
                                    <a:schemeClr val="tx1"/>
                                  </a:solidFill>
                                  <a:effectLst/>
                                  <a:latin typeface="Arial" pitchFamily="34" charset="0"/>
                                </a:endParaRPr>
                              </a:p>
                            </p:txBody>
                          </p:sp>
                          <p:grpSp>
                            <p:nvGrpSpPr>
                              <p:cNvPr id="13" name="Group 67"/>
                              <p:cNvGrpSpPr>
                                <a:grpSpLocks/>
                              </p:cNvGrpSpPr>
                              <p:nvPr/>
                            </p:nvGrpSpPr>
                            <p:grpSpPr bwMode="auto">
                              <a:xfrm>
                                <a:off x="1440" y="7515"/>
                                <a:ext cx="780" cy="954"/>
                                <a:chOff x="1440" y="7530"/>
                                <a:chExt cx="780" cy="954"/>
                              </a:xfrm>
                            </p:grpSpPr>
                            <p:grpSp>
                              <p:nvGrpSpPr>
                                <p:cNvPr id="14" name="Group 69"/>
                                <p:cNvGrpSpPr>
                                  <a:grpSpLocks/>
                                </p:cNvGrpSpPr>
                                <p:nvPr/>
                              </p:nvGrpSpPr>
                              <p:grpSpPr bwMode="auto">
                                <a:xfrm>
                                  <a:off x="1440" y="7530"/>
                                  <a:ext cx="780" cy="414"/>
                                  <a:chOff x="1440" y="7530"/>
                                  <a:chExt cx="780" cy="414"/>
                                </a:xfrm>
                              </p:grpSpPr>
                              <p:sp>
                                <p:nvSpPr>
                                  <p:cNvPr id="1095" name="Text Box 71"/>
                                  <p:cNvSpPr txBox="1">
                                    <a:spLocks noChangeArrowheads="1"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1470" y="7530"/>
                                    <a:ext cx="735" cy="414"/>
                                  </a:xfrm>
                                  <a:prstGeom prst="rect">
                                    <a:avLst/>
                                  </a:prstGeom>
                                  <a:solidFill>
                                    <a:srgbClr val="FFFFFF"/>
                                  </a:solidFill>
                                  <a:ln w="9525">
                                    <a:noFill/>
                                    <a:miter lim="800000"/>
                                    <a:headEnd/>
                                    <a:tailEnd/>
                                  </a:ln>
                                </p:spPr>
                                <p:txBody>
                                  <a:bodyPr vert="horz" wrap="square" lIns="91440" tIns="45720" rIns="91440" bIns="45720" numCol="1" anchor="t" anchorCtr="0" compatLnSpc="1">
                                    <a:prstTxWarp prst="textNoShape">
                                      <a:avLst/>
                                    </a:prstTxWarp>
                                  </a:bodyPr>
                                  <a:lstStyle/>
                                  <a:p>
                                    <a:pPr marL="0" marR="0" lvl="0" indent="0" algn="l" defTabSz="914400" rtl="0" eaLnBrk="1" fontAlgn="base" latinLnBrk="0" hangingPunct="1">
                                      <a:lnSpc>
                                        <a:spcPct val="100000"/>
                                      </a:lnSpc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buClrTx/>
                                      <a:buSzTx/>
                                      <a:buFontTx/>
                                      <a:buNone/>
                                      <a:tabLst/>
                                    </a:pPr>
                                    <a:r>
                                      <a:rPr kumimoji="0" lang="en-US" sz="1600" b="0" i="0" u="none" strike="noStrike" cap="none" normalizeH="0" baseline="0" dirty="0">
                                        <a:ln>
                                          <a:noFill/>
                                        </a:ln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Arial" pitchFamily="34" charset="0"/>
                                        <a:ea typeface="Times New Roman" pitchFamily="18" charset="0"/>
                                      </a:rPr>
                                      <a:t>Km</a:t>
                                    </a:r>
                                    <a:endParaRPr kumimoji="0" lang="en-US" sz="1600" b="0" i="0" u="none" strike="noStrike" cap="none" normalizeH="0" baseline="0" dirty="0">
                                      <a:ln>
                                        <a:noFill/>
                                      </a:ln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Arial" pitchFamily="34" charset="0"/>
                                    </a:endParaRPr>
                                  </a:p>
                                </p:txBody>
                              </p:sp>
                              <p:sp>
                                <p:nvSpPr>
                                  <p:cNvPr id="1094" name="AutoShape 70"/>
                                  <p:cNvSpPr>
                                    <a:spLocks noChangeShapeType="1"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1440" y="7839"/>
                                    <a:ext cx="780" cy="0"/>
                                  </a:xfrm>
                                  <a:prstGeom prst="straightConnector1">
                                    <a:avLst/>
                                  </a:prstGeom>
                                  <a:noFill/>
                                  <a:ln w="9525">
                                    <a:solidFill>
                                      <a:srgbClr val="000000"/>
                                    </a:solidFill>
                                    <a:round/>
                                    <a:headEnd/>
                                    <a:tailEnd/>
                                  </a:ln>
                                </p:spPr>
                                <p:txBody>
                                  <a:bodyPr vert="horz" wrap="square" lIns="91440" tIns="45720" rIns="91440" bIns="45720" numCol="1" anchor="t" anchorCtr="0" compatLnSpc="1">
                                    <a:prstTxWarp prst="textNoShape">
                                      <a:avLst/>
                                    </a:prstTxWarp>
                                  </a:bodyPr>
                                  <a:lstStyle/>
                                  <a:p>
                                    <a:endParaRPr lang="el-GR"/>
                                  </a:p>
                                </p:txBody>
                              </p:sp>
                            </p:grpSp>
                            <p:sp>
                              <p:nvSpPr>
                                <p:cNvPr id="1092" name="AutoShape 68"/>
                                <p:cNvSpPr>
                                  <a:spLocks noChangeShapeType="1"/>
                                </p:cNvSpPr>
                                <p:nvPr/>
                              </p:nvSpPr>
                              <p:spPr bwMode="auto">
                                <a:xfrm>
                                  <a:off x="2220" y="7839"/>
                                  <a:ext cx="0" cy="645"/>
                                </a:xfrm>
                                <a:prstGeom prst="straightConnector1">
                                  <a:avLst/>
                                </a:prstGeom>
                                <a:noFill/>
                                <a:ln w="9525">
                                  <a:solidFill>
                                    <a:srgbClr val="000000"/>
                                  </a:solidFill>
                                  <a:round/>
                                  <a:headEnd/>
                                  <a:tailEnd/>
                                </a:ln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l-GR"/>
                                </a:p>
                              </p:txBody>
                            </p:sp>
                          </p:grpSp>
                        </p:grpSp>
                        <p:sp>
                          <p:nvSpPr>
                            <p:cNvPr id="1089" name="AutoShape 65"/>
                            <p:cNvSpPr>
                              <a:spLocks noChangeShapeType="1"/>
                            </p:cNvSpPr>
                            <p:nvPr/>
                          </p:nvSpPr>
                          <p:spPr bwMode="auto">
                            <a:xfrm>
                              <a:off x="2220" y="8469"/>
                              <a:ext cx="780" cy="0"/>
                            </a:xfrm>
                            <a:prstGeom prst="straightConnector1">
                              <a:avLst/>
                            </a:prstGeom>
                            <a:noFill/>
                            <a:ln w="9525">
                              <a:solidFill>
                                <a:srgbClr val="000000"/>
                              </a:solidFill>
                              <a:round/>
                              <a:headEnd/>
                              <a:tailEnd/>
                            </a:ln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l-GR"/>
                            </a:p>
                          </p:txBody>
                        </p:sp>
                      </p:grpSp>
                      <p:sp>
                        <p:nvSpPr>
                          <p:cNvPr id="1087" name="AutoShape 63"/>
                          <p:cNvSpPr>
                            <a:spLocks noChangeShapeType="1"/>
                          </p:cNvSpPr>
                          <p:nvPr/>
                        </p:nvSpPr>
                        <p:spPr bwMode="auto">
                          <a:xfrm>
                            <a:off x="3030" y="8469"/>
                            <a:ext cx="0" cy="645"/>
                          </a:xfrm>
                          <a:prstGeom prst="straightConnector1">
                            <a:avLst/>
                          </a:prstGeom>
                          <a:noFill/>
                          <a:ln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endParaRPr lang="el-GR"/>
                          </a:p>
                        </p:txBody>
                      </p:sp>
                    </p:grpSp>
                  </p:grpSp>
                </p:grpSp>
              </p:grpSp>
              <p:sp>
                <p:nvSpPr>
                  <p:cNvPr id="1082" name="AutoShape 58"/>
                  <p:cNvSpPr>
                    <a:spLocks noChangeShapeType="1"/>
                  </p:cNvSpPr>
                  <p:nvPr/>
                </p:nvSpPr>
                <p:spPr bwMode="auto">
                  <a:xfrm>
                    <a:off x="4560" y="11208"/>
                    <a:ext cx="750" cy="0"/>
                  </a:xfrm>
                  <a:prstGeom prst="straightConnector1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l-GR"/>
                  </a:p>
                </p:txBody>
              </p:sp>
            </p:grpSp>
          </p:grpSp>
          <p:grpSp>
            <p:nvGrpSpPr>
              <p:cNvPr id="15" name="Group 53"/>
              <p:cNvGrpSpPr>
                <a:grpSpLocks/>
              </p:cNvGrpSpPr>
              <p:nvPr/>
            </p:nvGrpSpPr>
            <p:grpSpPr bwMode="auto">
              <a:xfrm rot="263923">
                <a:off x="2044" y="8052"/>
                <a:ext cx="798" cy="546"/>
                <a:chOff x="3139" y="8024"/>
                <a:chExt cx="798" cy="546"/>
              </a:xfrm>
            </p:grpSpPr>
            <p:sp>
              <p:nvSpPr>
                <p:cNvPr id="1079" name="Arc 55"/>
                <p:cNvSpPr>
                  <a:spLocks/>
                </p:cNvSpPr>
                <p:nvPr/>
              </p:nvSpPr>
              <p:spPr bwMode="auto">
                <a:xfrm rot="301876">
                  <a:off x="3139" y="8024"/>
                  <a:ext cx="738" cy="546"/>
                </a:xfrm>
                <a:custGeom>
                  <a:avLst/>
                  <a:gdLst>
                    <a:gd name="G0" fmla="+- 3613 0 0"/>
                    <a:gd name="G1" fmla="+- 21600 0 0"/>
                    <a:gd name="G2" fmla="+- 21600 0 0"/>
                    <a:gd name="T0" fmla="*/ 0 w 24149"/>
                    <a:gd name="T1" fmla="*/ 304 h 21600"/>
                    <a:gd name="T2" fmla="*/ 24149 w 24149"/>
                    <a:gd name="T3" fmla="*/ 14905 h 21600"/>
                    <a:gd name="T4" fmla="*/ 3613 w 24149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4149" h="21600" fill="none" extrusionOk="0">
                      <a:moveTo>
                        <a:pt x="0" y="304"/>
                      </a:moveTo>
                      <a:cubicBezTo>
                        <a:pt x="1193" y="101"/>
                        <a:pt x="2402" y="-1"/>
                        <a:pt x="3613" y="0"/>
                      </a:cubicBezTo>
                      <a:cubicBezTo>
                        <a:pt x="12962" y="0"/>
                        <a:pt x="21251" y="6015"/>
                        <a:pt x="24149" y="14904"/>
                      </a:cubicBezTo>
                    </a:path>
                    <a:path w="24149" h="21600" stroke="0" extrusionOk="0">
                      <a:moveTo>
                        <a:pt x="0" y="304"/>
                      </a:moveTo>
                      <a:cubicBezTo>
                        <a:pt x="1193" y="101"/>
                        <a:pt x="2402" y="-1"/>
                        <a:pt x="3613" y="0"/>
                      </a:cubicBezTo>
                      <a:cubicBezTo>
                        <a:pt x="12962" y="0"/>
                        <a:pt x="21251" y="6015"/>
                        <a:pt x="24149" y="14904"/>
                      </a:cubicBezTo>
                      <a:lnTo>
                        <a:pt x="3613" y="21600"/>
                      </a:lnTo>
                      <a:close/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l-GR"/>
                </a:p>
              </p:txBody>
            </p:sp>
            <p:sp>
              <p:nvSpPr>
                <p:cNvPr id="1078" name="AutoShape 54"/>
                <p:cNvSpPr>
                  <a:spLocks noChangeShapeType="1"/>
                </p:cNvSpPr>
                <p:nvPr/>
              </p:nvSpPr>
              <p:spPr bwMode="auto">
                <a:xfrm>
                  <a:off x="3855" y="8433"/>
                  <a:ext cx="82" cy="137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l-GR"/>
                </a:p>
              </p:txBody>
            </p:sp>
          </p:grpSp>
          <p:grpSp>
            <p:nvGrpSpPr>
              <p:cNvPr id="16" name="Group 50"/>
              <p:cNvGrpSpPr>
                <a:grpSpLocks/>
              </p:cNvGrpSpPr>
              <p:nvPr/>
            </p:nvGrpSpPr>
            <p:grpSpPr bwMode="auto">
              <a:xfrm rot="263923">
                <a:off x="2839" y="8712"/>
                <a:ext cx="798" cy="546"/>
                <a:chOff x="3139" y="8024"/>
                <a:chExt cx="798" cy="546"/>
              </a:xfrm>
            </p:grpSpPr>
            <p:sp>
              <p:nvSpPr>
                <p:cNvPr id="1076" name="Arc 52"/>
                <p:cNvSpPr>
                  <a:spLocks/>
                </p:cNvSpPr>
                <p:nvPr/>
              </p:nvSpPr>
              <p:spPr bwMode="auto">
                <a:xfrm rot="301876">
                  <a:off x="3139" y="8024"/>
                  <a:ext cx="738" cy="546"/>
                </a:xfrm>
                <a:custGeom>
                  <a:avLst/>
                  <a:gdLst>
                    <a:gd name="G0" fmla="+- 3613 0 0"/>
                    <a:gd name="G1" fmla="+- 21600 0 0"/>
                    <a:gd name="G2" fmla="+- 21600 0 0"/>
                    <a:gd name="T0" fmla="*/ 0 w 24149"/>
                    <a:gd name="T1" fmla="*/ 304 h 21600"/>
                    <a:gd name="T2" fmla="*/ 24149 w 24149"/>
                    <a:gd name="T3" fmla="*/ 14905 h 21600"/>
                    <a:gd name="T4" fmla="*/ 3613 w 24149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4149" h="21600" fill="none" extrusionOk="0">
                      <a:moveTo>
                        <a:pt x="0" y="304"/>
                      </a:moveTo>
                      <a:cubicBezTo>
                        <a:pt x="1193" y="101"/>
                        <a:pt x="2402" y="-1"/>
                        <a:pt x="3613" y="0"/>
                      </a:cubicBezTo>
                      <a:cubicBezTo>
                        <a:pt x="12962" y="0"/>
                        <a:pt x="21251" y="6015"/>
                        <a:pt x="24149" y="14904"/>
                      </a:cubicBezTo>
                    </a:path>
                    <a:path w="24149" h="21600" stroke="0" extrusionOk="0">
                      <a:moveTo>
                        <a:pt x="0" y="304"/>
                      </a:moveTo>
                      <a:cubicBezTo>
                        <a:pt x="1193" y="101"/>
                        <a:pt x="2402" y="-1"/>
                        <a:pt x="3613" y="0"/>
                      </a:cubicBezTo>
                      <a:cubicBezTo>
                        <a:pt x="12962" y="0"/>
                        <a:pt x="21251" y="6015"/>
                        <a:pt x="24149" y="14904"/>
                      </a:cubicBezTo>
                      <a:lnTo>
                        <a:pt x="3613" y="21600"/>
                      </a:lnTo>
                      <a:close/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l-GR"/>
                </a:p>
              </p:txBody>
            </p:sp>
            <p:sp>
              <p:nvSpPr>
                <p:cNvPr id="1075" name="AutoShape 51"/>
                <p:cNvSpPr>
                  <a:spLocks noChangeShapeType="1"/>
                </p:cNvSpPr>
                <p:nvPr/>
              </p:nvSpPr>
              <p:spPr bwMode="auto">
                <a:xfrm>
                  <a:off x="3855" y="8433"/>
                  <a:ext cx="82" cy="137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l-GR"/>
                </a:p>
              </p:txBody>
            </p:sp>
          </p:grpSp>
          <p:grpSp>
            <p:nvGrpSpPr>
              <p:cNvPr id="17" name="Group 47"/>
              <p:cNvGrpSpPr>
                <a:grpSpLocks/>
              </p:cNvGrpSpPr>
              <p:nvPr/>
            </p:nvGrpSpPr>
            <p:grpSpPr bwMode="auto">
              <a:xfrm rot="263923">
                <a:off x="3664" y="9357"/>
                <a:ext cx="798" cy="546"/>
                <a:chOff x="3139" y="8024"/>
                <a:chExt cx="798" cy="546"/>
              </a:xfrm>
            </p:grpSpPr>
            <p:sp>
              <p:nvSpPr>
                <p:cNvPr id="1073" name="Arc 49"/>
                <p:cNvSpPr>
                  <a:spLocks/>
                </p:cNvSpPr>
                <p:nvPr/>
              </p:nvSpPr>
              <p:spPr bwMode="auto">
                <a:xfrm rot="301876">
                  <a:off x="3139" y="8024"/>
                  <a:ext cx="738" cy="546"/>
                </a:xfrm>
                <a:custGeom>
                  <a:avLst/>
                  <a:gdLst>
                    <a:gd name="G0" fmla="+- 3613 0 0"/>
                    <a:gd name="G1" fmla="+- 21600 0 0"/>
                    <a:gd name="G2" fmla="+- 21600 0 0"/>
                    <a:gd name="T0" fmla="*/ 0 w 24149"/>
                    <a:gd name="T1" fmla="*/ 304 h 21600"/>
                    <a:gd name="T2" fmla="*/ 24149 w 24149"/>
                    <a:gd name="T3" fmla="*/ 14905 h 21600"/>
                    <a:gd name="T4" fmla="*/ 3613 w 24149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4149" h="21600" fill="none" extrusionOk="0">
                      <a:moveTo>
                        <a:pt x="0" y="304"/>
                      </a:moveTo>
                      <a:cubicBezTo>
                        <a:pt x="1193" y="101"/>
                        <a:pt x="2402" y="-1"/>
                        <a:pt x="3613" y="0"/>
                      </a:cubicBezTo>
                      <a:cubicBezTo>
                        <a:pt x="12962" y="0"/>
                        <a:pt x="21251" y="6015"/>
                        <a:pt x="24149" y="14904"/>
                      </a:cubicBezTo>
                    </a:path>
                    <a:path w="24149" h="21600" stroke="0" extrusionOk="0">
                      <a:moveTo>
                        <a:pt x="0" y="304"/>
                      </a:moveTo>
                      <a:cubicBezTo>
                        <a:pt x="1193" y="101"/>
                        <a:pt x="2402" y="-1"/>
                        <a:pt x="3613" y="0"/>
                      </a:cubicBezTo>
                      <a:cubicBezTo>
                        <a:pt x="12962" y="0"/>
                        <a:pt x="21251" y="6015"/>
                        <a:pt x="24149" y="14904"/>
                      </a:cubicBezTo>
                      <a:lnTo>
                        <a:pt x="3613" y="21600"/>
                      </a:lnTo>
                      <a:close/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l-GR"/>
                </a:p>
              </p:txBody>
            </p:sp>
            <p:sp>
              <p:nvSpPr>
                <p:cNvPr id="1072" name="AutoShape 48"/>
                <p:cNvSpPr>
                  <a:spLocks noChangeShapeType="1"/>
                </p:cNvSpPr>
                <p:nvPr/>
              </p:nvSpPr>
              <p:spPr bwMode="auto">
                <a:xfrm>
                  <a:off x="3855" y="8433"/>
                  <a:ext cx="82" cy="137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l-GR"/>
                </a:p>
              </p:txBody>
            </p:sp>
          </p:grpSp>
          <p:grpSp>
            <p:nvGrpSpPr>
              <p:cNvPr id="18" name="Group 44"/>
              <p:cNvGrpSpPr>
                <a:grpSpLocks/>
              </p:cNvGrpSpPr>
              <p:nvPr/>
            </p:nvGrpSpPr>
            <p:grpSpPr bwMode="auto">
              <a:xfrm rot="263923">
                <a:off x="4444" y="10017"/>
                <a:ext cx="798" cy="546"/>
                <a:chOff x="3139" y="8024"/>
                <a:chExt cx="798" cy="546"/>
              </a:xfrm>
            </p:grpSpPr>
            <p:sp>
              <p:nvSpPr>
                <p:cNvPr id="1070" name="Arc 46"/>
                <p:cNvSpPr>
                  <a:spLocks/>
                </p:cNvSpPr>
                <p:nvPr/>
              </p:nvSpPr>
              <p:spPr bwMode="auto">
                <a:xfrm rot="301876">
                  <a:off x="3139" y="8024"/>
                  <a:ext cx="738" cy="546"/>
                </a:xfrm>
                <a:custGeom>
                  <a:avLst/>
                  <a:gdLst>
                    <a:gd name="G0" fmla="+- 3613 0 0"/>
                    <a:gd name="G1" fmla="+- 21600 0 0"/>
                    <a:gd name="G2" fmla="+- 21600 0 0"/>
                    <a:gd name="T0" fmla="*/ 0 w 24149"/>
                    <a:gd name="T1" fmla="*/ 304 h 21600"/>
                    <a:gd name="T2" fmla="*/ 24149 w 24149"/>
                    <a:gd name="T3" fmla="*/ 14905 h 21600"/>
                    <a:gd name="T4" fmla="*/ 3613 w 24149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4149" h="21600" fill="none" extrusionOk="0">
                      <a:moveTo>
                        <a:pt x="0" y="304"/>
                      </a:moveTo>
                      <a:cubicBezTo>
                        <a:pt x="1193" y="101"/>
                        <a:pt x="2402" y="-1"/>
                        <a:pt x="3613" y="0"/>
                      </a:cubicBezTo>
                      <a:cubicBezTo>
                        <a:pt x="12962" y="0"/>
                        <a:pt x="21251" y="6015"/>
                        <a:pt x="24149" y="14904"/>
                      </a:cubicBezTo>
                    </a:path>
                    <a:path w="24149" h="21600" stroke="0" extrusionOk="0">
                      <a:moveTo>
                        <a:pt x="0" y="304"/>
                      </a:moveTo>
                      <a:cubicBezTo>
                        <a:pt x="1193" y="101"/>
                        <a:pt x="2402" y="-1"/>
                        <a:pt x="3613" y="0"/>
                      </a:cubicBezTo>
                      <a:cubicBezTo>
                        <a:pt x="12962" y="0"/>
                        <a:pt x="21251" y="6015"/>
                        <a:pt x="24149" y="14904"/>
                      </a:cubicBezTo>
                      <a:lnTo>
                        <a:pt x="3613" y="21600"/>
                      </a:lnTo>
                      <a:close/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l-GR"/>
                </a:p>
              </p:txBody>
            </p:sp>
            <p:sp>
              <p:nvSpPr>
                <p:cNvPr id="1069" name="AutoShape 45"/>
                <p:cNvSpPr>
                  <a:spLocks noChangeShapeType="1"/>
                </p:cNvSpPr>
                <p:nvPr/>
              </p:nvSpPr>
              <p:spPr bwMode="auto">
                <a:xfrm>
                  <a:off x="3855" y="8433"/>
                  <a:ext cx="82" cy="137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l-GR"/>
                </a:p>
              </p:txBody>
            </p:sp>
          </p:grpSp>
        </p:grpSp>
      </p:grpSp>
      <p:grpSp>
        <p:nvGrpSpPr>
          <p:cNvPr id="19" name="Group 3"/>
          <p:cNvGrpSpPr>
            <a:grpSpLocks/>
          </p:cNvGrpSpPr>
          <p:nvPr/>
        </p:nvGrpSpPr>
        <p:grpSpPr bwMode="auto">
          <a:xfrm>
            <a:off x="5214942" y="2928934"/>
            <a:ext cx="3662370" cy="2714644"/>
            <a:chOff x="6166" y="7706"/>
            <a:chExt cx="4079" cy="3067"/>
          </a:xfrm>
        </p:grpSpPr>
        <p:sp>
          <p:nvSpPr>
            <p:cNvPr id="1065" name="Text Box 41"/>
            <p:cNvSpPr txBox="1">
              <a:spLocks noChangeArrowheads="1"/>
            </p:cNvSpPr>
            <p:nvPr/>
          </p:nvSpPr>
          <p:spPr bwMode="auto">
            <a:xfrm>
              <a:off x="8331" y="7706"/>
              <a:ext cx="909" cy="61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>
                  <a:ln>
                    <a:noFill/>
                  </a:ln>
                  <a:solidFill>
                    <a:srgbClr val="FF0066"/>
                  </a:solidFill>
                  <a:effectLst/>
                  <a:latin typeface="Arial" pitchFamily="34" charset="0"/>
                  <a:ea typeface="Times New Roman" pitchFamily="18" charset="0"/>
                </a:rPr>
                <a:t>:1000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64" name="Text Box 40"/>
            <p:cNvSpPr txBox="1">
              <a:spLocks noChangeArrowheads="1"/>
            </p:cNvSpPr>
            <p:nvPr/>
          </p:nvSpPr>
          <p:spPr bwMode="auto">
            <a:xfrm>
              <a:off x="7776" y="8351"/>
              <a:ext cx="734" cy="61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>
                  <a:ln>
                    <a:noFill/>
                  </a:ln>
                  <a:solidFill>
                    <a:srgbClr val="FF0066"/>
                  </a:solidFill>
                  <a:effectLst/>
                  <a:latin typeface="Arial" pitchFamily="34" charset="0"/>
                  <a:ea typeface="Times New Roman" pitchFamily="18" charset="0"/>
                </a:rPr>
                <a:t>:10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63" name="Text Box 39"/>
            <p:cNvSpPr txBox="1">
              <a:spLocks noChangeArrowheads="1"/>
            </p:cNvSpPr>
            <p:nvPr/>
          </p:nvSpPr>
          <p:spPr bwMode="auto">
            <a:xfrm>
              <a:off x="6936" y="9101"/>
              <a:ext cx="734" cy="61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>
                  <a:ln>
                    <a:noFill/>
                  </a:ln>
                  <a:solidFill>
                    <a:srgbClr val="FF0066"/>
                  </a:solidFill>
                  <a:effectLst/>
                  <a:latin typeface="Arial" pitchFamily="34" charset="0"/>
                  <a:ea typeface="Times New Roman" pitchFamily="18" charset="0"/>
                </a:rPr>
                <a:t>:10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62" name="Text Box 38"/>
            <p:cNvSpPr txBox="1">
              <a:spLocks noChangeArrowheads="1"/>
            </p:cNvSpPr>
            <p:nvPr/>
          </p:nvSpPr>
          <p:spPr bwMode="auto">
            <a:xfrm>
              <a:off x="6166" y="9705"/>
              <a:ext cx="734" cy="61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>
                  <a:ln>
                    <a:noFill/>
                  </a:ln>
                  <a:solidFill>
                    <a:srgbClr val="FF0066"/>
                  </a:solidFill>
                  <a:effectLst/>
                  <a:latin typeface="Arial" pitchFamily="34" charset="0"/>
                  <a:ea typeface="Times New Roman" pitchFamily="18" charset="0"/>
                </a:rPr>
                <a:t>:10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grpSp>
          <p:nvGrpSpPr>
            <p:cNvPr id="20" name="Group 4"/>
            <p:cNvGrpSpPr>
              <a:grpSpLocks/>
            </p:cNvGrpSpPr>
            <p:nvPr/>
          </p:nvGrpSpPr>
          <p:grpSpPr bwMode="auto">
            <a:xfrm>
              <a:off x="6330" y="7778"/>
              <a:ext cx="3915" cy="2995"/>
              <a:chOff x="6345" y="7778"/>
              <a:chExt cx="3915" cy="2995"/>
            </a:xfrm>
          </p:grpSpPr>
          <p:grpSp>
            <p:nvGrpSpPr>
              <p:cNvPr id="21" name="Group 17"/>
              <p:cNvGrpSpPr>
                <a:grpSpLocks/>
              </p:cNvGrpSpPr>
              <p:nvPr/>
            </p:nvGrpSpPr>
            <p:grpSpPr bwMode="auto">
              <a:xfrm>
                <a:off x="6345" y="7779"/>
                <a:ext cx="3915" cy="2994"/>
                <a:chOff x="6345" y="7779"/>
                <a:chExt cx="3915" cy="2994"/>
              </a:xfrm>
            </p:grpSpPr>
            <p:grpSp>
              <p:nvGrpSpPr>
                <p:cNvPr id="22" name="Group 35"/>
                <p:cNvGrpSpPr>
                  <a:grpSpLocks/>
                </p:cNvGrpSpPr>
                <p:nvPr/>
              </p:nvGrpSpPr>
              <p:grpSpPr bwMode="auto">
                <a:xfrm>
                  <a:off x="9480" y="7779"/>
                  <a:ext cx="780" cy="414"/>
                  <a:chOff x="1440" y="7530"/>
                  <a:chExt cx="780" cy="414"/>
                </a:xfrm>
              </p:grpSpPr>
              <p:sp>
                <p:nvSpPr>
                  <p:cNvPr id="1061" name="Text Box 3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470" y="7530"/>
                    <a:ext cx="735" cy="414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</a:rPr>
                      <a:t>    </a:t>
                    </a:r>
                    <a:r>
                      <a: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</a:rPr>
                      <a:t>Km</a:t>
                    </a:r>
                    <a:endParaRPr kumimoji="0" lang="en-US" sz="1600" b="0" i="0" u="none" strike="noStrike" cap="none" normalizeH="0" baseline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</a:endParaRPr>
                  </a:p>
                </p:txBody>
              </p:sp>
              <p:sp>
                <p:nvSpPr>
                  <p:cNvPr id="1060" name="AutoShape 36"/>
                  <p:cNvSpPr>
                    <a:spLocks noChangeShapeType="1"/>
                  </p:cNvSpPr>
                  <p:nvPr/>
                </p:nvSpPr>
                <p:spPr bwMode="auto">
                  <a:xfrm>
                    <a:off x="1440" y="7839"/>
                    <a:ext cx="780" cy="0"/>
                  </a:xfrm>
                  <a:prstGeom prst="straightConnector1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l-GR"/>
                  </a:p>
                </p:txBody>
              </p:sp>
            </p:grpSp>
            <p:sp>
              <p:nvSpPr>
                <p:cNvPr id="1058" name="AutoShape 34"/>
                <p:cNvSpPr>
                  <a:spLocks noChangeShapeType="1"/>
                </p:cNvSpPr>
                <p:nvPr/>
              </p:nvSpPr>
              <p:spPr bwMode="auto">
                <a:xfrm>
                  <a:off x="9480" y="8103"/>
                  <a:ext cx="0" cy="645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l-GR"/>
                </a:p>
              </p:txBody>
            </p:sp>
            <p:grpSp>
              <p:nvGrpSpPr>
                <p:cNvPr id="23" name="Group 18"/>
                <p:cNvGrpSpPr>
                  <a:grpSpLocks/>
                </p:cNvGrpSpPr>
                <p:nvPr/>
              </p:nvGrpSpPr>
              <p:grpSpPr bwMode="auto">
                <a:xfrm>
                  <a:off x="6345" y="8373"/>
                  <a:ext cx="3120" cy="2400"/>
                  <a:chOff x="6345" y="8373"/>
                  <a:chExt cx="3120" cy="2400"/>
                </a:xfrm>
              </p:grpSpPr>
              <p:grpSp>
                <p:nvGrpSpPr>
                  <p:cNvPr id="24" name="Group 22"/>
                  <p:cNvGrpSpPr>
                    <a:grpSpLocks/>
                  </p:cNvGrpSpPr>
                  <p:nvPr/>
                </p:nvGrpSpPr>
                <p:grpSpPr bwMode="auto">
                  <a:xfrm>
                    <a:off x="6345" y="9063"/>
                    <a:ext cx="2340" cy="1710"/>
                    <a:chOff x="6345" y="9063"/>
                    <a:chExt cx="2340" cy="1710"/>
                  </a:xfrm>
                </p:grpSpPr>
                <p:sp>
                  <p:nvSpPr>
                    <p:cNvPr id="1057" name="Text Box 33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7981" y="9063"/>
                      <a:ext cx="674" cy="45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</a:rPr>
                        <a:t>   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</a:rPr>
                        <a:t>dm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p:txBody>
                </p:sp>
                <p:sp>
                  <p:nvSpPr>
                    <p:cNvPr id="1056" name="AutoShape 3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7905" y="9408"/>
                      <a:ext cx="0" cy="645"/>
                    </a:xfrm>
                    <a:prstGeom prst="straightConnector1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l-GR"/>
                    </a:p>
                  </p:txBody>
                </p:sp>
                <p:sp>
                  <p:nvSpPr>
                    <p:cNvPr id="1055" name="AutoShape 3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7905" y="9408"/>
                      <a:ext cx="780" cy="0"/>
                    </a:xfrm>
                    <a:prstGeom prst="straightConnector1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l-GR"/>
                    </a:p>
                  </p:txBody>
                </p:sp>
                <p:grpSp>
                  <p:nvGrpSpPr>
                    <p:cNvPr id="25" name="Group 23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345" y="9705"/>
                      <a:ext cx="1545" cy="1068"/>
                      <a:chOff x="6345" y="9705"/>
                      <a:chExt cx="1545" cy="1068"/>
                    </a:xfrm>
                  </p:grpSpPr>
                  <p:sp>
                    <p:nvSpPr>
                      <p:cNvPr id="1054" name="Text Box 30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7200" y="9705"/>
                        <a:ext cx="600" cy="450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en-US" sz="12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pitchFamily="34" charset="0"/>
                            <a:ea typeface="Times New Roman" pitchFamily="18" charset="0"/>
                          </a:rPr>
                          <a:t>  </a:t>
                        </a:r>
                        <a:r>
                          <a:rPr kumimoji="0" lang="en-US" sz="14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pitchFamily="34" charset="0"/>
                            <a:ea typeface="Times New Roman" pitchFamily="18" charset="0"/>
                          </a:rPr>
                          <a:t>cm</a:t>
                        </a:r>
                        <a:endPara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endParaRPr>
                      </a:p>
                    </p:txBody>
                  </p:sp>
                  <p:grpSp>
                    <p:nvGrpSpPr>
                      <p:cNvPr id="26" name="Group 25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345" y="10068"/>
                        <a:ext cx="765" cy="705"/>
                        <a:chOff x="6345" y="10068"/>
                        <a:chExt cx="765" cy="705"/>
                      </a:xfrm>
                    </p:grpSpPr>
                    <p:grpSp>
                      <p:nvGrpSpPr>
                        <p:cNvPr id="27" name="Group 27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6345" y="10380"/>
                          <a:ext cx="751" cy="393"/>
                          <a:chOff x="6345" y="10380"/>
                          <a:chExt cx="751" cy="393"/>
                        </a:xfrm>
                      </p:grpSpPr>
                      <p:sp>
                        <p:nvSpPr>
                          <p:cNvPr id="1053" name="Text Box 29"/>
                          <p:cNvSpPr txBox="1"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6375" y="10380"/>
                            <a:ext cx="721" cy="393"/>
                          </a:xfrm>
                          <a:prstGeom prst="rect">
                            <a:avLst/>
                          </a:prstGeom>
                          <a:solidFill>
                            <a:srgbClr val="FFFFFF"/>
                          </a:solidFill>
                          <a:ln w="9525">
                            <a:noFill/>
                            <a:miter lim="800000"/>
                            <a:headEnd/>
                            <a:tailEnd/>
                          </a:ln>
                        </p:spPr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pPr marL="0" marR="0" lvl="0" indent="0" algn="l" defTabSz="914400" rtl="0" eaLnBrk="1" fontAlgn="base" latinLnBrk="0" hangingPunct="1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</a:pPr>
                            <a:r>
                              <a:rPr kumimoji="0" lang="en-US" sz="1400" b="0" i="0" u="none" strike="noStrike" cap="none" normalizeH="0" baseline="0" dirty="0">
                                <a:ln>
                                  <a:noFill/>
                                </a:ln>
                                <a:solidFill>
                                  <a:schemeClr val="tx1"/>
                                </a:solidFill>
                                <a:effectLst/>
                                <a:latin typeface="Arial" pitchFamily="34" charset="0"/>
                                <a:ea typeface="Times New Roman" pitchFamily="18" charset="0"/>
                              </a:rPr>
                              <a:t>mm</a:t>
                            </a:r>
                            <a:endParaRPr kumimoji="0" lang="en-US" sz="1400" b="0" i="0" u="none" strike="noStrike" cap="none" normalizeH="0" baseline="0" dirty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Arial" pitchFamily="34" charset="0"/>
                            </a:endParaRPr>
                          </a:p>
                          <a:p>
                            <a:pPr marL="0" marR="0" lvl="0" indent="0" algn="l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</a:pPr>
                            <a:endParaRPr kumimoji="0" lang="en-US" sz="1800" b="0" i="0" u="none" strike="noStrike" cap="none" normalizeH="0" baseline="0" dirty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Arial" pitchFamily="34" charset="0"/>
                            </a:endParaRPr>
                          </a:p>
                        </p:txBody>
                      </p:sp>
                      <p:sp>
                        <p:nvSpPr>
                          <p:cNvPr id="1052" name="AutoShape 28"/>
                          <p:cNvSpPr>
                            <a:spLocks noChangeShapeType="1"/>
                          </p:cNvSpPr>
                          <p:nvPr/>
                        </p:nvSpPr>
                        <p:spPr bwMode="auto">
                          <a:xfrm>
                            <a:off x="6345" y="10713"/>
                            <a:ext cx="750" cy="0"/>
                          </a:xfrm>
                          <a:prstGeom prst="straightConnector1">
                            <a:avLst/>
                          </a:prstGeom>
                          <a:noFill/>
                          <a:ln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endParaRPr lang="el-GR"/>
                          </a:p>
                        </p:txBody>
                      </p:sp>
                    </p:grpSp>
                    <p:sp>
                      <p:nvSpPr>
                        <p:cNvPr id="1050" name="AutoShape 26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7110" y="10068"/>
                          <a:ext cx="0" cy="645"/>
                        </a:xfrm>
                        <a:prstGeom prst="straightConnector1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l-GR"/>
                        </a:p>
                      </p:txBody>
                    </p:sp>
                  </p:grpSp>
                  <p:sp>
                    <p:nvSpPr>
                      <p:cNvPr id="1048" name="AutoShape 2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7110" y="10053"/>
                        <a:ext cx="780" cy="0"/>
                      </a:xfrm>
                      <a:prstGeom prst="straightConnector1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l-GR"/>
                      </a:p>
                    </p:txBody>
                  </p:sp>
                </p:grpSp>
              </p:grpSp>
              <p:sp>
                <p:nvSpPr>
                  <p:cNvPr id="1045" name="AutoShape 21"/>
                  <p:cNvSpPr>
                    <a:spLocks noChangeShapeType="1"/>
                  </p:cNvSpPr>
                  <p:nvPr/>
                </p:nvSpPr>
                <p:spPr bwMode="auto">
                  <a:xfrm>
                    <a:off x="8685" y="8748"/>
                    <a:ext cx="0" cy="645"/>
                  </a:xfrm>
                  <a:prstGeom prst="straightConnector1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l-GR"/>
                  </a:p>
                </p:txBody>
              </p:sp>
              <p:sp>
                <p:nvSpPr>
                  <p:cNvPr id="1044" name="Text Box 2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850" y="8373"/>
                    <a:ext cx="615" cy="525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</a:rPr>
                      <a:t>  m</a:t>
                    </a:r>
                    <a:endParaRPr kumimoji="0" lang="en-US" sz="1600" b="0" i="0" u="none" strike="noStrike" cap="none" normalizeH="0" baseline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</a:endParaRPr>
                  </a:p>
                </p:txBody>
              </p:sp>
              <p:sp>
                <p:nvSpPr>
                  <p:cNvPr id="1043" name="AutoShape 19"/>
                  <p:cNvSpPr>
                    <a:spLocks noChangeShapeType="1"/>
                  </p:cNvSpPr>
                  <p:nvPr/>
                </p:nvSpPr>
                <p:spPr bwMode="auto">
                  <a:xfrm>
                    <a:off x="8685" y="8733"/>
                    <a:ext cx="780" cy="0"/>
                  </a:xfrm>
                  <a:prstGeom prst="straightConnector1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l-GR"/>
                  </a:p>
                </p:txBody>
              </p:sp>
            </p:grpSp>
          </p:grpSp>
          <p:grpSp>
            <p:nvGrpSpPr>
              <p:cNvPr id="28" name="Group 14"/>
              <p:cNvGrpSpPr>
                <a:grpSpLocks/>
              </p:cNvGrpSpPr>
              <p:nvPr/>
            </p:nvGrpSpPr>
            <p:grpSpPr bwMode="auto">
              <a:xfrm rot="-4474608">
                <a:off x="8984" y="7896"/>
                <a:ext cx="803" cy="568"/>
                <a:chOff x="3139" y="8024"/>
                <a:chExt cx="877" cy="625"/>
              </a:xfrm>
            </p:grpSpPr>
            <p:sp>
              <p:nvSpPr>
                <p:cNvPr id="1040" name="Arc 16"/>
                <p:cNvSpPr>
                  <a:spLocks/>
                </p:cNvSpPr>
                <p:nvPr/>
              </p:nvSpPr>
              <p:spPr bwMode="auto">
                <a:xfrm rot="301876">
                  <a:off x="3139" y="8024"/>
                  <a:ext cx="738" cy="546"/>
                </a:xfrm>
                <a:custGeom>
                  <a:avLst/>
                  <a:gdLst>
                    <a:gd name="G0" fmla="+- 3613 0 0"/>
                    <a:gd name="G1" fmla="+- 21600 0 0"/>
                    <a:gd name="G2" fmla="+- 21600 0 0"/>
                    <a:gd name="T0" fmla="*/ 0 w 24149"/>
                    <a:gd name="T1" fmla="*/ 304 h 21600"/>
                    <a:gd name="T2" fmla="*/ 24149 w 24149"/>
                    <a:gd name="T3" fmla="*/ 14905 h 21600"/>
                    <a:gd name="T4" fmla="*/ 3613 w 24149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4149" h="21600" fill="none" extrusionOk="0">
                      <a:moveTo>
                        <a:pt x="0" y="304"/>
                      </a:moveTo>
                      <a:cubicBezTo>
                        <a:pt x="1193" y="101"/>
                        <a:pt x="2402" y="-1"/>
                        <a:pt x="3613" y="0"/>
                      </a:cubicBezTo>
                      <a:cubicBezTo>
                        <a:pt x="12962" y="0"/>
                        <a:pt x="21251" y="6015"/>
                        <a:pt x="24149" y="14904"/>
                      </a:cubicBezTo>
                    </a:path>
                    <a:path w="24149" h="21600" stroke="0" extrusionOk="0">
                      <a:moveTo>
                        <a:pt x="0" y="304"/>
                      </a:moveTo>
                      <a:cubicBezTo>
                        <a:pt x="1193" y="101"/>
                        <a:pt x="2402" y="-1"/>
                        <a:pt x="3613" y="0"/>
                      </a:cubicBezTo>
                      <a:cubicBezTo>
                        <a:pt x="12962" y="0"/>
                        <a:pt x="21251" y="6015"/>
                        <a:pt x="24149" y="14904"/>
                      </a:cubicBezTo>
                      <a:lnTo>
                        <a:pt x="3613" y="21600"/>
                      </a:lnTo>
                      <a:close/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l-GR"/>
                </a:p>
              </p:txBody>
            </p:sp>
            <p:sp>
              <p:nvSpPr>
                <p:cNvPr id="1039" name="AutoShape 15"/>
                <p:cNvSpPr>
                  <a:spLocks noChangeShapeType="1"/>
                </p:cNvSpPr>
                <p:nvPr/>
              </p:nvSpPr>
              <p:spPr bwMode="auto">
                <a:xfrm>
                  <a:off x="3855" y="8433"/>
                  <a:ext cx="161" cy="216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l-GR"/>
                </a:p>
              </p:txBody>
            </p:sp>
          </p:grpSp>
          <p:grpSp>
            <p:nvGrpSpPr>
              <p:cNvPr id="29" name="Group 11"/>
              <p:cNvGrpSpPr>
                <a:grpSpLocks/>
              </p:cNvGrpSpPr>
              <p:nvPr/>
            </p:nvGrpSpPr>
            <p:grpSpPr bwMode="auto">
              <a:xfrm rot="-4474608">
                <a:off x="8194" y="8564"/>
                <a:ext cx="798" cy="546"/>
                <a:chOff x="3139" y="8024"/>
                <a:chExt cx="798" cy="546"/>
              </a:xfrm>
            </p:grpSpPr>
            <p:sp>
              <p:nvSpPr>
                <p:cNvPr id="1037" name="Arc 13"/>
                <p:cNvSpPr>
                  <a:spLocks/>
                </p:cNvSpPr>
                <p:nvPr/>
              </p:nvSpPr>
              <p:spPr bwMode="auto">
                <a:xfrm rot="301876">
                  <a:off x="3139" y="8024"/>
                  <a:ext cx="738" cy="546"/>
                </a:xfrm>
                <a:custGeom>
                  <a:avLst/>
                  <a:gdLst>
                    <a:gd name="G0" fmla="+- 3613 0 0"/>
                    <a:gd name="G1" fmla="+- 21600 0 0"/>
                    <a:gd name="G2" fmla="+- 21600 0 0"/>
                    <a:gd name="T0" fmla="*/ 0 w 24149"/>
                    <a:gd name="T1" fmla="*/ 304 h 21600"/>
                    <a:gd name="T2" fmla="*/ 24149 w 24149"/>
                    <a:gd name="T3" fmla="*/ 14905 h 21600"/>
                    <a:gd name="T4" fmla="*/ 3613 w 24149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4149" h="21600" fill="none" extrusionOk="0">
                      <a:moveTo>
                        <a:pt x="0" y="304"/>
                      </a:moveTo>
                      <a:cubicBezTo>
                        <a:pt x="1193" y="101"/>
                        <a:pt x="2402" y="-1"/>
                        <a:pt x="3613" y="0"/>
                      </a:cubicBezTo>
                      <a:cubicBezTo>
                        <a:pt x="12962" y="0"/>
                        <a:pt x="21251" y="6015"/>
                        <a:pt x="24149" y="14904"/>
                      </a:cubicBezTo>
                    </a:path>
                    <a:path w="24149" h="21600" stroke="0" extrusionOk="0">
                      <a:moveTo>
                        <a:pt x="0" y="304"/>
                      </a:moveTo>
                      <a:cubicBezTo>
                        <a:pt x="1193" y="101"/>
                        <a:pt x="2402" y="-1"/>
                        <a:pt x="3613" y="0"/>
                      </a:cubicBezTo>
                      <a:cubicBezTo>
                        <a:pt x="12962" y="0"/>
                        <a:pt x="21251" y="6015"/>
                        <a:pt x="24149" y="14904"/>
                      </a:cubicBezTo>
                      <a:lnTo>
                        <a:pt x="3613" y="21600"/>
                      </a:lnTo>
                      <a:close/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l-GR"/>
                </a:p>
              </p:txBody>
            </p:sp>
            <p:sp>
              <p:nvSpPr>
                <p:cNvPr id="1036" name="AutoShape 12"/>
                <p:cNvSpPr>
                  <a:spLocks noChangeShapeType="1"/>
                </p:cNvSpPr>
                <p:nvPr/>
              </p:nvSpPr>
              <p:spPr bwMode="auto">
                <a:xfrm>
                  <a:off x="3855" y="8433"/>
                  <a:ext cx="82" cy="137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l-GR"/>
                </a:p>
              </p:txBody>
            </p:sp>
          </p:grpSp>
          <p:grpSp>
            <p:nvGrpSpPr>
              <p:cNvPr id="30" name="Group 8"/>
              <p:cNvGrpSpPr>
                <a:grpSpLocks/>
              </p:cNvGrpSpPr>
              <p:nvPr/>
            </p:nvGrpSpPr>
            <p:grpSpPr bwMode="auto">
              <a:xfrm rot="-4474608">
                <a:off x="7384" y="9239"/>
                <a:ext cx="798" cy="546"/>
                <a:chOff x="3139" y="8024"/>
                <a:chExt cx="798" cy="546"/>
              </a:xfrm>
            </p:grpSpPr>
            <p:sp>
              <p:nvSpPr>
                <p:cNvPr id="1034" name="Arc 10"/>
                <p:cNvSpPr>
                  <a:spLocks/>
                </p:cNvSpPr>
                <p:nvPr/>
              </p:nvSpPr>
              <p:spPr bwMode="auto">
                <a:xfrm rot="301876">
                  <a:off x="3139" y="8024"/>
                  <a:ext cx="738" cy="546"/>
                </a:xfrm>
                <a:custGeom>
                  <a:avLst/>
                  <a:gdLst>
                    <a:gd name="G0" fmla="+- 3613 0 0"/>
                    <a:gd name="G1" fmla="+- 21600 0 0"/>
                    <a:gd name="G2" fmla="+- 21600 0 0"/>
                    <a:gd name="T0" fmla="*/ 0 w 24149"/>
                    <a:gd name="T1" fmla="*/ 304 h 21600"/>
                    <a:gd name="T2" fmla="*/ 24149 w 24149"/>
                    <a:gd name="T3" fmla="*/ 14905 h 21600"/>
                    <a:gd name="T4" fmla="*/ 3613 w 24149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4149" h="21600" fill="none" extrusionOk="0">
                      <a:moveTo>
                        <a:pt x="0" y="304"/>
                      </a:moveTo>
                      <a:cubicBezTo>
                        <a:pt x="1193" y="101"/>
                        <a:pt x="2402" y="-1"/>
                        <a:pt x="3613" y="0"/>
                      </a:cubicBezTo>
                      <a:cubicBezTo>
                        <a:pt x="12962" y="0"/>
                        <a:pt x="21251" y="6015"/>
                        <a:pt x="24149" y="14904"/>
                      </a:cubicBezTo>
                    </a:path>
                    <a:path w="24149" h="21600" stroke="0" extrusionOk="0">
                      <a:moveTo>
                        <a:pt x="0" y="304"/>
                      </a:moveTo>
                      <a:cubicBezTo>
                        <a:pt x="1193" y="101"/>
                        <a:pt x="2402" y="-1"/>
                        <a:pt x="3613" y="0"/>
                      </a:cubicBezTo>
                      <a:cubicBezTo>
                        <a:pt x="12962" y="0"/>
                        <a:pt x="21251" y="6015"/>
                        <a:pt x="24149" y="14904"/>
                      </a:cubicBezTo>
                      <a:lnTo>
                        <a:pt x="3613" y="21600"/>
                      </a:lnTo>
                      <a:close/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l-GR"/>
                </a:p>
              </p:txBody>
            </p:sp>
            <p:sp>
              <p:nvSpPr>
                <p:cNvPr id="1033" name="AutoShape 9"/>
                <p:cNvSpPr>
                  <a:spLocks noChangeShapeType="1"/>
                </p:cNvSpPr>
                <p:nvPr/>
              </p:nvSpPr>
              <p:spPr bwMode="auto">
                <a:xfrm>
                  <a:off x="3855" y="8433"/>
                  <a:ext cx="82" cy="137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l-GR"/>
                </a:p>
              </p:txBody>
            </p:sp>
          </p:grpSp>
          <p:grpSp>
            <p:nvGrpSpPr>
              <p:cNvPr id="31" name="Group 5"/>
              <p:cNvGrpSpPr>
                <a:grpSpLocks/>
              </p:cNvGrpSpPr>
              <p:nvPr/>
            </p:nvGrpSpPr>
            <p:grpSpPr bwMode="auto">
              <a:xfrm rot="-4474608">
                <a:off x="6544" y="9914"/>
                <a:ext cx="798" cy="546"/>
                <a:chOff x="3139" y="8024"/>
                <a:chExt cx="798" cy="546"/>
              </a:xfrm>
            </p:grpSpPr>
            <p:sp>
              <p:nvSpPr>
                <p:cNvPr id="1031" name="Arc 7"/>
                <p:cNvSpPr>
                  <a:spLocks/>
                </p:cNvSpPr>
                <p:nvPr/>
              </p:nvSpPr>
              <p:spPr bwMode="auto">
                <a:xfrm rot="301876">
                  <a:off x="3139" y="8024"/>
                  <a:ext cx="738" cy="546"/>
                </a:xfrm>
                <a:custGeom>
                  <a:avLst/>
                  <a:gdLst>
                    <a:gd name="G0" fmla="+- 3613 0 0"/>
                    <a:gd name="G1" fmla="+- 21600 0 0"/>
                    <a:gd name="G2" fmla="+- 21600 0 0"/>
                    <a:gd name="T0" fmla="*/ 0 w 24149"/>
                    <a:gd name="T1" fmla="*/ 304 h 21600"/>
                    <a:gd name="T2" fmla="*/ 24149 w 24149"/>
                    <a:gd name="T3" fmla="*/ 14905 h 21600"/>
                    <a:gd name="T4" fmla="*/ 3613 w 24149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4149" h="21600" fill="none" extrusionOk="0">
                      <a:moveTo>
                        <a:pt x="0" y="304"/>
                      </a:moveTo>
                      <a:cubicBezTo>
                        <a:pt x="1193" y="101"/>
                        <a:pt x="2402" y="-1"/>
                        <a:pt x="3613" y="0"/>
                      </a:cubicBezTo>
                      <a:cubicBezTo>
                        <a:pt x="12962" y="0"/>
                        <a:pt x="21251" y="6015"/>
                        <a:pt x="24149" y="14904"/>
                      </a:cubicBezTo>
                    </a:path>
                    <a:path w="24149" h="21600" stroke="0" extrusionOk="0">
                      <a:moveTo>
                        <a:pt x="0" y="304"/>
                      </a:moveTo>
                      <a:cubicBezTo>
                        <a:pt x="1193" y="101"/>
                        <a:pt x="2402" y="-1"/>
                        <a:pt x="3613" y="0"/>
                      </a:cubicBezTo>
                      <a:cubicBezTo>
                        <a:pt x="12962" y="0"/>
                        <a:pt x="21251" y="6015"/>
                        <a:pt x="24149" y="14904"/>
                      </a:cubicBezTo>
                      <a:lnTo>
                        <a:pt x="3613" y="21600"/>
                      </a:lnTo>
                      <a:close/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l-GR"/>
                </a:p>
              </p:txBody>
            </p:sp>
            <p:sp>
              <p:nvSpPr>
                <p:cNvPr id="1030" name="AutoShape 6"/>
                <p:cNvSpPr>
                  <a:spLocks noChangeShapeType="1"/>
                </p:cNvSpPr>
                <p:nvPr/>
              </p:nvSpPr>
              <p:spPr bwMode="auto">
                <a:xfrm>
                  <a:off x="3855" y="8433"/>
                  <a:ext cx="82" cy="137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l-GR"/>
                </a:p>
              </p:txBody>
            </p:sp>
          </p:grpSp>
        </p:grpSp>
      </p:grpSp>
      <p:sp>
        <p:nvSpPr>
          <p:cNvPr id="1108" name="Rectangle 8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27" name="Rectangle 103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l-GR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</a:br>
            <a:endParaRPr kumimoji="0" lang="el-G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</a:rPr>
              <a:t>          </a:t>
            </a:r>
            <a:endParaRPr kumimoji="0" lang="el-GR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</a:rPr>
              <a:t>                         </a:t>
            </a:r>
            <a:endParaRPr kumimoji="0" lang="el-GR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</a:rPr>
              <a:t>                                      </a:t>
            </a:r>
            <a:endParaRPr kumimoji="0" lang="el-GR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</a:rPr>
              <a:t>                                   </a:t>
            </a:r>
            <a:endParaRPr kumimoji="0" lang="el-GR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</a:rPr>
              <a:t>                                                   </a:t>
            </a:r>
            <a:endParaRPr kumimoji="0" lang="el-GR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2928926" y="2571744"/>
            <a:ext cx="36040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b="1" i="1" u="sng" dirty="0"/>
              <a:t> </a:t>
            </a:r>
            <a:r>
              <a:rPr lang="en-US" b="1" i="1" u="sng" dirty="0"/>
              <a:t>M</a:t>
            </a:r>
            <a:r>
              <a:rPr lang="el-GR" b="1" i="1" u="sng" dirty="0" err="1"/>
              <a:t>ετατροπές</a:t>
            </a:r>
            <a:r>
              <a:rPr lang="el-GR" b="1" i="1" u="sng" dirty="0"/>
              <a:t> των μονάδων μήκους </a:t>
            </a:r>
            <a:endParaRPr lang="el-GR" dirty="0"/>
          </a:p>
        </p:txBody>
      </p:sp>
      <p:pic>
        <p:nvPicPr>
          <p:cNvPr id="11265" name="Picture 1" descr="metro"/>
          <p:cNvPicPr>
            <a:picLocks noChangeAspect="1" noChangeArrowheads="1"/>
          </p:cNvPicPr>
          <p:nvPr/>
        </p:nvPicPr>
        <p:blipFill>
          <a:blip r:embed="rId2" cstate="print"/>
          <a:srcRect l="12526" r="18420" b="42218"/>
          <a:stretch>
            <a:fillRect/>
          </a:stretch>
        </p:blipFill>
        <p:spPr bwMode="auto">
          <a:xfrm>
            <a:off x="6715140" y="5214950"/>
            <a:ext cx="2143140" cy="13477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6" name="Picture 2" descr="ANd9GcS70Skc6h27INAjceV14ZZyTcl_XTiU2UQYr3u2jjPCdEWX_l5L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4857760"/>
            <a:ext cx="1600200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" grpId="0"/>
      <p:bldP spid="1026" grpId="0" animBg="1"/>
      <p:bldP spid="9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10" y="0"/>
            <a:ext cx="4972056" cy="1143000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MAZA</a:t>
            </a:r>
            <a:endParaRPr lang="el-GR" sz="3600" dirty="0">
              <a:solidFill>
                <a:srgbClr val="FF0000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4071934" y="857232"/>
            <a:ext cx="642942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4929190" y="571480"/>
            <a:ext cx="2643174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m 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el-G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(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mass</a:t>
            </a:r>
            <a:r>
              <a:rPr kumimoji="0" lang="el-G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)</a:t>
            </a:r>
            <a:endParaRPr kumimoji="0" lang="el-GR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714612" y="1785926"/>
            <a:ext cx="3071834" cy="461665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l-GR" sz="2400" b="1" u="sng" dirty="0"/>
              <a:t>ΜΟΝΑΔΕΣ ΜΑΖΑΣ </a:t>
            </a:r>
            <a:endParaRPr lang="el-GR" sz="2400" dirty="0"/>
          </a:p>
        </p:txBody>
      </p:sp>
      <p:sp>
        <p:nvSpPr>
          <p:cNvPr id="8" name="Rectangle 7"/>
          <p:cNvSpPr/>
          <p:nvPr/>
        </p:nvSpPr>
        <p:spPr>
          <a:xfrm>
            <a:off x="980601" y="1143000"/>
            <a:ext cx="713616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000" dirty="0"/>
              <a:t>Είναι  η </a:t>
            </a:r>
            <a:r>
              <a:rPr lang="el-GR" sz="2000" b="1" dirty="0"/>
              <a:t>ποσότητα της ύλης </a:t>
            </a:r>
            <a:r>
              <a:rPr lang="el-GR" sz="2000" dirty="0"/>
              <a:t>που περιέχεται  σε ένα σώμα</a:t>
            </a:r>
          </a:p>
        </p:txBody>
      </p:sp>
      <p:sp>
        <p:nvSpPr>
          <p:cNvPr id="9" name="Rectangle 8"/>
          <p:cNvSpPr/>
          <p:nvPr/>
        </p:nvSpPr>
        <p:spPr>
          <a:xfrm>
            <a:off x="285720" y="2357430"/>
            <a:ext cx="87154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/>
              <a:t> </a:t>
            </a:r>
            <a:r>
              <a:rPr lang="el-GR" sz="2400" b="1" dirty="0"/>
              <a:t>Μονάδα μέτρησης της μάζας στο Διεθνές Σύστημα μονάδων (</a:t>
            </a:r>
            <a:r>
              <a:rPr lang="en-US" sz="2400" b="1" dirty="0"/>
              <a:t>S</a:t>
            </a:r>
            <a:r>
              <a:rPr lang="el-GR" sz="2400" b="1" dirty="0"/>
              <a:t>.</a:t>
            </a:r>
            <a:r>
              <a:rPr lang="en-US" sz="2400" b="1" dirty="0"/>
              <a:t>I</a:t>
            </a:r>
            <a:r>
              <a:rPr lang="el-GR" sz="2400" b="1" dirty="0"/>
              <a:t>.)</a:t>
            </a:r>
            <a:br>
              <a:rPr lang="el-GR" sz="2400" b="1" dirty="0"/>
            </a:br>
            <a:endParaRPr lang="el-GR" sz="2400" dirty="0"/>
          </a:p>
        </p:txBody>
      </p:sp>
      <p:cxnSp>
        <p:nvCxnSpPr>
          <p:cNvPr id="11" name="Straight Arrow Connector 10"/>
          <p:cNvCxnSpPr/>
          <p:nvPr/>
        </p:nvCxnSpPr>
        <p:spPr>
          <a:xfrm rot="5400000">
            <a:off x="3464711" y="2964653"/>
            <a:ext cx="357190" cy="158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1857356" y="3143248"/>
            <a:ext cx="3929090" cy="500066"/>
          </a:xfrm>
          <a:prstGeom prst="rect">
            <a:avLst/>
          </a:prstGeom>
          <a:solidFill>
            <a:srgbClr val="FF505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8100000" algn="ctr" rotWithShape="0">
              <a:srgbClr val="808080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24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alibri" pitchFamily="34" charset="0"/>
              </a:rPr>
              <a:t>       1 χιλιόγραμμο 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alibri" pitchFamily="34" charset="0"/>
              </a:rPr>
              <a:t> </a:t>
            </a:r>
            <a:r>
              <a:rPr kumimoji="0" lang="el-GR" sz="24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alibri" pitchFamily="34" charset="0"/>
              </a:rPr>
              <a:t>(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alibri" pitchFamily="34" charset="0"/>
              </a:rPr>
              <a:t>Kg</a:t>
            </a:r>
            <a:r>
              <a:rPr kumimoji="0" lang="el-GR" sz="24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alibri" pitchFamily="34" charset="0"/>
              </a:rPr>
              <a:t>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3" name="Group 42"/>
          <p:cNvGrpSpPr>
            <a:grpSpLocks/>
          </p:cNvGrpSpPr>
          <p:nvPr/>
        </p:nvGrpSpPr>
        <p:grpSpPr bwMode="auto">
          <a:xfrm>
            <a:off x="928662" y="4000504"/>
            <a:ext cx="3000518" cy="2428891"/>
            <a:chOff x="1470" y="7807"/>
            <a:chExt cx="3523" cy="2361"/>
          </a:xfrm>
        </p:grpSpPr>
        <p:sp>
          <p:nvSpPr>
            <p:cNvPr id="15" name="Text Box 83"/>
            <p:cNvSpPr txBox="1">
              <a:spLocks noChangeArrowheads="1"/>
            </p:cNvSpPr>
            <p:nvPr/>
          </p:nvSpPr>
          <p:spPr bwMode="auto">
            <a:xfrm>
              <a:off x="2461" y="7905"/>
              <a:ext cx="898" cy="451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1600" b="0" i="0" u="none" strike="noStrike" cap="none" normalizeH="0" baseline="0" dirty="0">
                  <a:ln>
                    <a:noFill/>
                  </a:ln>
                  <a:solidFill>
                    <a:srgbClr val="0000FF"/>
                  </a:solidFill>
                  <a:effectLst/>
                  <a:latin typeface="Arial" pitchFamily="34" charset="0"/>
                  <a:ea typeface="Times New Roman" pitchFamily="18" charset="0"/>
                </a:rPr>
                <a:t>•</a:t>
              </a:r>
              <a:r>
                <a:rPr kumimoji="0" lang="en-US" sz="1600" b="1" i="0" u="none" strike="noStrike" cap="none" normalizeH="0" baseline="0" dirty="0">
                  <a:ln>
                    <a:noFill/>
                  </a:ln>
                  <a:solidFill>
                    <a:srgbClr val="0000FF"/>
                  </a:solidFill>
                  <a:effectLst/>
                  <a:latin typeface="Arial" pitchFamily="34" charset="0"/>
                  <a:ea typeface="Times New Roman" pitchFamily="18" charset="0"/>
                </a:rPr>
                <a:t>1000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7" name="Text Box 81"/>
            <p:cNvSpPr txBox="1">
              <a:spLocks noChangeArrowheads="1"/>
            </p:cNvSpPr>
            <p:nvPr/>
          </p:nvSpPr>
          <p:spPr bwMode="auto">
            <a:xfrm>
              <a:off x="4066" y="9195"/>
              <a:ext cx="927" cy="451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1600" b="1" i="0" u="none" strike="noStrike" cap="none" normalizeH="0" baseline="0" dirty="0">
                  <a:ln>
                    <a:noFill/>
                  </a:ln>
                  <a:solidFill>
                    <a:srgbClr val="0000FF"/>
                  </a:solidFill>
                  <a:effectLst/>
                  <a:latin typeface="Arial" pitchFamily="34" charset="0"/>
                  <a:ea typeface="Times New Roman" pitchFamily="18" charset="0"/>
                </a:rPr>
                <a:t>•</a:t>
              </a:r>
              <a:r>
                <a:rPr kumimoji="0" lang="en-US" sz="1600" b="1" i="0" u="none" strike="noStrike" cap="none" normalizeH="0" baseline="0" dirty="0">
                  <a:ln>
                    <a:noFill/>
                  </a:ln>
                  <a:solidFill>
                    <a:srgbClr val="0000FF"/>
                  </a:solidFill>
                  <a:effectLst/>
                  <a:latin typeface="Arial" pitchFamily="34" charset="0"/>
                  <a:ea typeface="Times New Roman" pitchFamily="18" charset="0"/>
                </a:rPr>
                <a:t>1000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8" name="Text Box 80"/>
            <p:cNvSpPr txBox="1">
              <a:spLocks noChangeArrowheads="1"/>
            </p:cNvSpPr>
            <p:nvPr/>
          </p:nvSpPr>
          <p:spPr bwMode="auto">
            <a:xfrm>
              <a:off x="3241" y="8550"/>
              <a:ext cx="997" cy="451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1200" b="1" i="0" u="none" strike="noStrike" cap="none" normalizeH="0" baseline="0" dirty="0">
                  <a:ln>
                    <a:noFill/>
                  </a:ln>
                  <a:solidFill>
                    <a:srgbClr val="0000FF"/>
                  </a:solidFill>
                  <a:effectLst/>
                  <a:latin typeface="Arial" pitchFamily="34" charset="0"/>
                  <a:ea typeface="Times New Roman" pitchFamily="18" charset="0"/>
                </a:rPr>
                <a:t>•</a:t>
              </a:r>
              <a:r>
                <a:rPr kumimoji="0" lang="en-US" sz="1600" b="1" i="0" u="none" strike="noStrike" cap="none" normalizeH="0" baseline="0" dirty="0">
                  <a:ln>
                    <a:noFill/>
                  </a:ln>
                  <a:solidFill>
                    <a:srgbClr val="0000FF"/>
                  </a:solidFill>
                  <a:effectLst/>
                  <a:latin typeface="Arial" pitchFamily="34" charset="0"/>
                  <a:ea typeface="Times New Roman" pitchFamily="18" charset="0"/>
                </a:rPr>
                <a:t>1000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grpSp>
          <p:nvGrpSpPr>
            <p:cNvPr id="4" name="Group 43"/>
            <p:cNvGrpSpPr>
              <a:grpSpLocks/>
            </p:cNvGrpSpPr>
            <p:nvPr/>
          </p:nvGrpSpPr>
          <p:grpSpPr bwMode="auto">
            <a:xfrm>
              <a:off x="1470" y="7807"/>
              <a:ext cx="3090" cy="2361"/>
              <a:chOff x="1470" y="7837"/>
              <a:chExt cx="3090" cy="2361"/>
            </a:xfrm>
          </p:grpSpPr>
          <p:grpSp>
            <p:nvGrpSpPr>
              <p:cNvPr id="6" name="Group 59"/>
              <p:cNvGrpSpPr>
                <a:grpSpLocks/>
              </p:cNvGrpSpPr>
              <p:nvPr/>
            </p:nvGrpSpPr>
            <p:grpSpPr bwMode="auto">
              <a:xfrm>
                <a:off x="1470" y="7837"/>
                <a:ext cx="3090" cy="2361"/>
                <a:chOff x="1470" y="8304"/>
                <a:chExt cx="3090" cy="2361"/>
              </a:xfrm>
            </p:grpSpPr>
            <p:sp>
              <p:nvSpPr>
                <p:cNvPr id="37" name="Text Box 78"/>
                <p:cNvSpPr txBox="1">
                  <a:spLocks noChangeArrowheads="1"/>
                </p:cNvSpPr>
                <p:nvPr/>
              </p:nvSpPr>
              <p:spPr bwMode="auto">
                <a:xfrm>
                  <a:off x="3855" y="10215"/>
                  <a:ext cx="600" cy="450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b="0" i="0" u="none" strike="noStrike" cap="none" normalizeH="0" baseline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ea typeface="Times New Roman" pitchFamily="18" charset="0"/>
                    </a:rPr>
                    <a:t>mg</a:t>
                  </a:r>
                  <a:endParaRPr kumimoji="0" lang="en-US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endParaRPr>
                </a:p>
              </p:txBody>
            </p:sp>
            <p:grpSp>
              <p:nvGrpSpPr>
                <p:cNvPr id="10" name="Group 60"/>
                <p:cNvGrpSpPr>
                  <a:grpSpLocks/>
                </p:cNvGrpSpPr>
                <p:nvPr/>
              </p:nvGrpSpPr>
              <p:grpSpPr bwMode="auto">
                <a:xfrm>
                  <a:off x="1470" y="8304"/>
                  <a:ext cx="3090" cy="2244"/>
                  <a:chOff x="1470" y="8304"/>
                  <a:chExt cx="3090" cy="2244"/>
                </a:xfrm>
              </p:grpSpPr>
              <p:sp>
                <p:nvSpPr>
                  <p:cNvPr id="39" name="Text Box 7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106" y="9558"/>
                    <a:ext cx="674" cy="450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lang="en-US" dirty="0">
                        <a:latin typeface="Arial" pitchFamily="34" charset="0"/>
                      </a:rPr>
                      <a:t>g</a:t>
                    </a:r>
                    <a:endParaRPr kumimoji="0" lang="en-US" b="0" i="0" u="none" strike="noStrike" cap="none" normalizeH="0" baseline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</a:endParaRPr>
                  </a:p>
                </p:txBody>
              </p:sp>
              <p:grpSp>
                <p:nvGrpSpPr>
                  <p:cNvPr id="12" name="Group 61"/>
                  <p:cNvGrpSpPr>
                    <a:grpSpLocks/>
                  </p:cNvGrpSpPr>
                  <p:nvPr/>
                </p:nvGrpSpPr>
                <p:grpSpPr bwMode="auto">
                  <a:xfrm>
                    <a:off x="1470" y="8304"/>
                    <a:ext cx="3090" cy="2244"/>
                    <a:chOff x="1470" y="7515"/>
                    <a:chExt cx="3090" cy="2244"/>
                  </a:xfrm>
                </p:grpSpPr>
                <p:sp>
                  <p:nvSpPr>
                    <p:cNvPr id="42" name="AutoShape 7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780" y="9114"/>
                      <a:ext cx="0" cy="645"/>
                    </a:xfrm>
                    <a:prstGeom prst="straightConnector1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l-GR"/>
                    </a:p>
                  </p:txBody>
                </p:sp>
                <p:sp>
                  <p:nvSpPr>
                    <p:cNvPr id="43" name="AutoShape 7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000" y="9114"/>
                      <a:ext cx="780" cy="0"/>
                    </a:xfrm>
                    <a:prstGeom prst="straightConnector1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l-GR"/>
                    </a:p>
                  </p:txBody>
                </p:sp>
                <p:sp>
                  <p:nvSpPr>
                    <p:cNvPr id="44" name="AutoShape 7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780" y="9759"/>
                      <a:ext cx="780" cy="0"/>
                    </a:xfrm>
                    <a:prstGeom prst="straightConnector1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l-GR"/>
                    </a:p>
                  </p:txBody>
                </p:sp>
                <p:grpSp>
                  <p:nvGrpSpPr>
                    <p:cNvPr id="13" name="Group 6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470" y="7515"/>
                      <a:ext cx="1560" cy="1599"/>
                      <a:chOff x="1470" y="7515"/>
                      <a:chExt cx="1560" cy="1599"/>
                    </a:xfrm>
                  </p:grpSpPr>
                  <p:grpSp>
                    <p:nvGrpSpPr>
                      <p:cNvPr id="14" name="Group 64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470" y="7515"/>
                        <a:ext cx="1560" cy="1150"/>
                        <a:chOff x="1440" y="7515"/>
                        <a:chExt cx="1560" cy="1150"/>
                      </a:xfrm>
                    </p:grpSpPr>
                    <p:grpSp>
                      <p:nvGrpSpPr>
                        <p:cNvPr id="16" name="Group 66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1440" y="7515"/>
                          <a:ext cx="1454" cy="1150"/>
                          <a:chOff x="1440" y="7515"/>
                          <a:chExt cx="1454" cy="1150"/>
                        </a:xfrm>
                      </p:grpSpPr>
                      <p:sp>
                        <p:nvSpPr>
                          <p:cNvPr id="50" name="Text Box 72"/>
                          <p:cNvSpPr txBox="1"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2279" y="8140"/>
                            <a:ext cx="615" cy="525"/>
                          </a:xfrm>
                          <a:prstGeom prst="rect">
                            <a:avLst/>
                          </a:prstGeom>
                          <a:solidFill>
                            <a:srgbClr val="FFFFFF"/>
                          </a:solidFill>
                          <a:ln w="9525">
                            <a:noFill/>
                            <a:miter lim="800000"/>
                            <a:headEnd/>
                            <a:tailEnd/>
                          </a:ln>
                        </p:spPr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pPr marL="0" marR="0" lvl="0" indent="0" algn="l" defTabSz="914400" rtl="0" eaLnBrk="1" fontAlgn="base" latinLnBrk="0" hangingPunct="1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</a:pPr>
                            <a:r>
                              <a:rPr lang="en-US" dirty="0">
                                <a:latin typeface="Arial" pitchFamily="34" charset="0"/>
                              </a:rPr>
                              <a:t>Kg</a:t>
                            </a:r>
                            <a:endParaRPr kumimoji="0" lang="en-US" b="0" i="0" u="none" strike="noStrike" cap="none" normalizeH="0" baseline="0" dirty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Arial" pitchFamily="34" charset="0"/>
                            </a:endParaRPr>
                          </a:p>
                        </p:txBody>
                      </p:sp>
                      <p:grpSp>
                        <p:nvGrpSpPr>
                          <p:cNvPr id="19" name="Group 67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1440" y="7515"/>
                            <a:ext cx="780" cy="954"/>
                            <a:chOff x="1440" y="7530"/>
                            <a:chExt cx="780" cy="954"/>
                          </a:xfrm>
                        </p:grpSpPr>
                        <p:grpSp>
                          <p:nvGrpSpPr>
                            <p:cNvPr id="20" name="Group 69"/>
                            <p:cNvGrpSpPr>
                              <a:grpSpLocks/>
                            </p:cNvGrpSpPr>
                            <p:nvPr/>
                          </p:nvGrpSpPr>
                          <p:grpSpPr bwMode="auto">
                            <a:xfrm>
                              <a:off x="1440" y="7530"/>
                              <a:ext cx="780" cy="414"/>
                              <a:chOff x="1440" y="7530"/>
                              <a:chExt cx="780" cy="414"/>
                            </a:xfrm>
                          </p:grpSpPr>
                          <p:sp>
                            <p:nvSpPr>
                              <p:cNvPr id="54" name="Text Box 71"/>
                              <p:cNvSpPr txBox="1">
                                <a:spLocks noChangeArrowheads="1"/>
                              </p:cNvSpPr>
                              <p:nvPr/>
                            </p:nvSpPr>
                            <p:spPr bwMode="auto">
                              <a:xfrm>
                                <a:off x="1470" y="7530"/>
                                <a:ext cx="735" cy="414"/>
                              </a:xfrm>
                              <a:prstGeom prst="rect">
                                <a:avLst/>
                              </a:prstGeom>
                              <a:solidFill>
                                <a:srgbClr val="FFFFFF"/>
                              </a:solidFill>
                              <a:ln w="9525">
                                <a:noFill/>
                                <a:miter lim="800000"/>
                                <a:headEnd/>
                                <a:tailEnd/>
                              </a:ln>
                            </p:spPr>
                            <p:txBody>
                              <a:bodyPr vert="horz" wrap="square" lIns="91440" tIns="45720" rIns="91440" bIns="45720" numCol="1" anchor="t" anchorCtr="0" compatLnSpc="1">
                                <a:prstTxWarp prst="textNoShape">
                                  <a:avLst/>
                                </a:prstTxWarp>
                              </a:bodyPr>
                              <a:lstStyle/>
                              <a:p>
                                <a:pPr marL="0" marR="0" lvl="0" indent="0" algn="l" defTabSz="914400" rtl="0" eaLnBrk="1" fontAlgn="base" latinLnBrk="0" hangingPunct="1">
                                  <a:lnSpc>
                                    <a:spcPct val="100000"/>
                                  </a:lnSpc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</a:pPr>
                                <a:r>
                                  <a:rPr kumimoji="0" lang="en-US" b="0" i="0" u="none" strike="noStrike" cap="none" normalizeH="0" baseline="0" dirty="0" err="1">
                                    <a:ln>
                                      <a:noFill/>
                                    </a:ln>
                                    <a:solidFill>
                                      <a:schemeClr val="tx1"/>
                                    </a:solidFill>
                                    <a:effectLst/>
                                    <a:latin typeface="Arial" pitchFamily="34" charset="0"/>
                                  </a:rPr>
                                  <a:t>tn</a:t>
                                </a:r>
                                <a:endParaRPr kumimoji="0" lang="en-US" b="0" i="0" u="none" strike="noStrike" cap="none" normalizeH="0" baseline="0" dirty="0">
                                  <a:ln>
                                    <a:noFill/>
                                  </a:ln>
                                  <a:solidFill>
                                    <a:schemeClr val="tx1"/>
                                  </a:solidFill>
                                  <a:effectLst/>
                                  <a:latin typeface="Arial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55" name="AutoShape 70"/>
                              <p:cNvSpPr>
                                <a:spLocks noChangeShapeType="1"/>
                              </p:cNvSpPr>
                              <p:nvPr/>
                            </p:nvSpPr>
                            <p:spPr bwMode="auto">
                              <a:xfrm>
                                <a:off x="1440" y="7839"/>
                                <a:ext cx="780" cy="0"/>
                              </a:xfrm>
                              <a:prstGeom prst="straightConnector1">
                                <a:avLst/>
                              </a:prstGeom>
                              <a:noFill/>
                              <a:ln w="9525">
                                <a:solidFill>
                                  <a:srgbClr val="000000"/>
                                </a:solidFill>
                                <a:round/>
                                <a:headEnd/>
                                <a:tailEnd/>
                              </a:ln>
                            </p:spPr>
                            <p:txBody>
                              <a:bodyPr vert="horz" wrap="square" lIns="91440" tIns="45720" rIns="91440" bIns="45720" numCol="1" anchor="t" anchorCtr="0" compatLnSpc="1">
                                <a:prstTxWarp prst="textNoShape">
                                  <a:avLst/>
                                </a:prstTxWarp>
                              </a:bodyPr>
                              <a:lstStyle/>
                              <a:p>
                                <a:endParaRPr lang="el-GR"/>
                              </a:p>
                            </p:txBody>
                          </p:sp>
                        </p:grpSp>
                        <p:sp>
                          <p:nvSpPr>
                            <p:cNvPr id="53" name="AutoShape 68"/>
                            <p:cNvSpPr>
                              <a:spLocks noChangeShapeType="1"/>
                            </p:cNvSpPr>
                            <p:nvPr/>
                          </p:nvSpPr>
                          <p:spPr bwMode="auto">
                            <a:xfrm>
                              <a:off x="2220" y="7839"/>
                              <a:ext cx="0" cy="645"/>
                            </a:xfrm>
                            <a:prstGeom prst="straightConnector1">
                              <a:avLst/>
                            </a:prstGeom>
                            <a:noFill/>
                            <a:ln w="9525">
                              <a:solidFill>
                                <a:srgbClr val="000000"/>
                              </a:solidFill>
                              <a:round/>
                              <a:headEnd/>
                              <a:tailEnd/>
                            </a:ln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l-GR"/>
                            </a:p>
                          </p:txBody>
                        </p:sp>
                      </p:grpSp>
                    </p:grpSp>
                    <p:sp>
                      <p:nvSpPr>
                        <p:cNvPr id="49" name="AutoShape 65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2220" y="8469"/>
                          <a:ext cx="780" cy="0"/>
                        </a:xfrm>
                        <a:prstGeom prst="straightConnector1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l-GR"/>
                        </a:p>
                      </p:txBody>
                    </p:sp>
                  </p:grpSp>
                  <p:sp>
                    <p:nvSpPr>
                      <p:cNvPr id="47" name="AutoShape 6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030" y="8469"/>
                        <a:ext cx="0" cy="645"/>
                      </a:xfrm>
                      <a:prstGeom prst="straightConnector1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l-GR"/>
                      </a:p>
                    </p:txBody>
                  </p:sp>
                </p:grpSp>
              </p:grpSp>
            </p:grpSp>
          </p:grpSp>
          <p:grpSp>
            <p:nvGrpSpPr>
              <p:cNvPr id="21" name="Group 53"/>
              <p:cNvGrpSpPr>
                <a:grpSpLocks/>
              </p:cNvGrpSpPr>
              <p:nvPr/>
            </p:nvGrpSpPr>
            <p:grpSpPr bwMode="auto">
              <a:xfrm rot="263923">
                <a:off x="2044" y="8052"/>
                <a:ext cx="798" cy="546"/>
                <a:chOff x="3139" y="8024"/>
                <a:chExt cx="798" cy="546"/>
              </a:xfrm>
            </p:grpSpPr>
            <p:sp>
              <p:nvSpPr>
                <p:cNvPr id="31" name="Arc 55"/>
                <p:cNvSpPr>
                  <a:spLocks/>
                </p:cNvSpPr>
                <p:nvPr/>
              </p:nvSpPr>
              <p:spPr bwMode="auto">
                <a:xfrm rot="301876">
                  <a:off x="3139" y="8024"/>
                  <a:ext cx="738" cy="546"/>
                </a:xfrm>
                <a:custGeom>
                  <a:avLst/>
                  <a:gdLst>
                    <a:gd name="G0" fmla="+- 3613 0 0"/>
                    <a:gd name="G1" fmla="+- 21600 0 0"/>
                    <a:gd name="G2" fmla="+- 21600 0 0"/>
                    <a:gd name="T0" fmla="*/ 0 w 24149"/>
                    <a:gd name="T1" fmla="*/ 304 h 21600"/>
                    <a:gd name="T2" fmla="*/ 24149 w 24149"/>
                    <a:gd name="T3" fmla="*/ 14905 h 21600"/>
                    <a:gd name="T4" fmla="*/ 3613 w 24149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4149" h="21600" fill="none" extrusionOk="0">
                      <a:moveTo>
                        <a:pt x="0" y="304"/>
                      </a:moveTo>
                      <a:cubicBezTo>
                        <a:pt x="1193" y="101"/>
                        <a:pt x="2402" y="-1"/>
                        <a:pt x="3613" y="0"/>
                      </a:cubicBezTo>
                      <a:cubicBezTo>
                        <a:pt x="12962" y="0"/>
                        <a:pt x="21251" y="6015"/>
                        <a:pt x="24149" y="14904"/>
                      </a:cubicBezTo>
                    </a:path>
                    <a:path w="24149" h="21600" stroke="0" extrusionOk="0">
                      <a:moveTo>
                        <a:pt x="0" y="304"/>
                      </a:moveTo>
                      <a:cubicBezTo>
                        <a:pt x="1193" y="101"/>
                        <a:pt x="2402" y="-1"/>
                        <a:pt x="3613" y="0"/>
                      </a:cubicBezTo>
                      <a:cubicBezTo>
                        <a:pt x="12962" y="0"/>
                        <a:pt x="21251" y="6015"/>
                        <a:pt x="24149" y="14904"/>
                      </a:cubicBezTo>
                      <a:lnTo>
                        <a:pt x="3613" y="21600"/>
                      </a:lnTo>
                      <a:close/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l-GR"/>
                </a:p>
              </p:txBody>
            </p:sp>
            <p:sp>
              <p:nvSpPr>
                <p:cNvPr id="32" name="AutoShape 54"/>
                <p:cNvSpPr>
                  <a:spLocks noChangeShapeType="1"/>
                </p:cNvSpPr>
                <p:nvPr/>
              </p:nvSpPr>
              <p:spPr bwMode="auto">
                <a:xfrm>
                  <a:off x="3855" y="8433"/>
                  <a:ext cx="82" cy="137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l-GR"/>
                </a:p>
              </p:txBody>
            </p:sp>
          </p:grpSp>
          <p:grpSp>
            <p:nvGrpSpPr>
              <p:cNvPr id="22" name="Group 50"/>
              <p:cNvGrpSpPr>
                <a:grpSpLocks/>
              </p:cNvGrpSpPr>
              <p:nvPr/>
            </p:nvGrpSpPr>
            <p:grpSpPr bwMode="auto">
              <a:xfrm rot="263923">
                <a:off x="2839" y="8712"/>
                <a:ext cx="798" cy="546"/>
                <a:chOff x="3139" y="8024"/>
                <a:chExt cx="798" cy="546"/>
              </a:xfrm>
            </p:grpSpPr>
            <p:sp>
              <p:nvSpPr>
                <p:cNvPr id="29" name="Arc 52"/>
                <p:cNvSpPr>
                  <a:spLocks/>
                </p:cNvSpPr>
                <p:nvPr/>
              </p:nvSpPr>
              <p:spPr bwMode="auto">
                <a:xfrm rot="301876">
                  <a:off x="3139" y="8024"/>
                  <a:ext cx="738" cy="546"/>
                </a:xfrm>
                <a:custGeom>
                  <a:avLst/>
                  <a:gdLst>
                    <a:gd name="G0" fmla="+- 3613 0 0"/>
                    <a:gd name="G1" fmla="+- 21600 0 0"/>
                    <a:gd name="G2" fmla="+- 21600 0 0"/>
                    <a:gd name="T0" fmla="*/ 0 w 24149"/>
                    <a:gd name="T1" fmla="*/ 304 h 21600"/>
                    <a:gd name="T2" fmla="*/ 24149 w 24149"/>
                    <a:gd name="T3" fmla="*/ 14905 h 21600"/>
                    <a:gd name="T4" fmla="*/ 3613 w 24149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4149" h="21600" fill="none" extrusionOk="0">
                      <a:moveTo>
                        <a:pt x="0" y="304"/>
                      </a:moveTo>
                      <a:cubicBezTo>
                        <a:pt x="1193" y="101"/>
                        <a:pt x="2402" y="-1"/>
                        <a:pt x="3613" y="0"/>
                      </a:cubicBezTo>
                      <a:cubicBezTo>
                        <a:pt x="12962" y="0"/>
                        <a:pt x="21251" y="6015"/>
                        <a:pt x="24149" y="14904"/>
                      </a:cubicBezTo>
                    </a:path>
                    <a:path w="24149" h="21600" stroke="0" extrusionOk="0">
                      <a:moveTo>
                        <a:pt x="0" y="304"/>
                      </a:moveTo>
                      <a:cubicBezTo>
                        <a:pt x="1193" y="101"/>
                        <a:pt x="2402" y="-1"/>
                        <a:pt x="3613" y="0"/>
                      </a:cubicBezTo>
                      <a:cubicBezTo>
                        <a:pt x="12962" y="0"/>
                        <a:pt x="21251" y="6015"/>
                        <a:pt x="24149" y="14904"/>
                      </a:cubicBezTo>
                      <a:lnTo>
                        <a:pt x="3613" y="21600"/>
                      </a:lnTo>
                      <a:close/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l-GR"/>
                </a:p>
              </p:txBody>
            </p:sp>
            <p:sp>
              <p:nvSpPr>
                <p:cNvPr id="30" name="AutoShape 51"/>
                <p:cNvSpPr>
                  <a:spLocks noChangeShapeType="1"/>
                </p:cNvSpPr>
                <p:nvPr/>
              </p:nvSpPr>
              <p:spPr bwMode="auto">
                <a:xfrm>
                  <a:off x="3855" y="8433"/>
                  <a:ext cx="82" cy="137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l-GR"/>
                </a:p>
              </p:txBody>
            </p:sp>
          </p:grpSp>
          <p:grpSp>
            <p:nvGrpSpPr>
              <p:cNvPr id="23" name="Group 47"/>
              <p:cNvGrpSpPr>
                <a:grpSpLocks/>
              </p:cNvGrpSpPr>
              <p:nvPr/>
            </p:nvGrpSpPr>
            <p:grpSpPr bwMode="auto">
              <a:xfrm rot="263923">
                <a:off x="3664" y="9357"/>
                <a:ext cx="798" cy="546"/>
                <a:chOff x="3139" y="8024"/>
                <a:chExt cx="798" cy="546"/>
              </a:xfrm>
            </p:grpSpPr>
            <p:sp>
              <p:nvSpPr>
                <p:cNvPr id="27" name="Arc 49"/>
                <p:cNvSpPr>
                  <a:spLocks/>
                </p:cNvSpPr>
                <p:nvPr/>
              </p:nvSpPr>
              <p:spPr bwMode="auto">
                <a:xfrm rot="301876">
                  <a:off x="3139" y="8024"/>
                  <a:ext cx="738" cy="546"/>
                </a:xfrm>
                <a:custGeom>
                  <a:avLst/>
                  <a:gdLst>
                    <a:gd name="G0" fmla="+- 3613 0 0"/>
                    <a:gd name="G1" fmla="+- 21600 0 0"/>
                    <a:gd name="G2" fmla="+- 21600 0 0"/>
                    <a:gd name="T0" fmla="*/ 0 w 24149"/>
                    <a:gd name="T1" fmla="*/ 304 h 21600"/>
                    <a:gd name="T2" fmla="*/ 24149 w 24149"/>
                    <a:gd name="T3" fmla="*/ 14905 h 21600"/>
                    <a:gd name="T4" fmla="*/ 3613 w 24149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4149" h="21600" fill="none" extrusionOk="0">
                      <a:moveTo>
                        <a:pt x="0" y="304"/>
                      </a:moveTo>
                      <a:cubicBezTo>
                        <a:pt x="1193" y="101"/>
                        <a:pt x="2402" y="-1"/>
                        <a:pt x="3613" y="0"/>
                      </a:cubicBezTo>
                      <a:cubicBezTo>
                        <a:pt x="12962" y="0"/>
                        <a:pt x="21251" y="6015"/>
                        <a:pt x="24149" y="14904"/>
                      </a:cubicBezTo>
                    </a:path>
                    <a:path w="24149" h="21600" stroke="0" extrusionOk="0">
                      <a:moveTo>
                        <a:pt x="0" y="304"/>
                      </a:moveTo>
                      <a:cubicBezTo>
                        <a:pt x="1193" y="101"/>
                        <a:pt x="2402" y="-1"/>
                        <a:pt x="3613" y="0"/>
                      </a:cubicBezTo>
                      <a:cubicBezTo>
                        <a:pt x="12962" y="0"/>
                        <a:pt x="21251" y="6015"/>
                        <a:pt x="24149" y="14904"/>
                      </a:cubicBezTo>
                      <a:lnTo>
                        <a:pt x="3613" y="21600"/>
                      </a:lnTo>
                      <a:close/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l-GR"/>
                </a:p>
              </p:txBody>
            </p:sp>
            <p:sp>
              <p:nvSpPr>
                <p:cNvPr id="28" name="AutoShape 48"/>
                <p:cNvSpPr>
                  <a:spLocks noChangeShapeType="1"/>
                </p:cNvSpPr>
                <p:nvPr/>
              </p:nvSpPr>
              <p:spPr bwMode="auto">
                <a:xfrm>
                  <a:off x="3855" y="8433"/>
                  <a:ext cx="82" cy="137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l-GR"/>
                </a:p>
              </p:txBody>
            </p:sp>
          </p:grpSp>
        </p:grpSp>
      </p:grpSp>
      <p:grpSp>
        <p:nvGrpSpPr>
          <p:cNvPr id="24" name="Group 3"/>
          <p:cNvGrpSpPr>
            <a:grpSpLocks/>
          </p:cNvGrpSpPr>
          <p:nvPr/>
        </p:nvGrpSpPr>
        <p:grpSpPr bwMode="auto">
          <a:xfrm>
            <a:off x="5143504" y="3929066"/>
            <a:ext cx="3303226" cy="2167644"/>
            <a:chOff x="6723" y="7706"/>
            <a:chExt cx="3679" cy="2449"/>
          </a:xfrm>
        </p:grpSpPr>
        <p:sp>
          <p:nvSpPr>
            <p:cNvPr id="57" name="Text Box 41"/>
            <p:cNvSpPr txBox="1">
              <a:spLocks noChangeArrowheads="1"/>
            </p:cNvSpPr>
            <p:nvPr/>
          </p:nvSpPr>
          <p:spPr bwMode="auto">
            <a:xfrm>
              <a:off x="8331" y="7706"/>
              <a:ext cx="909" cy="61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>
                  <a:ln>
                    <a:noFill/>
                  </a:ln>
                  <a:solidFill>
                    <a:srgbClr val="FF0066"/>
                  </a:solidFill>
                  <a:effectLst/>
                  <a:latin typeface="Arial" pitchFamily="34" charset="0"/>
                  <a:ea typeface="Times New Roman" pitchFamily="18" charset="0"/>
                </a:rPr>
                <a:t>:1000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58" name="Text Box 40"/>
            <p:cNvSpPr txBox="1">
              <a:spLocks noChangeArrowheads="1"/>
            </p:cNvSpPr>
            <p:nvPr/>
          </p:nvSpPr>
          <p:spPr bwMode="auto">
            <a:xfrm>
              <a:off x="7678" y="8351"/>
              <a:ext cx="832" cy="61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>
                  <a:ln>
                    <a:noFill/>
                  </a:ln>
                  <a:solidFill>
                    <a:srgbClr val="FF0066"/>
                  </a:solidFill>
                  <a:effectLst/>
                  <a:latin typeface="Arial" pitchFamily="34" charset="0"/>
                  <a:ea typeface="Times New Roman" pitchFamily="18" charset="0"/>
                </a:rPr>
                <a:t>:1000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59" name="Text Box 39"/>
            <p:cNvSpPr txBox="1">
              <a:spLocks noChangeArrowheads="1"/>
            </p:cNvSpPr>
            <p:nvPr/>
          </p:nvSpPr>
          <p:spPr bwMode="auto">
            <a:xfrm>
              <a:off x="6723" y="9078"/>
              <a:ext cx="1186" cy="61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1" i="0" u="none" strike="noStrike" cap="none" normalizeH="0" baseline="0" dirty="0">
                  <a:ln>
                    <a:noFill/>
                  </a:ln>
                  <a:solidFill>
                    <a:srgbClr val="FF0066"/>
                  </a:solidFill>
                  <a:effectLst/>
                  <a:latin typeface="Arial" pitchFamily="34" charset="0"/>
                  <a:ea typeface="Times New Roman" pitchFamily="18" charset="0"/>
                </a:rPr>
                <a:t>:1000</a:t>
              </a:r>
              <a:endParaRPr kumimoji="0" 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grpSp>
          <p:nvGrpSpPr>
            <p:cNvPr id="25" name="Group 4"/>
            <p:cNvGrpSpPr>
              <a:grpSpLocks/>
            </p:cNvGrpSpPr>
            <p:nvPr/>
          </p:nvGrpSpPr>
          <p:grpSpPr bwMode="auto">
            <a:xfrm>
              <a:off x="7095" y="7706"/>
              <a:ext cx="3307" cy="2449"/>
              <a:chOff x="7110" y="7706"/>
              <a:chExt cx="3307" cy="2449"/>
            </a:xfrm>
          </p:grpSpPr>
          <p:grpSp>
            <p:nvGrpSpPr>
              <p:cNvPr id="26" name="Group 17"/>
              <p:cNvGrpSpPr>
                <a:grpSpLocks/>
              </p:cNvGrpSpPr>
              <p:nvPr/>
            </p:nvGrpSpPr>
            <p:grpSpPr bwMode="auto">
              <a:xfrm>
                <a:off x="7110" y="7706"/>
                <a:ext cx="3307" cy="2449"/>
                <a:chOff x="7110" y="7706"/>
                <a:chExt cx="3307" cy="2449"/>
              </a:xfrm>
            </p:grpSpPr>
            <p:grpSp>
              <p:nvGrpSpPr>
                <p:cNvPr id="9216" name="Group 35"/>
                <p:cNvGrpSpPr>
                  <a:grpSpLocks/>
                </p:cNvGrpSpPr>
                <p:nvPr/>
              </p:nvGrpSpPr>
              <p:grpSpPr bwMode="auto">
                <a:xfrm>
                  <a:off x="9443" y="7706"/>
                  <a:ext cx="974" cy="414"/>
                  <a:chOff x="1403" y="7457"/>
                  <a:chExt cx="974" cy="414"/>
                </a:xfrm>
              </p:grpSpPr>
              <p:sp>
                <p:nvSpPr>
                  <p:cNvPr id="93" name="Text Box 3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642" y="7457"/>
                    <a:ext cx="735" cy="414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lang="en-US" dirty="0" err="1">
                        <a:latin typeface="Arial" pitchFamily="34" charset="0"/>
                      </a:rPr>
                      <a:t>tn</a:t>
                    </a:r>
                    <a:endParaRPr kumimoji="0" lang="en-US" b="0" i="0" u="none" strike="noStrike" cap="none" normalizeH="0" baseline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</a:endParaRPr>
                  </a:p>
                </p:txBody>
              </p:sp>
              <p:sp>
                <p:nvSpPr>
                  <p:cNvPr id="94" name="AutoShape 36"/>
                  <p:cNvSpPr>
                    <a:spLocks noChangeShapeType="1"/>
                  </p:cNvSpPr>
                  <p:nvPr/>
                </p:nvSpPr>
                <p:spPr bwMode="auto">
                  <a:xfrm>
                    <a:off x="1403" y="7861"/>
                    <a:ext cx="780" cy="0"/>
                  </a:xfrm>
                  <a:prstGeom prst="straightConnector1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l-GR"/>
                  </a:p>
                </p:txBody>
              </p:sp>
            </p:grpSp>
            <p:sp>
              <p:nvSpPr>
                <p:cNvPr id="76" name="AutoShape 34"/>
                <p:cNvSpPr>
                  <a:spLocks noChangeShapeType="1"/>
                </p:cNvSpPr>
                <p:nvPr/>
              </p:nvSpPr>
              <p:spPr bwMode="auto">
                <a:xfrm>
                  <a:off x="9480" y="8103"/>
                  <a:ext cx="0" cy="645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l-GR"/>
                </a:p>
              </p:txBody>
            </p:sp>
            <p:grpSp>
              <p:nvGrpSpPr>
                <p:cNvPr id="9219" name="Group 18"/>
                <p:cNvGrpSpPr>
                  <a:grpSpLocks/>
                </p:cNvGrpSpPr>
                <p:nvPr/>
              </p:nvGrpSpPr>
              <p:grpSpPr bwMode="auto">
                <a:xfrm>
                  <a:off x="7110" y="8432"/>
                  <a:ext cx="2471" cy="1723"/>
                  <a:chOff x="7110" y="8432"/>
                  <a:chExt cx="2471" cy="1723"/>
                </a:xfrm>
              </p:grpSpPr>
              <p:grpSp>
                <p:nvGrpSpPr>
                  <p:cNvPr id="9220" name="Group 22"/>
                  <p:cNvGrpSpPr>
                    <a:grpSpLocks/>
                  </p:cNvGrpSpPr>
                  <p:nvPr/>
                </p:nvGrpSpPr>
                <p:grpSpPr bwMode="auto">
                  <a:xfrm>
                    <a:off x="7110" y="9078"/>
                    <a:ext cx="1814" cy="1077"/>
                    <a:chOff x="7110" y="9078"/>
                    <a:chExt cx="1814" cy="1077"/>
                  </a:xfrm>
                </p:grpSpPr>
                <p:sp>
                  <p:nvSpPr>
                    <p:cNvPr id="82" name="Text Box 33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8250" y="9078"/>
                      <a:ext cx="674" cy="45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600" dirty="0">
                          <a:latin typeface="Arial" pitchFamily="34" charset="0"/>
                        </a:rPr>
                        <a:t>g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p:txBody>
                </p:sp>
                <p:sp>
                  <p:nvSpPr>
                    <p:cNvPr id="83" name="AutoShape 3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7905" y="9408"/>
                      <a:ext cx="0" cy="645"/>
                    </a:xfrm>
                    <a:prstGeom prst="straightConnector1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l-GR"/>
                    </a:p>
                  </p:txBody>
                </p:sp>
                <p:sp>
                  <p:nvSpPr>
                    <p:cNvPr id="84" name="AutoShape 3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7905" y="9408"/>
                      <a:ext cx="780" cy="0"/>
                    </a:xfrm>
                    <a:prstGeom prst="straightConnector1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l-GR"/>
                    </a:p>
                  </p:txBody>
                </p:sp>
                <p:grpSp>
                  <p:nvGrpSpPr>
                    <p:cNvPr id="9221" name="Group 23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7110" y="9705"/>
                      <a:ext cx="780" cy="450"/>
                      <a:chOff x="7110" y="9705"/>
                      <a:chExt cx="780" cy="450"/>
                    </a:xfrm>
                  </p:grpSpPr>
                  <p:sp>
                    <p:nvSpPr>
                      <p:cNvPr id="86" name="Text Box 30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7200" y="9705"/>
                        <a:ext cx="600" cy="450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lang="en-US" sz="1600" dirty="0">
                            <a:latin typeface="Arial" pitchFamily="34" charset="0"/>
                          </a:rPr>
                          <a:t>mg</a:t>
                        </a:r>
                        <a:endPara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endParaRPr>
                      </a:p>
                    </p:txBody>
                  </p:sp>
                  <p:sp>
                    <p:nvSpPr>
                      <p:cNvPr id="88" name="AutoShape 2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7110" y="10053"/>
                        <a:ext cx="780" cy="0"/>
                      </a:xfrm>
                      <a:prstGeom prst="straightConnector1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l-GR"/>
                      </a:p>
                    </p:txBody>
                  </p:sp>
                </p:grpSp>
              </p:grpSp>
              <p:sp>
                <p:nvSpPr>
                  <p:cNvPr id="79" name="AutoShape 21"/>
                  <p:cNvSpPr>
                    <a:spLocks noChangeShapeType="1"/>
                  </p:cNvSpPr>
                  <p:nvPr/>
                </p:nvSpPr>
                <p:spPr bwMode="auto">
                  <a:xfrm>
                    <a:off x="8685" y="8748"/>
                    <a:ext cx="0" cy="645"/>
                  </a:xfrm>
                  <a:prstGeom prst="straightConnector1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l-GR"/>
                  </a:p>
                </p:txBody>
              </p:sp>
              <p:sp>
                <p:nvSpPr>
                  <p:cNvPr id="80" name="Text Box 2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966" y="8432"/>
                    <a:ext cx="615" cy="525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lang="en-US" sz="1600" dirty="0">
                        <a:latin typeface="Arial" pitchFamily="34" charset="0"/>
                      </a:rPr>
                      <a:t>Kg</a:t>
                    </a:r>
                    <a:endParaRPr kumimoji="0" lang="en-US" sz="1600" b="0" i="0" u="none" strike="noStrike" cap="none" normalizeH="0" baseline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</a:endParaRPr>
                  </a:p>
                </p:txBody>
              </p:sp>
              <p:sp>
                <p:nvSpPr>
                  <p:cNvPr id="81" name="AutoShape 19"/>
                  <p:cNvSpPr>
                    <a:spLocks noChangeShapeType="1"/>
                  </p:cNvSpPr>
                  <p:nvPr/>
                </p:nvSpPr>
                <p:spPr bwMode="auto">
                  <a:xfrm>
                    <a:off x="8685" y="8733"/>
                    <a:ext cx="780" cy="0"/>
                  </a:xfrm>
                  <a:prstGeom prst="straightConnector1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l-GR"/>
                  </a:p>
                </p:txBody>
              </p:sp>
            </p:grpSp>
          </p:grpSp>
          <p:grpSp>
            <p:nvGrpSpPr>
              <p:cNvPr id="9222" name="Group 14"/>
              <p:cNvGrpSpPr>
                <a:grpSpLocks/>
              </p:cNvGrpSpPr>
              <p:nvPr/>
            </p:nvGrpSpPr>
            <p:grpSpPr bwMode="auto">
              <a:xfrm rot="-4474608">
                <a:off x="8973" y="7955"/>
                <a:ext cx="731" cy="496"/>
                <a:chOff x="3139" y="8024"/>
                <a:chExt cx="798" cy="546"/>
              </a:xfrm>
            </p:grpSpPr>
            <p:sp>
              <p:nvSpPr>
                <p:cNvPr id="73" name="Arc 16"/>
                <p:cNvSpPr>
                  <a:spLocks/>
                </p:cNvSpPr>
                <p:nvPr/>
              </p:nvSpPr>
              <p:spPr bwMode="auto">
                <a:xfrm rot="301876">
                  <a:off x="3139" y="8024"/>
                  <a:ext cx="738" cy="546"/>
                </a:xfrm>
                <a:custGeom>
                  <a:avLst/>
                  <a:gdLst>
                    <a:gd name="G0" fmla="+- 3613 0 0"/>
                    <a:gd name="G1" fmla="+- 21600 0 0"/>
                    <a:gd name="G2" fmla="+- 21600 0 0"/>
                    <a:gd name="T0" fmla="*/ 0 w 24149"/>
                    <a:gd name="T1" fmla="*/ 304 h 21600"/>
                    <a:gd name="T2" fmla="*/ 24149 w 24149"/>
                    <a:gd name="T3" fmla="*/ 14905 h 21600"/>
                    <a:gd name="T4" fmla="*/ 3613 w 24149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4149" h="21600" fill="none" extrusionOk="0">
                      <a:moveTo>
                        <a:pt x="0" y="304"/>
                      </a:moveTo>
                      <a:cubicBezTo>
                        <a:pt x="1193" y="101"/>
                        <a:pt x="2402" y="-1"/>
                        <a:pt x="3613" y="0"/>
                      </a:cubicBezTo>
                      <a:cubicBezTo>
                        <a:pt x="12962" y="0"/>
                        <a:pt x="21251" y="6015"/>
                        <a:pt x="24149" y="14904"/>
                      </a:cubicBezTo>
                    </a:path>
                    <a:path w="24149" h="21600" stroke="0" extrusionOk="0">
                      <a:moveTo>
                        <a:pt x="0" y="304"/>
                      </a:moveTo>
                      <a:cubicBezTo>
                        <a:pt x="1193" y="101"/>
                        <a:pt x="2402" y="-1"/>
                        <a:pt x="3613" y="0"/>
                      </a:cubicBezTo>
                      <a:cubicBezTo>
                        <a:pt x="12962" y="0"/>
                        <a:pt x="21251" y="6015"/>
                        <a:pt x="24149" y="14904"/>
                      </a:cubicBezTo>
                      <a:lnTo>
                        <a:pt x="3613" y="21600"/>
                      </a:lnTo>
                      <a:close/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l-GR"/>
                </a:p>
              </p:txBody>
            </p:sp>
            <p:sp>
              <p:nvSpPr>
                <p:cNvPr id="74" name="AutoShape 15"/>
                <p:cNvSpPr>
                  <a:spLocks noChangeShapeType="1"/>
                </p:cNvSpPr>
                <p:nvPr/>
              </p:nvSpPr>
              <p:spPr bwMode="auto">
                <a:xfrm>
                  <a:off x="3855" y="8433"/>
                  <a:ext cx="82" cy="137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l-GR"/>
                </a:p>
              </p:txBody>
            </p:sp>
          </p:grpSp>
          <p:grpSp>
            <p:nvGrpSpPr>
              <p:cNvPr id="9223" name="Group 11"/>
              <p:cNvGrpSpPr>
                <a:grpSpLocks/>
              </p:cNvGrpSpPr>
              <p:nvPr/>
            </p:nvGrpSpPr>
            <p:grpSpPr bwMode="auto">
              <a:xfrm rot="-4474608">
                <a:off x="8194" y="8564"/>
                <a:ext cx="798" cy="546"/>
                <a:chOff x="3139" y="8024"/>
                <a:chExt cx="798" cy="546"/>
              </a:xfrm>
            </p:grpSpPr>
            <p:sp>
              <p:nvSpPr>
                <p:cNvPr id="71" name="Arc 13"/>
                <p:cNvSpPr>
                  <a:spLocks/>
                </p:cNvSpPr>
                <p:nvPr/>
              </p:nvSpPr>
              <p:spPr bwMode="auto">
                <a:xfrm rot="301876">
                  <a:off x="3139" y="8024"/>
                  <a:ext cx="738" cy="546"/>
                </a:xfrm>
                <a:custGeom>
                  <a:avLst/>
                  <a:gdLst>
                    <a:gd name="G0" fmla="+- 3613 0 0"/>
                    <a:gd name="G1" fmla="+- 21600 0 0"/>
                    <a:gd name="G2" fmla="+- 21600 0 0"/>
                    <a:gd name="T0" fmla="*/ 0 w 24149"/>
                    <a:gd name="T1" fmla="*/ 304 h 21600"/>
                    <a:gd name="T2" fmla="*/ 24149 w 24149"/>
                    <a:gd name="T3" fmla="*/ 14905 h 21600"/>
                    <a:gd name="T4" fmla="*/ 3613 w 24149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4149" h="21600" fill="none" extrusionOk="0">
                      <a:moveTo>
                        <a:pt x="0" y="304"/>
                      </a:moveTo>
                      <a:cubicBezTo>
                        <a:pt x="1193" y="101"/>
                        <a:pt x="2402" y="-1"/>
                        <a:pt x="3613" y="0"/>
                      </a:cubicBezTo>
                      <a:cubicBezTo>
                        <a:pt x="12962" y="0"/>
                        <a:pt x="21251" y="6015"/>
                        <a:pt x="24149" y="14904"/>
                      </a:cubicBezTo>
                    </a:path>
                    <a:path w="24149" h="21600" stroke="0" extrusionOk="0">
                      <a:moveTo>
                        <a:pt x="0" y="304"/>
                      </a:moveTo>
                      <a:cubicBezTo>
                        <a:pt x="1193" y="101"/>
                        <a:pt x="2402" y="-1"/>
                        <a:pt x="3613" y="0"/>
                      </a:cubicBezTo>
                      <a:cubicBezTo>
                        <a:pt x="12962" y="0"/>
                        <a:pt x="21251" y="6015"/>
                        <a:pt x="24149" y="14904"/>
                      </a:cubicBezTo>
                      <a:lnTo>
                        <a:pt x="3613" y="21600"/>
                      </a:lnTo>
                      <a:close/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l-GR"/>
                </a:p>
              </p:txBody>
            </p:sp>
            <p:sp>
              <p:nvSpPr>
                <p:cNvPr id="72" name="AutoShape 12"/>
                <p:cNvSpPr>
                  <a:spLocks noChangeShapeType="1"/>
                </p:cNvSpPr>
                <p:nvPr/>
              </p:nvSpPr>
              <p:spPr bwMode="auto">
                <a:xfrm>
                  <a:off x="3855" y="8433"/>
                  <a:ext cx="82" cy="137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l-GR"/>
                </a:p>
              </p:txBody>
            </p:sp>
          </p:grpSp>
          <p:grpSp>
            <p:nvGrpSpPr>
              <p:cNvPr id="9224" name="Group 8"/>
              <p:cNvGrpSpPr>
                <a:grpSpLocks/>
              </p:cNvGrpSpPr>
              <p:nvPr/>
            </p:nvGrpSpPr>
            <p:grpSpPr bwMode="auto">
              <a:xfrm rot="-4474608">
                <a:off x="7384" y="9239"/>
                <a:ext cx="798" cy="546"/>
                <a:chOff x="3139" y="8024"/>
                <a:chExt cx="798" cy="546"/>
              </a:xfrm>
            </p:grpSpPr>
            <p:sp>
              <p:nvSpPr>
                <p:cNvPr id="69" name="Arc 10"/>
                <p:cNvSpPr>
                  <a:spLocks/>
                </p:cNvSpPr>
                <p:nvPr/>
              </p:nvSpPr>
              <p:spPr bwMode="auto">
                <a:xfrm rot="301876">
                  <a:off x="3139" y="8024"/>
                  <a:ext cx="738" cy="546"/>
                </a:xfrm>
                <a:custGeom>
                  <a:avLst/>
                  <a:gdLst>
                    <a:gd name="G0" fmla="+- 3613 0 0"/>
                    <a:gd name="G1" fmla="+- 21600 0 0"/>
                    <a:gd name="G2" fmla="+- 21600 0 0"/>
                    <a:gd name="T0" fmla="*/ 0 w 24149"/>
                    <a:gd name="T1" fmla="*/ 304 h 21600"/>
                    <a:gd name="T2" fmla="*/ 24149 w 24149"/>
                    <a:gd name="T3" fmla="*/ 14905 h 21600"/>
                    <a:gd name="T4" fmla="*/ 3613 w 24149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4149" h="21600" fill="none" extrusionOk="0">
                      <a:moveTo>
                        <a:pt x="0" y="304"/>
                      </a:moveTo>
                      <a:cubicBezTo>
                        <a:pt x="1193" y="101"/>
                        <a:pt x="2402" y="-1"/>
                        <a:pt x="3613" y="0"/>
                      </a:cubicBezTo>
                      <a:cubicBezTo>
                        <a:pt x="12962" y="0"/>
                        <a:pt x="21251" y="6015"/>
                        <a:pt x="24149" y="14904"/>
                      </a:cubicBezTo>
                    </a:path>
                    <a:path w="24149" h="21600" stroke="0" extrusionOk="0">
                      <a:moveTo>
                        <a:pt x="0" y="304"/>
                      </a:moveTo>
                      <a:cubicBezTo>
                        <a:pt x="1193" y="101"/>
                        <a:pt x="2402" y="-1"/>
                        <a:pt x="3613" y="0"/>
                      </a:cubicBezTo>
                      <a:cubicBezTo>
                        <a:pt x="12962" y="0"/>
                        <a:pt x="21251" y="6015"/>
                        <a:pt x="24149" y="14904"/>
                      </a:cubicBezTo>
                      <a:lnTo>
                        <a:pt x="3613" y="21600"/>
                      </a:lnTo>
                      <a:close/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l-GR"/>
                </a:p>
              </p:txBody>
            </p:sp>
            <p:sp>
              <p:nvSpPr>
                <p:cNvPr id="70" name="AutoShape 9"/>
                <p:cNvSpPr>
                  <a:spLocks noChangeShapeType="1"/>
                </p:cNvSpPr>
                <p:nvPr/>
              </p:nvSpPr>
              <p:spPr bwMode="auto">
                <a:xfrm>
                  <a:off x="3855" y="8433"/>
                  <a:ext cx="82" cy="137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l-GR"/>
                </a:p>
              </p:txBody>
            </p:sp>
          </p:grpSp>
        </p:grpSp>
      </p:grpSp>
      <p:pic>
        <p:nvPicPr>
          <p:cNvPr id="9217" name="Picture 1" descr="KIL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29058" y="3929066"/>
            <a:ext cx="1143008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8" name="Picture 2" descr="ασημί κλίμακες εικονογράφηση φορέα εξισορρόπησης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00958" y="0"/>
            <a:ext cx="1357322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5" grpId="0"/>
      <p:bldP spid="7" grpId="0" animBg="1"/>
      <p:bldP spid="8" grpId="0"/>
      <p:bldP spid="9" grpId="0"/>
      <p:bldP spid="614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5786" y="0"/>
            <a:ext cx="5257808" cy="928694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X</a:t>
            </a:r>
            <a:r>
              <a:rPr lang="el-GR" sz="3600" b="1" dirty="0">
                <a:solidFill>
                  <a:srgbClr val="FF0000"/>
                </a:solidFill>
              </a:rPr>
              <a:t>ΡΟΝΟΣ</a:t>
            </a:r>
          </a:p>
        </p:txBody>
      </p:sp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285720" y="1000108"/>
            <a:ext cx="8143932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2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</a:rPr>
              <a:t>Χρονικό διάστημα </a:t>
            </a:r>
            <a:r>
              <a:rPr kumimoji="0" lang="el-GR" sz="2400" b="0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mic Sans MS" pitchFamily="66" charset="0"/>
                <a:ea typeface="Times New Roman" pitchFamily="18" charset="0"/>
              </a:rPr>
              <a:t>είναι αυτό που μετρά το χρονόμετρο.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2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</a:rPr>
              <a:t>Χρονική στιγμή </a:t>
            </a:r>
            <a:r>
              <a:rPr kumimoji="0" lang="el-GR" sz="2400" b="0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mic Sans MS" pitchFamily="66" charset="0"/>
                <a:ea typeface="Times New Roman" pitchFamily="18" charset="0"/>
              </a:rPr>
              <a:t>είναι αυτό που δείχνει το ρολόι. </a:t>
            </a:r>
            <a:endParaRPr kumimoji="0" lang="el-GR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500298" y="2285992"/>
            <a:ext cx="3214710" cy="461665"/>
          </a:xfrm>
          <a:prstGeom prst="rect">
            <a:avLst/>
          </a:prstGeom>
          <a:ln w="28575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r>
              <a:rPr lang="el-GR" b="1" dirty="0">
                <a:solidFill>
                  <a:srgbClr val="FF0000"/>
                </a:solidFill>
              </a:rPr>
              <a:t> </a:t>
            </a:r>
            <a:r>
              <a:rPr lang="el-GR" sz="2400" b="1" u="sng" dirty="0">
                <a:solidFill>
                  <a:srgbClr val="FF0000"/>
                </a:solidFill>
              </a:rPr>
              <a:t>ΜΟΝΑΔΕΣ ΧΡΟΝΟΥ </a:t>
            </a:r>
            <a:endParaRPr lang="el-GR" sz="2400" dirty="0">
              <a:solidFill>
                <a:srgbClr val="FF0000"/>
              </a:solidFill>
            </a:endParaRPr>
          </a:p>
        </p:txBody>
      </p:sp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2857488" y="3571876"/>
            <a:ext cx="2714644" cy="500066"/>
          </a:xfrm>
          <a:prstGeom prst="rect">
            <a:avLst/>
          </a:prstGeom>
          <a:solidFill>
            <a:srgbClr val="FFFF00"/>
          </a:solidFill>
          <a:ln w="9525">
            <a:solidFill>
              <a:schemeClr val="accent2">
                <a:lumMod val="40000"/>
                <a:lumOff val="60000"/>
              </a:schemeClr>
            </a:solidFill>
            <a:miter lim="800000"/>
            <a:headEnd/>
            <a:tailEnd/>
          </a:ln>
          <a:effectLst>
            <a:outerShdw dist="107763" dir="8100000" algn="ctr" rotWithShape="0">
              <a:srgbClr val="808080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20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alibri" pitchFamily="34" charset="0"/>
              </a:rPr>
              <a:t>   1</a:t>
            </a:r>
            <a:r>
              <a:rPr kumimoji="0" lang="en-US" sz="20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alibri" pitchFamily="34" charset="0"/>
              </a:rPr>
              <a:t> </a:t>
            </a:r>
            <a:r>
              <a:rPr kumimoji="0" lang="el-GR" sz="20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alibri" pitchFamily="34" charset="0"/>
              </a:rPr>
              <a:t>δευτερόλεπτο</a:t>
            </a:r>
            <a:r>
              <a:rPr kumimoji="0" lang="en-US" sz="20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alibri" pitchFamily="34" charset="0"/>
              </a:rPr>
              <a:t> </a:t>
            </a:r>
            <a:r>
              <a:rPr kumimoji="0" lang="el-GR" sz="20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alibri" pitchFamily="34" charset="0"/>
              </a:rPr>
              <a:t>(</a:t>
            </a:r>
            <a:r>
              <a:rPr kumimoji="0" lang="en-US" sz="20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alibri" pitchFamily="34" charset="0"/>
              </a:rPr>
              <a:t>s</a:t>
            </a:r>
            <a:r>
              <a:rPr kumimoji="0" lang="el-GR" sz="20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alibri" pitchFamily="34" charset="0"/>
              </a:rPr>
              <a:t>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14" name="Text Box 18"/>
          <p:cNvSpPr txBox="1">
            <a:spLocks noChangeArrowheads="1"/>
          </p:cNvSpPr>
          <p:nvPr/>
        </p:nvSpPr>
        <p:spPr bwMode="auto">
          <a:xfrm>
            <a:off x="6500826" y="4572008"/>
            <a:ext cx="609601" cy="35719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min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32" name="Text Box 36"/>
          <p:cNvSpPr txBox="1">
            <a:spLocks noChangeArrowheads="1"/>
          </p:cNvSpPr>
          <p:nvPr/>
        </p:nvSpPr>
        <p:spPr bwMode="auto">
          <a:xfrm>
            <a:off x="1571604" y="3929066"/>
            <a:ext cx="569913" cy="2857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6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</a:rPr>
              <a:t>•</a:t>
            </a: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</a:rPr>
              <a:t>60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12" name="Text Box 16"/>
          <p:cNvSpPr txBox="1">
            <a:spLocks noChangeArrowheads="1"/>
          </p:cNvSpPr>
          <p:nvPr/>
        </p:nvSpPr>
        <p:spPr bwMode="auto">
          <a:xfrm>
            <a:off x="2428860" y="4714884"/>
            <a:ext cx="642942" cy="28575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200" b="1" i="0" u="none" strike="noStrike" cap="none" normalizeH="0" baseline="0" dirty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6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</a:rPr>
              <a:t>•</a:t>
            </a: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</a:rPr>
              <a:t>60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2143108" y="5143512"/>
            <a:ext cx="428625" cy="2857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s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00" name="AutoShape 4"/>
          <p:cNvSpPr>
            <a:spLocks noChangeShapeType="1"/>
          </p:cNvSpPr>
          <p:nvPr/>
        </p:nvSpPr>
        <p:spPr bwMode="auto">
          <a:xfrm>
            <a:off x="2071670" y="5429264"/>
            <a:ext cx="49530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4108" name="Text Box 12"/>
          <p:cNvSpPr txBox="1">
            <a:spLocks noChangeArrowheads="1"/>
          </p:cNvSpPr>
          <p:nvPr/>
        </p:nvSpPr>
        <p:spPr bwMode="auto">
          <a:xfrm>
            <a:off x="1643042" y="4357694"/>
            <a:ext cx="785818" cy="33337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min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3" name="Group 31"/>
          <p:cNvGrpSpPr>
            <a:grpSpLocks/>
          </p:cNvGrpSpPr>
          <p:nvPr/>
        </p:nvGrpSpPr>
        <p:grpSpPr bwMode="auto">
          <a:xfrm>
            <a:off x="1071538" y="3929066"/>
            <a:ext cx="495300" cy="1106694"/>
            <a:chOff x="1440" y="6743"/>
            <a:chExt cx="780" cy="1741"/>
          </a:xfrm>
        </p:grpSpPr>
        <p:grpSp>
          <p:nvGrpSpPr>
            <p:cNvPr id="4" name="Group 33"/>
            <p:cNvGrpSpPr>
              <a:grpSpLocks/>
            </p:cNvGrpSpPr>
            <p:nvPr/>
          </p:nvGrpSpPr>
          <p:grpSpPr bwMode="auto">
            <a:xfrm>
              <a:off x="1440" y="6743"/>
              <a:ext cx="780" cy="1096"/>
              <a:chOff x="1440" y="6743"/>
              <a:chExt cx="780" cy="1096"/>
            </a:xfrm>
          </p:grpSpPr>
          <p:sp>
            <p:nvSpPr>
              <p:cNvPr id="4131" name="Text Box 35"/>
              <p:cNvSpPr txBox="1">
                <a:spLocks noChangeArrowheads="1"/>
              </p:cNvSpPr>
              <p:nvPr/>
            </p:nvSpPr>
            <p:spPr bwMode="auto">
              <a:xfrm>
                <a:off x="1440" y="6743"/>
                <a:ext cx="735" cy="639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0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  </a:t>
                </a:r>
                <a:r>
                  <a:rPr kumimoji="0" lang="en-US" sz="2000" b="1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h</a:t>
                </a:r>
                <a:endParaRPr kumimoji="0" lang="en-US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4130" name="AutoShape 34"/>
              <p:cNvSpPr>
                <a:spLocks noChangeShapeType="1"/>
              </p:cNvSpPr>
              <p:nvPr/>
            </p:nvSpPr>
            <p:spPr bwMode="auto">
              <a:xfrm>
                <a:off x="1440" y="7839"/>
                <a:ext cx="780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</p:grpSp>
        <p:sp>
          <p:nvSpPr>
            <p:cNvPr id="4128" name="AutoShape 32"/>
            <p:cNvSpPr>
              <a:spLocks noChangeShapeType="1"/>
            </p:cNvSpPr>
            <p:nvPr/>
          </p:nvSpPr>
          <p:spPr bwMode="auto">
            <a:xfrm>
              <a:off x="2220" y="7839"/>
              <a:ext cx="0" cy="64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</p:grpSp>
      <p:sp>
        <p:nvSpPr>
          <p:cNvPr id="4104" name="AutoShape 8"/>
          <p:cNvSpPr>
            <a:spLocks noChangeShapeType="1"/>
          </p:cNvSpPr>
          <p:nvPr/>
        </p:nvSpPr>
        <p:spPr bwMode="auto">
          <a:xfrm>
            <a:off x="1571604" y="5000636"/>
            <a:ext cx="49530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4103" name="AutoShape 7"/>
          <p:cNvSpPr>
            <a:spLocks noChangeShapeType="1"/>
          </p:cNvSpPr>
          <p:nvPr/>
        </p:nvSpPr>
        <p:spPr bwMode="auto">
          <a:xfrm>
            <a:off x="2071670" y="5000636"/>
            <a:ext cx="0" cy="40957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grpSp>
        <p:nvGrpSpPr>
          <p:cNvPr id="6" name="Group 28"/>
          <p:cNvGrpSpPr>
            <a:grpSpLocks/>
          </p:cNvGrpSpPr>
          <p:nvPr/>
        </p:nvGrpSpPr>
        <p:grpSpPr bwMode="auto">
          <a:xfrm rot="263923">
            <a:off x="1369816" y="4233729"/>
            <a:ext cx="506413" cy="346075"/>
            <a:chOff x="3139" y="8024"/>
            <a:chExt cx="798" cy="546"/>
          </a:xfrm>
        </p:grpSpPr>
        <p:sp>
          <p:nvSpPr>
            <p:cNvPr id="4126" name="Arc 30"/>
            <p:cNvSpPr>
              <a:spLocks/>
            </p:cNvSpPr>
            <p:nvPr/>
          </p:nvSpPr>
          <p:spPr bwMode="auto">
            <a:xfrm rot="301876">
              <a:off x="3139" y="8024"/>
              <a:ext cx="738" cy="546"/>
            </a:xfrm>
            <a:custGeom>
              <a:avLst/>
              <a:gdLst>
                <a:gd name="G0" fmla="+- 3613 0 0"/>
                <a:gd name="G1" fmla="+- 21600 0 0"/>
                <a:gd name="G2" fmla="+- 21600 0 0"/>
                <a:gd name="T0" fmla="*/ 0 w 24149"/>
                <a:gd name="T1" fmla="*/ 304 h 21600"/>
                <a:gd name="T2" fmla="*/ 24149 w 24149"/>
                <a:gd name="T3" fmla="*/ 14905 h 21600"/>
                <a:gd name="T4" fmla="*/ 3613 w 24149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149" h="21600" fill="none" extrusionOk="0">
                  <a:moveTo>
                    <a:pt x="0" y="304"/>
                  </a:moveTo>
                  <a:cubicBezTo>
                    <a:pt x="1193" y="101"/>
                    <a:pt x="2402" y="-1"/>
                    <a:pt x="3613" y="0"/>
                  </a:cubicBezTo>
                  <a:cubicBezTo>
                    <a:pt x="12962" y="0"/>
                    <a:pt x="21251" y="6015"/>
                    <a:pt x="24149" y="14904"/>
                  </a:cubicBezTo>
                </a:path>
                <a:path w="24149" h="21600" stroke="0" extrusionOk="0">
                  <a:moveTo>
                    <a:pt x="0" y="304"/>
                  </a:moveTo>
                  <a:cubicBezTo>
                    <a:pt x="1193" y="101"/>
                    <a:pt x="2402" y="-1"/>
                    <a:pt x="3613" y="0"/>
                  </a:cubicBezTo>
                  <a:cubicBezTo>
                    <a:pt x="12962" y="0"/>
                    <a:pt x="21251" y="6015"/>
                    <a:pt x="24149" y="14904"/>
                  </a:cubicBezTo>
                  <a:lnTo>
                    <a:pt x="3613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4125" name="AutoShape 29"/>
            <p:cNvSpPr>
              <a:spLocks noChangeShapeType="1"/>
            </p:cNvSpPr>
            <p:nvPr/>
          </p:nvSpPr>
          <p:spPr bwMode="auto">
            <a:xfrm>
              <a:off x="3855" y="8433"/>
              <a:ext cx="82" cy="137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</p:grpSp>
      <p:grpSp>
        <p:nvGrpSpPr>
          <p:cNvPr id="7" name="Group 13"/>
          <p:cNvGrpSpPr>
            <a:grpSpLocks/>
          </p:cNvGrpSpPr>
          <p:nvPr/>
        </p:nvGrpSpPr>
        <p:grpSpPr bwMode="auto">
          <a:xfrm rot="831662">
            <a:off x="2034312" y="4913381"/>
            <a:ext cx="506413" cy="346075"/>
            <a:chOff x="3139" y="8024"/>
            <a:chExt cx="798" cy="546"/>
          </a:xfrm>
        </p:grpSpPr>
        <p:sp>
          <p:nvSpPr>
            <p:cNvPr id="4111" name="Arc 15"/>
            <p:cNvSpPr>
              <a:spLocks/>
            </p:cNvSpPr>
            <p:nvPr/>
          </p:nvSpPr>
          <p:spPr bwMode="auto">
            <a:xfrm rot="301876">
              <a:off x="3139" y="8024"/>
              <a:ext cx="738" cy="546"/>
            </a:xfrm>
            <a:custGeom>
              <a:avLst/>
              <a:gdLst>
                <a:gd name="G0" fmla="+- 3613 0 0"/>
                <a:gd name="G1" fmla="+- 21600 0 0"/>
                <a:gd name="G2" fmla="+- 21600 0 0"/>
                <a:gd name="T0" fmla="*/ 0 w 24149"/>
                <a:gd name="T1" fmla="*/ 304 h 21600"/>
                <a:gd name="T2" fmla="*/ 24149 w 24149"/>
                <a:gd name="T3" fmla="*/ 14905 h 21600"/>
                <a:gd name="T4" fmla="*/ 3613 w 24149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149" h="21600" fill="none" extrusionOk="0">
                  <a:moveTo>
                    <a:pt x="0" y="304"/>
                  </a:moveTo>
                  <a:cubicBezTo>
                    <a:pt x="1193" y="101"/>
                    <a:pt x="2402" y="-1"/>
                    <a:pt x="3613" y="0"/>
                  </a:cubicBezTo>
                  <a:cubicBezTo>
                    <a:pt x="12962" y="0"/>
                    <a:pt x="21251" y="6015"/>
                    <a:pt x="24149" y="14904"/>
                  </a:cubicBezTo>
                </a:path>
                <a:path w="24149" h="21600" stroke="0" extrusionOk="0">
                  <a:moveTo>
                    <a:pt x="0" y="304"/>
                  </a:moveTo>
                  <a:cubicBezTo>
                    <a:pt x="1193" y="101"/>
                    <a:pt x="2402" y="-1"/>
                    <a:pt x="3613" y="0"/>
                  </a:cubicBezTo>
                  <a:cubicBezTo>
                    <a:pt x="12962" y="0"/>
                    <a:pt x="21251" y="6015"/>
                    <a:pt x="24149" y="14904"/>
                  </a:cubicBezTo>
                  <a:lnTo>
                    <a:pt x="3613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4110" name="AutoShape 14"/>
            <p:cNvSpPr>
              <a:spLocks noChangeShapeType="1"/>
            </p:cNvSpPr>
            <p:nvPr/>
          </p:nvSpPr>
          <p:spPr bwMode="auto">
            <a:xfrm>
              <a:off x="3855" y="8433"/>
              <a:ext cx="82" cy="137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</p:grpSp>
      <p:sp>
        <p:nvSpPr>
          <p:cNvPr id="4123" name="Text Box 27"/>
          <p:cNvSpPr txBox="1">
            <a:spLocks noChangeArrowheads="1"/>
          </p:cNvSpPr>
          <p:nvPr/>
        </p:nvSpPr>
        <p:spPr bwMode="auto">
          <a:xfrm>
            <a:off x="6429388" y="3857628"/>
            <a:ext cx="577850" cy="39052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:60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13" name="Text Box 17"/>
          <p:cNvSpPr txBox="1">
            <a:spLocks noChangeArrowheads="1"/>
          </p:cNvSpPr>
          <p:nvPr/>
        </p:nvSpPr>
        <p:spPr bwMode="auto">
          <a:xfrm>
            <a:off x="5715008" y="4286256"/>
            <a:ext cx="714380" cy="78581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:</a:t>
            </a:r>
            <a:r>
              <a:rPr kumimoji="0" lang="el-GR" sz="16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60</a:t>
            </a:r>
            <a:endParaRPr kumimoji="0" lang="el-GR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22" name="Text Box 26"/>
          <p:cNvSpPr txBox="1">
            <a:spLocks noChangeArrowheads="1"/>
          </p:cNvSpPr>
          <p:nvPr/>
        </p:nvSpPr>
        <p:spPr bwMode="auto">
          <a:xfrm>
            <a:off x="7215206" y="3714752"/>
            <a:ext cx="466725" cy="26352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</a:t>
            </a:r>
            <a:r>
              <a:rPr kumimoji="0" 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h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21" name="AutoShape 25"/>
          <p:cNvSpPr>
            <a:spLocks noChangeShapeType="1"/>
          </p:cNvSpPr>
          <p:nvPr/>
        </p:nvSpPr>
        <p:spPr bwMode="auto">
          <a:xfrm>
            <a:off x="7143768" y="4500570"/>
            <a:ext cx="49530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4120" name="AutoShape 24"/>
          <p:cNvSpPr>
            <a:spLocks noChangeShapeType="1"/>
          </p:cNvSpPr>
          <p:nvPr/>
        </p:nvSpPr>
        <p:spPr bwMode="auto">
          <a:xfrm>
            <a:off x="7143768" y="4500570"/>
            <a:ext cx="0" cy="40957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5715008" y="4857760"/>
            <a:ext cx="642939" cy="28575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</a:t>
            </a:r>
            <a:r>
              <a:rPr kumimoji="0" 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s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099" name="AutoShape 3"/>
          <p:cNvSpPr>
            <a:spLocks noChangeShapeType="1"/>
          </p:cNvSpPr>
          <p:nvPr/>
        </p:nvSpPr>
        <p:spPr bwMode="auto">
          <a:xfrm flipV="1">
            <a:off x="5857884" y="5332107"/>
            <a:ext cx="785818" cy="45719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4119" name="AutoShape 23"/>
          <p:cNvSpPr>
            <a:spLocks noChangeShapeType="1"/>
          </p:cNvSpPr>
          <p:nvPr/>
        </p:nvSpPr>
        <p:spPr bwMode="auto">
          <a:xfrm>
            <a:off x="6643702" y="4929198"/>
            <a:ext cx="0" cy="40957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4118" name="AutoShape 22"/>
          <p:cNvSpPr>
            <a:spLocks noChangeShapeType="1"/>
          </p:cNvSpPr>
          <p:nvPr/>
        </p:nvSpPr>
        <p:spPr bwMode="auto">
          <a:xfrm>
            <a:off x="6643702" y="4929198"/>
            <a:ext cx="49530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grpSp>
        <p:nvGrpSpPr>
          <p:cNvPr id="8" name="Group 19"/>
          <p:cNvGrpSpPr>
            <a:grpSpLocks/>
          </p:cNvGrpSpPr>
          <p:nvPr/>
        </p:nvGrpSpPr>
        <p:grpSpPr bwMode="auto">
          <a:xfrm rot="17125392">
            <a:off x="6125003" y="4751509"/>
            <a:ext cx="463550" cy="314325"/>
            <a:chOff x="3139" y="8024"/>
            <a:chExt cx="798" cy="546"/>
          </a:xfrm>
        </p:grpSpPr>
        <p:sp>
          <p:nvSpPr>
            <p:cNvPr id="4117" name="Arc 21"/>
            <p:cNvSpPr>
              <a:spLocks/>
            </p:cNvSpPr>
            <p:nvPr/>
          </p:nvSpPr>
          <p:spPr bwMode="auto">
            <a:xfrm rot="301876">
              <a:off x="3139" y="8024"/>
              <a:ext cx="738" cy="546"/>
            </a:xfrm>
            <a:custGeom>
              <a:avLst/>
              <a:gdLst>
                <a:gd name="G0" fmla="+- 3613 0 0"/>
                <a:gd name="G1" fmla="+- 21600 0 0"/>
                <a:gd name="G2" fmla="+- 21600 0 0"/>
                <a:gd name="T0" fmla="*/ 0 w 24149"/>
                <a:gd name="T1" fmla="*/ 304 h 21600"/>
                <a:gd name="T2" fmla="*/ 24149 w 24149"/>
                <a:gd name="T3" fmla="*/ 14905 h 21600"/>
                <a:gd name="T4" fmla="*/ 3613 w 24149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149" h="21600" fill="none" extrusionOk="0">
                  <a:moveTo>
                    <a:pt x="0" y="304"/>
                  </a:moveTo>
                  <a:cubicBezTo>
                    <a:pt x="1193" y="101"/>
                    <a:pt x="2402" y="-1"/>
                    <a:pt x="3613" y="0"/>
                  </a:cubicBezTo>
                  <a:cubicBezTo>
                    <a:pt x="12962" y="0"/>
                    <a:pt x="21251" y="6015"/>
                    <a:pt x="24149" y="14904"/>
                  </a:cubicBezTo>
                </a:path>
                <a:path w="24149" h="21600" stroke="0" extrusionOk="0">
                  <a:moveTo>
                    <a:pt x="0" y="304"/>
                  </a:moveTo>
                  <a:cubicBezTo>
                    <a:pt x="1193" y="101"/>
                    <a:pt x="2402" y="-1"/>
                    <a:pt x="3613" y="0"/>
                  </a:cubicBezTo>
                  <a:cubicBezTo>
                    <a:pt x="12962" y="0"/>
                    <a:pt x="21251" y="6015"/>
                    <a:pt x="24149" y="14904"/>
                  </a:cubicBezTo>
                  <a:lnTo>
                    <a:pt x="3613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4116" name="AutoShape 20"/>
            <p:cNvSpPr>
              <a:spLocks noChangeShapeType="1"/>
            </p:cNvSpPr>
            <p:nvPr/>
          </p:nvSpPr>
          <p:spPr bwMode="auto">
            <a:xfrm>
              <a:off x="3855" y="8433"/>
              <a:ext cx="82" cy="137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</p:grpSp>
      <p:grpSp>
        <p:nvGrpSpPr>
          <p:cNvPr id="9" name="Group 9"/>
          <p:cNvGrpSpPr>
            <a:grpSpLocks/>
          </p:cNvGrpSpPr>
          <p:nvPr/>
        </p:nvGrpSpPr>
        <p:grpSpPr bwMode="auto">
          <a:xfrm rot="17125392">
            <a:off x="6696078" y="4189011"/>
            <a:ext cx="506412" cy="346075"/>
            <a:chOff x="3139" y="8024"/>
            <a:chExt cx="798" cy="546"/>
          </a:xfrm>
        </p:grpSpPr>
        <p:sp>
          <p:nvSpPr>
            <p:cNvPr id="4107" name="Arc 11"/>
            <p:cNvSpPr>
              <a:spLocks/>
            </p:cNvSpPr>
            <p:nvPr/>
          </p:nvSpPr>
          <p:spPr bwMode="auto">
            <a:xfrm rot="301876">
              <a:off x="3139" y="8024"/>
              <a:ext cx="738" cy="546"/>
            </a:xfrm>
            <a:custGeom>
              <a:avLst/>
              <a:gdLst>
                <a:gd name="G0" fmla="+- 3613 0 0"/>
                <a:gd name="G1" fmla="+- 21600 0 0"/>
                <a:gd name="G2" fmla="+- 21600 0 0"/>
                <a:gd name="T0" fmla="*/ 0 w 24149"/>
                <a:gd name="T1" fmla="*/ 304 h 21600"/>
                <a:gd name="T2" fmla="*/ 24149 w 24149"/>
                <a:gd name="T3" fmla="*/ 14905 h 21600"/>
                <a:gd name="T4" fmla="*/ 3613 w 24149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149" h="21600" fill="none" extrusionOk="0">
                  <a:moveTo>
                    <a:pt x="0" y="304"/>
                  </a:moveTo>
                  <a:cubicBezTo>
                    <a:pt x="1193" y="101"/>
                    <a:pt x="2402" y="-1"/>
                    <a:pt x="3613" y="0"/>
                  </a:cubicBezTo>
                  <a:cubicBezTo>
                    <a:pt x="12962" y="0"/>
                    <a:pt x="21251" y="6015"/>
                    <a:pt x="24149" y="14904"/>
                  </a:cubicBezTo>
                </a:path>
                <a:path w="24149" h="21600" stroke="0" extrusionOk="0">
                  <a:moveTo>
                    <a:pt x="0" y="304"/>
                  </a:moveTo>
                  <a:cubicBezTo>
                    <a:pt x="1193" y="101"/>
                    <a:pt x="2402" y="-1"/>
                    <a:pt x="3613" y="0"/>
                  </a:cubicBezTo>
                  <a:cubicBezTo>
                    <a:pt x="12962" y="0"/>
                    <a:pt x="21251" y="6015"/>
                    <a:pt x="24149" y="14904"/>
                  </a:cubicBezTo>
                  <a:lnTo>
                    <a:pt x="3613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4106" name="AutoShape 10"/>
            <p:cNvSpPr>
              <a:spLocks noChangeShapeType="1"/>
            </p:cNvSpPr>
            <p:nvPr/>
          </p:nvSpPr>
          <p:spPr bwMode="auto">
            <a:xfrm>
              <a:off x="3855" y="8433"/>
              <a:ext cx="82" cy="137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</p:grpSp>
      <p:sp>
        <p:nvSpPr>
          <p:cNvPr id="4133" name="Rectangle 3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4138" name="Rectangle 42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l-GR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</a:br>
            <a:endParaRPr kumimoji="0" lang="el-G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39" name="Rectangle 43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40" name="Rectangle 44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9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          </a:t>
            </a:r>
            <a:endParaRPr kumimoji="0" lang="el-G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41" name="Rectangle 45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</a:rPr>
              <a:t>                         </a:t>
            </a:r>
            <a:endParaRPr kumimoji="0" lang="el-GR" sz="9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42" name="Rectangle 46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l-GR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</a:br>
            <a:endParaRPr kumimoji="0" lang="el-G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43" name="Rectangle 4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</a:rPr>
              <a:t>                                      </a:t>
            </a:r>
            <a:endParaRPr kumimoji="0" lang="el-GR" sz="9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44" name="Rectangle 48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</a:rPr>
              <a:t>                                        </a:t>
            </a:r>
            <a:endParaRPr kumimoji="0" lang="el-G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500034" y="2928934"/>
            <a:ext cx="778674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/>
              <a:t> Μονάδα μέτρησης του χρόνου στο Διεθνές Σύστημα μονάδων (</a:t>
            </a:r>
            <a:r>
              <a:rPr lang="en-US" b="1" dirty="0"/>
              <a:t>S</a:t>
            </a:r>
            <a:r>
              <a:rPr lang="el-GR" b="1" dirty="0"/>
              <a:t>.</a:t>
            </a:r>
            <a:r>
              <a:rPr lang="en-US" b="1" dirty="0"/>
              <a:t>I</a:t>
            </a:r>
            <a:r>
              <a:rPr lang="el-GR" b="1" dirty="0"/>
              <a:t>.)</a:t>
            </a:r>
            <a:br>
              <a:rPr lang="el-GR" b="1" dirty="0"/>
            </a:br>
            <a:endParaRPr lang="el-GR" dirty="0"/>
          </a:p>
        </p:txBody>
      </p:sp>
      <p:cxnSp>
        <p:nvCxnSpPr>
          <p:cNvPr id="51" name="Straight Arrow Connector 50"/>
          <p:cNvCxnSpPr/>
          <p:nvPr/>
        </p:nvCxnSpPr>
        <p:spPr>
          <a:xfrm>
            <a:off x="4714876" y="428604"/>
            <a:ext cx="642942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Rectangle 51"/>
          <p:cNvSpPr/>
          <p:nvPr/>
        </p:nvSpPr>
        <p:spPr>
          <a:xfrm>
            <a:off x="5500694" y="285728"/>
            <a:ext cx="12410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b="1" dirty="0"/>
              <a:t> </a:t>
            </a:r>
            <a:r>
              <a:rPr lang="en-US" sz="2400" b="1" dirty="0"/>
              <a:t>t  </a:t>
            </a:r>
            <a:r>
              <a:rPr lang="el-GR" sz="2400" dirty="0"/>
              <a:t>(</a:t>
            </a:r>
            <a:r>
              <a:rPr lang="en-US" sz="2400" dirty="0"/>
              <a:t>time</a:t>
            </a:r>
            <a:r>
              <a:rPr lang="el-GR" sz="2400" dirty="0"/>
              <a:t>)</a:t>
            </a:r>
          </a:p>
        </p:txBody>
      </p:sp>
      <p:cxnSp>
        <p:nvCxnSpPr>
          <p:cNvPr id="54" name="Straight Arrow Connector 53"/>
          <p:cNvCxnSpPr/>
          <p:nvPr/>
        </p:nvCxnSpPr>
        <p:spPr>
          <a:xfrm rot="5400000">
            <a:off x="3894133" y="3392487"/>
            <a:ext cx="214314" cy="158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41" name="Picture 1" descr="perna_xrono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43834" y="1714488"/>
            <a:ext cx="1079420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2" name="Picture 2" descr="34858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28992" y="5143512"/>
            <a:ext cx="1214446" cy="12350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0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0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nimBg="1"/>
      <p:bldP spid="4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1643050"/>
            <a:ext cx="8780313" cy="3929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57290" y="785794"/>
            <a:ext cx="6298450" cy="357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737802"/>
            <a:ext cx="4800600" cy="511156"/>
          </a:xfrm>
        </p:spPr>
        <p:txBody>
          <a:bodyPr>
            <a:normAutofit fontScale="90000"/>
          </a:bodyPr>
          <a:lstStyle/>
          <a:p>
            <a:r>
              <a:rPr lang="el-GR" sz="2800" b="1" dirty="0">
                <a:solidFill>
                  <a:srgbClr val="FF0000"/>
                </a:solidFill>
              </a:rPr>
              <a:t>Μεταβολή ενός μεγέθους</a:t>
            </a:r>
          </a:p>
        </p:txBody>
      </p:sp>
      <p:sp>
        <p:nvSpPr>
          <p:cNvPr id="4" name="Rectangle 3"/>
          <p:cNvSpPr/>
          <p:nvPr/>
        </p:nvSpPr>
        <p:spPr>
          <a:xfrm>
            <a:off x="432113" y="1962083"/>
            <a:ext cx="8215370" cy="707886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l-GR" sz="2000" b="1" dirty="0"/>
              <a:t>Μεταβολή ενός μεγέθους = </a:t>
            </a:r>
          </a:p>
          <a:p>
            <a:r>
              <a:rPr lang="el-GR" sz="2000" b="1" dirty="0"/>
              <a:t>                 τελική τιμή - αρχική τιμή του μεγέθους</a:t>
            </a:r>
            <a:endParaRPr lang="el-GR" sz="2000" dirty="0"/>
          </a:p>
        </p:txBody>
      </p:sp>
      <p:sp>
        <p:nvSpPr>
          <p:cNvPr id="7" name="Rectangle 6"/>
          <p:cNvSpPr/>
          <p:nvPr/>
        </p:nvSpPr>
        <p:spPr>
          <a:xfrm>
            <a:off x="4114800" y="3818772"/>
            <a:ext cx="3445239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el-GR" sz="2000" dirty="0"/>
              <a:t>με το ελληνικό γράμμα δέλτα </a:t>
            </a:r>
            <a:r>
              <a:rPr lang="el-GR" sz="2000" b="1" dirty="0"/>
              <a:t>Δ</a:t>
            </a:r>
          </a:p>
        </p:txBody>
      </p:sp>
      <p:sp>
        <p:nvSpPr>
          <p:cNvPr id="11" name="Bent-Up Arrow 10"/>
          <p:cNvSpPr/>
          <p:nvPr/>
        </p:nvSpPr>
        <p:spPr>
          <a:xfrm rot="5400000">
            <a:off x="3342701" y="3432862"/>
            <a:ext cx="1000132" cy="464347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Rectangle 11"/>
          <p:cNvSpPr/>
          <p:nvPr/>
        </p:nvSpPr>
        <p:spPr>
          <a:xfrm>
            <a:off x="2932443" y="2795637"/>
            <a:ext cx="1571636" cy="36933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l-GR" dirty="0"/>
              <a:t>παριστάνεται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32113" y="4473063"/>
            <a:ext cx="814393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000" dirty="0"/>
              <a:t>Π. χ.   </a:t>
            </a:r>
            <a:r>
              <a:rPr lang="el-GR" sz="2000" b="1" dirty="0"/>
              <a:t>Μεταβολή της θερμοκρασίας </a:t>
            </a:r>
            <a:r>
              <a:rPr lang="el-GR" sz="2000" dirty="0"/>
              <a:t>ενός σώματος   :   </a:t>
            </a:r>
          </a:p>
          <a:p>
            <a:r>
              <a:rPr lang="el-GR" sz="2000" dirty="0"/>
              <a:t>                                       </a:t>
            </a:r>
            <a:r>
              <a:rPr lang="el-GR" sz="2400" dirty="0" err="1"/>
              <a:t>Δθ</a:t>
            </a:r>
            <a:r>
              <a:rPr lang="el-GR" sz="2400" dirty="0"/>
              <a:t> = </a:t>
            </a:r>
            <a:r>
              <a:rPr lang="el-GR" sz="2400" dirty="0" err="1"/>
              <a:t>θ</a:t>
            </a:r>
            <a:r>
              <a:rPr lang="el-GR" sz="2400" baseline="-25000" dirty="0" err="1"/>
              <a:t>τελ</a:t>
            </a:r>
            <a:r>
              <a:rPr lang="el-GR" sz="2400" dirty="0"/>
              <a:t> - </a:t>
            </a:r>
            <a:r>
              <a:rPr lang="el-GR" sz="2400" dirty="0" err="1"/>
              <a:t>θ</a:t>
            </a:r>
            <a:r>
              <a:rPr lang="el-GR" sz="2400" baseline="-25000" dirty="0" err="1"/>
              <a:t>αρχ</a:t>
            </a:r>
            <a:r>
              <a:rPr lang="el-GR" sz="2400" dirty="0"/>
              <a:t>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57158" y="5350757"/>
            <a:ext cx="814393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000" dirty="0"/>
              <a:t>           </a:t>
            </a:r>
            <a:r>
              <a:rPr lang="el-GR" sz="2000" b="1" dirty="0"/>
              <a:t>Μεταβολή της ταχύτητας </a:t>
            </a:r>
            <a:r>
              <a:rPr lang="el-GR" sz="2000" dirty="0"/>
              <a:t>ενός σώματος   :   </a:t>
            </a:r>
          </a:p>
          <a:p>
            <a:r>
              <a:rPr lang="el-GR" sz="2000" dirty="0"/>
              <a:t>                                       </a:t>
            </a:r>
            <a:r>
              <a:rPr lang="el-GR" sz="2400" dirty="0" err="1"/>
              <a:t>Δυ</a:t>
            </a:r>
            <a:r>
              <a:rPr lang="el-GR" sz="2400" dirty="0"/>
              <a:t> = </a:t>
            </a:r>
            <a:r>
              <a:rPr lang="el-GR" sz="2400" dirty="0" err="1"/>
              <a:t>υ</a:t>
            </a:r>
            <a:r>
              <a:rPr lang="el-GR" sz="2400" baseline="-25000" dirty="0" err="1"/>
              <a:t>τελ</a:t>
            </a:r>
            <a:r>
              <a:rPr lang="el-GR" sz="2400" dirty="0"/>
              <a:t> - </a:t>
            </a:r>
            <a:r>
              <a:rPr lang="el-GR" sz="2400" dirty="0" err="1"/>
              <a:t>υ</a:t>
            </a:r>
            <a:r>
              <a:rPr lang="el-GR" sz="2400" baseline="-25000" dirty="0" err="1"/>
              <a:t>αρχ</a:t>
            </a:r>
            <a:r>
              <a:rPr lang="el-GR" sz="24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11" grpId="0" animBg="1"/>
      <p:bldP spid="12" grpId="0" animBg="1"/>
      <p:bldP spid="13" grpId="0"/>
      <p:bldP spid="19" grpId="0"/>
    </p:bldLst>
  </p:timing>
</p:sld>
</file>

<file path=ppt/theme/theme1.xml><?xml version="1.0" encoding="utf-8"?>
<a:theme xmlns:a="http://schemas.openxmlformats.org/drawingml/2006/main" name="Δίχρωμος συνδυασμός">
  <a:themeElements>
    <a:clrScheme name="Δίχρωμος συνδυασμός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Δίχρωμος συνδυασμός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Δίχρωμος συνδυασμός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Δίχρωμος συνδυασμός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Δίχρωμος συνδυασμός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Δίχρωμος συνδυασμός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Δίχρωμος συνδυασμός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Δίχρωμος συνδυασμός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2401</TotalTime>
  <Words>939</Words>
  <Application>Microsoft Office PowerPoint</Application>
  <PresentationFormat>Προβολή στην οθόνη (4:3)</PresentationFormat>
  <Paragraphs>260</Paragraphs>
  <Slides>23</Slides>
  <Notes>0</Notes>
  <HiddenSlides>0</HiddenSlides>
  <MMClips>0</MMClips>
  <ScaleCrop>false</ScaleCrop>
  <HeadingPairs>
    <vt:vector size="8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1</vt:i4>
      </vt:variant>
      <vt:variant>
        <vt:lpstr>Τίτλοι διαφανειών</vt:lpstr>
      </vt:variant>
      <vt:variant>
        <vt:i4>23</vt:i4>
      </vt:variant>
    </vt:vector>
  </HeadingPairs>
  <TitlesOfParts>
    <vt:vector size="31" baseType="lpstr">
      <vt:lpstr>Arial</vt:lpstr>
      <vt:lpstr>Calibri</vt:lpstr>
      <vt:lpstr>Comic Sans MS</vt:lpstr>
      <vt:lpstr>Tahoma</vt:lpstr>
      <vt:lpstr>Times New Roman</vt:lpstr>
      <vt:lpstr>Wingdings</vt:lpstr>
      <vt:lpstr>Δίχρωμος συνδυασμός</vt:lpstr>
      <vt:lpstr>Equation</vt:lpstr>
      <vt:lpstr>Φυσική Α Λυκείου</vt:lpstr>
      <vt:lpstr>Θεμελιώδη- Παράγωγα Μεγέθη</vt:lpstr>
      <vt:lpstr>Το Διεθνές Σύστημα Μονάδων S.I.</vt:lpstr>
      <vt:lpstr>Είδη Μεγεθών στη Φυσική</vt:lpstr>
      <vt:lpstr>Παρουσίαση του PowerPoint</vt:lpstr>
      <vt:lpstr>MAZA</vt:lpstr>
      <vt:lpstr>XΡΟΝΟΣ</vt:lpstr>
      <vt:lpstr>Παρουσίαση του PowerPoint</vt:lpstr>
      <vt:lpstr>Μεταβολή ενός μεγέθους</vt:lpstr>
      <vt:lpstr>Παρουσίαση του PowerPoint</vt:lpstr>
      <vt:lpstr>Διανυσματικά μεγέθη</vt:lpstr>
      <vt:lpstr>Διανυσματικά μεγέθη</vt:lpstr>
      <vt:lpstr>Διανύσματα</vt:lpstr>
      <vt:lpstr>Διανύσματα</vt:lpstr>
      <vt:lpstr>Πράξεις στα διανύσματα</vt:lpstr>
      <vt:lpstr>Διαγράμματα-Γραφικές Παραστάσεις</vt:lpstr>
      <vt:lpstr>Σύστημα αναφοράς</vt:lpstr>
      <vt:lpstr>Θέση x</vt:lpstr>
      <vt:lpstr>Μετατόπιση Δx</vt:lpstr>
      <vt:lpstr>Μετατόπιση Δx</vt:lpstr>
      <vt:lpstr>Διάστημα s</vt:lpstr>
      <vt:lpstr>Μέση Ταχύτητα</vt:lpstr>
      <vt:lpstr>Διανυσματική μέση ταχύτητα</vt:lpstr>
    </vt:vector>
  </TitlesOfParts>
  <Company>KATSOYLHS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USER</dc:creator>
  <cp:lastModifiedBy>Windows User</cp:lastModifiedBy>
  <cp:revision>260</cp:revision>
  <dcterms:created xsi:type="dcterms:W3CDTF">2005-06-08T14:24:09Z</dcterms:created>
  <dcterms:modified xsi:type="dcterms:W3CDTF">2020-10-25T08:57:30Z</dcterms:modified>
</cp:coreProperties>
</file>