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7" r:id="rId2"/>
    <p:sldId id="406" r:id="rId3"/>
    <p:sldId id="407" r:id="rId4"/>
    <p:sldId id="408" r:id="rId5"/>
    <p:sldId id="268" r:id="rId6"/>
    <p:sldId id="269" r:id="rId7"/>
    <p:sldId id="267" r:id="rId8"/>
    <p:sldId id="264" r:id="rId9"/>
    <p:sldId id="266" r:id="rId10"/>
    <p:sldId id="271" r:id="rId11"/>
    <p:sldId id="409" r:id="rId12"/>
    <p:sldId id="410" r:id="rId13"/>
    <p:sldId id="411" r:id="rId14"/>
    <p:sldId id="412" r:id="rId15"/>
    <p:sldId id="501" r:id="rId16"/>
    <p:sldId id="414" r:id="rId17"/>
    <p:sldId id="380" r:id="rId18"/>
    <p:sldId id="381" r:id="rId19"/>
    <p:sldId id="383" r:id="rId20"/>
    <p:sldId id="384" r:id="rId21"/>
    <p:sldId id="393" r:id="rId22"/>
    <p:sldId id="270" r:id="rId23"/>
    <p:sldId id="502" r:id="rId24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0" autoAdjust="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image" Target="../media/image11.jpeg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23" tIns="47361" rIns="94723" bIns="473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0502D2-5C68-4D2D-A1F1-6844A49535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A128E18-9302-48A8-9D08-5D8076B69D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2FBE2-37FD-4C67-BD42-A79CA003A8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3807-C45A-4AF2-9AB5-A15483C35B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C2E7-707E-4EA6-9D93-40DB068A236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2779-2464-4E9D-883F-107F2A74CAF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CC258-87F0-46CF-BFEC-BDC9C0C23C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F3BC-A425-45DC-96C7-088A2D153A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4C6A0-A36F-41AD-AE98-A2D0E439BB8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C94B-4134-435C-8C21-6C5B5B6B332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AE282-2409-4F99-B5C3-CAAE521AE7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AC20-F945-477A-9EBE-F6A52303C39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F3D41-8795-4355-B09F-08E37FF7C4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A5393-5EB2-4681-A990-6F1EEB2171C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3FDB-06F5-4207-BD40-5ADD90BD3B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6B7AC-33FA-40FF-A442-E98DC4E58A2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A968D-B74F-41E2-BAAF-D974783CBB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l-GR" sz="2400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BFE65E3-0923-4BF2-B5A1-5F198DC50AC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00" r:id="rId2"/>
    <p:sldLayoutId id="2147484501" r:id="rId3"/>
    <p:sldLayoutId id="2147484502" r:id="rId4"/>
    <p:sldLayoutId id="2147484503" r:id="rId5"/>
    <p:sldLayoutId id="2147484504" r:id="rId6"/>
    <p:sldLayoutId id="2147484505" r:id="rId7"/>
    <p:sldLayoutId id="2147484506" r:id="rId8"/>
    <p:sldLayoutId id="2147484507" r:id="rId9"/>
    <p:sldLayoutId id="2147484508" r:id="rId10"/>
    <p:sldLayoutId id="2147484509" r:id="rId11"/>
    <p:sldLayoutId id="2147484510" r:id="rId12"/>
    <p:sldLayoutId id="2147484511" r:id="rId13"/>
    <p:sldLayoutId id="2147484512" r:id="rId14"/>
    <p:sldLayoutId id="2147484513" r:id="rId15"/>
    <p:sldLayoutId id="2147484514" r:id="rId1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jpeg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Φυσική Α Λυκείου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l-GR"/>
              <a:t>Μηχανική</a:t>
            </a:r>
          </a:p>
        </p:txBody>
      </p:sp>
      <p:pic>
        <p:nvPicPr>
          <p:cNvPr id="50181" name="Picture 5" descr="gyrosc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191000"/>
            <a:ext cx="32385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624701"/>
            <a:ext cx="707710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/>
              <a:t>Ρυθμός μεταβολής ενός φυσικού μεγέθους Φ</a:t>
            </a:r>
            <a:endParaRPr lang="el-GR" sz="2400" dirty="0"/>
          </a:p>
        </p:txBody>
      </p:sp>
      <p:sp>
        <p:nvSpPr>
          <p:cNvPr id="6" name="Rectangle 5"/>
          <p:cNvSpPr/>
          <p:nvPr/>
        </p:nvSpPr>
        <p:spPr>
          <a:xfrm>
            <a:off x="2232807" y="2025857"/>
            <a:ext cx="3429024" cy="132343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000" b="1" dirty="0"/>
              <a:t>το πηλίκο της μεταβολής </a:t>
            </a:r>
          </a:p>
          <a:p>
            <a:r>
              <a:rPr lang="el-GR" sz="2000" b="1" dirty="0"/>
              <a:t>του φυσικού μεγέθους Φ </a:t>
            </a:r>
          </a:p>
          <a:p>
            <a:r>
              <a:rPr lang="el-GR" sz="2000" b="1" dirty="0"/>
              <a:t>διά της μεταβολής του</a:t>
            </a:r>
          </a:p>
          <a:p>
            <a:r>
              <a:rPr lang="el-GR" sz="2000" b="1" dirty="0"/>
              <a:t> χρόνου</a:t>
            </a:r>
            <a:endParaRPr lang="el-GR" sz="2000" dirty="0"/>
          </a:p>
        </p:txBody>
      </p:sp>
      <p:sp>
        <p:nvSpPr>
          <p:cNvPr id="7" name="Rectangle 6"/>
          <p:cNvSpPr/>
          <p:nvPr/>
        </p:nvSpPr>
        <p:spPr>
          <a:xfrm>
            <a:off x="288065" y="5728288"/>
            <a:ext cx="75724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Π.χ. Ρυθμός μεταβολής της θερμοκρασίας </a:t>
            </a:r>
            <a:r>
              <a:rPr lang="el-GR" sz="2000" dirty="0"/>
              <a:t>=</a:t>
            </a:r>
            <a:endParaRPr lang="el-GR" sz="2000" b="1" dirty="0"/>
          </a:p>
          <a:p>
            <a:r>
              <a:rPr lang="el-GR" dirty="0"/>
              <a:t>     </a:t>
            </a:r>
          </a:p>
        </p:txBody>
      </p:sp>
      <p:graphicFrame>
        <p:nvGraphicFramePr>
          <p:cNvPr id="28674" name="Object 2" descr="Stationery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47481"/>
              </p:ext>
            </p:extLst>
          </p:nvPr>
        </p:nvGraphicFramePr>
        <p:xfrm>
          <a:off x="966764" y="2414583"/>
          <a:ext cx="4953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79360" imgH="444240" progId="Equation.DSMT4">
                  <p:embed/>
                </p:oleObj>
              </mc:Choice>
              <mc:Fallback>
                <p:oleObj name="Equation" r:id="rId3" imgW="279360" imgH="444240" progId="Equation.DSMT4">
                  <p:embed/>
                  <p:pic>
                    <p:nvPicPr>
                      <p:cNvPr id="28674" name="Object 2" descr="Stationery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64" y="2414583"/>
                        <a:ext cx="495300" cy="785813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 descr="Stationery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611204"/>
              </p:ext>
            </p:extLst>
          </p:nvPr>
        </p:nvGraphicFramePr>
        <p:xfrm>
          <a:off x="5358613" y="5464985"/>
          <a:ext cx="4270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241200" imgH="444240" progId="Equation.DSMT4">
                  <p:embed/>
                </p:oleObj>
              </mc:Choice>
              <mc:Fallback>
                <p:oleObj name="Equation" r:id="rId6" imgW="241200" imgH="444240" progId="Equation.DSMT4">
                  <p:embed/>
                  <p:pic>
                    <p:nvPicPr>
                      <p:cNvPr id="28675" name="Object 3" descr="Stationery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613" y="5464985"/>
                        <a:ext cx="427037" cy="785813"/>
                      </a:xfrm>
                      <a:prstGeom prst="rect">
                        <a:avLst/>
                      </a:prstGeom>
                      <a:blipFill dpi="0" rotWithShape="0">
                        <a:blip r:embed="rId8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358613" y="4656180"/>
            <a:ext cx="359399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b="1" dirty="0"/>
              <a:t>μεταβολή της θερμοκρασίας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268793" y="1960610"/>
            <a:ext cx="7143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393009" y="264399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V="1">
            <a:off x="5670627" y="5119766"/>
            <a:ext cx="401603" cy="4340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8065" y="4094788"/>
            <a:ext cx="850109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dirty="0"/>
              <a:t>την </a:t>
            </a:r>
            <a:r>
              <a:rPr lang="el-GR" b="1" dirty="0"/>
              <a:t>μεταβολή </a:t>
            </a:r>
            <a:r>
              <a:rPr lang="el-GR" dirty="0"/>
              <a:t>του φυσικού μεγέθους που αντιστοιχεί </a:t>
            </a:r>
            <a:r>
              <a:rPr lang="el-GR" b="1" dirty="0"/>
              <a:t>στη μονάδα του χρόνου</a:t>
            </a:r>
            <a:endParaRPr lang="el-GR" dirty="0"/>
          </a:p>
        </p:txBody>
      </p:sp>
      <p:sp>
        <p:nvSpPr>
          <p:cNvPr id="29" name="Down Arrow 28"/>
          <p:cNvSpPr/>
          <p:nvPr/>
        </p:nvSpPr>
        <p:spPr>
          <a:xfrm>
            <a:off x="1168306" y="3171458"/>
            <a:ext cx="7143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ectangle 30"/>
          <p:cNvSpPr/>
          <p:nvPr/>
        </p:nvSpPr>
        <p:spPr>
          <a:xfrm>
            <a:off x="642910" y="3159605"/>
            <a:ext cx="112223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l-GR" b="1" dirty="0"/>
              <a:t>εκφράζει </a:t>
            </a:r>
            <a:endParaRPr lang="el-GR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000100" y="1643050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715140" y="5143776"/>
            <a:ext cx="1928826" cy="1477328"/>
          </a:xfrm>
          <a:prstGeom prst="rect">
            <a:avLst/>
          </a:prstGeom>
          <a:solidFill>
            <a:srgbClr val="C1F0FB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l-GR" b="1" dirty="0"/>
              <a:t>χρονική διάρκεια  </a:t>
            </a:r>
          </a:p>
          <a:p>
            <a:r>
              <a:rPr lang="el-GR" dirty="0"/>
              <a:t>της μεταβολής</a:t>
            </a:r>
          </a:p>
          <a:p>
            <a:r>
              <a:rPr lang="el-GR" dirty="0"/>
              <a:t> της θερμοκρασίας</a:t>
            </a:r>
          </a:p>
        </p:txBody>
      </p: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5785650" y="5867400"/>
            <a:ext cx="919635" cy="2053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 animBg="1"/>
      <p:bldP spid="26" grpId="0" animBg="1"/>
      <p:bldP spid="29" grpId="0" animBg="1"/>
      <p:bldP spid="31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Διανυσματικά μεγέθη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l-GR"/>
              <a:t>Τα μεγέθη που παριστάνονται με ένα βέλος</a:t>
            </a:r>
          </a:p>
          <a:p>
            <a:pPr lvl="1" eaLnBrk="1" hangingPunct="1"/>
            <a:r>
              <a:rPr lang="el-GR"/>
              <a:t>Έχουν μέτρο</a:t>
            </a:r>
          </a:p>
          <a:p>
            <a:pPr lvl="1" eaLnBrk="1" hangingPunct="1"/>
            <a:r>
              <a:rPr lang="el-GR"/>
              <a:t>Έχουν κατεύθυνση</a:t>
            </a:r>
          </a:p>
          <a:p>
            <a:pPr lvl="2" eaLnBrk="1" hangingPunct="1"/>
            <a:r>
              <a:rPr lang="el-GR"/>
              <a:t>Διεύθυνση</a:t>
            </a:r>
          </a:p>
          <a:p>
            <a:pPr lvl="2" eaLnBrk="1" hangingPunct="1"/>
            <a:r>
              <a:rPr lang="el-GR"/>
              <a:t>Φορά</a:t>
            </a:r>
          </a:p>
          <a:p>
            <a:pPr lvl="1" eaLnBrk="1" hangingPunct="1"/>
            <a:r>
              <a:rPr lang="el-GR"/>
              <a:t>Έχουν σημείο εφαρμογής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4419600" y="5562600"/>
            <a:ext cx="1828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2819400" y="55626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934200" y="4724400"/>
            <a:ext cx="1752600" cy="533400"/>
          </a:xfrm>
          <a:prstGeom prst="cloudCallout">
            <a:avLst>
              <a:gd name="adj1" fmla="val -11412"/>
              <a:gd name="adj2" fmla="val 1053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400"/>
              <a:t>Διεύθυνση</a:t>
            </a:r>
          </a:p>
        </p:txBody>
      </p:sp>
      <p:sp>
        <p:nvSpPr>
          <p:cNvPr id="54280" name="AutoShape 7"/>
          <p:cNvSpPr>
            <a:spLocks noChangeArrowheads="1"/>
          </p:cNvSpPr>
          <p:nvPr/>
        </p:nvSpPr>
        <p:spPr bwMode="auto">
          <a:xfrm>
            <a:off x="5867400" y="3352800"/>
            <a:ext cx="1752600" cy="533400"/>
          </a:xfrm>
          <a:prstGeom prst="cloudCallout">
            <a:avLst>
              <a:gd name="adj1" fmla="val -30523"/>
              <a:gd name="adj2" fmla="val 3392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400"/>
              <a:t>Φορά</a:t>
            </a:r>
          </a:p>
        </p:txBody>
      </p:sp>
      <p:sp>
        <p:nvSpPr>
          <p:cNvPr id="54281" name="AutoShape 8"/>
          <p:cNvSpPr>
            <a:spLocks noChangeArrowheads="1"/>
          </p:cNvSpPr>
          <p:nvPr/>
        </p:nvSpPr>
        <p:spPr bwMode="auto">
          <a:xfrm>
            <a:off x="1981200" y="5791200"/>
            <a:ext cx="2057400" cy="609600"/>
          </a:xfrm>
          <a:prstGeom prst="cloudCallout">
            <a:avLst>
              <a:gd name="adj1" fmla="val 63810"/>
              <a:gd name="adj2" fmla="val -854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400"/>
              <a:t>Σημείο Εφαρμογής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>
            <a:off x="4495800" y="6019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283" name="AutoShape 10"/>
          <p:cNvSpPr>
            <a:spLocks noChangeArrowheads="1"/>
          </p:cNvSpPr>
          <p:nvPr/>
        </p:nvSpPr>
        <p:spPr bwMode="auto">
          <a:xfrm>
            <a:off x="6929511" y="6019800"/>
            <a:ext cx="1752600" cy="533400"/>
          </a:xfrm>
          <a:prstGeom prst="cloudCallout">
            <a:avLst>
              <a:gd name="adj1" fmla="val -127769"/>
              <a:gd name="adj2" fmla="val -508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l-GR" sz="1400"/>
              <a:t>Μέτρο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5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Διανυσματικά μεγέθη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04112" cy="4114800"/>
          </a:xfrm>
        </p:spPr>
        <p:txBody>
          <a:bodyPr/>
          <a:lstStyle/>
          <a:p>
            <a:pPr eaLnBrk="1" hangingPunct="1"/>
            <a:r>
              <a:rPr lang="el-GR" sz="2800" dirty="0"/>
              <a:t>Διανυσματικά μεγέθη είναι:</a:t>
            </a:r>
            <a:endParaRPr lang="en-US" sz="2800" dirty="0"/>
          </a:p>
          <a:p>
            <a:pPr lvl="1" eaLnBrk="1" hangingPunct="1"/>
            <a:r>
              <a:rPr lang="el-GR" sz="2400" dirty="0"/>
              <a:t>Θέση</a:t>
            </a:r>
          </a:p>
          <a:p>
            <a:pPr lvl="1" eaLnBrk="1" hangingPunct="1"/>
            <a:r>
              <a:rPr lang="el-GR" sz="2400" dirty="0"/>
              <a:t>Μετατόπιση </a:t>
            </a:r>
            <a:r>
              <a:rPr lang="el-GR" sz="2400" dirty="0" err="1"/>
              <a:t>Δχ</a:t>
            </a:r>
            <a:endParaRPr lang="el-GR" sz="2400" dirty="0"/>
          </a:p>
          <a:p>
            <a:pPr lvl="1" eaLnBrk="1" hangingPunct="1"/>
            <a:r>
              <a:rPr lang="el-GR" sz="2400" dirty="0"/>
              <a:t>Ταχύτητα </a:t>
            </a:r>
            <a:r>
              <a:rPr lang="en-US" sz="2400" dirty="0"/>
              <a:t>u</a:t>
            </a:r>
            <a:endParaRPr lang="el-GR" sz="2400" dirty="0"/>
          </a:p>
          <a:p>
            <a:pPr lvl="1" eaLnBrk="1" hangingPunct="1"/>
            <a:r>
              <a:rPr lang="el-GR" sz="2400" dirty="0"/>
              <a:t>Επιτάχυνση α</a:t>
            </a:r>
          </a:p>
          <a:p>
            <a:pPr lvl="1" eaLnBrk="1" hangingPunct="1"/>
            <a:r>
              <a:rPr lang="el-GR" sz="2400" dirty="0"/>
              <a:t>Δύναμη </a:t>
            </a:r>
            <a:r>
              <a:rPr lang="en-US" sz="2400" dirty="0"/>
              <a:t>F</a:t>
            </a:r>
            <a:endParaRPr lang="el-GR" sz="2400" dirty="0"/>
          </a:p>
          <a:p>
            <a:pPr lvl="1" eaLnBrk="1" hangingPunct="1"/>
            <a:endParaRPr lang="el-GR" sz="2400" dirty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5791200" y="3429000"/>
            <a:ext cx="9144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6781800" y="3581400"/>
            <a:ext cx="99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7543800" y="3124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endParaRPr lang="el-GR"/>
          </a:p>
        </p:txBody>
      </p:sp>
      <p:grpSp>
        <p:nvGrpSpPr>
          <p:cNvPr id="55304" name="Group 7"/>
          <p:cNvGrpSpPr>
            <a:grpSpLocks/>
          </p:cNvGrpSpPr>
          <p:nvPr/>
        </p:nvGrpSpPr>
        <p:grpSpPr bwMode="auto">
          <a:xfrm>
            <a:off x="6265985" y="4093369"/>
            <a:ext cx="2057400" cy="2057400"/>
            <a:chOff x="1488" y="2400"/>
            <a:chExt cx="1296" cy="1296"/>
          </a:xfrm>
        </p:grpSpPr>
        <p:pic>
          <p:nvPicPr>
            <p:cNvPr id="55305" name="Picture 8" descr="tn_animals04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88" y="2880"/>
              <a:ext cx="81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06" name="Line 9"/>
            <p:cNvSpPr>
              <a:spLocks noChangeShapeType="1"/>
            </p:cNvSpPr>
            <p:nvPr/>
          </p:nvSpPr>
          <p:spPr bwMode="auto">
            <a:xfrm>
              <a:off x="1968" y="2832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307" name="Text Box 10"/>
            <p:cNvSpPr txBox="1">
              <a:spLocks noChangeArrowheads="1"/>
            </p:cNvSpPr>
            <p:nvPr/>
          </p:nvSpPr>
          <p:spPr bwMode="auto">
            <a:xfrm>
              <a:off x="2448" y="2592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  <a:endParaRPr lang="el-GR"/>
            </a:p>
          </p:txBody>
        </p:sp>
        <p:sp>
          <p:nvSpPr>
            <p:cNvPr id="55308" name="Line 11"/>
            <p:cNvSpPr>
              <a:spLocks noChangeShapeType="1"/>
            </p:cNvSpPr>
            <p:nvPr/>
          </p:nvSpPr>
          <p:spPr bwMode="auto">
            <a:xfrm>
              <a:off x="2016" y="2592"/>
              <a:ext cx="384" cy="0"/>
            </a:xfrm>
            <a:prstGeom prst="line">
              <a:avLst/>
            </a:prstGeom>
            <a:noFill/>
            <a:ln w="762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5309" name="Text Box 12"/>
            <p:cNvSpPr txBox="1">
              <a:spLocks noChangeArrowheads="1"/>
            </p:cNvSpPr>
            <p:nvPr/>
          </p:nvSpPr>
          <p:spPr bwMode="auto">
            <a:xfrm>
              <a:off x="2448" y="240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el-GR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6323" name="Line 2"/>
          <p:cNvSpPr>
            <a:spLocks noChangeShapeType="1"/>
          </p:cNvSpPr>
          <p:nvPr/>
        </p:nvSpPr>
        <p:spPr bwMode="auto">
          <a:xfrm flipV="1">
            <a:off x="5486399" y="2475913"/>
            <a:ext cx="1856935" cy="654061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Διανύσματα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 Ομόρροπα διανύσματα</a:t>
            </a:r>
          </a:p>
          <a:p>
            <a:pPr lvl="1" eaLnBrk="1" hangingPunct="1"/>
            <a:r>
              <a:rPr lang="el-GR" dirty="0"/>
              <a:t>Ίδια κατεύθυνση</a:t>
            </a:r>
          </a:p>
          <a:p>
            <a:pPr lvl="1" eaLnBrk="1" hangingPunct="1"/>
            <a:r>
              <a:rPr lang="el-GR" dirty="0"/>
              <a:t>Μπορούν να έχουν διαφορετικό μέτρο</a:t>
            </a:r>
          </a:p>
          <a:p>
            <a:pPr eaLnBrk="1" hangingPunct="1"/>
            <a:endParaRPr lang="el-GR" dirty="0"/>
          </a:p>
          <a:p>
            <a:pPr eaLnBrk="1" hangingPunct="1"/>
            <a:r>
              <a:rPr lang="el-GR" dirty="0"/>
              <a:t>Αντίρροπα διανύσματα</a:t>
            </a:r>
          </a:p>
          <a:p>
            <a:pPr lvl="1" eaLnBrk="1" hangingPunct="1"/>
            <a:r>
              <a:rPr lang="el-GR" dirty="0"/>
              <a:t>Αντίθετη κατεύθυνση</a:t>
            </a:r>
          </a:p>
          <a:p>
            <a:pPr lvl="1" eaLnBrk="1" hangingPunct="1"/>
            <a:r>
              <a:rPr lang="el-GR" dirty="0"/>
              <a:t>Μπορούν να έχουν διαφορετικό μέτρο</a:t>
            </a:r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 flipV="1">
            <a:off x="5334000" y="2438399"/>
            <a:ext cx="1371600" cy="457201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7086600" y="4724400"/>
            <a:ext cx="16002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 flipH="1">
            <a:off x="6019800" y="4724400"/>
            <a:ext cx="10668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 flipH="1">
            <a:off x="6553200" y="5257800"/>
            <a:ext cx="10668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>
            <a:off x="7315200" y="5105400"/>
            <a:ext cx="1371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Διανύσματα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/>
              <a:t>Ίσα διανύσματα</a:t>
            </a:r>
          </a:p>
          <a:p>
            <a:pPr lvl="1" eaLnBrk="1" hangingPunct="1">
              <a:lnSpc>
                <a:spcPct val="90000"/>
              </a:lnSpc>
            </a:pPr>
            <a:r>
              <a:rPr lang="el-GR"/>
              <a:t>Ίδια κατεύθυνση</a:t>
            </a:r>
          </a:p>
          <a:p>
            <a:pPr lvl="1" eaLnBrk="1" hangingPunct="1">
              <a:lnSpc>
                <a:spcPct val="90000"/>
              </a:lnSpc>
            </a:pPr>
            <a:r>
              <a:rPr lang="el-GR"/>
              <a:t>Ίσο μέτρο</a:t>
            </a:r>
          </a:p>
          <a:p>
            <a:pPr lvl="1" eaLnBrk="1" hangingPunct="1">
              <a:lnSpc>
                <a:spcPct val="90000"/>
              </a:lnSpc>
            </a:pPr>
            <a:endParaRPr lang="el-GR"/>
          </a:p>
          <a:p>
            <a:pPr eaLnBrk="1" hangingPunct="1">
              <a:lnSpc>
                <a:spcPct val="90000"/>
              </a:lnSpc>
            </a:pPr>
            <a:endParaRPr lang="el-GR"/>
          </a:p>
          <a:p>
            <a:pPr eaLnBrk="1" hangingPunct="1">
              <a:lnSpc>
                <a:spcPct val="90000"/>
              </a:lnSpc>
            </a:pPr>
            <a:r>
              <a:rPr lang="el-GR"/>
              <a:t>Αντίθετα διανύσματα</a:t>
            </a:r>
          </a:p>
          <a:p>
            <a:pPr lvl="1" eaLnBrk="1" hangingPunct="1">
              <a:lnSpc>
                <a:spcPct val="90000"/>
              </a:lnSpc>
            </a:pPr>
            <a:r>
              <a:rPr lang="el-GR"/>
              <a:t>Αντίθετη κατεύθυνση</a:t>
            </a:r>
          </a:p>
          <a:p>
            <a:pPr lvl="1" eaLnBrk="1" hangingPunct="1">
              <a:lnSpc>
                <a:spcPct val="90000"/>
              </a:lnSpc>
            </a:pPr>
            <a:r>
              <a:rPr lang="el-GR"/>
              <a:t>Ίσο μέτρο</a:t>
            </a:r>
          </a:p>
        </p:txBody>
      </p:sp>
      <p:sp>
        <p:nvSpPr>
          <p:cNvPr id="57349" name="Line 4"/>
          <p:cNvSpPr>
            <a:spLocks noChangeShapeType="1"/>
          </p:cNvSpPr>
          <p:nvPr/>
        </p:nvSpPr>
        <p:spPr bwMode="auto">
          <a:xfrm flipH="1">
            <a:off x="5334000" y="2499358"/>
            <a:ext cx="762000" cy="320041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 flipH="1">
            <a:off x="5257800" y="2239519"/>
            <a:ext cx="762000" cy="320041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7351" name="Line 6"/>
          <p:cNvSpPr>
            <a:spLocks noChangeShapeType="1"/>
          </p:cNvSpPr>
          <p:nvPr/>
        </p:nvSpPr>
        <p:spPr bwMode="auto">
          <a:xfrm>
            <a:off x="7371556" y="4919227"/>
            <a:ext cx="874712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 flipH="1" flipV="1">
            <a:off x="6934200" y="4991090"/>
            <a:ext cx="874712" cy="457201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5 - Τίτλος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93038" cy="1462088"/>
          </a:xfrm>
        </p:spPr>
        <p:txBody>
          <a:bodyPr/>
          <a:lstStyle/>
          <a:p>
            <a:r>
              <a:rPr lang="el-GR" dirty="0"/>
              <a:t>Πράξεις στα διανύσματα</a:t>
            </a:r>
          </a:p>
        </p:txBody>
      </p:sp>
      <p:sp>
        <p:nvSpPr>
          <p:cNvPr id="58371" name="3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pic>
        <p:nvPicPr>
          <p:cNvPr id="58372" name="Picture 2" descr="C:\Documents and Settings\panos_ka\Επιφάνεια εργασίας\u2l2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9" y="1843198"/>
            <a:ext cx="4340637" cy="4176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/>
              <a:t>Διαγράμματα-Γραφικές Παραστάσεις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/>
              <a:t>Εάν ένα μέγεθος </a:t>
            </a:r>
            <a:r>
              <a:rPr lang="en-US" sz="2000"/>
              <a:t>x</a:t>
            </a:r>
            <a:r>
              <a:rPr lang="el-GR" sz="2000"/>
              <a:t> είναι σταθερό τότε το διάγραμμα συναρτήσει του χρόνου είναι μία ευθεία γραμμή παράλληλη με τον άξονα των χρόνων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  <a:p>
            <a:pPr eaLnBrk="1" hangingPunct="1">
              <a:lnSpc>
                <a:spcPct val="80000"/>
              </a:lnSpc>
            </a:pPr>
            <a:r>
              <a:rPr lang="el-GR" sz="2000"/>
              <a:t>Εάν ένα μέγεθος </a:t>
            </a:r>
            <a:r>
              <a:rPr lang="en-US" sz="2000"/>
              <a:t>x</a:t>
            </a:r>
            <a:r>
              <a:rPr lang="el-GR" sz="2000"/>
              <a:t> δίνεται σε σχέση με το χρόνο </a:t>
            </a:r>
            <a:r>
              <a:rPr lang="en-US" sz="2000"/>
              <a:t>t</a:t>
            </a:r>
            <a:r>
              <a:rPr lang="el-GR" sz="2000"/>
              <a:t> από την σχέση </a:t>
            </a:r>
            <a:r>
              <a:rPr lang="en-US" sz="2000"/>
              <a:t>x=a.t , </a:t>
            </a:r>
            <a:r>
              <a:rPr lang="el-GR" sz="2000"/>
              <a:t>όπου </a:t>
            </a:r>
            <a:r>
              <a:rPr lang="en-US" sz="2000"/>
              <a:t>a</a:t>
            </a:r>
            <a:r>
              <a:rPr lang="el-GR" sz="2000"/>
              <a:t> ένας σταθερός αριθμός τότε το διάγραμμα είναι μία ευθεία γραμμή που διέρχεται από την αρχή των αξόνων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  <a:p>
            <a:pPr eaLnBrk="1" hangingPunct="1">
              <a:lnSpc>
                <a:spcPct val="80000"/>
              </a:lnSpc>
            </a:pPr>
            <a:r>
              <a:rPr lang="el-GR" sz="2000"/>
              <a:t>Εάν ένα μέγεθος </a:t>
            </a:r>
            <a:r>
              <a:rPr lang="en-US" sz="2000"/>
              <a:t>x</a:t>
            </a:r>
            <a:r>
              <a:rPr lang="el-GR" sz="2000"/>
              <a:t> δίνεται από την σχέση </a:t>
            </a:r>
            <a:r>
              <a:rPr lang="en-US" sz="2000"/>
              <a:t>x=a.t+</a:t>
            </a:r>
            <a:r>
              <a:rPr lang="el-GR" sz="2000"/>
              <a:t>β τότε το διάγραμμα είναι μία ευθεία γραμμή που διέρχεται από το σημείο β</a:t>
            </a:r>
          </a:p>
          <a:p>
            <a:pPr eaLnBrk="1" hangingPunct="1">
              <a:lnSpc>
                <a:spcPct val="80000"/>
              </a:lnSpc>
            </a:pPr>
            <a:endParaRPr lang="el-GR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2000"/>
          </a:p>
        </p:txBody>
      </p:sp>
      <p:grpSp>
        <p:nvGrpSpPr>
          <p:cNvPr id="60421" name="Group 15"/>
          <p:cNvGrpSpPr>
            <a:grpSpLocks/>
          </p:cNvGrpSpPr>
          <p:nvPr/>
        </p:nvGrpSpPr>
        <p:grpSpPr bwMode="auto">
          <a:xfrm>
            <a:off x="6172200" y="2590800"/>
            <a:ext cx="2057400" cy="685800"/>
            <a:chOff x="2544" y="1728"/>
            <a:chExt cx="1296" cy="432"/>
          </a:xfrm>
        </p:grpSpPr>
        <p:sp>
          <p:nvSpPr>
            <p:cNvPr id="60430" name="Line 4"/>
            <p:cNvSpPr>
              <a:spLocks noChangeShapeType="1"/>
            </p:cNvSpPr>
            <p:nvPr/>
          </p:nvSpPr>
          <p:spPr bwMode="auto">
            <a:xfrm>
              <a:off x="2544" y="216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31" name="Line 5"/>
            <p:cNvSpPr>
              <a:spLocks noChangeShapeType="1"/>
            </p:cNvSpPr>
            <p:nvPr/>
          </p:nvSpPr>
          <p:spPr bwMode="auto">
            <a:xfrm flipV="1">
              <a:off x="2544" y="172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Line 6"/>
            <p:cNvSpPr>
              <a:spLocks noChangeShapeType="1"/>
            </p:cNvSpPr>
            <p:nvPr/>
          </p:nvSpPr>
          <p:spPr bwMode="auto">
            <a:xfrm>
              <a:off x="2544" y="1968"/>
              <a:ext cx="76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0422" name="Group 11"/>
          <p:cNvGrpSpPr>
            <a:grpSpLocks/>
          </p:cNvGrpSpPr>
          <p:nvPr/>
        </p:nvGrpSpPr>
        <p:grpSpPr bwMode="auto">
          <a:xfrm>
            <a:off x="6324600" y="4191000"/>
            <a:ext cx="1524000" cy="685800"/>
            <a:chOff x="3168" y="2832"/>
            <a:chExt cx="960" cy="432"/>
          </a:xfrm>
        </p:grpSpPr>
        <p:sp>
          <p:nvSpPr>
            <p:cNvPr id="60427" name="Line 7"/>
            <p:cNvSpPr>
              <a:spLocks noChangeShapeType="1"/>
            </p:cNvSpPr>
            <p:nvPr/>
          </p:nvSpPr>
          <p:spPr bwMode="auto">
            <a:xfrm>
              <a:off x="3168" y="326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28" name="Line 8"/>
            <p:cNvSpPr>
              <a:spLocks noChangeShapeType="1"/>
            </p:cNvSpPr>
            <p:nvPr/>
          </p:nvSpPr>
          <p:spPr bwMode="auto">
            <a:xfrm flipV="1">
              <a:off x="3168" y="283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429" name="Line 9"/>
            <p:cNvSpPr>
              <a:spLocks noChangeShapeType="1"/>
            </p:cNvSpPr>
            <p:nvPr/>
          </p:nvSpPr>
          <p:spPr bwMode="auto">
            <a:xfrm flipV="1">
              <a:off x="3168" y="2976"/>
              <a:ext cx="528" cy="2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3" name="Line 10"/>
          <p:cNvSpPr>
            <a:spLocks noChangeShapeType="1"/>
          </p:cNvSpPr>
          <p:nvPr/>
        </p:nvSpPr>
        <p:spPr bwMode="auto">
          <a:xfrm>
            <a:off x="6934200" y="6629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424" name="Line 12"/>
          <p:cNvSpPr>
            <a:spLocks noChangeShapeType="1"/>
          </p:cNvSpPr>
          <p:nvPr/>
        </p:nvSpPr>
        <p:spPr bwMode="auto">
          <a:xfrm flipV="1">
            <a:off x="6934200" y="5715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0425" name="Line 13"/>
          <p:cNvSpPr>
            <a:spLocks noChangeShapeType="1"/>
          </p:cNvSpPr>
          <p:nvPr/>
        </p:nvSpPr>
        <p:spPr bwMode="auto">
          <a:xfrm flipV="1">
            <a:off x="6934200" y="5867400"/>
            <a:ext cx="106680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0426" name="Text Box 14"/>
          <p:cNvSpPr txBox="1">
            <a:spLocks noChangeArrowheads="1"/>
          </p:cNvSpPr>
          <p:nvPr/>
        </p:nvSpPr>
        <p:spPr bwMode="auto">
          <a:xfrm>
            <a:off x="66294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Σύστημα αναφοράς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351712" cy="163988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l-GR" sz="2800" dirty="0"/>
              <a:t>Κίνηση σημαίνει αλλαγή της θέσης ως προς κάποιο ακίνητο σημείο Ο</a:t>
            </a:r>
          </a:p>
          <a:p>
            <a:pPr eaLnBrk="1" hangingPunct="1">
              <a:defRPr/>
            </a:pPr>
            <a:r>
              <a:rPr lang="el-GR" sz="2800" dirty="0"/>
              <a:t>Εμείς θα ασχοληθούμε μόνο με ευθύγραμμες κινήσεις</a:t>
            </a:r>
          </a:p>
          <a:p>
            <a:pPr lvl="1" eaLnBrk="1" hangingPunct="1">
              <a:defRPr/>
            </a:pPr>
            <a:r>
              <a:rPr lang="el-GR" sz="2400" dirty="0"/>
              <a:t>Ορίζουμε μία ευθεία γραμμή</a:t>
            </a:r>
          </a:p>
          <a:p>
            <a:pPr lvl="1" eaLnBrk="1" hangingPunct="1">
              <a:defRPr/>
            </a:pPr>
            <a:r>
              <a:rPr lang="el-GR" sz="2400" dirty="0"/>
              <a:t>Ορίζουμε την αρχή Ο</a:t>
            </a:r>
          </a:p>
        </p:txBody>
      </p:sp>
      <p:grpSp>
        <p:nvGrpSpPr>
          <p:cNvPr id="61445" name="12 - Ομάδα"/>
          <p:cNvGrpSpPr>
            <a:grpSpLocks/>
          </p:cNvGrpSpPr>
          <p:nvPr/>
        </p:nvGrpSpPr>
        <p:grpSpPr bwMode="auto">
          <a:xfrm>
            <a:off x="1295400" y="3733800"/>
            <a:ext cx="4800600" cy="2514600"/>
            <a:chOff x="1295400" y="3733800"/>
            <a:chExt cx="4800600" cy="2514600"/>
          </a:xfrm>
        </p:grpSpPr>
        <p:pic>
          <p:nvPicPr>
            <p:cNvPr id="61446" name="Picture 7" descr="C:\Documents and Settings\panos_ka\Επιφάνεια εργασίας\fs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3733800"/>
              <a:ext cx="376237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10 - Στρογγυλεμένο ορθογώνιο"/>
            <p:cNvSpPr/>
            <p:nvPr/>
          </p:nvSpPr>
          <p:spPr>
            <a:xfrm>
              <a:off x="1295400" y="4495800"/>
              <a:ext cx="4800600" cy="1752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" name="11 - Στρογγυλεμένο ορθογώνιο"/>
            <p:cNvSpPr/>
            <p:nvPr/>
          </p:nvSpPr>
          <p:spPr>
            <a:xfrm>
              <a:off x="1801813" y="3810000"/>
              <a:ext cx="3505200" cy="152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5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Θέση </a:t>
            </a:r>
            <a:r>
              <a:rPr lang="en-US"/>
              <a:t>x</a:t>
            </a:r>
            <a:endParaRPr lang="el-GR"/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199312" cy="17160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l-GR" sz="2800" dirty="0"/>
              <a:t>Θέση </a:t>
            </a:r>
            <a:r>
              <a:rPr lang="el-GR" sz="2800" dirty="0">
                <a:sym typeface="Wingdings" pitchFamily="2" charset="2"/>
              </a:rPr>
              <a:t> απόσταση από το σημείο Ο</a:t>
            </a:r>
          </a:p>
          <a:p>
            <a:pPr lvl="1" eaLnBrk="1" hangingPunct="1">
              <a:defRPr/>
            </a:pPr>
            <a:r>
              <a:rPr lang="el-GR" sz="2400" dirty="0"/>
              <a:t>Μετριέται σε </a:t>
            </a:r>
            <a:r>
              <a:rPr lang="en-US" sz="2400" dirty="0"/>
              <a:t>m</a:t>
            </a:r>
            <a:r>
              <a:rPr lang="el-GR" sz="2400" dirty="0"/>
              <a:t> </a:t>
            </a:r>
          </a:p>
          <a:p>
            <a:pPr lvl="1" eaLnBrk="1" hangingPunct="1">
              <a:defRPr/>
            </a:pPr>
            <a:r>
              <a:rPr lang="el-GR" sz="2400" dirty="0"/>
              <a:t>Διανυσματικό μέγεθος</a:t>
            </a:r>
          </a:p>
          <a:p>
            <a:pPr lvl="1" eaLnBrk="1" hangingPunct="1">
              <a:defRPr/>
            </a:pPr>
            <a:r>
              <a:rPr lang="el-GR" sz="2400" dirty="0"/>
              <a:t>Όταν είναι θετική το σώμα είναι μπροστά από το Ο</a:t>
            </a:r>
          </a:p>
          <a:p>
            <a:pPr lvl="1" eaLnBrk="1" hangingPunct="1">
              <a:defRPr/>
            </a:pPr>
            <a:r>
              <a:rPr lang="el-GR" sz="2400" dirty="0"/>
              <a:t>Όταν είναι αρνητική το σώμα είναι πίσω από το Ο</a:t>
            </a:r>
          </a:p>
        </p:txBody>
      </p:sp>
      <p:grpSp>
        <p:nvGrpSpPr>
          <p:cNvPr id="62469" name="11 - Ομάδα"/>
          <p:cNvGrpSpPr>
            <a:grpSpLocks/>
          </p:cNvGrpSpPr>
          <p:nvPr/>
        </p:nvGrpSpPr>
        <p:grpSpPr bwMode="auto">
          <a:xfrm>
            <a:off x="1295400" y="3733800"/>
            <a:ext cx="4800600" cy="2514600"/>
            <a:chOff x="1295400" y="3733800"/>
            <a:chExt cx="4800600" cy="2514600"/>
          </a:xfrm>
        </p:grpSpPr>
        <p:pic>
          <p:nvPicPr>
            <p:cNvPr id="62470" name="Picture 7" descr="C:\Documents and Settings\panos_ka\Επιφάνεια εργασίας\fs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3733800"/>
              <a:ext cx="376237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- Στρογγυλεμένο ορθογώνιο"/>
            <p:cNvSpPr/>
            <p:nvPr/>
          </p:nvSpPr>
          <p:spPr>
            <a:xfrm>
              <a:off x="1295400" y="4495800"/>
              <a:ext cx="4800600" cy="1752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" name="14 - Στρογγυλεμένο ορθογώνιο"/>
            <p:cNvSpPr/>
            <p:nvPr/>
          </p:nvSpPr>
          <p:spPr>
            <a:xfrm>
              <a:off x="1801813" y="3810000"/>
              <a:ext cx="3505200" cy="152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14 - Ομάδα"/>
          <p:cNvGrpSpPr>
            <a:grpSpLocks/>
          </p:cNvGrpSpPr>
          <p:nvPr/>
        </p:nvGrpSpPr>
        <p:grpSpPr bwMode="auto">
          <a:xfrm>
            <a:off x="0" y="2667000"/>
            <a:ext cx="4800600" cy="2514600"/>
            <a:chOff x="1295400" y="3733800"/>
            <a:chExt cx="4800600" cy="2514600"/>
          </a:xfrm>
        </p:grpSpPr>
        <p:pic>
          <p:nvPicPr>
            <p:cNvPr id="63494" name="Picture 7" descr="C:\Documents and Settings\panos_ka\Επιφάνεια εργασίας\fs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6400" y="3733800"/>
              <a:ext cx="376237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16 - Στρογγυλεμένο ορθογώνιο"/>
            <p:cNvSpPr/>
            <p:nvPr/>
          </p:nvSpPr>
          <p:spPr>
            <a:xfrm>
              <a:off x="1295400" y="4495800"/>
              <a:ext cx="4800600" cy="17526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" name="17 - Στρογγυλεμένο ορθογώνιο"/>
            <p:cNvSpPr/>
            <p:nvPr/>
          </p:nvSpPr>
          <p:spPr>
            <a:xfrm>
              <a:off x="1801813" y="3810000"/>
              <a:ext cx="3505200" cy="152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sp>
        <p:nvSpPr>
          <p:cNvPr id="63491" name="6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Μετατόπιση</a:t>
            </a:r>
            <a:r>
              <a:rPr lang="en-US"/>
              <a:t> </a:t>
            </a:r>
            <a:r>
              <a:rPr lang="el-GR"/>
              <a:t>Δ</a:t>
            </a:r>
            <a:r>
              <a:rPr lang="en-US"/>
              <a:t>x</a:t>
            </a:r>
            <a:endParaRPr lang="el-GR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0" y="1981200"/>
            <a:ext cx="4953000" cy="4114800"/>
          </a:xfrm>
        </p:spPr>
        <p:txBody>
          <a:bodyPr/>
          <a:lstStyle/>
          <a:p>
            <a:pPr eaLnBrk="1" hangingPunct="1"/>
            <a:r>
              <a:rPr lang="el-GR" sz="2800"/>
              <a:t>Μετατόπιση </a:t>
            </a:r>
            <a:r>
              <a:rPr lang="el-GR" sz="2800">
                <a:sym typeface="Wingdings" pitchFamily="2" charset="2"/>
              </a:rPr>
              <a:t> αλλαγή της θέσης</a:t>
            </a:r>
          </a:p>
          <a:p>
            <a:pPr eaLnBrk="1" hangingPunct="1"/>
            <a:r>
              <a:rPr lang="el-GR" sz="2800">
                <a:sym typeface="Wingdings" pitchFamily="2" charset="2"/>
              </a:rPr>
              <a:t>Διανυσματικό μέγεθος</a:t>
            </a:r>
          </a:p>
          <a:p>
            <a:pPr eaLnBrk="1" hangingPunct="1"/>
            <a:r>
              <a:rPr lang="el-GR" sz="2800">
                <a:sym typeface="Wingdings" pitchFamily="2" charset="2"/>
              </a:rPr>
              <a:t>Τύπος : </a:t>
            </a:r>
            <a:r>
              <a:rPr lang="el-GR" sz="2800" b="1">
                <a:sym typeface="Wingdings" pitchFamily="2" charset="2"/>
              </a:rPr>
              <a:t>Δχ=Χ</a:t>
            </a:r>
            <a:r>
              <a:rPr lang="el-GR" sz="2800" b="1" baseline="-25000">
                <a:sym typeface="Wingdings" pitchFamily="2" charset="2"/>
              </a:rPr>
              <a:t>τελ</a:t>
            </a:r>
            <a:r>
              <a:rPr lang="el-GR" sz="2800" b="1">
                <a:sym typeface="Wingdings" pitchFamily="2" charset="2"/>
              </a:rPr>
              <a:t>-Χ</a:t>
            </a:r>
            <a:r>
              <a:rPr lang="el-GR" sz="2800" b="1" baseline="-25000">
                <a:sym typeface="Wingdings" pitchFamily="2" charset="2"/>
              </a:rPr>
              <a:t>αρχ</a:t>
            </a:r>
            <a:endParaRPr lang="el-GR" sz="2800" baseline="-25000">
              <a:sym typeface="Wingdings" pitchFamily="2" charset="2"/>
            </a:endParaRPr>
          </a:p>
          <a:p>
            <a:pPr lvl="1" eaLnBrk="1" hangingPunct="1"/>
            <a:r>
              <a:rPr lang="el-GR" sz="2400">
                <a:sym typeface="Wingdings" pitchFamily="2" charset="2"/>
              </a:rPr>
              <a:t>Παράδειγμα : Δχ=</a:t>
            </a:r>
            <a:r>
              <a:rPr lang="en-US" sz="2400">
                <a:sym typeface="Wingdings" pitchFamily="2" charset="2"/>
              </a:rPr>
              <a:t>80</a:t>
            </a:r>
            <a:r>
              <a:rPr lang="el-GR" sz="2400">
                <a:sym typeface="Wingdings" pitchFamily="2" charset="2"/>
              </a:rPr>
              <a:t>-</a:t>
            </a:r>
            <a:r>
              <a:rPr lang="en-US" sz="2400">
                <a:sym typeface="Wingdings" pitchFamily="2" charset="2"/>
              </a:rPr>
              <a:t>20</a:t>
            </a:r>
            <a:r>
              <a:rPr lang="el-GR" sz="2400">
                <a:sym typeface="Wingdings" pitchFamily="2" charset="2"/>
              </a:rPr>
              <a:t>=</a:t>
            </a:r>
            <a:r>
              <a:rPr lang="en-US" sz="2400">
                <a:sym typeface="Wingdings" pitchFamily="2" charset="2"/>
              </a:rPr>
              <a:t>60</a:t>
            </a:r>
            <a:endParaRPr lang="el-GR" sz="24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pPr eaLnBrk="1" hangingPunct="1"/>
            <a:r>
              <a:rPr lang="el-GR" sz="4000" dirty="0"/>
              <a:t>Θεμελιώδη- Παράγωγα Μεγέθη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1752600"/>
            <a:ext cx="7772400" cy="4491038"/>
          </a:xfrm>
        </p:spPr>
        <p:txBody>
          <a:bodyPr/>
          <a:lstStyle/>
          <a:p>
            <a:pPr eaLnBrk="1" hangingPunct="1"/>
            <a:r>
              <a:rPr lang="el-GR" sz="2800" dirty="0"/>
              <a:t>Η περιγραφή των φαινομένων επιτυγχάνεται με τη χρήση των φυσικών μεγεθών. Αυτά χωρίζονται σε</a:t>
            </a:r>
          </a:p>
          <a:p>
            <a:pPr lvl="1" eaLnBrk="1" hangingPunct="1">
              <a:spcBef>
                <a:spcPts val="0"/>
              </a:spcBef>
            </a:pPr>
            <a:r>
              <a:rPr lang="el-GR" u="sng" dirty="0"/>
              <a:t>Θεμελιώδη</a:t>
            </a:r>
            <a:r>
              <a:rPr lang="el-GR" dirty="0"/>
              <a:t>: μάζα </a:t>
            </a:r>
            <a:r>
              <a:rPr lang="en-US" dirty="0"/>
              <a:t>m</a:t>
            </a:r>
            <a:r>
              <a:rPr lang="el-GR" dirty="0"/>
              <a:t>, μήκος </a:t>
            </a:r>
            <a:r>
              <a:rPr lang="en-US" dirty="0"/>
              <a:t>s</a:t>
            </a:r>
            <a:r>
              <a:rPr lang="el-GR" dirty="0"/>
              <a:t>, χρόνος </a:t>
            </a:r>
            <a:r>
              <a:rPr lang="en-US" dirty="0"/>
              <a:t>t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l-GR" sz="2000" dirty="0"/>
              <a:t>ένταση </a:t>
            </a:r>
            <a:r>
              <a:rPr lang="el-GR" sz="2000" dirty="0" err="1"/>
              <a:t>ηλ</a:t>
            </a:r>
            <a:r>
              <a:rPr lang="el-GR" sz="2000" dirty="0"/>
              <a:t>. ρεύματος Ι, θερμοκρασία Τ, ποσότητα ύλης </a:t>
            </a:r>
            <a:r>
              <a:rPr lang="en-US" sz="2000" dirty="0"/>
              <a:t>n, </a:t>
            </a:r>
          </a:p>
          <a:p>
            <a:pPr marL="457200" lvl="1" indent="0" eaLnBrk="1" hangingPunct="1">
              <a:spcBef>
                <a:spcPts val="0"/>
              </a:spcBef>
              <a:buNone/>
            </a:pPr>
            <a:r>
              <a:rPr lang="en-US" sz="2000" dirty="0"/>
              <a:t>     </a:t>
            </a:r>
            <a:r>
              <a:rPr lang="el-GR" sz="2000" dirty="0"/>
              <a:t>φωτεινή ένταση </a:t>
            </a:r>
            <a:r>
              <a:rPr lang="en-US" sz="2000" dirty="0"/>
              <a:t>I</a:t>
            </a:r>
            <a:r>
              <a:rPr lang="en-US" sz="2000" baseline="-25000" dirty="0"/>
              <a:t>v</a:t>
            </a:r>
            <a:endParaRPr lang="en-US" sz="2000" dirty="0"/>
          </a:p>
          <a:p>
            <a:pPr lvl="1" eaLnBrk="1" hangingPunct="1"/>
            <a:r>
              <a:rPr lang="el-GR" u="sng" dirty="0"/>
              <a:t>Παράγωγα</a:t>
            </a:r>
            <a:r>
              <a:rPr lang="el-GR" dirty="0"/>
              <a:t>: είναι αυτά που ορίζονται με τη βοήθεια των θεμελιωδών μεγεθών πχ </a:t>
            </a:r>
            <a:r>
              <a:rPr lang="el-GR" sz="2000" dirty="0"/>
              <a:t>επιφάνεια </a:t>
            </a:r>
            <a:r>
              <a:rPr lang="en-US" sz="2000" dirty="0"/>
              <a:t>S</a:t>
            </a:r>
            <a:r>
              <a:rPr lang="el-GR" sz="2000" dirty="0"/>
              <a:t>,  όγκος </a:t>
            </a:r>
            <a:r>
              <a:rPr lang="en-US" sz="2000" dirty="0"/>
              <a:t>V, </a:t>
            </a:r>
            <a:r>
              <a:rPr lang="el-GR" sz="2000" dirty="0"/>
              <a:t>πυκνότητα ρ, ταχύτητα </a:t>
            </a:r>
            <a:r>
              <a:rPr lang="en-US" sz="2000" dirty="0"/>
              <a:t>u</a:t>
            </a:r>
            <a:r>
              <a:rPr lang="el-GR" sz="2000" dirty="0"/>
              <a:t>, επιτάχυνση α</a:t>
            </a:r>
            <a:r>
              <a:rPr lang="en-US" sz="2000" dirty="0"/>
              <a:t>, </a:t>
            </a:r>
            <a:r>
              <a:rPr lang="el-GR" sz="2000" dirty="0"/>
              <a:t>δύναμη </a:t>
            </a:r>
            <a:r>
              <a:rPr lang="en-US" sz="2000" dirty="0"/>
              <a:t>F, </a:t>
            </a:r>
            <a:r>
              <a:rPr lang="el-GR" sz="2000" dirty="0"/>
              <a:t>ενέργεια Ε και άλλα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Μετατόπιση</a:t>
            </a:r>
            <a:r>
              <a:rPr lang="en-US"/>
              <a:t> </a:t>
            </a:r>
            <a:r>
              <a:rPr lang="el-GR"/>
              <a:t>Δ</a:t>
            </a:r>
            <a:r>
              <a:rPr lang="en-US"/>
              <a:t>x</a:t>
            </a:r>
            <a:endParaRPr lang="el-GR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Πρόσημο μετατόπισης σώματος</a:t>
            </a:r>
          </a:p>
          <a:p>
            <a:pPr lvl="1" eaLnBrk="1" hangingPunct="1"/>
            <a:r>
              <a:rPr lang="el-GR" dirty="0"/>
              <a:t>Αν </a:t>
            </a:r>
            <a:r>
              <a:rPr lang="el-GR" dirty="0" err="1"/>
              <a:t>Δχ</a:t>
            </a:r>
            <a:r>
              <a:rPr lang="el-GR" dirty="0"/>
              <a:t>&gt;0 </a:t>
            </a:r>
            <a:r>
              <a:rPr lang="el-GR" sz="1800" dirty="0"/>
              <a:t>κινείται προς τους μεγαλύτερους αριθμούς θέσης</a:t>
            </a:r>
            <a:endParaRPr lang="el-GR" dirty="0"/>
          </a:p>
          <a:p>
            <a:pPr lvl="1" eaLnBrk="1" hangingPunct="1"/>
            <a:r>
              <a:rPr lang="el-GR" dirty="0"/>
              <a:t>Αν </a:t>
            </a:r>
            <a:r>
              <a:rPr lang="el-GR" dirty="0" err="1"/>
              <a:t>Δχ</a:t>
            </a:r>
            <a:r>
              <a:rPr lang="el-GR" dirty="0"/>
              <a:t>&lt;0 </a:t>
            </a:r>
            <a:r>
              <a:rPr lang="el-GR" sz="1800" dirty="0"/>
              <a:t>κινείται προς τους μικρότερους αριθμούς θέσης</a:t>
            </a:r>
          </a:p>
        </p:txBody>
      </p:sp>
      <p:grpSp>
        <p:nvGrpSpPr>
          <p:cNvPr id="64517" name="Group 4"/>
          <p:cNvGrpSpPr>
            <a:grpSpLocks/>
          </p:cNvGrpSpPr>
          <p:nvPr/>
        </p:nvGrpSpPr>
        <p:grpSpPr bwMode="auto">
          <a:xfrm>
            <a:off x="1066800" y="3733800"/>
            <a:ext cx="6781800" cy="1128713"/>
            <a:chOff x="720" y="2736"/>
            <a:chExt cx="4272" cy="711"/>
          </a:xfrm>
        </p:grpSpPr>
        <p:pic>
          <p:nvPicPr>
            <p:cNvPr id="64527" name="Picture 5" descr="tn_BTG01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88" y="2736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528" name="Picture 6" descr="tn_BTG01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4" y="2736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4529" name="Group 7"/>
            <p:cNvGrpSpPr>
              <a:grpSpLocks/>
            </p:cNvGrpSpPr>
            <p:nvPr/>
          </p:nvGrpSpPr>
          <p:grpSpPr bwMode="auto">
            <a:xfrm>
              <a:off x="720" y="3072"/>
              <a:ext cx="4176" cy="327"/>
              <a:chOff x="768" y="3264"/>
              <a:chExt cx="4176" cy="327"/>
            </a:xfrm>
          </p:grpSpPr>
          <p:sp>
            <p:nvSpPr>
              <p:cNvPr id="64532" name="Line 8"/>
              <p:cNvSpPr>
                <a:spLocks noChangeShapeType="1"/>
              </p:cNvSpPr>
              <p:nvPr/>
            </p:nvSpPr>
            <p:spPr bwMode="auto">
              <a:xfrm>
                <a:off x="768" y="3312"/>
                <a:ext cx="4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533" name="Text Box 9"/>
              <p:cNvSpPr txBox="1">
                <a:spLocks noChangeArrowheads="1"/>
              </p:cNvSpPr>
              <p:nvPr/>
            </p:nvSpPr>
            <p:spPr bwMode="auto">
              <a:xfrm>
                <a:off x="1440" y="336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/>
                  <a:t>Ο</a:t>
                </a:r>
              </a:p>
            </p:txBody>
          </p:sp>
          <p:sp>
            <p:nvSpPr>
              <p:cNvPr id="64534" name="Oval 10"/>
              <p:cNvSpPr>
                <a:spLocks noChangeArrowheads="1"/>
              </p:cNvSpPr>
              <p:nvPr/>
            </p:nvSpPr>
            <p:spPr bwMode="auto">
              <a:xfrm>
                <a:off x="1488" y="3264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4530" name="Text Box 11"/>
            <p:cNvSpPr txBox="1">
              <a:spLocks noChangeArrowheads="1"/>
            </p:cNvSpPr>
            <p:nvPr/>
          </p:nvSpPr>
          <p:spPr bwMode="auto">
            <a:xfrm>
              <a:off x="2256" y="3216"/>
              <a:ext cx="27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        χ= 4                        χ= 8</a:t>
              </a:r>
            </a:p>
          </p:txBody>
        </p:sp>
        <p:sp>
          <p:nvSpPr>
            <p:cNvPr id="64531" name="Line 12"/>
            <p:cNvSpPr>
              <a:spLocks noChangeShapeType="1"/>
            </p:cNvSpPr>
            <p:nvPr/>
          </p:nvSpPr>
          <p:spPr bwMode="auto">
            <a:xfrm>
              <a:off x="3024" y="288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64518" name="Picture 13" descr="tn_BTG010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5105400"/>
            <a:ext cx="952500" cy="952500"/>
          </a:xfrm>
          <a:noFill/>
        </p:spPr>
      </p:pic>
      <p:pic>
        <p:nvPicPr>
          <p:cNvPr id="64519" name="Picture 14" descr="tn_BTG010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5105400"/>
            <a:ext cx="952500" cy="952500"/>
          </a:xfrm>
          <a:noFill/>
        </p:spPr>
      </p:pic>
      <p:grpSp>
        <p:nvGrpSpPr>
          <p:cNvPr id="64520" name="Group 15"/>
          <p:cNvGrpSpPr>
            <a:grpSpLocks/>
          </p:cNvGrpSpPr>
          <p:nvPr/>
        </p:nvGrpSpPr>
        <p:grpSpPr bwMode="auto">
          <a:xfrm>
            <a:off x="914400" y="5638800"/>
            <a:ext cx="6629400" cy="519113"/>
            <a:chOff x="768" y="3264"/>
            <a:chExt cx="4176" cy="327"/>
          </a:xfrm>
        </p:grpSpPr>
        <p:sp>
          <p:nvSpPr>
            <p:cNvPr id="64524" name="Line 16"/>
            <p:cNvSpPr>
              <a:spLocks noChangeShapeType="1"/>
            </p:cNvSpPr>
            <p:nvPr/>
          </p:nvSpPr>
          <p:spPr bwMode="auto">
            <a:xfrm>
              <a:off x="768" y="3312"/>
              <a:ext cx="4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525" name="Text Box 17"/>
            <p:cNvSpPr txBox="1">
              <a:spLocks noChangeArrowheads="1"/>
            </p:cNvSpPr>
            <p:nvPr/>
          </p:nvSpPr>
          <p:spPr bwMode="auto">
            <a:xfrm>
              <a:off x="1440" y="33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/>
                <a:t>Ο</a:t>
              </a:r>
            </a:p>
          </p:txBody>
        </p:sp>
        <p:sp>
          <p:nvSpPr>
            <p:cNvPr id="64526" name="Oval 18"/>
            <p:cNvSpPr>
              <a:spLocks noChangeArrowheads="1"/>
            </p:cNvSpPr>
            <p:nvPr/>
          </p:nvSpPr>
          <p:spPr bwMode="auto">
            <a:xfrm>
              <a:off x="1488" y="3264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1" name="Text Box 19"/>
          <p:cNvSpPr txBox="1">
            <a:spLocks noChangeArrowheads="1"/>
          </p:cNvSpPr>
          <p:nvPr/>
        </p:nvSpPr>
        <p:spPr bwMode="auto">
          <a:xfrm>
            <a:off x="3352800" y="5867400"/>
            <a:ext cx="434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 χ= 3                             χ= 7</a:t>
            </a:r>
          </a:p>
        </p:txBody>
      </p:sp>
      <p:sp>
        <p:nvSpPr>
          <p:cNvPr id="64522" name="Line 20"/>
          <p:cNvSpPr>
            <a:spLocks noChangeShapeType="1"/>
          </p:cNvSpPr>
          <p:nvPr/>
        </p:nvSpPr>
        <p:spPr bwMode="auto">
          <a:xfrm flipH="1">
            <a:off x="3962400" y="54102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4523" name="Text Box 21"/>
          <p:cNvSpPr txBox="1">
            <a:spLocks noChangeArrowheads="1"/>
          </p:cNvSpPr>
          <p:nvPr/>
        </p:nvSpPr>
        <p:spPr bwMode="auto">
          <a:xfrm>
            <a:off x="228600" y="4495800"/>
            <a:ext cx="1752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solidFill>
                  <a:schemeClr val="hlink"/>
                </a:solidFill>
              </a:rPr>
              <a:t>Δχ</a:t>
            </a:r>
            <a:r>
              <a:rPr lang="en-US" b="1">
                <a:solidFill>
                  <a:schemeClr val="hlink"/>
                </a:solidFill>
              </a:rPr>
              <a:t>=8-4=4m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l-GR" b="1">
                <a:solidFill>
                  <a:schemeClr val="hlink"/>
                </a:solidFill>
              </a:rPr>
              <a:t>Δχ</a:t>
            </a:r>
            <a:r>
              <a:rPr lang="en-US" b="1">
                <a:solidFill>
                  <a:schemeClr val="hlink"/>
                </a:solidFill>
              </a:rPr>
              <a:t>=</a:t>
            </a:r>
            <a:r>
              <a:rPr lang="el-GR" b="1">
                <a:solidFill>
                  <a:schemeClr val="hlink"/>
                </a:solidFill>
              </a:rPr>
              <a:t>3</a:t>
            </a:r>
            <a:r>
              <a:rPr lang="en-US" b="1">
                <a:solidFill>
                  <a:schemeClr val="hlink"/>
                </a:solidFill>
              </a:rPr>
              <a:t>-7=-4m</a:t>
            </a:r>
            <a:endParaRPr lang="el-GR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Διάστημα </a:t>
            </a:r>
            <a:r>
              <a:rPr lang="en-US" dirty="0"/>
              <a:t>s</a:t>
            </a:r>
            <a:endParaRPr lang="el-GR" dirty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Διάστημα </a:t>
            </a:r>
            <a:r>
              <a:rPr lang="en-US" dirty="0"/>
              <a:t>S </a:t>
            </a:r>
            <a:r>
              <a:rPr lang="el-GR" dirty="0"/>
              <a:t>είναι το μήκος της τροχιάς που διαγράφει το κινητό </a:t>
            </a:r>
          </a:p>
          <a:p>
            <a:pPr lvl="1" eaLnBrk="1" hangingPunct="1"/>
            <a:r>
              <a:rPr lang="el-GR" dirty="0"/>
              <a:t>Δεν είναι το ίδιο με τη μετατόπιση </a:t>
            </a:r>
            <a:r>
              <a:rPr lang="el-GR" dirty="0" err="1"/>
              <a:t>Δχ</a:t>
            </a:r>
            <a:endParaRPr lang="el-GR" dirty="0"/>
          </a:p>
          <a:p>
            <a:pPr lvl="1" eaLnBrk="1" hangingPunct="1"/>
            <a:endParaRPr lang="el-GR" dirty="0"/>
          </a:p>
          <a:p>
            <a:pPr lvl="1" eaLnBrk="1" hangingPunct="1"/>
            <a:endParaRPr lang="el-GR" dirty="0"/>
          </a:p>
          <a:p>
            <a:pPr lvl="1" eaLnBrk="1" hangingPunct="1"/>
            <a:endParaRPr lang="el-GR" dirty="0"/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1447800" y="3886200"/>
            <a:ext cx="6781800" cy="1128713"/>
            <a:chOff x="912" y="2448"/>
            <a:chExt cx="4272" cy="711"/>
          </a:xfrm>
        </p:grpSpPr>
        <p:pic>
          <p:nvPicPr>
            <p:cNvPr id="65543" name="Picture 6" descr="tn_BTG01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0" y="2448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44" name="Picture 7" descr="tn_BTG01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80" y="2448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45" name="Picture 8" descr="tn_BTG01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8" y="2448"/>
              <a:ext cx="6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5546" name="Group 9"/>
            <p:cNvGrpSpPr>
              <a:grpSpLocks/>
            </p:cNvGrpSpPr>
            <p:nvPr/>
          </p:nvGrpSpPr>
          <p:grpSpPr bwMode="auto">
            <a:xfrm>
              <a:off x="912" y="2784"/>
              <a:ext cx="4176" cy="327"/>
              <a:chOff x="768" y="3264"/>
              <a:chExt cx="4176" cy="327"/>
            </a:xfrm>
          </p:grpSpPr>
          <p:sp>
            <p:nvSpPr>
              <p:cNvPr id="65550" name="Line 10"/>
              <p:cNvSpPr>
                <a:spLocks noChangeShapeType="1"/>
              </p:cNvSpPr>
              <p:nvPr/>
            </p:nvSpPr>
            <p:spPr bwMode="auto">
              <a:xfrm>
                <a:off x="768" y="3312"/>
                <a:ext cx="41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551" name="Text Box 11"/>
              <p:cNvSpPr txBox="1">
                <a:spLocks noChangeArrowheads="1"/>
              </p:cNvSpPr>
              <p:nvPr/>
            </p:nvSpPr>
            <p:spPr bwMode="auto">
              <a:xfrm>
                <a:off x="1440" y="336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l-GR"/>
                  <a:t>Ο</a:t>
                </a:r>
              </a:p>
            </p:txBody>
          </p:sp>
          <p:sp>
            <p:nvSpPr>
              <p:cNvPr id="65552" name="Oval 12"/>
              <p:cNvSpPr>
                <a:spLocks noChangeArrowheads="1"/>
              </p:cNvSpPr>
              <p:nvPr/>
            </p:nvSpPr>
            <p:spPr bwMode="auto">
              <a:xfrm>
                <a:off x="1488" y="3264"/>
                <a:ext cx="144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547" name="Text Box 13"/>
            <p:cNvSpPr txBox="1">
              <a:spLocks noChangeArrowheads="1"/>
            </p:cNvSpPr>
            <p:nvPr/>
          </p:nvSpPr>
          <p:spPr bwMode="auto">
            <a:xfrm>
              <a:off x="1728" y="2928"/>
              <a:ext cx="34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dirty="0"/>
                <a:t>      χ</a:t>
              </a:r>
              <a:r>
                <a:rPr lang="en-US" dirty="0"/>
                <a:t>1</a:t>
              </a:r>
              <a:r>
                <a:rPr lang="el-GR" dirty="0"/>
                <a:t>= 4 </a:t>
              </a:r>
              <a:r>
                <a:rPr lang="en-US" dirty="0"/>
                <a:t>m</a:t>
              </a:r>
              <a:r>
                <a:rPr lang="el-GR" dirty="0"/>
                <a:t>               χ</a:t>
              </a:r>
              <a:r>
                <a:rPr lang="en-US" dirty="0"/>
                <a:t>2</a:t>
              </a:r>
              <a:r>
                <a:rPr lang="el-GR" dirty="0"/>
                <a:t>= 8  </a:t>
              </a:r>
              <a:r>
                <a:rPr lang="en-US" dirty="0"/>
                <a:t>m</a:t>
              </a:r>
              <a:r>
                <a:rPr lang="el-GR" dirty="0"/>
                <a:t>     </a:t>
              </a:r>
              <a:r>
                <a:rPr lang="en-US" dirty="0"/>
                <a:t>    </a:t>
              </a:r>
              <a:r>
                <a:rPr lang="el-GR" dirty="0"/>
                <a:t>χ</a:t>
              </a:r>
              <a:r>
                <a:rPr lang="en-US" dirty="0"/>
                <a:t>3</a:t>
              </a:r>
              <a:r>
                <a:rPr lang="el-GR" dirty="0"/>
                <a:t>=12</a:t>
              </a:r>
              <a:r>
                <a:rPr lang="en-US" dirty="0"/>
                <a:t> m</a:t>
              </a:r>
              <a:endParaRPr lang="el-GR" dirty="0"/>
            </a:p>
          </p:txBody>
        </p:sp>
        <p:sp>
          <p:nvSpPr>
            <p:cNvPr id="65548" name="Line 14"/>
            <p:cNvSpPr>
              <a:spLocks noChangeShapeType="1"/>
            </p:cNvSpPr>
            <p:nvPr/>
          </p:nvSpPr>
          <p:spPr bwMode="auto">
            <a:xfrm>
              <a:off x="2400" y="2544"/>
              <a:ext cx="196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549" name="Line 15"/>
            <p:cNvSpPr>
              <a:spLocks noChangeShapeType="1"/>
            </p:cNvSpPr>
            <p:nvPr/>
          </p:nvSpPr>
          <p:spPr bwMode="auto">
            <a:xfrm flipH="1">
              <a:off x="3456" y="2928"/>
              <a:ext cx="672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5542" name="Text Box 16"/>
          <p:cNvSpPr txBox="1">
            <a:spLocks noChangeArrowheads="1"/>
          </p:cNvSpPr>
          <p:nvPr/>
        </p:nvSpPr>
        <p:spPr bwMode="auto">
          <a:xfrm>
            <a:off x="304800" y="3810000"/>
            <a:ext cx="21717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 err="1">
                <a:solidFill>
                  <a:schemeClr val="hlink"/>
                </a:solidFill>
              </a:rPr>
              <a:t>Δχ</a:t>
            </a:r>
            <a:r>
              <a:rPr lang="en-US" b="1" dirty="0">
                <a:solidFill>
                  <a:schemeClr val="hlink"/>
                </a:solidFill>
              </a:rPr>
              <a:t>a=12-4=8m</a:t>
            </a:r>
          </a:p>
          <a:p>
            <a:pPr>
              <a:spcBef>
                <a:spcPct val="50000"/>
              </a:spcBef>
            </a:pPr>
            <a:r>
              <a:rPr lang="el-GR" b="1" dirty="0" err="1">
                <a:solidFill>
                  <a:srgbClr val="0070C0"/>
                </a:solidFill>
              </a:rPr>
              <a:t>Δχ</a:t>
            </a:r>
            <a:r>
              <a:rPr lang="en-US" b="1" dirty="0">
                <a:solidFill>
                  <a:srgbClr val="0070C0"/>
                </a:solidFill>
              </a:rPr>
              <a:t>b=8-12=-4m</a:t>
            </a:r>
          </a:p>
          <a:p>
            <a:pPr>
              <a:spcBef>
                <a:spcPct val="50000"/>
              </a:spcBef>
            </a:pPr>
            <a:r>
              <a:rPr lang="el-GR" b="1" dirty="0" err="1">
                <a:solidFill>
                  <a:srgbClr val="00B050"/>
                </a:solidFill>
              </a:rPr>
              <a:t>Δχ</a:t>
            </a:r>
            <a:r>
              <a:rPr lang="el-GR" b="1" dirty="0">
                <a:solidFill>
                  <a:srgbClr val="00B050"/>
                </a:solidFill>
              </a:rPr>
              <a:t>=8-4=4</a:t>
            </a:r>
            <a:r>
              <a:rPr lang="en-US" b="1" dirty="0">
                <a:solidFill>
                  <a:srgbClr val="00B050"/>
                </a:solidFill>
              </a:rPr>
              <a:t>m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S=8 + -4  = 12m</a:t>
            </a:r>
            <a:endParaRPr lang="el-GR" b="1" dirty="0">
              <a:solidFill>
                <a:schemeClr val="hlink"/>
              </a:solidFill>
            </a:endParaRPr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ACFF7520-4269-4F7B-B3AC-6D0E7CAA9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91000"/>
            <a:ext cx="13716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cxnSp>
        <p:nvCxnSpPr>
          <p:cNvPr id="3" name="Ευθεία γραμμή σύνδεσης 2">
            <a:extLst>
              <a:ext uri="{FF2B5EF4-FFF2-40B4-BE49-F238E27FC236}">
                <a16:creationId xmlns:a16="http://schemas.microsoft.com/office/drawing/2014/main" id="{6322837F-4318-43E8-9326-DCBE6E4489C9}"/>
              </a:ext>
            </a:extLst>
          </p:cNvPr>
          <p:cNvCxnSpPr/>
          <p:nvPr/>
        </p:nvCxnSpPr>
        <p:spPr>
          <a:xfrm>
            <a:off x="685800" y="5059114"/>
            <a:ext cx="0" cy="351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>
            <a:extLst>
              <a:ext uri="{FF2B5EF4-FFF2-40B4-BE49-F238E27FC236}">
                <a16:creationId xmlns:a16="http://schemas.microsoft.com/office/drawing/2014/main" id="{85EFA451-40D4-4E7E-AB4B-20CA601A132A}"/>
              </a:ext>
            </a:extLst>
          </p:cNvPr>
          <p:cNvCxnSpPr/>
          <p:nvPr/>
        </p:nvCxnSpPr>
        <p:spPr>
          <a:xfrm>
            <a:off x="914400" y="5074741"/>
            <a:ext cx="0" cy="351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>
            <a:extLst>
              <a:ext uri="{FF2B5EF4-FFF2-40B4-BE49-F238E27FC236}">
                <a16:creationId xmlns:a16="http://schemas.microsoft.com/office/drawing/2014/main" id="{CC02133B-7B10-4957-97F2-E1D643613DB3}"/>
              </a:ext>
            </a:extLst>
          </p:cNvPr>
          <p:cNvCxnSpPr/>
          <p:nvPr/>
        </p:nvCxnSpPr>
        <p:spPr>
          <a:xfrm>
            <a:off x="1143000" y="5074741"/>
            <a:ext cx="0" cy="351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1B90CD82-0450-4117-AA09-6D8F560B2660}"/>
              </a:ext>
            </a:extLst>
          </p:cNvPr>
          <p:cNvCxnSpPr/>
          <p:nvPr/>
        </p:nvCxnSpPr>
        <p:spPr>
          <a:xfrm>
            <a:off x="1465385" y="5074741"/>
            <a:ext cx="0" cy="3510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l-GR" dirty="0"/>
              <a:t>Μέση Ταχύτητα</a:t>
            </a:r>
          </a:p>
        </p:txBody>
      </p:sp>
      <p:pic>
        <p:nvPicPr>
          <p:cNvPr id="6759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116" y="2057400"/>
            <a:ext cx="5014884" cy="45947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D986A2-1428-45EE-A86D-1C8C6D662F34}"/>
              </a:ext>
            </a:extLst>
          </p:cNvPr>
          <p:cNvSpPr txBox="1"/>
          <p:nvPr/>
        </p:nvSpPr>
        <p:spPr>
          <a:xfrm>
            <a:off x="1295399" y="956603"/>
            <a:ext cx="7648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800" b="1" dirty="0"/>
              <a:t>u</a:t>
            </a:r>
            <a:r>
              <a:rPr lang="el-GR" sz="2800" b="1" baseline="-25000" dirty="0"/>
              <a:t>μ</a:t>
            </a:r>
            <a:r>
              <a:rPr lang="el-GR" sz="2800" b="1" dirty="0"/>
              <a:t> = </a:t>
            </a:r>
            <a:r>
              <a:rPr lang="en-US" sz="2800" b="1" dirty="0"/>
              <a:t>s/</a:t>
            </a:r>
            <a:r>
              <a:rPr lang="el-GR" sz="2800" b="1" dirty="0"/>
              <a:t>Δ</a:t>
            </a:r>
            <a:r>
              <a:rPr lang="en-US" sz="2800" b="1" dirty="0"/>
              <a:t>t     </a:t>
            </a:r>
            <a:endParaRPr lang="el-GR" sz="2800" b="1" dirty="0"/>
          </a:p>
          <a:p>
            <a:r>
              <a:rPr lang="el-GR" sz="2800" b="1" dirty="0"/>
              <a:t>διάστημα (απόσταση)/χρονικό διάστημα</a:t>
            </a:r>
            <a:endParaRPr lang="el-GR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5A7FBE-7044-4152-9B8A-1C8C699A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r>
              <a:rPr lang="el-GR" dirty="0"/>
              <a:t>Διανυσματική μέση ταχύτητα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FCCD48-E93D-49CE-90E6-DF5A9BDF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97" y="2017713"/>
            <a:ext cx="4936232" cy="41148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l-GR" baseline="-25000" dirty="0"/>
              <a:t>μ </a:t>
            </a:r>
            <a:r>
              <a:rPr lang="el-GR" dirty="0"/>
              <a:t>= ΔΧ/Δ</a:t>
            </a:r>
            <a:r>
              <a:rPr lang="en-US" dirty="0"/>
              <a:t>t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800" dirty="0"/>
              <a:t>Μετατόπιση/χρονικό διάστημα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0E6E28-9132-4BEA-B7B9-EA251DEF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ΠΡΟΤΥΠΟ ΦΡΟΝΤΙΣΤΗΡΙΟ</a:t>
            </a: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6C0B81BA-6CE3-4639-99EB-F73CA485B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923605"/>
            <a:ext cx="3625404" cy="5720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863BFF63-A258-4247-BCB3-2E032BB8A22B}"/>
              </a:ext>
            </a:extLst>
          </p:cNvPr>
          <p:cNvCxnSpPr>
            <a:cxnSpLocks/>
          </p:cNvCxnSpPr>
          <p:nvPr/>
        </p:nvCxnSpPr>
        <p:spPr>
          <a:xfrm>
            <a:off x="1600200" y="21336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EC5DA90-6BAB-4B8C-9E55-FC0915FFF7F0}"/>
              </a:ext>
            </a:extLst>
          </p:cNvPr>
          <p:cNvCxnSpPr/>
          <p:nvPr/>
        </p:nvCxnSpPr>
        <p:spPr>
          <a:xfrm flipV="1">
            <a:off x="1571625" y="2362200"/>
            <a:ext cx="4676775" cy="1066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4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5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894971" y="207169"/>
            <a:ext cx="7793037" cy="725488"/>
          </a:xfrm>
        </p:spPr>
        <p:txBody>
          <a:bodyPr/>
          <a:lstStyle/>
          <a:p>
            <a:pPr eaLnBrk="1" hangingPunct="1"/>
            <a:r>
              <a:rPr lang="el-GR" sz="3600" dirty="0"/>
              <a:t>Το Διεθνές Σύστημα Μονάδων </a:t>
            </a:r>
            <a:r>
              <a:rPr lang="en-US" sz="3600" dirty="0"/>
              <a:t>S.I.</a:t>
            </a:r>
            <a:endParaRPr lang="el-GR" sz="3600" dirty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6143" y="1144307"/>
            <a:ext cx="7351713" cy="725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dirty="0"/>
              <a:t>Το διεθνές σύστημα μονάδων είναι ένα σύνολο μονάδων θεμελιωδών μεγεθών και παραγώγων μεγεθών</a:t>
            </a:r>
          </a:p>
        </p:txBody>
      </p:sp>
      <p:graphicFrame>
        <p:nvGraphicFramePr>
          <p:cNvPr id="213330" name="Group 3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391330"/>
              </p:ext>
            </p:extLst>
          </p:nvPr>
        </p:nvGraphicFramePr>
        <p:xfrm>
          <a:off x="1371600" y="1965960"/>
          <a:ext cx="6019800" cy="2926080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Μέγεθος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Σύμβολο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Μονάδα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Μήκος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m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Μέτρο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Μάζα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kgr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Κιλό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Χρόνος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sec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Δευτερόλεπτο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Θερμοκρασία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Κέλβιν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Ένταση ρεύματος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Αμπέρ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Τάση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Volt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Βόλτ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Ισχύς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Βάτ</a:t>
                      </a: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4">
            <a:extLst>
              <a:ext uri="{FF2B5EF4-FFF2-40B4-BE49-F238E27FC236}">
                <a16:creationId xmlns:a16="http://schemas.microsoft.com/office/drawing/2014/main" id="{ED7BB05A-FE0B-4222-BFF3-737D67D2F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672" y="4988205"/>
            <a:ext cx="7998655" cy="145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/>
              <a:t>ΠΡΟΤΥΠΟ ΦΡΟΝΤΙΣΤΗΡΙΟ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1" y="306387"/>
            <a:ext cx="7793037" cy="838200"/>
          </a:xfrm>
        </p:spPr>
        <p:txBody>
          <a:bodyPr/>
          <a:lstStyle/>
          <a:p>
            <a:pPr eaLnBrk="1" hangingPunct="1"/>
            <a:r>
              <a:rPr lang="el-GR" sz="4000" dirty="0"/>
              <a:t>Είδη Μεγεθών στη Φυσική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97842"/>
            <a:ext cx="7772400" cy="4114800"/>
          </a:xfrm>
        </p:spPr>
        <p:txBody>
          <a:bodyPr/>
          <a:lstStyle/>
          <a:p>
            <a:pPr eaLnBrk="1" hangingPunct="1"/>
            <a:r>
              <a:rPr lang="el-GR" sz="2800" dirty="0"/>
              <a:t>Τα φυσικά μεγέθη χωρίζονται σε δύο μεγάλες κατηγορίες:</a:t>
            </a:r>
          </a:p>
          <a:p>
            <a:pPr lvl="1" eaLnBrk="1" hangingPunct="1"/>
            <a:r>
              <a:rPr lang="el-GR" sz="2400" dirty="0"/>
              <a:t>Μονόμετρα: είναι τα μεγέθη που καθορίζονται πλήρως εάν γνωρίζουμε το μέτρο τους</a:t>
            </a:r>
          </a:p>
          <a:p>
            <a:pPr lvl="2" eaLnBrk="1" hangingPunct="1"/>
            <a:r>
              <a:rPr lang="el-GR" sz="2000" dirty="0"/>
              <a:t>Χρόνος, μάζα, θερμοκρασία</a:t>
            </a:r>
            <a:r>
              <a:rPr lang="en-US" sz="2000" dirty="0"/>
              <a:t>, </a:t>
            </a:r>
            <a:r>
              <a:rPr lang="el-GR" sz="2000" dirty="0"/>
              <a:t>ενέργεια κ.α.</a:t>
            </a:r>
          </a:p>
          <a:p>
            <a:pPr lvl="1" eaLnBrk="1" hangingPunct="1"/>
            <a:r>
              <a:rPr lang="el-GR" sz="2400" dirty="0"/>
              <a:t>Διανυσματικά: είναι τα μεγέθη που καθορίζονται πλήρως εάν γνωρίζουμε όχι μόνο το μέτρο τους αλλά και την κατεύθυνση και το σημείο εφαρμογής τους</a:t>
            </a:r>
          </a:p>
          <a:p>
            <a:pPr lvl="2" eaLnBrk="1" hangingPunct="1"/>
            <a:r>
              <a:rPr lang="el-GR" sz="2000" dirty="0"/>
              <a:t>Θέση, μετατόπιση, ταχύτητα, επιτάχυνση, δύναμη κ.α.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482" y="357166"/>
            <a:ext cx="6215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u="sng" dirty="0">
                <a:solidFill>
                  <a:srgbClr val="FF0000"/>
                </a:solidFill>
              </a:rPr>
              <a:t>ΜΗΚΟΣ</a:t>
            </a:r>
            <a:r>
              <a:rPr lang="el-GR" sz="2800" dirty="0">
                <a:solidFill>
                  <a:srgbClr val="FF000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(πλάτος, ύψος, πάχος, βάθος)</a:t>
            </a:r>
            <a:r>
              <a:rPr lang="el-GR" sz="2000" b="1" u="sng" dirty="0">
                <a:solidFill>
                  <a:srgbClr val="FF0000"/>
                </a:solidFill>
              </a:rPr>
              <a:t> 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60025" y="1095653"/>
            <a:ext cx="7572428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Μονάδα μέτρησης </a:t>
            </a:r>
            <a:r>
              <a:rPr lang="el-GR" sz="2400" b="1" dirty="0">
                <a:latin typeface="Calibri" pitchFamily="34" charset="0"/>
                <a:ea typeface="Times New Roman" pitchFamily="18" charset="0"/>
              </a:rPr>
              <a:t>στο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(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S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I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.)</a:t>
            </a:r>
            <a:b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</a:b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            </a:t>
            </a: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br>
              <a:rPr kumimoji="0" lang="el-G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br>
              <a:rPr kumimoji="0" lang="el-GR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730926" y="1498362"/>
            <a:ext cx="1785950" cy="57150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μέτρο</a:t>
            </a:r>
            <a:r>
              <a:rPr kumimoji="0" lang="el-GR" sz="2400" b="1" i="0" u="none" strike="noStrike" cap="none" normalizeH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 (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m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42910" y="2928934"/>
            <a:ext cx="3500462" cy="2857520"/>
            <a:chOff x="1470" y="7807"/>
            <a:chExt cx="4110" cy="2964"/>
          </a:xfrm>
        </p:grpSpPr>
        <p:sp>
          <p:nvSpPr>
            <p:cNvPr id="1107" name="Text Box 83"/>
            <p:cNvSpPr txBox="1">
              <a:spLocks noChangeArrowheads="1"/>
            </p:cNvSpPr>
            <p:nvPr/>
          </p:nvSpPr>
          <p:spPr bwMode="auto">
            <a:xfrm>
              <a:off x="2477" y="7955"/>
              <a:ext cx="898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6" name="Text Box 82"/>
            <p:cNvSpPr txBox="1">
              <a:spLocks noChangeArrowheads="1"/>
            </p:cNvSpPr>
            <p:nvPr/>
          </p:nvSpPr>
          <p:spPr bwMode="auto">
            <a:xfrm>
              <a:off x="4846" y="9855"/>
              <a:ext cx="734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5" name="Text Box 81"/>
            <p:cNvSpPr txBox="1">
              <a:spLocks noChangeArrowheads="1"/>
            </p:cNvSpPr>
            <p:nvPr/>
          </p:nvSpPr>
          <p:spPr bwMode="auto">
            <a:xfrm>
              <a:off x="4066" y="9195"/>
              <a:ext cx="734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04" name="Text Box 80"/>
            <p:cNvSpPr txBox="1">
              <a:spLocks noChangeArrowheads="1"/>
            </p:cNvSpPr>
            <p:nvPr/>
          </p:nvSpPr>
          <p:spPr bwMode="auto">
            <a:xfrm>
              <a:off x="3241" y="8550"/>
              <a:ext cx="734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1470" y="7807"/>
              <a:ext cx="3886" cy="2964"/>
              <a:chOff x="1470" y="7837"/>
              <a:chExt cx="3886" cy="2964"/>
            </a:xfrm>
          </p:grpSpPr>
          <p:grpSp>
            <p:nvGrpSpPr>
              <p:cNvPr id="5" name="Group 56"/>
              <p:cNvGrpSpPr>
                <a:grpSpLocks/>
              </p:cNvGrpSpPr>
              <p:nvPr/>
            </p:nvGrpSpPr>
            <p:grpSpPr bwMode="auto">
              <a:xfrm>
                <a:off x="1470" y="7837"/>
                <a:ext cx="3886" cy="2964"/>
                <a:chOff x="1470" y="8304"/>
                <a:chExt cx="3886" cy="2964"/>
              </a:xfrm>
            </p:grpSpPr>
            <p:sp>
              <p:nvSpPr>
                <p:cNvPr id="110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635" y="10875"/>
                  <a:ext cx="721" cy="39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</a:rPr>
                    <a:t>mm</a:t>
                  </a: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6" name="Group 57"/>
                <p:cNvGrpSpPr>
                  <a:grpSpLocks/>
                </p:cNvGrpSpPr>
                <p:nvPr/>
              </p:nvGrpSpPr>
              <p:grpSpPr bwMode="auto">
                <a:xfrm>
                  <a:off x="1470" y="8304"/>
                  <a:ext cx="3840" cy="2904"/>
                  <a:chOff x="1470" y="8304"/>
                  <a:chExt cx="3840" cy="2904"/>
                </a:xfrm>
              </p:grpSpPr>
              <p:grpSp>
                <p:nvGrpSpPr>
                  <p:cNvPr id="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1470" y="8304"/>
                    <a:ext cx="3090" cy="2904"/>
                    <a:chOff x="1470" y="8304"/>
                    <a:chExt cx="3090" cy="2904"/>
                  </a:xfrm>
                </p:grpSpPr>
                <p:sp>
                  <p:nvSpPr>
                    <p:cNvPr id="1102" name="Text Box 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55" y="10215"/>
                      <a:ext cx="600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cm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grpSp>
                  <p:nvGrpSpPr>
                    <p:cNvPr id="8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70" y="8304"/>
                      <a:ext cx="3090" cy="2904"/>
                      <a:chOff x="1470" y="8304"/>
                      <a:chExt cx="3090" cy="2904"/>
                    </a:xfrm>
                  </p:grpSpPr>
                  <p:sp>
                    <p:nvSpPr>
                      <p:cNvPr id="1101" name="Text Box 7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106" y="9558"/>
                        <a:ext cx="674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Times New Roman" pitchFamily="18" charset="0"/>
                          </a:rPr>
                          <a:t>dm</a:t>
                        </a:r>
                        <a:endPara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grpSp>
                    <p:nvGrpSpPr>
                      <p:cNvPr id="9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0" y="8304"/>
                        <a:ext cx="3090" cy="2904"/>
                        <a:chOff x="1470" y="7515"/>
                        <a:chExt cx="3090" cy="2904"/>
                      </a:xfrm>
                    </p:grpSpPr>
                    <p:sp>
                      <p:nvSpPr>
                        <p:cNvPr id="1100" name="AutoShap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560" y="9774"/>
                          <a:ext cx="0" cy="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1099" name="AutoShap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780" y="9114"/>
                          <a:ext cx="0" cy="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1098" name="AutoShap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000" y="9114"/>
                          <a:ext cx="78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  <p:sp>
                      <p:nvSpPr>
                        <p:cNvPr id="1097" name="AutoShap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780" y="9759"/>
                          <a:ext cx="78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  <p:grpSp>
                      <p:nvGrpSpPr>
                        <p:cNvPr id="10" name="Group 62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70" y="7515"/>
                          <a:ext cx="1560" cy="1599"/>
                          <a:chOff x="1470" y="7515"/>
                          <a:chExt cx="1560" cy="1599"/>
                        </a:xfrm>
                      </p:grpSpPr>
                      <p:grpSp>
                        <p:nvGrpSpPr>
                          <p:cNvPr id="11" name="Group 64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70" y="7515"/>
                            <a:ext cx="1560" cy="1192"/>
                            <a:chOff x="1440" y="7515"/>
                            <a:chExt cx="1560" cy="1192"/>
                          </a:xfrm>
                        </p:grpSpPr>
                        <p:grpSp>
                          <p:nvGrpSpPr>
                            <p:cNvPr id="12" name="Group 6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440" y="7515"/>
                              <a:ext cx="1454" cy="1192"/>
                              <a:chOff x="1440" y="7515"/>
                              <a:chExt cx="1454" cy="1192"/>
                            </a:xfrm>
                          </p:grpSpPr>
                          <p:sp>
                            <p:nvSpPr>
                              <p:cNvPr id="1096" name="Text Box 72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279" y="8182"/>
                                <a:ext cx="615" cy="525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sz="1600" b="0" i="0" u="none" strike="noStrike" cap="none" normalizeH="0" baseline="0" dirty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Arial" pitchFamily="34" charset="0"/>
                                    <a:ea typeface="Times New Roman" pitchFamily="18" charset="0"/>
                                  </a:rPr>
                                  <a:t>m</a:t>
                                </a:r>
                                <a:endParaRPr kumimoji="0" lang="en-US" sz="1600" b="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3" name="Group 6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1440" y="7515"/>
                                <a:ext cx="780" cy="954"/>
                                <a:chOff x="1440" y="7530"/>
                                <a:chExt cx="780" cy="954"/>
                              </a:xfrm>
                            </p:grpSpPr>
                            <p:grpSp>
                              <p:nvGrpSpPr>
                                <p:cNvPr id="14" name="Group 69"/>
                                <p:cNvGrpSpPr>
                                  <a:grpSpLocks/>
                                </p:cNvGrpSpPr>
                                <p:nvPr/>
                              </p:nvGrpSpPr>
                              <p:grpSpPr bwMode="auto">
                                <a:xfrm>
                                  <a:off x="1440" y="7530"/>
                                  <a:ext cx="780" cy="414"/>
                                  <a:chOff x="1440" y="7530"/>
                                  <a:chExt cx="780" cy="414"/>
                                </a:xfrm>
                              </p:grpSpPr>
                              <p:sp>
                                <p:nvSpPr>
                                  <p:cNvPr id="1095" name="Text Box 71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470" y="7530"/>
                                    <a:ext cx="735" cy="414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FFFFFF"/>
                                  </a:solidFill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pPr marL="0" marR="0" lvl="0" indent="0" algn="l" defTabSz="914400" rtl="0" eaLnBrk="1" fontAlgn="base" latinLnBrk="0" hangingPunct="1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kumimoji="0" lang="en-US" sz="1600" b="0" i="0" u="none" strike="noStrike" cap="none" normalizeH="0" baseline="0" dirty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Arial" pitchFamily="34" charset="0"/>
                                        <a:ea typeface="Times New Roman" pitchFamily="18" charset="0"/>
                                      </a:rPr>
                                      <a:t>Km</a:t>
                                    </a:r>
                                    <a:endParaRPr kumimoji="0" lang="en-US" sz="1600" b="0" i="0" u="none" strike="noStrike" cap="none" normalizeH="0" baseline="0" dirty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Arial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094" name="AutoShape 70"/>
                                  <p:cNvSpPr>
                                    <a:spLocks noChangeShapeType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1440" y="7839"/>
                                    <a:ext cx="780" cy="0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w="9525">
                                    <a:solidFill>
                                      <a:srgbClr val="000000"/>
                                    </a:solidFill>
                                    <a:round/>
                                    <a:headEnd/>
                                    <a:tailEnd/>
                                  </a:ln>
                                </p:spPr>
                                <p:txBody>
                                  <a:bodyPr vert="horz" wrap="square" lIns="91440" tIns="45720" rIns="91440" bIns="45720" numCol="1" anchor="t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endParaRPr lang="el-GR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92" name="AutoShape 68"/>
                                <p:cNvSpPr>
                                  <a:spLocks noChangeShapeType="1"/>
                                </p:cNvSpPr>
                                <p:nvPr/>
                              </p:nvSpPr>
                              <p:spPr bwMode="auto">
                                <a:xfrm>
                                  <a:off x="2220" y="7839"/>
                                  <a:ext cx="0" cy="645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9525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endParaRPr lang="el-GR"/>
                                </a:p>
                              </p:txBody>
                            </p:sp>
                          </p:grpSp>
                        </p:grpSp>
                        <p:sp>
                          <p:nvSpPr>
                            <p:cNvPr id="1089" name="AutoShape 65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220" y="8469"/>
                              <a:ext cx="780" cy="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l-GR"/>
                            </a:p>
                          </p:txBody>
                        </p:sp>
                      </p:grpSp>
                      <p:sp>
                        <p:nvSpPr>
                          <p:cNvPr id="1087" name="AutoShape 6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030" y="8469"/>
                            <a:ext cx="0" cy="645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l-GR"/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082" name="AutoShape 58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1208"/>
                    <a:ext cx="75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15" name="Group 53"/>
              <p:cNvGrpSpPr>
                <a:grpSpLocks/>
              </p:cNvGrpSpPr>
              <p:nvPr/>
            </p:nvGrpSpPr>
            <p:grpSpPr bwMode="auto">
              <a:xfrm rot="263923">
                <a:off x="2044" y="8052"/>
                <a:ext cx="798" cy="546"/>
                <a:chOff x="3139" y="8024"/>
                <a:chExt cx="798" cy="546"/>
              </a:xfrm>
            </p:grpSpPr>
            <p:sp>
              <p:nvSpPr>
                <p:cNvPr id="1079" name="Arc 55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78" name="AutoShape 54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6" name="Group 50"/>
              <p:cNvGrpSpPr>
                <a:grpSpLocks/>
              </p:cNvGrpSpPr>
              <p:nvPr/>
            </p:nvGrpSpPr>
            <p:grpSpPr bwMode="auto">
              <a:xfrm rot="263923">
                <a:off x="2839" y="8712"/>
                <a:ext cx="798" cy="546"/>
                <a:chOff x="3139" y="8024"/>
                <a:chExt cx="798" cy="546"/>
              </a:xfrm>
            </p:grpSpPr>
            <p:sp>
              <p:nvSpPr>
                <p:cNvPr id="1076" name="Arc 52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75" name="AutoShape 51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7" name="Group 47"/>
              <p:cNvGrpSpPr>
                <a:grpSpLocks/>
              </p:cNvGrpSpPr>
              <p:nvPr/>
            </p:nvGrpSpPr>
            <p:grpSpPr bwMode="auto">
              <a:xfrm rot="263923">
                <a:off x="3664" y="9357"/>
                <a:ext cx="798" cy="546"/>
                <a:chOff x="3139" y="8024"/>
                <a:chExt cx="798" cy="546"/>
              </a:xfrm>
            </p:grpSpPr>
            <p:sp>
              <p:nvSpPr>
                <p:cNvPr id="1073" name="Arc 49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72" name="AutoShape 48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18" name="Group 44"/>
              <p:cNvGrpSpPr>
                <a:grpSpLocks/>
              </p:cNvGrpSpPr>
              <p:nvPr/>
            </p:nvGrpSpPr>
            <p:grpSpPr bwMode="auto">
              <a:xfrm rot="263923">
                <a:off x="4444" y="10017"/>
                <a:ext cx="798" cy="546"/>
                <a:chOff x="3139" y="8024"/>
                <a:chExt cx="798" cy="546"/>
              </a:xfrm>
            </p:grpSpPr>
            <p:sp>
              <p:nvSpPr>
                <p:cNvPr id="1070" name="Arc 46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69" name="AutoShape 45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5214942" y="2928934"/>
            <a:ext cx="3662370" cy="2714644"/>
            <a:chOff x="6166" y="7706"/>
            <a:chExt cx="4079" cy="3067"/>
          </a:xfrm>
        </p:grpSpPr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8331" y="7706"/>
              <a:ext cx="909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7776" y="8351"/>
              <a:ext cx="734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3" name="Text Box 39"/>
            <p:cNvSpPr txBox="1">
              <a:spLocks noChangeArrowheads="1"/>
            </p:cNvSpPr>
            <p:nvPr/>
          </p:nvSpPr>
          <p:spPr bwMode="auto">
            <a:xfrm>
              <a:off x="6936" y="9101"/>
              <a:ext cx="734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6166" y="9705"/>
              <a:ext cx="734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6330" y="7778"/>
              <a:ext cx="3915" cy="2995"/>
              <a:chOff x="6345" y="7778"/>
              <a:chExt cx="3915" cy="2995"/>
            </a:xfrm>
          </p:grpSpPr>
          <p:grpSp>
            <p:nvGrpSpPr>
              <p:cNvPr id="21" name="Group 17"/>
              <p:cNvGrpSpPr>
                <a:grpSpLocks/>
              </p:cNvGrpSpPr>
              <p:nvPr/>
            </p:nvGrpSpPr>
            <p:grpSpPr bwMode="auto">
              <a:xfrm>
                <a:off x="6345" y="7779"/>
                <a:ext cx="3915" cy="2994"/>
                <a:chOff x="6345" y="7779"/>
                <a:chExt cx="3915" cy="2994"/>
              </a:xfrm>
            </p:grpSpPr>
            <p:grpSp>
              <p:nvGrpSpPr>
                <p:cNvPr id="22" name="Group 35"/>
                <p:cNvGrpSpPr>
                  <a:grpSpLocks/>
                </p:cNvGrpSpPr>
                <p:nvPr/>
              </p:nvGrpSpPr>
              <p:grpSpPr bwMode="auto">
                <a:xfrm>
                  <a:off x="9480" y="7779"/>
                  <a:ext cx="780" cy="414"/>
                  <a:chOff x="1440" y="7530"/>
                  <a:chExt cx="780" cy="414"/>
                </a:xfrm>
              </p:grpSpPr>
              <p:sp>
                <p:nvSpPr>
                  <p:cNvPr id="1061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70" y="7530"/>
                    <a:ext cx="735" cy="41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</a:rPr>
                      <a:t>    </a:t>
                    </a:r>
                    <a:r>
                      <a: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</a:rPr>
                      <a:t>Km</a:t>
                    </a:r>
                    <a:endParaRPr kumimoji="0" lang="en-US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60" name="AutoShape 36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7839"/>
                    <a:ext cx="7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</p:grpSp>
            <p:sp>
              <p:nvSpPr>
                <p:cNvPr id="1058" name="AutoShape 34"/>
                <p:cNvSpPr>
                  <a:spLocks noChangeShapeType="1"/>
                </p:cNvSpPr>
                <p:nvPr/>
              </p:nvSpPr>
              <p:spPr bwMode="auto">
                <a:xfrm>
                  <a:off x="9480" y="8103"/>
                  <a:ext cx="0" cy="64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grpSp>
              <p:nvGrpSpPr>
                <p:cNvPr id="23" name="Group 18"/>
                <p:cNvGrpSpPr>
                  <a:grpSpLocks/>
                </p:cNvGrpSpPr>
                <p:nvPr/>
              </p:nvGrpSpPr>
              <p:grpSpPr bwMode="auto">
                <a:xfrm>
                  <a:off x="6345" y="8373"/>
                  <a:ext cx="3120" cy="2400"/>
                  <a:chOff x="6345" y="8373"/>
                  <a:chExt cx="3120" cy="2400"/>
                </a:xfrm>
              </p:grpSpPr>
              <p:grpSp>
                <p:nvGrpSpPr>
                  <p:cNvPr id="24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345" y="9063"/>
                    <a:ext cx="2340" cy="1710"/>
                    <a:chOff x="6345" y="9063"/>
                    <a:chExt cx="2340" cy="1710"/>
                  </a:xfrm>
                </p:grpSpPr>
                <p:sp>
                  <p:nvSpPr>
                    <p:cNvPr id="105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81" y="9063"/>
                      <a:ext cx="674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  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dm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1056" name="AutoShap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05" y="9408"/>
                      <a:ext cx="0" cy="6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055" name="AutoShap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05" y="9408"/>
                      <a:ext cx="7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25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345" y="9705"/>
                      <a:ext cx="1545" cy="1068"/>
                      <a:chOff x="6345" y="9705"/>
                      <a:chExt cx="1545" cy="1068"/>
                    </a:xfrm>
                  </p:grpSpPr>
                  <p:sp>
                    <p:nvSpPr>
                      <p:cNvPr id="1054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200" y="9705"/>
                        <a:ext cx="600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12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Times New Roman" pitchFamily="18" charset="0"/>
                          </a:rPr>
                          <a:t>  </a:t>
                        </a:r>
                        <a:r>
                          <a:rPr kumimoji="0" lang="en-US" sz="14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ea typeface="Times New Roman" pitchFamily="18" charset="0"/>
                          </a:rPr>
                          <a:t>cm</a:t>
                        </a:r>
                        <a:endPara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grpSp>
                    <p:nvGrpSpPr>
                      <p:cNvPr id="26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345" y="10068"/>
                        <a:ext cx="765" cy="705"/>
                        <a:chOff x="6345" y="10068"/>
                        <a:chExt cx="765" cy="705"/>
                      </a:xfrm>
                    </p:grpSpPr>
                    <p:grpSp>
                      <p:nvGrpSpPr>
                        <p:cNvPr id="27" name="Group 2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6345" y="10380"/>
                          <a:ext cx="751" cy="393"/>
                          <a:chOff x="6345" y="10380"/>
                          <a:chExt cx="751" cy="393"/>
                        </a:xfrm>
                      </p:grpSpPr>
                      <p:sp>
                        <p:nvSpPr>
                          <p:cNvPr id="1053" name="Text Box 2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375" y="10380"/>
                            <a:ext cx="721" cy="393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US" sz="1400" b="0" i="0" u="none" strike="noStrike" cap="none" normalizeH="0" baseline="0" dirty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ea typeface="Times New Roman" pitchFamily="18" charset="0"/>
                              </a:rPr>
                              <a:t>mm</a:t>
                            </a:r>
                            <a:endParaRPr kumimoji="0" lang="en-US" sz="14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  <a:p>
                            <a:pPr marL="0" marR="0" lvl="0" indent="0" algn="l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1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052" name="AutoShape 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345" y="10713"/>
                            <a:ext cx="750" cy="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el-GR"/>
                          </a:p>
                        </p:txBody>
                      </p:sp>
                    </p:grpSp>
                    <p:sp>
                      <p:nvSpPr>
                        <p:cNvPr id="1050" name="AutoShap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7110" y="10068"/>
                          <a:ext cx="0" cy="645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1048" name="AutoShap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10" y="10053"/>
                        <a:ext cx="780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l-GR"/>
                      </a:p>
                    </p:txBody>
                  </p:sp>
                </p:grpSp>
              </p:grpSp>
              <p:sp>
                <p:nvSpPr>
                  <p:cNvPr id="1045" name="AutoShape 21"/>
                  <p:cNvSpPr>
                    <a:spLocks noChangeShapeType="1"/>
                  </p:cNvSpPr>
                  <p:nvPr/>
                </p:nvSpPr>
                <p:spPr bwMode="auto">
                  <a:xfrm>
                    <a:off x="8685" y="8748"/>
                    <a:ext cx="0" cy="64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  <p:sp>
                <p:nvSpPr>
                  <p:cNvPr id="104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50" y="8373"/>
                    <a:ext cx="615" cy="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</a:rPr>
                      <a:t>  m</a:t>
                    </a:r>
                    <a:endParaRPr kumimoji="0" lang="en-US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3" name="AutoShape 19"/>
                  <p:cNvSpPr>
                    <a:spLocks noChangeShapeType="1"/>
                  </p:cNvSpPr>
                  <p:nvPr/>
                </p:nvSpPr>
                <p:spPr bwMode="auto">
                  <a:xfrm>
                    <a:off x="8685" y="8733"/>
                    <a:ext cx="7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28" name="Group 14"/>
              <p:cNvGrpSpPr>
                <a:grpSpLocks/>
              </p:cNvGrpSpPr>
              <p:nvPr/>
            </p:nvGrpSpPr>
            <p:grpSpPr bwMode="auto">
              <a:xfrm rot="-4474608">
                <a:off x="8984" y="7896"/>
                <a:ext cx="803" cy="568"/>
                <a:chOff x="3139" y="8024"/>
                <a:chExt cx="877" cy="625"/>
              </a:xfrm>
            </p:grpSpPr>
            <p:sp>
              <p:nvSpPr>
                <p:cNvPr id="1040" name="Arc 16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39" name="AutoShape 15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161" cy="21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29" name="Group 11"/>
              <p:cNvGrpSpPr>
                <a:grpSpLocks/>
              </p:cNvGrpSpPr>
              <p:nvPr/>
            </p:nvGrpSpPr>
            <p:grpSpPr bwMode="auto">
              <a:xfrm rot="-4474608">
                <a:off x="8194" y="8564"/>
                <a:ext cx="798" cy="546"/>
                <a:chOff x="3139" y="8024"/>
                <a:chExt cx="798" cy="546"/>
              </a:xfrm>
            </p:grpSpPr>
            <p:sp>
              <p:nvSpPr>
                <p:cNvPr id="1037" name="Arc 13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36" name="AutoShape 12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30" name="Group 8"/>
              <p:cNvGrpSpPr>
                <a:grpSpLocks/>
              </p:cNvGrpSpPr>
              <p:nvPr/>
            </p:nvGrpSpPr>
            <p:grpSpPr bwMode="auto">
              <a:xfrm rot="-4474608">
                <a:off x="7384" y="9239"/>
                <a:ext cx="798" cy="546"/>
                <a:chOff x="3139" y="8024"/>
                <a:chExt cx="798" cy="546"/>
              </a:xfrm>
            </p:grpSpPr>
            <p:sp>
              <p:nvSpPr>
                <p:cNvPr id="1034" name="Arc 10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33" name="AutoShape 9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31" name="Group 5"/>
              <p:cNvGrpSpPr>
                <a:grpSpLocks/>
              </p:cNvGrpSpPr>
              <p:nvPr/>
            </p:nvGrpSpPr>
            <p:grpSpPr bwMode="auto">
              <a:xfrm rot="-4474608">
                <a:off x="6544" y="9914"/>
                <a:ext cx="798" cy="546"/>
                <a:chOff x="3139" y="8024"/>
                <a:chExt cx="798" cy="546"/>
              </a:xfrm>
            </p:grpSpPr>
            <p:sp>
              <p:nvSpPr>
                <p:cNvPr id="1031" name="Arc 7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1030" name="AutoShape 6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" name="Rectangle 10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</a:t>
            </a: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</a:t>
            </a: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   </a:t>
            </a: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</a:t>
            </a: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                </a:t>
            </a:r>
            <a:endParaRPr kumimoji="0" lang="el-G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28926" y="2571744"/>
            <a:ext cx="3604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/>
              <a:t> </a:t>
            </a:r>
            <a:r>
              <a:rPr lang="en-US" b="1" i="1" u="sng" dirty="0"/>
              <a:t>M</a:t>
            </a:r>
            <a:r>
              <a:rPr lang="el-GR" b="1" i="1" u="sng" dirty="0" err="1"/>
              <a:t>ετατροπές</a:t>
            </a:r>
            <a:r>
              <a:rPr lang="el-GR" b="1" i="1" u="sng" dirty="0"/>
              <a:t> των μονάδων μήκους </a:t>
            </a:r>
            <a:endParaRPr lang="el-GR" dirty="0"/>
          </a:p>
        </p:txBody>
      </p:sp>
      <p:pic>
        <p:nvPicPr>
          <p:cNvPr id="11265" name="Picture 1" descr="metro"/>
          <p:cNvPicPr>
            <a:picLocks noChangeAspect="1" noChangeArrowheads="1"/>
          </p:cNvPicPr>
          <p:nvPr/>
        </p:nvPicPr>
        <p:blipFill>
          <a:blip r:embed="rId2" cstate="print"/>
          <a:srcRect l="12526" r="18420" b="42218"/>
          <a:stretch>
            <a:fillRect/>
          </a:stretch>
        </p:blipFill>
        <p:spPr bwMode="auto">
          <a:xfrm>
            <a:off x="6715140" y="5214950"/>
            <a:ext cx="2143140" cy="134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ANd9GcS70Skc6h27INAjceV14ZZyTcl_XTiU2UQYr3u2jjPCdEWX_l5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857760"/>
            <a:ext cx="1600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 animBg="1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4972056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MAZA</a:t>
            </a:r>
            <a:endParaRPr lang="el-GR" sz="36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71934" y="857232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929190" y="571480"/>
            <a:ext cx="264317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mass</a:t>
            </a:r>
            <a:r>
              <a:rPr kumimoji="0" 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4612" y="1785926"/>
            <a:ext cx="3071834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b="1" u="sng" dirty="0"/>
              <a:t>ΜΟΝΑΔΕΣ ΜΑΖΑΣ </a:t>
            </a:r>
            <a:endParaRPr lang="el-GR" sz="2400" dirty="0"/>
          </a:p>
        </p:txBody>
      </p:sp>
      <p:sp>
        <p:nvSpPr>
          <p:cNvPr id="8" name="Rectangle 7"/>
          <p:cNvSpPr/>
          <p:nvPr/>
        </p:nvSpPr>
        <p:spPr>
          <a:xfrm>
            <a:off x="980601" y="1143000"/>
            <a:ext cx="71361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Είναι  η </a:t>
            </a:r>
            <a:r>
              <a:rPr lang="el-GR" sz="2000" b="1" dirty="0"/>
              <a:t>ποσότητα της ύλης </a:t>
            </a:r>
            <a:r>
              <a:rPr lang="el-GR" sz="2000" dirty="0"/>
              <a:t>που περιέχεται  σε ένα σώμα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2357430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 </a:t>
            </a:r>
            <a:r>
              <a:rPr lang="el-GR" sz="2400" b="1" dirty="0"/>
              <a:t>Μονάδα μέτρησης της μάζας στο Διεθνές Σύστημα μονάδων (</a:t>
            </a:r>
            <a:r>
              <a:rPr lang="en-US" sz="2400" b="1" dirty="0"/>
              <a:t>S</a:t>
            </a:r>
            <a:r>
              <a:rPr lang="el-GR" sz="2400" b="1" dirty="0"/>
              <a:t>.</a:t>
            </a:r>
            <a:r>
              <a:rPr lang="en-US" sz="2400" b="1" dirty="0"/>
              <a:t>I</a:t>
            </a:r>
            <a:r>
              <a:rPr lang="el-GR" sz="2400" b="1" dirty="0"/>
              <a:t>.)</a:t>
            </a:r>
            <a:br>
              <a:rPr lang="el-GR" sz="2400" b="1" dirty="0"/>
            </a:br>
            <a:endParaRPr lang="el-GR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464711" y="2964653"/>
            <a:ext cx="35719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57356" y="3143248"/>
            <a:ext cx="3929090" cy="500066"/>
          </a:xfrm>
          <a:prstGeom prst="rect">
            <a:avLst/>
          </a:prstGeom>
          <a:solidFill>
            <a:srgbClr val="FF505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      1 χιλιόγραμμο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(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Kg</a:t>
            </a:r>
            <a:r>
              <a:rPr kumimoji="0" lang="el-GR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928662" y="4000504"/>
            <a:ext cx="3000518" cy="2428891"/>
            <a:chOff x="1470" y="7807"/>
            <a:chExt cx="3523" cy="2361"/>
          </a:xfrm>
        </p:grpSpPr>
        <p:sp>
          <p:nvSpPr>
            <p:cNvPr id="15" name="Text Box 83"/>
            <p:cNvSpPr txBox="1">
              <a:spLocks noChangeArrowheads="1"/>
            </p:cNvSpPr>
            <p:nvPr/>
          </p:nvSpPr>
          <p:spPr bwMode="auto">
            <a:xfrm>
              <a:off x="2461" y="7905"/>
              <a:ext cx="898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Text Box 81"/>
            <p:cNvSpPr txBox="1">
              <a:spLocks noChangeArrowheads="1"/>
            </p:cNvSpPr>
            <p:nvPr/>
          </p:nvSpPr>
          <p:spPr bwMode="auto">
            <a:xfrm>
              <a:off x="4066" y="9195"/>
              <a:ext cx="927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Text Box 80"/>
            <p:cNvSpPr txBox="1">
              <a:spLocks noChangeArrowheads="1"/>
            </p:cNvSpPr>
            <p:nvPr/>
          </p:nvSpPr>
          <p:spPr bwMode="auto">
            <a:xfrm>
              <a:off x="3241" y="8550"/>
              <a:ext cx="997" cy="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2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•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</a:rPr>
                <a:t>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" name="Group 43"/>
            <p:cNvGrpSpPr>
              <a:grpSpLocks/>
            </p:cNvGrpSpPr>
            <p:nvPr/>
          </p:nvGrpSpPr>
          <p:grpSpPr bwMode="auto">
            <a:xfrm>
              <a:off x="1470" y="7807"/>
              <a:ext cx="3090" cy="2361"/>
              <a:chOff x="1470" y="7837"/>
              <a:chExt cx="3090" cy="2361"/>
            </a:xfrm>
          </p:grpSpPr>
          <p:grpSp>
            <p:nvGrpSpPr>
              <p:cNvPr id="6" name="Group 59"/>
              <p:cNvGrpSpPr>
                <a:grpSpLocks/>
              </p:cNvGrpSpPr>
              <p:nvPr/>
            </p:nvGrpSpPr>
            <p:grpSpPr bwMode="auto">
              <a:xfrm>
                <a:off x="1470" y="7837"/>
                <a:ext cx="3090" cy="2361"/>
                <a:chOff x="1470" y="8304"/>
                <a:chExt cx="3090" cy="2361"/>
              </a:xfrm>
            </p:grpSpPr>
            <p:sp>
              <p:nvSpPr>
                <p:cNvPr id="37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855" y="10215"/>
                  <a:ext cx="600" cy="4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Times New Roman" pitchFamily="18" charset="0"/>
                    </a:rPr>
                    <a:t>mg</a:t>
                  </a:r>
                  <a:endParaRPr kumimoji="0" lang="en-US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10" name="Group 60"/>
                <p:cNvGrpSpPr>
                  <a:grpSpLocks/>
                </p:cNvGrpSpPr>
                <p:nvPr/>
              </p:nvGrpSpPr>
              <p:grpSpPr bwMode="auto">
                <a:xfrm>
                  <a:off x="1470" y="8304"/>
                  <a:ext cx="3090" cy="2244"/>
                  <a:chOff x="1470" y="8304"/>
                  <a:chExt cx="3090" cy="2244"/>
                </a:xfrm>
              </p:grpSpPr>
              <p:sp>
                <p:nvSpPr>
                  <p:cNvPr id="39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06" y="9558"/>
                    <a:ext cx="674" cy="45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>
                        <a:latin typeface="Arial" pitchFamily="34" charset="0"/>
                      </a:rPr>
                      <a:t>g</a:t>
                    </a:r>
                    <a:endParaRPr kumimoji="0" lang="en-US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grpSp>
                <p:nvGrpSpPr>
                  <p:cNvPr id="12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470" y="8304"/>
                    <a:ext cx="3090" cy="2244"/>
                    <a:chOff x="1470" y="7515"/>
                    <a:chExt cx="3090" cy="2244"/>
                  </a:xfrm>
                </p:grpSpPr>
                <p:sp>
                  <p:nvSpPr>
                    <p:cNvPr id="42" name="AutoShap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0" y="9114"/>
                      <a:ext cx="0" cy="6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3" name="AutoShap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00" y="9114"/>
                      <a:ext cx="7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AutoShap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80" y="9759"/>
                      <a:ext cx="7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13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70" y="7515"/>
                      <a:ext cx="1560" cy="1599"/>
                      <a:chOff x="1470" y="7515"/>
                      <a:chExt cx="1560" cy="1599"/>
                    </a:xfrm>
                  </p:grpSpPr>
                  <p:grpSp>
                    <p:nvGrpSpPr>
                      <p:cNvPr id="14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470" y="7515"/>
                        <a:ext cx="1560" cy="1150"/>
                        <a:chOff x="1440" y="7515"/>
                        <a:chExt cx="1560" cy="1150"/>
                      </a:xfrm>
                    </p:grpSpPr>
                    <p:grpSp>
                      <p:nvGrpSpPr>
                        <p:cNvPr id="16" name="Group 6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440" y="7515"/>
                          <a:ext cx="1454" cy="1150"/>
                          <a:chOff x="1440" y="7515"/>
                          <a:chExt cx="1454" cy="1150"/>
                        </a:xfrm>
                      </p:grpSpPr>
                      <p:sp>
                        <p:nvSpPr>
                          <p:cNvPr id="50" name="Text Box 7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279" y="8140"/>
                            <a:ext cx="615" cy="525"/>
                          </a:xfrm>
                          <a:prstGeom prst="rect">
                            <a:avLst/>
                          </a:prstGeom>
                          <a:solidFill>
                            <a:srgbClr val="FFFFFF"/>
                          </a:solidFill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lang="en-US" dirty="0">
                                <a:latin typeface="Arial" pitchFamily="34" charset="0"/>
                              </a:rPr>
                              <a:t>Kg</a:t>
                            </a:r>
                            <a:endParaRPr kumimoji="0" lang="en-US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19" name="Group 6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440" y="7515"/>
                            <a:ext cx="780" cy="954"/>
                            <a:chOff x="1440" y="7530"/>
                            <a:chExt cx="780" cy="954"/>
                          </a:xfrm>
                        </p:grpSpPr>
                        <p:grpSp>
                          <p:nvGrpSpPr>
                            <p:cNvPr id="20" name="Group 6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1440" y="7530"/>
                              <a:ext cx="780" cy="414"/>
                              <a:chOff x="1440" y="7530"/>
                              <a:chExt cx="780" cy="414"/>
                            </a:xfrm>
                          </p:grpSpPr>
                          <p:sp>
                            <p:nvSpPr>
                              <p:cNvPr id="54" name="Text Box 71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470" y="7530"/>
                                <a:ext cx="735" cy="414"/>
                              </a:xfrm>
                              <a:prstGeom prst="rect">
                                <a:avLst/>
                              </a:prstGeom>
                              <a:solidFill>
                                <a:srgbClr val="FFFFFF"/>
                              </a:solidFill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pPr marL="0" marR="0" lvl="0" indent="0" algn="l" defTabSz="914400" rtl="0" eaLnBrk="1" fontAlgn="base" latinLnBrk="0" hangingPunct="1">
                                  <a:lnSpc>
                                    <a:spcPct val="100000"/>
                                  </a:lnSpc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buClrTx/>
                                  <a:buSzTx/>
                                  <a:buFontTx/>
                                  <a:buNone/>
                                  <a:tabLst/>
                                </a:pPr>
                                <a:r>
                                  <a:rPr kumimoji="0" lang="en-US" b="0" i="0" u="none" strike="noStrike" cap="none" normalizeH="0" baseline="0" dirty="0" err="1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Arial" pitchFamily="34" charset="0"/>
                                  </a:rPr>
                                  <a:t>tn</a:t>
                                </a:r>
                                <a:endParaRPr kumimoji="0" lang="en-US" b="0" i="0" u="none" strike="noStrike" cap="none" normalizeH="0" baseline="0" dirty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5" name="AutoShape 7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440" y="7839"/>
                                <a:ext cx="780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9525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  <p:txBody>
                              <a:bodyPr vert="horz" wrap="square" lIns="91440" tIns="45720" rIns="91440" bIns="45720" numCol="1" anchor="t" anchorCtr="0" compatLnSpc="1">
                                <a:prstTxWarp prst="textNoShape">
                                  <a:avLst/>
                                </a:prstTxWarp>
                              </a:bodyPr>
                              <a:lstStyle/>
                              <a:p>
                                <a:endParaRPr lang="el-GR"/>
                              </a:p>
                            </p:txBody>
                          </p:sp>
                        </p:grpSp>
                        <p:sp>
                          <p:nvSpPr>
                            <p:cNvPr id="53" name="AutoShape 6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2220" y="7839"/>
                              <a:ext cx="0" cy="645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el-GR"/>
                            </a:p>
                          </p:txBody>
                        </p:sp>
                      </p:grpSp>
                    </p:grpSp>
                    <p:sp>
                      <p:nvSpPr>
                        <p:cNvPr id="49" name="AutoShap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220" y="8469"/>
                          <a:ext cx="780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el-GR"/>
                        </a:p>
                      </p:txBody>
                    </p:sp>
                  </p:grpSp>
                  <p:sp>
                    <p:nvSpPr>
                      <p:cNvPr id="47" name="AutoShap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30" y="8469"/>
                        <a:ext cx="0" cy="645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l-GR"/>
                      </a:p>
                    </p:txBody>
                  </p:sp>
                </p:grpSp>
              </p:grpSp>
            </p:grpSp>
          </p:grpSp>
          <p:grpSp>
            <p:nvGrpSpPr>
              <p:cNvPr id="21" name="Group 53"/>
              <p:cNvGrpSpPr>
                <a:grpSpLocks/>
              </p:cNvGrpSpPr>
              <p:nvPr/>
            </p:nvGrpSpPr>
            <p:grpSpPr bwMode="auto">
              <a:xfrm rot="263923">
                <a:off x="2044" y="8052"/>
                <a:ext cx="798" cy="546"/>
                <a:chOff x="3139" y="8024"/>
                <a:chExt cx="798" cy="546"/>
              </a:xfrm>
            </p:grpSpPr>
            <p:sp>
              <p:nvSpPr>
                <p:cNvPr id="31" name="Arc 55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32" name="AutoShape 54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22" name="Group 50"/>
              <p:cNvGrpSpPr>
                <a:grpSpLocks/>
              </p:cNvGrpSpPr>
              <p:nvPr/>
            </p:nvGrpSpPr>
            <p:grpSpPr bwMode="auto">
              <a:xfrm rot="263923">
                <a:off x="2839" y="8712"/>
                <a:ext cx="798" cy="546"/>
                <a:chOff x="3139" y="8024"/>
                <a:chExt cx="798" cy="546"/>
              </a:xfrm>
            </p:grpSpPr>
            <p:sp>
              <p:nvSpPr>
                <p:cNvPr id="29" name="Arc 52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30" name="AutoShape 51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23" name="Group 47"/>
              <p:cNvGrpSpPr>
                <a:grpSpLocks/>
              </p:cNvGrpSpPr>
              <p:nvPr/>
            </p:nvGrpSpPr>
            <p:grpSpPr bwMode="auto">
              <a:xfrm rot="263923">
                <a:off x="3664" y="9357"/>
                <a:ext cx="798" cy="546"/>
                <a:chOff x="3139" y="8024"/>
                <a:chExt cx="798" cy="546"/>
              </a:xfrm>
            </p:grpSpPr>
            <p:sp>
              <p:nvSpPr>
                <p:cNvPr id="27" name="Arc 49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28" name="AutoShape 48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5143504" y="3929066"/>
            <a:ext cx="3303226" cy="2167644"/>
            <a:chOff x="6723" y="7706"/>
            <a:chExt cx="3679" cy="2449"/>
          </a:xfrm>
        </p:grpSpPr>
        <p:sp>
          <p:nvSpPr>
            <p:cNvPr id="57" name="Text Box 41"/>
            <p:cNvSpPr txBox="1">
              <a:spLocks noChangeArrowheads="1"/>
            </p:cNvSpPr>
            <p:nvPr/>
          </p:nvSpPr>
          <p:spPr bwMode="auto">
            <a:xfrm>
              <a:off x="8331" y="7706"/>
              <a:ext cx="909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7678" y="8351"/>
              <a:ext cx="832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:1000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9" name="Text Box 39"/>
            <p:cNvSpPr txBox="1">
              <a:spLocks noChangeArrowheads="1"/>
            </p:cNvSpPr>
            <p:nvPr/>
          </p:nvSpPr>
          <p:spPr bwMode="auto">
            <a:xfrm>
              <a:off x="6723" y="9078"/>
              <a:ext cx="1186" cy="6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FF0066"/>
                  </a:solidFill>
                  <a:effectLst/>
                  <a:latin typeface="Arial" pitchFamily="34" charset="0"/>
                  <a:ea typeface="Times New Roman" pitchFamily="18" charset="0"/>
                </a:rPr>
                <a:t>:1000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5" name="Group 4"/>
            <p:cNvGrpSpPr>
              <a:grpSpLocks/>
            </p:cNvGrpSpPr>
            <p:nvPr/>
          </p:nvGrpSpPr>
          <p:grpSpPr bwMode="auto">
            <a:xfrm>
              <a:off x="7095" y="7706"/>
              <a:ext cx="3307" cy="2449"/>
              <a:chOff x="7110" y="7706"/>
              <a:chExt cx="3307" cy="2449"/>
            </a:xfrm>
          </p:grpSpPr>
          <p:grpSp>
            <p:nvGrpSpPr>
              <p:cNvPr id="26" name="Group 17"/>
              <p:cNvGrpSpPr>
                <a:grpSpLocks/>
              </p:cNvGrpSpPr>
              <p:nvPr/>
            </p:nvGrpSpPr>
            <p:grpSpPr bwMode="auto">
              <a:xfrm>
                <a:off x="7110" y="7706"/>
                <a:ext cx="3307" cy="2449"/>
                <a:chOff x="7110" y="7706"/>
                <a:chExt cx="3307" cy="2449"/>
              </a:xfrm>
            </p:grpSpPr>
            <p:grpSp>
              <p:nvGrpSpPr>
                <p:cNvPr id="9216" name="Group 35"/>
                <p:cNvGrpSpPr>
                  <a:grpSpLocks/>
                </p:cNvGrpSpPr>
                <p:nvPr/>
              </p:nvGrpSpPr>
              <p:grpSpPr bwMode="auto">
                <a:xfrm>
                  <a:off x="9443" y="7706"/>
                  <a:ext cx="974" cy="414"/>
                  <a:chOff x="1403" y="7457"/>
                  <a:chExt cx="974" cy="414"/>
                </a:xfrm>
              </p:grpSpPr>
              <p:sp>
                <p:nvSpPr>
                  <p:cNvPr id="93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2" y="7457"/>
                    <a:ext cx="735" cy="41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err="1">
                        <a:latin typeface="Arial" pitchFamily="34" charset="0"/>
                      </a:rPr>
                      <a:t>tn</a:t>
                    </a:r>
                    <a:endParaRPr kumimoji="0" lang="en-US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94" name="AutoShape 36"/>
                  <p:cNvSpPr>
                    <a:spLocks noChangeShapeType="1"/>
                  </p:cNvSpPr>
                  <p:nvPr/>
                </p:nvSpPr>
                <p:spPr bwMode="auto">
                  <a:xfrm>
                    <a:off x="1403" y="7861"/>
                    <a:ext cx="7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</p:grpSp>
            <p:sp>
              <p:nvSpPr>
                <p:cNvPr id="76" name="AutoShape 34"/>
                <p:cNvSpPr>
                  <a:spLocks noChangeShapeType="1"/>
                </p:cNvSpPr>
                <p:nvPr/>
              </p:nvSpPr>
              <p:spPr bwMode="auto">
                <a:xfrm>
                  <a:off x="9480" y="8103"/>
                  <a:ext cx="0" cy="64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grpSp>
              <p:nvGrpSpPr>
                <p:cNvPr id="9219" name="Group 18"/>
                <p:cNvGrpSpPr>
                  <a:grpSpLocks/>
                </p:cNvGrpSpPr>
                <p:nvPr/>
              </p:nvGrpSpPr>
              <p:grpSpPr bwMode="auto">
                <a:xfrm>
                  <a:off x="7110" y="8432"/>
                  <a:ext cx="2471" cy="1723"/>
                  <a:chOff x="7110" y="8432"/>
                  <a:chExt cx="2471" cy="1723"/>
                </a:xfrm>
              </p:grpSpPr>
              <p:grpSp>
                <p:nvGrpSpPr>
                  <p:cNvPr id="9220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7110" y="9078"/>
                    <a:ext cx="1814" cy="1077"/>
                    <a:chOff x="7110" y="9078"/>
                    <a:chExt cx="1814" cy="1077"/>
                  </a:xfrm>
                </p:grpSpPr>
                <p:sp>
                  <p:nvSpPr>
                    <p:cNvPr id="82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50" y="9078"/>
                      <a:ext cx="674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>
                          <a:latin typeface="Arial" pitchFamily="34" charset="0"/>
                        </a:rPr>
                        <a:t>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p:txBody>
                </p:sp>
                <p:sp>
                  <p:nvSpPr>
                    <p:cNvPr id="83" name="AutoShap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05" y="9408"/>
                      <a:ext cx="0" cy="6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sp>
                  <p:nvSpPr>
                    <p:cNvPr id="84" name="AutoShap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05" y="9408"/>
                      <a:ext cx="78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l-GR"/>
                    </a:p>
                  </p:txBody>
                </p:sp>
                <p:grpSp>
                  <p:nvGrpSpPr>
                    <p:cNvPr id="9221" name="Group 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10" y="9705"/>
                      <a:ext cx="780" cy="450"/>
                      <a:chOff x="7110" y="9705"/>
                      <a:chExt cx="780" cy="450"/>
                    </a:xfrm>
                  </p:grpSpPr>
                  <p:sp>
                    <p:nvSpPr>
                      <p:cNvPr id="86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200" y="9705"/>
                        <a:ext cx="600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600" dirty="0">
                            <a:latin typeface="Arial" pitchFamily="34" charset="0"/>
                          </a:rPr>
                          <a:t>mg</a:t>
                        </a:r>
                        <a:endPara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endParaRPr>
                      </a:p>
                    </p:txBody>
                  </p:sp>
                  <p:sp>
                    <p:nvSpPr>
                      <p:cNvPr id="88" name="AutoShape 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10" y="10053"/>
                        <a:ext cx="780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l-GR"/>
                      </a:p>
                    </p:txBody>
                  </p:sp>
                </p:grpSp>
              </p:grpSp>
              <p:sp>
                <p:nvSpPr>
                  <p:cNvPr id="79" name="AutoShape 21"/>
                  <p:cNvSpPr>
                    <a:spLocks noChangeShapeType="1"/>
                  </p:cNvSpPr>
                  <p:nvPr/>
                </p:nvSpPr>
                <p:spPr bwMode="auto">
                  <a:xfrm>
                    <a:off x="8685" y="8748"/>
                    <a:ext cx="0" cy="64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  <p:sp>
                <p:nvSpPr>
                  <p:cNvPr id="80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66" y="8432"/>
                    <a:ext cx="615" cy="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>
                        <a:latin typeface="Arial" pitchFamily="34" charset="0"/>
                      </a:rPr>
                      <a:t>Kg</a:t>
                    </a:r>
                    <a:endParaRPr kumimoji="0" lang="en-US" sz="16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81" name="AutoShape 19"/>
                  <p:cNvSpPr>
                    <a:spLocks noChangeShapeType="1"/>
                  </p:cNvSpPr>
                  <p:nvPr/>
                </p:nvSpPr>
                <p:spPr bwMode="auto">
                  <a:xfrm>
                    <a:off x="8685" y="8733"/>
                    <a:ext cx="7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l-GR"/>
                  </a:p>
                </p:txBody>
              </p:sp>
            </p:grpSp>
          </p:grpSp>
          <p:grpSp>
            <p:nvGrpSpPr>
              <p:cNvPr id="9222" name="Group 14"/>
              <p:cNvGrpSpPr>
                <a:grpSpLocks/>
              </p:cNvGrpSpPr>
              <p:nvPr/>
            </p:nvGrpSpPr>
            <p:grpSpPr bwMode="auto">
              <a:xfrm rot="-4474608">
                <a:off x="8973" y="7955"/>
                <a:ext cx="731" cy="496"/>
                <a:chOff x="3139" y="8024"/>
                <a:chExt cx="798" cy="546"/>
              </a:xfrm>
            </p:grpSpPr>
            <p:sp>
              <p:nvSpPr>
                <p:cNvPr id="73" name="Arc 16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74" name="AutoShape 15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9223" name="Group 11"/>
              <p:cNvGrpSpPr>
                <a:grpSpLocks/>
              </p:cNvGrpSpPr>
              <p:nvPr/>
            </p:nvGrpSpPr>
            <p:grpSpPr bwMode="auto">
              <a:xfrm rot="-4474608">
                <a:off x="8194" y="8564"/>
                <a:ext cx="798" cy="546"/>
                <a:chOff x="3139" y="8024"/>
                <a:chExt cx="798" cy="546"/>
              </a:xfrm>
            </p:grpSpPr>
            <p:sp>
              <p:nvSpPr>
                <p:cNvPr id="71" name="Arc 13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72" name="AutoShape 12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  <p:grpSp>
            <p:nvGrpSpPr>
              <p:cNvPr id="9224" name="Group 8"/>
              <p:cNvGrpSpPr>
                <a:grpSpLocks/>
              </p:cNvGrpSpPr>
              <p:nvPr/>
            </p:nvGrpSpPr>
            <p:grpSpPr bwMode="auto">
              <a:xfrm rot="-4474608">
                <a:off x="7384" y="9239"/>
                <a:ext cx="798" cy="546"/>
                <a:chOff x="3139" y="8024"/>
                <a:chExt cx="798" cy="546"/>
              </a:xfrm>
            </p:grpSpPr>
            <p:sp>
              <p:nvSpPr>
                <p:cNvPr id="69" name="Arc 10"/>
                <p:cNvSpPr>
                  <a:spLocks/>
                </p:cNvSpPr>
                <p:nvPr/>
              </p:nvSpPr>
              <p:spPr bwMode="auto">
                <a:xfrm rot="301876">
                  <a:off x="3139" y="8024"/>
                  <a:ext cx="738" cy="546"/>
                </a:xfrm>
                <a:custGeom>
                  <a:avLst/>
                  <a:gdLst>
                    <a:gd name="G0" fmla="+- 3613 0 0"/>
                    <a:gd name="G1" fmla="+- 21600 0 0"/>
                    <a:gd name="G2" fmla="+- 21600 0 0"/>
                    <a:gd name="T0" fmla="*/ 0 w 24149"/>
                    <a:gd name="T1" fmla="*/ 304 h 21600"/>
                    <a:gd name="T2" fmla="*/ 24149 w 24149"/>
                    <a:gd name="T3" fmla="*/ 14905 h 21600"/>
                    <a:gd name="T4" fmla="*/ 3613 w 2414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4149" h="21600" fill="none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</a:path>
                    <a:path w="24149" h="21600" stroke="0" extrusionOk="0">
                      <a:moveTo>
                        <a:pt x="0" y="304"/>
                      </a:moveTo>
                      <a:cubicBezTo>
                        <a:pt x="1193" y="101"/>
                        <a:pt x="2402" y="-1"/>
                        <a:pt x="3613" y="0"/>
                      </a:cubicBezTo>
                      <a:cubicBezTo>
                        <a:pt x="12962" y="0"/>
                        <a:pt x="21251" y="6015"/>
                        <a:pt x="24149" y="14904"/>
                      </a:cubicBezTo>
                      <a:lnTo>
                        <a:pt x="3613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  <p:sp>
              <p:nvSpPr>
                <p:cNvPr id="70" name="AutoShape 9"/>
                <p:cNvSpPr>
                  <a:spLocks noChangeShapeType="1"/>
                </p:cNvSpPr>
                <p:nvPr/>
              </p:nvSpPr>
              <p:spPr bwMode="auto">
                <a:xfrm>
                  <a:off x="3855" y="8433"/>
                  <a:ext cx="82" cy="13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l-GR"/>
                </a:p>
              </p:txBody>
            </p:sp>
          </p:grpSp>
        </p:grpSp>
      </p:grpSp>
      <p:pic>
        <p:nvPicPr>
          <p:cNvPr id="9217" name="Picture 1" descr="K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929066"/>
            <a:ext cx="11430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ασημί κλίμακες εικονογράφηση φορέα εξισορρόπηση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7" grpId="0" animBg="1"/>
      <p:bldP spid="8" grpId="0"/>
      <p:bldP spid="9" grpId="0"/>
      <p:bldP spid="6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5257808" cy="92869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X</a:t>
            </a:r>
            <a:r>
              <a:rPr lang="el-GR" sz="3600" b="1" dirty="0">
                <a:solidFill>
                  <a:srgbClr val="FF0000"/>
                </a:solidFill>
              </a:rPr>
              <a:t>ΡΟΝΟΣ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000108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Χρονικό διάστημα </a:t>
            </a:r>
            <a:r>
              <a:rPr kumimoji="0" lang="el-GR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mic Sans MS" pitchFamily="66" charset="0"/>
                <a:ea typeface="Times New Roman" pitchFamily="18" charset="0"/>
              </a:rPr>
              <a:t>είναι αυτό που μετρά το χρονόμετρο.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Times New Roman" pitchFamily="18" charset="0"/>
              </a:rPr>
              <a:t>Χρονική στιγμή </a:t>
            </a:r>
            <a:r>
              <a:rPr kumimoji="0" lang="el-GR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mic Sans MS" pitchFamily="66" charset="0"/>
                <a:ea typeface="Times New Roman" pitchFamily="18" charset="0"/>
              </a:rPr>
              <a:t>είναι αυτό που δείχνει το ρολόι. </a:t>
            </a:r>
            <a:endParaRPr kumimoji="0" 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0298" y="2285992"/>
            <a:ext cx="3214710" cy="46166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sz="2400" b="1" u="sng" dirty="0">
                <a:solidFill>
                  <a:srgbClr val="FF0000"/>
                </a:solidFill>
              </a:rPr>
              <a:t>ΜΟΝΑΔΕΣ ΧΡΟΝΟΥ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57488" y="3571876"/>
            <a:ext cx="2714644" cy="500066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  1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δευτερόλεπτο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 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(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s</a:t>
            </a:r>
            <a:r>
              <a:rPr kumimoji="0" lang="el-GR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500826" y="4572008"/>
            <a:ext cx="609601" cy="3571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571604" y="3929066"/>
            <a:ext cx="569913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•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428860" y="4714884"/>
            <a:ext cx="642942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•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143108" y="5143512"/>
            <a:ext cx="428625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AutoShape 4"/>
          <p:cNvSpPr>
            <a:spLocks noChangeShapeType="1"/>
          </p:cNvSpPr>
          <p:nvPr/>
        </p:nvSpPr>
        <p:spPr bwMode="auto">
          <a:xfrm>
            <a:off x="2071670" y="5429264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643042" y="4357694"/>
            <a:ext cx="785818" cy="333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071538" y="3929066"/>
            <a:ext cx="495300" cy="1106694"/>
            <a:chOff x="1440" y="6743"/>
            <a:chExt cx="780" cy="1741"/>
          </a:xfrm>
        </p:grpSpPr>
        <p:grpSp>
          <p:nvGrpSpPr>
            <p:cNvPr id="4" name="Group 33"/>
            <p:cNvGrpSpPr>
              <a:grpSpLocks/>
            </p:cNvGrpSpPr>
            <p:nvPr/>
          </p:nvGrpSpPr>
          <p:grpSpPr bwMode="auto">
            <a:xfrm>
              <a:off x="1440" y="6743"/>
              <a:ext cx="780" cy="1096"/>
              <a:chOff x="1440" y="6743"/>
              <a:chExt cx="780" cy="1096"/>
            </a:xfrm>
          </p:grpSpPr>
          <p:sp>
            <p:nvSpPr>
              <p:cNvPr id="4131" name="Text Box 35"/>
              <p:cNvSpPr txBox="1">
                <a:spLocks noChangeArrowheads="1"/>
              </p:cNvSpPr>
              <p:nvPr/>
            </p:nvSpPr>
            <p:spPr bwMode="auto">
              <a:xfrm>
                <a:off x="1440" y="6743"/>
                <a:ext cx="735" cy="6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  </a:t>
                </a: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h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30" name="AutoShape 34"/>
              <p:cNvSpPr>
                <a:spLocks noChangeShapeType="1"/>
              </p:cNvSpPr>
              <p:nvPr/>
            </p:nvSpPr>
            <p:spPr bwMode="auto">
              <a:xfrm>
                <a:off x="1440" y="7839"/>
                <a:ext cx="78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4128" name="AutoShape 32"/>
            <p:cNvSpPr>
              <a:spLocks noChangeShapeType="1"/>
            </p:cNvSpPr>
            <p:nvPr/>
          </p:nvSpPr>
          <p:spPr bwMode="auto">
            <a:xfrm>
              <a:off x="2220" y="7839"/>
              <a:ext cx="0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104" name="AutoShape 8"/>
          <p:cNvSpPr>
            <a:spLocks noChangeShapeType="1"/>
          </p:cNvSpPr>
          <p:nvPr/>
        </p:nvSpPr>
        <p:spPr bwMode="auto">
          <a:xfrm>
            <a:off x="1571604" y="5000636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3" name="AutoShape 7"/>
          <p:cNvSpPr>
            <a:spLocks noChangeShapeType="1"/>
          </p:cNvSpPr>
          <p:nvPr/>
        </p:nvSpPr>
        <p:spPr bwMode="auto">
          <a:xfrm>
            <a:off x="2071670" y="5000636"/>
            <a:ext cx="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 rot="263923">
            <a:off x="1369816" y="4233729"/>
            <a:ext cx="506413" cy="346075"/>
            <a:chOff x="3139" y="8024"/>
            <a:chExt cx="798" cy="546"/>
          </a:xfrm>
        </p:grpSpPr>
        <p:sp>
          <p:nvSpPr>
            <p:cNvPr id="4126" name="Arc 30"/>
            <p:cNvSpPr>
              <a:spLocks/>
            </p:cNvSpPr>
            <p:nvPr/>
          </p:nvSpPr>
          <p:spPr bwMode="auto">
            <a:xfrm rot="301876">
              <a:off x="3139" y="8024"/>
              <a:ext cx="738" cy="546"/>
            </a:xfrm>
            <a:custGeom>
              <a:avLst/>
              <a:gdLst>
                <a:gd name="G0" fmla="+- 3613 0 0"/>
                <a:gd name="G1" fmla="+- 21600 0 0"/>
                <a:gd name="G2" fmla="+- 21600 0 0"/>
                <a:gd name="T0" fmla="*/ 0 w 24149"/>
                <a:gd name="T1" fmla="*/ 304 h 21600"/>
                <a:gd name="T2" fmla="*/ 24149 w 24149"/>
                <a:gd name="T3" fmla="*/ 14905 h 21600"/>
                <a:gd name="T4" fmla="*/ 3613 w 241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49" h="21600" fill="none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</a:path>
                <a:path w="24149" h="21600" stroke="0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  <a:lnTo>
                    <a:pt x="36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25" name="AutoShape 29"/>
            <p:cNvSpPr>
              <a:spLocks noChangeShapeType="1"/>
            </p:cNvSpPr>
            <p:nvPr/>
          </p:nvSpPr>
          <p:spPr bwMode="auto">
            <a:xfrm>
              <a:off x="3855" y="8433"/>
              <a:ext cx="82" cy="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7" name="Group 13"/>
          <p:cNvGrpSpPr>
            <a:grpSpLocks/>
          </p:cNvGrpSpPr>
          <p:nvPr/>
        </p:nvGrpSpPr>
        <p:grpSpPr bwMode="auto">
          <a:xfrm rot="831662">
            <a:off x="2034312" y="4913381"/>
            <a:ext cx="506413" cy="346075"/>
            <a:chOff x="3139" y="8024"/>
            <a:chExt cx="798" cy="546"/>
          </a:xfrm>
        </p:grpSpPr>
        <p:sp>
          <p:nvSpPr>
            <p:cNvPr id="4111" name="Arc 15"/>
            <p:cNvSpPr>
              <a:spLocks/>
            </p:cNvSpPr>
            <p:nvPr/>
          </p:nvSpPr>
          <p:spPr bwMode="auto">
            <a:xfrm rot="301876">
              <a:off x="3139" y="8024"/>
              <a:ext cx="738" cy="546"/>
            </a:xfrm>
            <a:custGeom>
              <a:avLst/>
              <a:gdLst>
                <a:gd name="G0" fmla="+- 3613 0 0"/>
                <a:gd name="G1" fmla="+- 21600 0 0"/>
                <a:gd name="G2" fmla="+- 21600 0 0"/>
                <a:gd name="T0" fmla="*/ 0 w 24149"/>
                <a:gd name="T1" fmla="*/ 304 h 21600"/>
                <a:gd name="T2" fmla="*/ 24149 w 24149"/>
                <a:gd name="T3" fmla="*/ 14905 h 21600"/>
                <a:gd name="T4" fmla="*/ 3613 w 241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49" h="21600" fill="none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</a:path>
                <a:path w="24149" h="21600" stroke="0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  <a:lnTo>
                    <a:pt x="36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10" name="AutoShape 14"/>
            <p:cNvSpPr>
              <a:spLocks noChangeShapeType="1"/>
            </p:cNvSpPr>
            <p:nvPr/>
          </p:nvSpPr>
          <p:spPr bwMode="auto">
            <a:xfrm>
              <a:off x="3855" y="8433"/>
              <a:ext cx="82" cy="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429388" y="3857628"/>
            <a:ext cx="577850" cy="390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:60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715008" y="4286256"/>
            <a:ext cx="714380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el-G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60</a:t>
            </a: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7215206" y="3714752"/>
            <a:ext cx="466725" cy="263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1" name="AutoShape 25"/>
          <p:cNvSpPr>
            <a:spLocks noChangeShapeType="1"/>
          </p:cNvSpPr>
          <p:nvPr/>
        </p:nvSpPr>
        <p:spPr bwMode="auto">
          <a:xfrm>
            <a:off x="7143768" y="4500570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20" name="AutoShape 24"/>
          <p:cNvSpPr>
            <a:spLocks noChangeShapeType="1"/>
          </p:cNvSpPr>
          <p:nvPr/>
        </p:nvSpPr>
        <p:spPr bwMode="auto">
          <a:xfrm>
            <a:off x="7143768" y="4500570"/>
            <a:ext cx="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715008" y="4857760"/>
            <a:ext cx="642939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AutoShape 3"/>
          <p:cNvSpPr>
            <a:spLocks noChangeShapeType="1"/>
          </p:cNvSpPr>
          <p:nvPr/>
        </p:nvSpPr>
        <p:spPr bwMode="auto">
          <a:xfrm flipV="1">
            <a:off x="5857884" y="5332107"/>
            <a:ext cx="785818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19" name="AutoShape 23"/>
          <p:cNvSpPr>
            <a:spLocks noChangeShapeType="1"/>
          </p:cNvSpPr>
          <p:nvPr/>
        </p:nvSpPr>
        <p:spPr bwMode="auto">
          <a:xfrm>
            <a:off x="6643702" y="4929198"/>
            <a:ext cx="0" cy="409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118" name="AutoShape 22"/>
          <p:cNvSpPr>
            <a:spLocks noChangeShapeType="1"/>
          </p:cNvSpPr>
          <p:nvPr/>
        </p:nvSpPr>
        <p:spPr bwMode="auto">
          <a:xfrm>
            <a:off x="6643702" y="4929198"/>
            <a:ext cx="4953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 rot="17125392">
            <a:off x="6125003" y="4751509"/>
            <a:ext cx="463550" cy="314325"/>
            <a:chOff x="3139" y="8024"/>
            <a:chExt cx="798" cy="546"/>
          </a:xfrm>
        </p:grpSpPr>
        <p:sp>
          <p:nvSpPr>
            <p:cNvPr id="4117" name="Arc 21"/>
            <p:cNvSpPr>
              <a:spLocks/>
            </p:cNvSpPr>
            <p:nvPr/>
          </p:nvSpPr>
          <p:spPr bwMode="auto">
            <a:xfrm rot="301876">
              <a:off x="3139" y="8024"/>
              <a:ext cx="738" cy="546"/>
            </a:xfrm>
            <a:custGeom>
              <a:avLst/>
              <a:gdLst>
                <a:gd name="G0" fmla="+- 3613 0 0"/>
                <a:gd name="G1" fmla="+- 21600 0 0"/>
                <a:gd name="G2" fmla="+- 21600 0 0"/>
                <a:gd name="T0" fmla="*/ 0 w 24149"/>
                <a:gd name="T1" fmla="*/ 304 h 21600"/>
                <a:gd name="T2" fmla="*/ 24149 w 24149"/>
                <a:gd name="T3" fmla="*/ 14905 h 21600"/>
                <a:gd name="T4" fmla="*/ 3613 w 241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49" h="21600" fill="none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</a:path>
                <a:path w="24149" h="21600" stroke="0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  <a:lnTo>
                    <a:pt x="36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16" name="AutoShape 20"/>
            <p:cNvSpPr>
              <a:spLocks noChangeShapeType="1"/>
            </p:cNvSpPr>
            <p:nvPr/>
          </p:nvSpPr>
          <p:spPr bwMode="auto">
            <a:xfrm>
              <a:off x="3855" y="8433"/>
              <a:ext cx="82" cy="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17125392">
            <a:off x="6696078" y="4189011"/>
            <a:ext cx="506412" cy="346075"/>
            <a:chOff x="3139" y="8024"/>
            <a:chExt cx="798" cy="546"/>
          </a:xfrm>
        </p:grpSpPr>
        <p:sp>
          <p:nvSpPr>
            <p:cNvPr id="4107" name="Arc 11"/>
            <p:cNvSpPr>
              <a:spLocks/>
            </p:cNvSpPr>
            <p:nvPr/>
          </p:nvSpPr>
          <p:spPr bwMode="auto">
            <a:xfrm rot="301876">
              <a:off x="3139" y="8024"/>
              <a:ext cx="738" cy="546"/>
            </a:xfrm>
            <a:custGeom>
              <a:avLst/>
              <a:gdLst>
                <a:gd name="G0" fmla="+- 3613 0 0"/>
                <a:gd name="G1" fmla="+- 21600 0 0"/>
                <a:gd name="G2" fmla="+- 21600 0 0"/>
                <a:gd name="T0" fmla="*/ 0 w 24149"/>
                <a:gd name="T1" fmla="*/ 304 h 21600"/>
                <a:gd name="T2" fmla="*/ 24149 w 24149"/>
                <a:gd name="T3" fmla="*/ 14905 h 21600"/>
                <a:gd name="T4" fmla="*/ 3613 w 241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149" h="21600" fill="none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</a:path>
                <a:path w="24149" h="21600" stroke="0" extrusionOk="0">
                  <a:moveTo>
                    <a:pt x="0" y="304"/>
                  </a:moveTo>
                  <a:cubicBezTo>
                    <a:pt x="1193" y="101"/>
                    <a:pt x="2402" y="-1"/>
                    <a:pt x="3613" y="0"/>
                  </a:cubicBezTo>
                  <a:cubicBezTo>
                    <a:pt x="12962" y="0"/>
                    <a:pt x="21251" y="6015"/>
                    <a:pt x="24149" y="14904"/>
                  </a:cubicBezTo>
                  <a:lnTo>
                    <a:pt x="3613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106" name="AutoShape 10"/>
            <p:cNvSpPr>
              <a:spLocks noChangeShapeType="1"/>
            </p:cNvSpPr>
            <p:nvPr/>
          </p:nvSpPr>
          <p:spPr bwMode="auto">
            <a:xfrm>
              <a:off x="3855" y="8433"/>
              <a:ext cx="82" cy="1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38" name="Rectangle 4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39" name="Rectangle 4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         </a:t>
            </a: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</a:t>
            </a:r>
            <a:endParaRPr kumimoji="0" lang="el-G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2" name="Rectangle 4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   </a:t>
            </a:r>
            <a:endParaRPr kumimoji="0" lang="el-GR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                                       </a:t>
            </a: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0034" y="2928934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 Μονάδα μέτρησης του χρόνου στο Διεθνές Σύστημα μονάδων (</a:t>
            </a:r>
            <a:r>
              <a:rPr lang="en-US" b="1" dirty="0"/>
              <a:t>S</a:t>
            </a:r>
            <a:r>
              <a:rPr lang="el-GR" b="1" dirty="0"/>
              <a:t>.</a:t>
            </a:r>
            <a:r>
              <a:rPr lang="en-US" b="1" dirty="0"/>
              <a:t>I</a:t>
            </a:r>
            <a:r>
              <a:rPr lang="el-GR" b="1" dirty="0"/>
              <a:t>.)</a:t>
            </a:r>
            <a:br>
              <a:rPr lang="el-GR" b="1" dirty="0"/>
            </a:br>
            <a:endParaRPr lang="el-GR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714876" y="428604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500694" y="285728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 </a:t>
            </a:r>
            <a:r>
              <a:rPr lang="en-US" sz="2400" b="1" dirty="0"/>
              <a:t>t  </a:t>
            </a:r>
            <a:r>
              <a:rPr lang="el-GR" sz="2400" dirty="0"/>
              <a:t>(</a:t>
            </a:r>
            <a:r>
              <a:rPr lang="en-US" sz="2400" dirty="0"/>
              <a:t>time</a:t>
            </a:r>
            <a:r>
              <a:rPr lang="el-GR" sz="2400" dirty="0"/>
              <a:t>)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3894133" y="3392487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1" name="Picture 1" descr="perna_xron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14488"/>
            <a:ext cx="10794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3485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5143512"/>
            <a:ext cx="1214446" cy="123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8780313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785794"/>
            <a:ext cx="629845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37802"/>
            <a:ext cx="4800600" cy="511156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Μεταβολή ενός μεγέθους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113" y="1962083"/>
            <a:ext cx="821537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b="1" dirty="0"/>
              <a:t>Μεταβολή ενός μεγέθους = </a:t>
            </a:r>
          </a:p>
          <a:p>
            <a:r>
              <a:rPr lang="el-GR" sz="2000" b="1" dirty="0"/>
              <a:t>                 τελική τιμή - αρχική τιμή του μεγέθους</a:t>
            </a:r>
            <a:endParaRPr lang="el-GR" sz="2000" dirty="0"/>
          </a:p>
        </p:txBody>
      </p:sp>
      <p:sp>
        <p:nvSpPr>
          <p:cNvPr id="7" name="Rectangle 6"/>
          <p:cNvSpPr/>
          <p:nvPr/>
        </p:nvSpPr>
        <p:spPr>
          <a:xfrm>
            <a:off x="4114800" y="3818772"/>
            <a:ext cx="344523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l-GR" sz="2000" dirty="0"/>
              <a:t>με το ελληνικό γράμμα δέλτα </a:t>
            </a:r>
            <a:r>
              <a:rPr lang="el-GR" sz="2000" b="1" dirty="0"/>
              <a:t>Δ</a:t>
            </a:r>
          </a:p>
        </p:txBody>
      </p:sp>
      <p:sp>
        <p:nvSpPr>
          <p:cNvPr id="11" name="Bent-Up Arrow 10"/>
          <p:cNvSpPr/>
          <p:nvPr/>
        </p:nvSpPr>
        <p:spPr>
          <a:xfrm rot="5400000">
            <a:off x="3342701" y="3432862"/>
            <a:ext cx="1000132" cy="4643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2932443" y="2795637"/>
            <a:ext cx="157163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dirty="0"/>
              <a:t>παριστάνεται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2113" y="4473063"/>
            <a:ext cx="8143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Π. χ.   </a:t>
            </a:r>
            <a:r>
              <a:rPr lang="el-GR" sz="2000" b="1" dirty="0"/>
              <a:t>Μεταβολή της θερμοκρασίας </a:t>
            </a:r>
            <a:r>
              <a:rPr lang="el-GR" sz="2000" dirty="0"/>
              <a:t>ενός σώματος   :   </a:t>
            </a:r>
          </a:p>
          <a:p>
            <a:r>
              <a:rPr lang="el-GR" sz="2000" dirty="0"/>
              <a:t>                                       </a:t>
            </a:r>
            <a:r>
              <a:rPr lang="el-GR" sz="2400" dirty="0" err="1"/>
              <a:t>Δθ</a:t>
            </a:r>
            <a:r>
              <a:rPr lang="el-GR" sz="2400" dirty="0"/>
              <a:t> = </a:t>
            </a:r>
            <a:r>
              <a:rPr lang="el-GR" sz="2400" dirty="0" err="1"/>
              <a:t>θ</a:t>
            </a:r>
            <a:r>
              <a:rPr lang="el-GR" sz="2400" baseline="-25000" dirty="0" err="1"/>
              <a:t>τελ</a:t>
            </a:r>
            <a:r>
              <a:rPr lang="el-GR" sz="2400" dirty="0"/>
              <a:t> - </a:t>
            </a:r>
            <a:r>
              <a:rPr lang="el-GR" sz="2400" dirty="0" err="1"/>
              <a:t>θ</a:t>
            </a:r>
            <a:r>
              <a:rPr lang="el-GR" sz="2400" baseline="-25000" dirty="0" err="1"/>
              <a:t>αρχ</a:t>
            </a:r>
            <a:r>
              <a:rPr lang="el-GR" sz="2400" dirty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7158" y="5350757"/>
            <a:ext cx="81439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           </a:t>
            </a:r>
            <a:r>
              <a:rPr lang="el-GR" sz="2000" b="1" dirty="0"/>
              <a:t>Μεταβολή της ταχύτητας </a:t>
            </a:r>
            <a:r>
              <a:rPr lang="el-GR" sz="2000" dirty="0"/>
              <a:t>ενός σώματος   :   </a:t>
            </a:r>
          </a:p>
          <a:p>
            <a:r>
              <a:rPr lang="el-GR" sz="2000" dirty="0"/>
              <a:t>                                       </a:t>
            </a:r>
            <a:r>
              <a:rPr lang="el-GR" sz="2400" dirty="0" err="1"/>
              <a:t>Δυ</a:t>
            </a:r>
            <a:r>
              <a:rPr lang="el-GR" sz="2400" dirty="0"/>
              <a:t> = </a:t>
            </a:r>
            <a:r>
              <a:rPr lang="el-GR" sz="2400" dirty="0" err="1"/>
              <a:t>υ</a:t>
            </a:r>
            <a:r>
              <a:rPr lang="el-GR" sz="2400" baseline="-25000" dirty="0" err="1"/>
              <a:t>τελ</a:t>
            </a:r>
            <a:r>
              <a:rPr lang="el-GR" sz="2400" dirty="0"/>
              <a:t> - </a:t>
            </a:r>
            <a:r>
              <a:rPr lang="el-GR" sz="2400" dirty="0" err="1"/>
              <a:t>υ</a:t>
            </a:r>
            <a:r>
              <a:rPr lang="el-GR" sz="2400" baseline="-25000" dirty="0" err="1"/>
              <a:t>αρχ</a:t>
            </a:r>
            <a:r>
              <a:rPr lang="el-GR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13" grpId="0"/>
      <p:bldP spid="19" grpId="0"/>
    </p:bldLst>
  </p:timing>
</p:sld>
</file>

<file path=ppt/theme/theme1.xml><?xml version="1.0" encoding="utf-8"?>
<a:theme xmlns:a="http://schemas.openxmlformats.org/drawingml/2006/main" name="Δίχρωμος συνδυασμός">
  <a:themeElements>
    <a:clrScheme name="Δίχρωμος συνδυασμός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Δίχρωμος συνδυασμός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ίχρωμος συνδυασμός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ίχρωμος συνδυασμός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ίχρωμος συνδυασμός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2401</TotalTime>
  <Words>939</Words>
  <Application>Microsoft Office PowerPoint</Application>
  <PresentationFormat>Προβολή στην οθόνη (4:3)</PresentationFormat>
  <Paragraphs>260</Paragraphs>
  <Slides>23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31" baseType="lpstr">
      <vt:lpstr>Arial</vt:lpstr>
      <vt:lpstr>Calibri</vt:lpstr>
      <vt:lpstr>Comic Sans MS</vt:lpstr>
      <vt:lpstr>Tahoma</vt:lpstr>
      <vt:lpstr>Times New Roman</vt:lpstr>
      <vt:lpstr>Wingdings</vt:lpstr>
      <vt:lpstr>Δίχρωμος συνδυασμός</vt:lpstr>
      <vt:lpstr>Equation</vt:lpstr>
      <vt:lpstr>Φυσική Α Λυκείου</vt:lpstr>
      <vt:lpstr>Θεμελιώδη- Παράγωγα Μεγέθη</vt:lpstr>
      <vt:lpstr>Το Διεθνές Σύστημα Μονάδων S.I.</vt:lpstr>
      <vt:lpstr>Είδη Μεγεθών στη Φυσική</vt:lpstr>
      <vt:lpstr>Παρουσίαση του PowerPoint</vt:lpstr>
      <vt:lpstr>MAZA</vt:lpstr>
      <vt:lpstr>XΡΟΝΟΣ</vt:lpstr>
      <vt:lpstr>Παρουσίαση του PowerPoint</vt:lpstr>
      <vt:lpstr>Μεταβολή ενός μεγέθους</vt:lpstr>
      <vt:lpstr>Παρουσίαση του PowerPoint</vt:lpstr>
      <vt:lpstr>Διανυσματικά μεγέθη</vt:lpstr>
      <vt:lpstr>Διανυσματικά μεγέθη</vt:lpstr>
      <vt:lpstr>Διανύσματα</vt:lpstr>
      <vt:lpstr>Διανύσματα</vt:lpstr>
      <vt:lpstr>Πράξεις στα διανύσματα</vt:lpstr>
      <vt:lpstr>Διαγράμματα-Γραφικές Παραστάσεις</vt:lpstr>
      <vt:lpstr>Σύστημα αναφοράς</vt:lpstr>
      <vt:lpstr>Θέση x</vt:lpstr>
      <vt:lpstr>Μετατόπιση Δx</vt:lpstr>
      <vt:lpstr>Μετατόπιση Δx</vt:lpstr>
      <vt:lpstr>Διάστημα s</vt:lpstr>
      <vt:lpstr>Μέση Ταχύτητα</vt:lpstr>
      <vt:lpstr>Διανυσματική μέση ταχύτητα</vt:lpstr>
    </vt:vector>
  </TitlesOfParts>
  <Company>KATSOYLHS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260</cp:revision>
  <dcterms:created xsi:type="dcterms:W3CDTF">2005-06-08T14:24:09Z</dcterms:created>
  <dcterms:modified xsi:type="dcterms:W3CDTF">2020-10-25T08:57:30Z</dcterms:modified>
</cp:coreProperties>
</file>