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DM Sans Semi 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Inter Medium" charset="0"/>
      <p:regular r:id="rId2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7" d="100"/>
          <a:sy n="77" d="100"/>
        </p:scale>
        <p:origin x="-216" y="2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C9FB-B0EC-4902-9566-913DF70675C5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D726-15F3-440F-AB1D-D3300C758D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9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ΜΕΘΟΔΟΛΟΓΙΑ ΑΝΑΛΥΣΗΣ ΚΑΙ ΕΠΕΞΕΡΓΑΣΙΑΣ ΙΣΤΟΡΙΚΩΝ ΠΗΓΩΝ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Η ανάλυση και επεξεργασία ιστορικών πηγών αποτελεί θεμελιώδη διαδικασία για την κατανόηση και ερμηνεία της ιστορίας. Αυτή η παρουσίαση θα εξετάσει τη μεθοδολογία που χρησιμοποιείται για την αποτελεσματική ανάλυση και αξιοποίηση των ιστορικών πηγών.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0275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003012"/>
            <a:ext cx="355389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 err="1" smtClean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Vasilis</a:t>
            </a:r>
            <a:r>
              <a:rPr lang="en-US" sz="2200" b="1" dirty="0" smtClean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Varsamopoulos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871" y="728782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Οργάνωση και σύνθεση απάντησης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71" y="2317313"/>
            <a:ext cx="1024890" cy="150911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36180" y="2522220"/>
            <a:ext cx="4048958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Δομή παρουσίασης πληροφοριών</a:t>
            </a:r>
            <a:endParaRPr lang="en-US" sz="2000" b="1" dirty="0"/>
          </a:p>
        </p:txBody>
      </p:sp>
      <p:sp>
        <p:nvSpPr>
          <p:cNvPr id="6" name="Text 2"/>
          <p:cNvSpPr/>
          <p:nvPr/>
        </p:nvSpPr>
        <p:spPr>
          <a:xfrm>
            <a:off x="7536180" y="2965490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Οι σχετικές πληροφορίες του βιβλίου και τα στοιχεία από τις πηγές πρέπει να παρουσιάζονται με χρονική και λογική σειρά.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871" y="3826431"/>
            <a:ext cx="1024890" cy="183713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6180" y="4031337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Προεργασία</a:t>
            </a:r>
            <a:endParaRPr lang="en-US" sz="2000" b="1" dirty="0"/>
          </a:p>
        </p:txBody>
      </p:sp>
      <p:sp>
        <p:nvSpPr>
          <p:cNvPr id="9" name="Text 4"/>
          <p:cNvSpPr/>
          <p:nvPr/>
        </p:nvSpPr>
        <p:spPr>
          <a:xfrm>
            <a:off x="7536180" y="4474607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Η δημιουργία ενός συνοπτικού σχεδιαγράμματος βοηθά στην οργάνωση της απάντησης και στη σύνδεση των δεδομένων του βιβλίου και της πηγής.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871" y="5663565"/>
            <a:ext cx="1024890" cy="183713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6180" y="5868472"/>
            <a:ext cx="3073360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Συγγραφή της απάντησης</a:t>
            </a:r>
            <a:endParaRPr lang="en-US" sz="2000" b="1" dirty="0"/>
          </a:p>
        </p:txBody>
      </p:sp>
      <p:sp>
        <p:nvSpPr>
          <p:cNvPr id="12" name="Text 6"/>
          <p:cNvSpPr/>
          <p:nvPr/>
        </p:nvSpPr>
        <p:spPr>
          <a:xfrm>
            <a:off x="7536180" y="6311741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Κατά τη σύνθεση της απάντησης, γίνεται χρήση μεταβατικών φράσεων ώστε να διασφαλιστεί η ομαλή σύνδεση των πληροφοριών.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Δομή απάντησης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5024" y="2959179"/>
            <a:ext cx="987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09272" y="60681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Επίλογος</a:t>
            </a:r>
            <a:endParaRPr lang="en-US" sz="2200" b="1" dirty="0"/>
          </a:p>
        </p:txBody>
      </p:sp>
      <p:sp>
        <p:nvSpPr>
          <p:cNvPr id="6" name="Text 3"/>
          <p:cNvSpPr/>
          <p:nvPr/>
        </p:nvSpPr>
        <p:spPr>
          <a:xfrm>
            <a:off x="7509272" y="6467831"/>
            <a:ext cx="64706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Σύντομος, περιεκτικός και με σαφή αίσθηση ολοκλήρωσης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2520" y="4469249"/>
            <a:ext cx="16359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Κυρίως απάντηση</a:t>
            </a:r>
            <a:endParaRPr lang="en-US" sz="2200" b="1" dirty="0"/>
          </a:p>
        </p:txBody>
      </p:sp>
      <p:sp>
        <p:nvSpPr>
          <p:cNvPr id="11" name="Text 7"/>
          <p:cNvSpPr/>
          <p:nvPr/>
        </p:nvSpPr>
        <p:spPr>
          <a:xfrm>
            <a:off x="6433304" y="4469249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Οργανωμένη σε παραγράφους, συνδυάζοντας πληροφορίες από το βιβλίο και τις πηγές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9425" y="6195774"/>
            <a:ext cx="16978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5357217" y="2678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Πρόλογος</a:t>
            </a:r>
            <a:endParaRPr lang="en-US" sz="2200" b="1" dirty="0"/>
          </a:p>
        </p:txBody>
      </p:sp>
      <p:sp>
        <p:nvSpPr>
          <p:cNvPr id="16" name="Text 11"/>
          <p:cNvSpPr/>
          <p:nvPr/>
        </p:nvSpPr>
        <p:spPr>
          <a:xfrm>
            <a:off x="5357217" y="3085577"/>
            <a:ext cx="42813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Γενική και σύντομη εισαγωγή στο θέμα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40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Πρόλογος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28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89648" y="3213140"/>
            <a:ext cx="1184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Συνοπτική αναφορά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1530906" y="3618548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Μια συνοπτική αναφορά στα γεγονότα ή τα δεδομένα που προηγήθηκαν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3128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7585591" y="3213140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165783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Αξιολόγηση</a:t>
            </a:r>
            <a:endParaRPr lang="en-US" sz="2200" b="1" dirty="0"/>
          </a:p>
        </p:txBody>
      </p:sp>
      <p:sp>
        <p:nvSpPr>
          <p:cNvPr id="10" name="Text 8"/>
          <p:cNvSpPr/>
          <p:nvPr/>
        </p:nvSpPr>
        <p:spPr>
          <a:xfrm>
            <a:off x="8165783" y="3618548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Την αξιολόγηση του γενικού πνεύματος της ενότητας του σχολικού βιβλίου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48263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947023" y="4911328"/>
            <a:ext cx="2038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530906" y="4826318"/>
            <a:ext cx="43700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Χρήση εισαγωγικής παραγράφου</a:t>
            </a:r>
            <a:endParaRPr lang="en-US" sz="2200" b="1" dirty="0"/>
          </a:p>
        </p:txBody>
      </p:sp>
      <p:sp>
        <p:nvSpPr>
          <p:cNvPr id="14" name="Text 12"/>
          <p:cNvSpPr/>
          <p:nvPr/>
        </p:nvSpPr>
        <p:spPr>
          <a:xfrm>
            <a:off x="1530906" y="5316736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Τη χρήση της πρώτης παραγράφου του κεφαλαίου, εφόσον αυτή λειτουργεί εισαγωγικά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48263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7575233" y="4911328"/>
            <a:ext cx="21705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8165783" y="48263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Σύντομη σύνοψη</a:t>
            </a:r>
            <a:endParaRPr lang="en-US" sz="2200" b="1" dirty="0"/>
          </a:p>
        </p:txBody>
      </p:sp>
      <p:sp>
        <p:nvSpPr>
          <p:cNvPr id="18" name="Text 16"/>
          <p:cNvSpPr/>
          <p:nvPr/>
        </p:nvSpPr>
        <p:spPr>
          <a:xfrm>
            <a:off x="8165783" y="5316736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Μια σύντομη σύνοψη των προηγούμενων γεγονότων, ώστε να δημιουργηθεί η αίσθηση της ιστορικής συνέχειας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3302" y="552569"/>
            <a:ext cx="5024318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Κυρίως απάντηση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993219" y="1481971"/>
            <a:ext cx="22860" cy="6197560"/>
          </a:xfrm>
          <a:prstGeom prst="roundRect">
            <a:avLst>
              <a:gd name="adj" fmla="val 131872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1207830" y="1922502"/>
            <a:ext cx="703302" cy="22860"/>
          </a:xfrm>
          <a:prstGeom prst="roundRect">
            <a:avLst>
              <a:gd name="adj" fmla="val 131872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778609" y="1707952"/>
            <a:ext cx="452080" cy="4520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952202" y="1783199"/>
            <a:ext cx="104894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5"/>
          <p:cNvSpPr/>
          <p:nvPr/>
        </p:nvSpPr>
        <p:spPr>
          <a:xfrm>
            <a:off x="2109907" y="1682829"/>
            <a:ext cx="2512100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1η παράγραφος</a:t>
            </a:r>
            <a:endParaRPr lang="en-US" sz="1950" b="1" dirty="0"/>
          </a:p>
        </p:txBody>
      </p:sp>
      <p:sp>
        <p:nvSpPr>
          <p:cNvPr id="8" name="Text 6"/>
          <p:cNvSpPr/>
          <p:nvPr/>
        </p:nvSpPr>
        <p:spPr>
          <a:xfrm>
            <a:off x="2109907" y="2117288"/>
            <a:ext cx="11817191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Παρουσίαση της πρώτης πληροφορίας από το σχολικό βιβλίο και σύνδεση με τη σχετική πληροφορία από την πηγή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1207830" y="3281005"/>
            <a:ext cx="703302" cy="22860"/>
          </a:xfrm>
          <a:prstGeom prst="roundRect">
            <a:avLst>
              <a:gd name="adj" fmla="val 131872"/>
            </a:avLst>
          </a:prstGeom>
          <a:solidFill>
            <a:srgbClr val="D8D4D4"/>
          </a:solidFill>
          <a:ln/>
        </p:spPr>
      </p:sp>
      <p:sp>
        <p:nvSpPr>
          <p:cNvPr id="10" name="Shape 8"/>
          <p:cNvSpPr/>
          <p:nvPr/>
        </p:nvSpPr>
        <p:spPr>
          <a:xfrm>
            <a:off x="778609" y="3066455"/>
            <a:ext cx="452080" cy="4520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917674" y="3141702"/>
            <a:ext cx="173950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2" name="Text 10"/>
          <p:cNvSpPr/>
          <p:nvPr/>
        </p:nvSpPr>
        <p:spPr>
          <a:xfrm>
            <a:off x="2109907" y="3041333"/>
            <a:ext cx="2512100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2η παράγραφος</a:t>
            </a:r>
            <a:endParaRPr lang="en-US" sz="1950" b="1" dirty="0"/>
          </a:p>
        </p:txBody>
      </p:sp>
      <p:sp>
        <p:nvSpPr>
          <p:cNvPr id="13" name="Text 11"/>
          <p:cNvSpPr/>
          <p:nvPr/>
        </p:nvSpPr>
        <p:spPr>
          <a:xfrm>
            <a:off x="2109907" y="3475792"/>
            <a:ext cx="11817191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Ανάπτυξη της δεύτερης πληροφορίας από το σχολικό βιβλίο και αντιστοίχιση με τη δεύτερη σχετική πληροφορία της πηγής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1207830" y="4960977"/>
            <a:ext cx="703302" cy="22860"/>
          </a:xfrm>
          <a:prstGeom prst="roundRect">
            <a:avLst>
              <a:gd name="adj" fmla="val 131872"/>
            </a:avLst>
          </a:prstGeom>
          <a:solidFill>
            <a:srgbClr val="D8D4D4"/>
          </a:solidFill>
          <a:ln/>
        </p:spPr>
      </p:sp>
      <p:sp>
        <p:nvSpPr>
          <p:cNvPr id="15" name="Shape 13"/>
          <p:cNvSpPr/>
          <p:nvPr/>
        </p:nvSpPr>
        <p:spPr>
          <a:xfrm>
            <a:off x="778609" y="4746427"/>
            <a:ext cx="452080" cy="4520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914340" y="4821674"/>
            <a:ext cx="18061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7" name="Text 15"/>
          <p:cNvSpPr/>
          <p:nvPr/>
        </p:nvSpPr>
        <p:spPr>
          <a:xfrm>
            <a:off x="2109907" y="4721304"/>
            <a:ext cx="2634972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Επόμενες παράγραφοι</a:t>
            </a:r>
            <a:endParaRPr lang="en-US" sz="1950" b="1" dirty="0"/>
          </a:p>
        </p:txBody>
      </p:sp>
      <p:sp>
        <p:nvSpPr>
          <p:cNvPr id="18" name="Text 16"/>
          <p:cNvSpPr/>
          <p:nvPr/>
        </p:nvSpPr>
        <p:spPr>
          <a:xfrm>
            <a:off x="2109907" y="5155763"/>
            <a:ext cx="11817191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Κάθε νέα πληροφορία του βιβλίου συνδέεται με την αντίστοιχη πληροφορία της πηγής, παρουσιάζοντας τις πληροφορίες με χρονική και λογική σειρά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1207830" y="6640949"/>
            <a:ext cx="703302" cy="22860"/>
          </a:xfrm>
          <a:prstGeom prst="roundRect">
            <a:avLst>
              <a:gd name="adj" fmla="val 131872"/>
            </a:avLst>
          </a:prstGeom>
          <a:solidFill>
            <a:srgbClr val="D8D4D4"/>
          </a:solidFill>
          <a:ln/>
        </p:spPr>
      </p:sp>
      <p:sp>
        <p:nvSpPr>
          <p:cNvPr id="20" name="Shape 18"/>
          <p:cNvSpPr/>
          <p:nvPr/>
        </p:nvSpPr>
        <p:spPr>
          <a:xfrm>
            <a:off x="778609" y="6426398"/>
            <a:ext cx="452080" cy="4520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21" name="Text 19"/>
          <p:cNvSpPr/>
          <p:nvPr/>
        </p:nvSpPr>
        <p:spPr>
          <a:xfrm>
            <a:off x="908506" y="6501646"/>
            <a:ext cx="192286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2" name="Text 20"/>
          <p:cNvSpPr/>
          <p:nvPr/>
        </p:nvSpPr>
        <p:spPr>
          <a:xfrm>
            <a:off x="2109907" y="6401276"/>
            <a:ext cx="2794278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Τελευταίες παράγραφοι</a:t>
            </a:r>
            <a:endParaRPr lang="en-US" sz="1950" b="1" dirty="0"/>
          </a:p>
        </p:txBody>
      </p:sp>
      <p:sp>
        <p:nvSpPr>
          <p:cNvPr id="23" name="Text 21"/>
          <p:cNvSpPr/>
          <p:nvPr/>
        </p:nvSpPr>
        <p:spPr>
          <a:xfrm>
            <a:off x="2109907" y="6835735"/>
            <a:ext cx="11817191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Περιλαμβάνουν στοιχεία που δεν έχουν άμεση αντιστοιχία στο βιβλίο, αλλά σχετίζονται με την ερώτηση, και παρουσιάζονται τυχόν αντίθετες απόψεις που καταγράφονται στην πηγή για το ζήτημα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312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Επίλογος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4372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89648" y="3522226"/>
            <a:ext cx="1184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437215"/>
            <a:ext cx="3316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Σύνοψη κεντρικών ιδεών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1530906" y="3927634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Σύνοψη των κεντρικών ιδεών που αναπτύχθηκαν, με αναφορά στα δεδομένα του βιβλίου και της πηγής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34372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373886" y="3522226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954078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Συμπεράσματα</a:t>
            </a:r>
            <a:endParaRPr lang="en-US" sz="2200" b="1" dirty="0"/>
          </a:p>
        </p:txBody>
      </p:sp>
      <p:sp>
        <p:nvSpPr>
          <p:cNvPr id="10" name="Text 8"/>
          <p:cNvSpPr/>
          <p:nvPr/>
        </p:nvSpPr>
        <p:spPr>
          <a:xfrm>
            <a:off x="5954078" y="3927634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Συμπεράσματα που προκύπτουν από τη σύγκριση και τον συνδυασμό των πληροφοριών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34372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9793367" y="3522226"/>
            <a:ext cx="2038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377249" y="3437215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Αναφορά σε επόμενες εξελίξεις</a:t>
            </a:r>
            <a:endParaRPr lang="en-US" sz="2200" b="1" dirty="0"/>
          </a:p>
        </p:txBody>
      </p:sp>
      <p:sp>
        <p:nvSpPr>
          <p:cNvPr id="14" name="Text 12"/>
          <p:cNvSpPr/>
          <p:nvPr/>
        </p:nvSpPr>
        <p:spPr>
          <a:xfrm>
            <a:off x="10377249" y="4281964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Αναφορά σε επόμενες εξελίξεις, εφόσον αυτό είναι απαραίτητο για να διατηρηθεί η αίσθηση της ιστορικής συνέχειας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5634" y="891938"/>
            <a:ext cx="8085534" cy="944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3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Εκφράσεις σύνδεσης ιστορικών γνώσεων και πηγής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015633" y="2222659"/>
            <a:ext cx="3967163" cy="3343632"/>
          </a:xfrm>
          <a:prstGeom prst="roundRect">
            <a:avLst>
              <a:gd name="adj" fmla="val 67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166842" y="2373868"/>
            <a:ext cx="2045613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Εισαγωγικές εκφράσεις</a:t>
            </a:r>
            <a:endParaRPr lang="en-US" sz="1450" b="1" dirty="0"/>
          </a:p>
        </p:txBody>
      </p:sp>
      <p:sp>
        <p:nvSpPr>
          <p:cNvPr id="6" name="Text 3"/>
          <p:cNvSpPr/>
          <p:nvPr/>
        </p:nvSpPr>
        <p:spPr>
          <a:xfrm>
            <a:off x="6166842" y="2700933"/>
            <a:ext cx="36647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Σύμφωνα με τα δεδομένα/ στοιχεία που εξάγουμε/ συνάγουμε/ αντλούμε από την πηγή…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166842" y="3479602"/>
            <a:ext cx="36647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Ανάλογες/ Παραπλήσιες είναι και οι πληροφορίες που παρέχει το ιστορικό παράθεμα/ πηγή…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6166842" y="4258270"/>
            <a:ext cx="3664744" cy="483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Η συγκεκριμένη άποψη μπορεί να τεκμηριωθεί βάσει της σχετικής μαρτυρίας που παρέχει…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10134005" y="2222659"/>
            <a:ext cx="3967163" cy="3343632"/>
          </a:xfrm>
          <a:prstGeom prst="roundRect">
            <a:avLst>
              <a:gd name="adj" fmla="val 678"/>
            </a:avLst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10285214" y="2373868"/>
            <a:ext cx="1923455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Συνδετικές εκφράσεις</a:t>
            </a:r>
            <a:endParaRPr lang="en-US" sz="1450" b="1" dirty="0"/>
          </a:p>
        </p:txBody>
      </p:sp>
      <p:sp>
        <p:nvSpPr>
          <p:cNvPr id="11" name="Text 8"/>
          <p:cNvSpPr/>
          <p:nvPr/>
        </p:nvSpPr>
        <p:spPr>
          <a:xfrm>
            <a:off x="10285214" y="2700933"/>
            <a:ext cx="366474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Ειδικότερα/ Συγκεκριμένα/ Ανακεφαλαιωτικά/ Επιπρόσθετα/ Αντίθετα/ Διευκρινιστικά/ Συμπερασματικά/ Επεξηγηματικά/ Καταληκτικά/ Επιπλέον/ Συμπληρωματικά είναι δυνατόν/ αναγκαίο/ εύλογο/ σημαντικό να επισημανθεί/ να σημειωθεί ότι…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10285214" y="4205407"/>
            <a:ext cx="3664744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Οφείλει βέβαια/ οπωσδήποτε/ πάντως/ φυσικά/ εν τέλει/ ίσως/ πιθανόν να λάβει κανείς υπόψη το γεγονός ότι και στο ιστορικό παράθεμα διατυπώνονται παρόμοιες/ παραπλήσιες/ πανομοιότυπες πληροφορίες…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6015633" y="5717500"/>
            <a:ext cx="8085534" cy="1461016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6166842" y="5868710"/>
            <a:ext cx="2124075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Εκφράσεις παραπομπής</a:t>
            </a:r>
            <a:endParaRPr lang="en-US" sz="1450" b="1" dirty="0"/>
          </a:p>
        </p:txBody>
      </p:sp>
      <p:sp>
        <p:nvSpPr>
          <p:cNvPr id="15" name="Text 12"/>
          <p:cNvSpPr/>
          <p:nvPr/>
        </p:nvSpPr>
        <p:spPr>
          <a:xfrm>
            <a:off x="6166842" y="6195774"/>
            <a:ext cx="7783116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Όπως επισημαίνει/ παρατηρεί/ τονίζει/ αναφέρει ο… στο έργο…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6166842" y="6490573"/>
            <a:ext cx="7783116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Όπως διαπιστώνεται και στο απόσπασμα από το έργο…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6166842" y="6785372"/>
            <a:ext cx="7783116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Τα παραπάνω επαληθεύει και η συγκεκριμένη μαρτυρία/ αναφορά στο έργο …</a:t>
            </a:r>
            <a:endParaRPr lang="en-US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Διάκριση πηγών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Άμεσες πηγές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Πρόκειται για κείμενα και υλικά τεκμήρια που δημιουργήθηκαν κατά την περίοδο του γεγονότος και είχαν συγκεκριμένη πρακτική χρήση.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Έμμεσες πηγές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Πρόκειται για κείμενα που γράφτηκαν μεταγενέστερα και βασίζονται σε άλλες πληροφορίες.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68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Άμεσες πηγές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509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89648" y="3035975"/>
            <a:ext cx="1184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2950964"/>
            <a:ext cx="36310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Κείμενα με πρακτικό σκοπό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1530906" y="3441382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Διεθνείς συνθήκες, νομοθετικά κείμενα, επιστολές, δημόσια και ιδιωτικά έγγραφα, πολιτικοί λόγοι και φυλλάδια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29509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7585591" y="3035975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165783" y="2950964"/>
            <a:ext cx="56709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Επιγραφές, πάπυροι, νομίσματα, σφραγίδες</a:t>
            </a:r>
            <a:endParaRPr lang="en-US" sz="2200" b="1" dirty="0"/>
          </a:p>
        </p:txBody>
      </p:sp>
      <p:sp>
        <p:nvSpPr>
          <p:cNvPr id="10" name="Shape 8"/>
          <p:cNvSpPr/>
          <p:nvPr/>
        </p:nvSpPr>
        <p:spPr>
          <a:xfrm>
            <a:off x="793790" y="501205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947023" y="5097066"/>
            <a:ext cx="2038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1530906" y="5012055"/>
            <a:ext cx="5078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Μνημεία και αρχιτεκτονικά κατάλοιπα</a:t>
            </a:r>
            <a:endParaRPr lang="en-US" sz="2200" b="1" dirty="0"/>
          </a:p>
        </p:txBody>
      </p:sp>
      <p:sp>
        <p:nvSpPr>
          <p:cNvPr id="13" name="Text 11"/>
          <p:cNvSpPr/>
          <p:nvPr/>
        </p:nvSpPr>
        <p:spPr>
          <a:xfrm>
            <a:off x="1530906" y="5502473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Από απλά αντικείμενα έως οχυρωματικά έργα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8667" y="501205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5" name="Text 13"/>
          <p:cNvSpPr/>
          <p:nvPr/>
        </p:nvSpPr>
        <p:spPr>
          <a:xfrm>
            <a:off x="7575233" y="5097066"/>
            <a:ext cx="21705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6" name="Text 14"/>
          <p:cNvSpPr/>
          <p:nvPr/>
        </p:nvSpPr>
        <p:spPr>
          <a:xfrm>
            <a:off x="8165783" y="5012055"/>
            <a:ext cx="56709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Οπτικοακουστικό υλικό της σύγχρονης εποχής</a:t>
            </a:r>
            <a:endParaRPr lang="en-US" sz="2200" b="1" dirty="0"/>
          </a:p>
        </p:txBody>
      </p:sp>
      <p:sp>
        <p:nvSpPr>
          <p:cNvPr id="17" name="Text 15"/>
          <p:cNvSpPr/>
          <p:nvPr/>
        </p:nvSpPr>
        <p:spPr>
          <a:xfrm>
            <a:off x="8165783" y="5525012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Φωτογραφίες, κινηματογραφικά ντοκουμέντα, ηχητικές και βιντεοσκοπημένες εγγραφές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10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Έμμεσες πηγές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30" y="298505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24288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Ιστοριογραφικά και χρονογραφικά έργα</a:t>
            </a:r>
            <a:endParaRPr lang="en-US" sz="2200" b="1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93" y="298505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557063" y="37799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Αγιογραφικά κείμενα</a:t>
            </a:r>
            <a:endParaRPr lang="en-US" sz="22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8886" y="29850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377881" y="38021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Απομνημονεύματα</a:t>
            </a:r>
            <a:endParaRPr lang="en-US" sz="2200" b="1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710" y="5667603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778579" y="6557549"/>
            <a:ext cx="317323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Ο </a:t>
            </a:r>
            <a:r>
              <a:rPr lang="el-GR" sz="2200" b="1" dirty="0" smtClean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Τύπος          </a:t>
            </a:r>
            <a:r>
              <a:rPr lang="en-US" sz="2200" dirty="0" smtClean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(εφημερίδες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, περιοδικά)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446" y="5667603"/>
            <a:ext cx="566976" cy="56697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3005316" y="6571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Λογοτεχνικά έργα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5080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Κατηγοριοποίηση ιστορικών πηγών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Πρωτογενείς πηγές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Άμεσες καταγραφές γεγονότων, δημιουργημένες την ίδια χρονική περίοδο από άτομα που τα έζησαν ως πρωταγωνιστές ή αυτόπτες μάρτυρες.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Δευτερογενείς πηγές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Περιέχουν ερμηνείες ή αναλύσεις γεγονότων, γραμμένες μεταγενέστερα, από άτομα που δεν τα έζησαν άμεσα.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8815"/>
            <a:ext cx="92450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Παραδείγματα πρωτογενών πηγών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663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89648" y="3451384"/>
            <a:ext cx="1184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3663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Επίσημα έγγραφα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1530906" y="3856792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Νόμοι, δικαστικές αποφάσεις, πρακτικά συνεδριάσεων, αναφορές επιτροπών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33663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373886" y="3451384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954078" y="33663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Προσωπικά στοιχεία</a:t>
            </a:r>
            <a:endParaRPr lang="en-US" sz="2200" b="1" dirty="0"/>
          </a:p>
        </p:txBody>
      </p:sp>
      <p:sp>
        <p:nvSpPr>
          <p:cNvPr id="10" name="Text 8"/>
          <p:cNvSpPr/>
          <p:nvPr/>
        </p:nvSpPr>
        <p:spPr>
          <a:xfrm>
            <a:off x="5954078" y="3856792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Ημερολόγια, επιστολές, αυτοβιογραφίες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33663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9793367" y="3451384"/>
            <a:ext cx="2038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377249" y="3366373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Προφορικές/παραδοσιακές πηγές</a:t>
            </a:r>
            <a:endParaRPr lang="en-US" sz="2200" b="1" dirty="0"/>
          </a:p>
        </p:txBody>
      </p:sp>
      <p:sp>
        <p:nvSpPr>
          <p:cNvPr id="14" name="Text 12"/>
          <p:cNvSpPr/>
          <p:nvPr/>
        </p:nvSpPr>
        <p:spPr>
          <a:xfrm>
            <a:off x="10377249" y="4211122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Μύθοι, παραδόσεις, μαρτυρίες, συνεντεύξεις, ομιλίες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93790" y="54274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940356" y="5512475"/>
            <a:ext cx="21705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1530906" y="5427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Εκδόσεις της εποχής</a:t>
            </a:r>
            <a:endParaRPr lang="en-US" sz="2200" b="1" dirty="0"/>
          </a:p>
        </p:txBody>
      </p:sp>
      <p:sp>
        <p:nvSpPr>
          <p:cNvPr id="18" name="Text 16"/>
          <p:cNvSpPr/>
          <p:nvPr/>
        </p:nvSpPr>
        <p:spPr>
          <a:xfrm>
            <a:off x="1530906" y="5917883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Βιβλία, εφημερίδες, δημοσιευμένα άρθρα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7428667" y="54274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0" name="Text 18"/>
          <p:cNvSpPr/>
          <p:nvPr/>
        </p:nvSpPr>
        <p:spPr>
          <a:xfrm>
            <a:off x="7578685" y="5512475"/>
            <a:ext cx="21026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5</a:t>
            </a:r>
            <a:endParaRPr lang="en-US" sz="2650" dirty="0"/>
          </a:p>
        </p:txBody>
      </p:sp>
      <p:sp>
        <p:nvSpPr>
          <p:cNvPr id="21" name="Text 19"/>
          <p:cNvSpPr/>
          <p:nvPr/>
        </p:nvSpPr>
        <p:spPr>
          <a:xfrm>
            <a:off x="8165783" y="5427464"/>
            <a:ext cx="42716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Φυσικά μνημεία και αντικείμενα</a:t>
            </a:r>
            <a:endParaRPr lang="en-US" sz="2200" b="1" dirty="0"/>
          </a:p>
        </p:txBody>
      </p:sp>
      <p:sp>
        <p:nvSpPr>
          <p:cNvPr id="22" name="Text 20"/>
          <p:cNvSpPr/>
          <p:nvPr/>
        </p:nvSpPr>
        <p:spPr>
          <a:xfrm>
            <a:off x="8165783" y="5917883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Κτίρια, στάδια, αγάλματα, αρχαιολογικά ευρήματα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28042"/>
            <a:ext cx="96675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Παραδείγματα δευτερογενών πηγών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59044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384238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Βιβλία ιστορίας και εγχειρίδια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590449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39446" y="4384238"/>
            <a:ext cx="300561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Άρθρα σε εφημερίδες ή επιστημονικά περιοδικά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59044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43842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Εγκυκλοπαίδειες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590449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0997" y="4384238"/>
            <a:ext cx="300561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Κινηματογραφικές ταινίες που αναπαριστούν ιστορικά γεγονότα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3748" y="541496"/>
            <a:ext cx="7769304" cy="1227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Βήματα για την επεξεργασία των παραθεμάτων - πηγών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173748" y="2063591"/>
            <a:ext cx="147280" cy="1052751"/>
          </a:xfrm>
          <a:prstGeom prst="roundRect">
            <a:avLst>
              <a:gd name="adj" fmla="val 20002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615589" y="2063591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Ανάγνωση ερώτησης</a:t>
            </a:r>
            <a:endParaRPr lang="en-US" sz="1900" b="1" dirty="0"/>
          </a:p>
        </p:txBody>
      </p:sp>
      <p:sp>
        <p:nvSpPr>
          <p:cNvPr id="6" name="Text 3"/>
          <p:cNvSpPr/>
          <p:nvPr/>
        </p:nvSpPr>
        <p:spPr>
          <a:xfrm>
            <a:off x="6615589" y="2488168"/>
            <a:ext cx="7327463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Προσεκτική ανάγνωση της ερώτησης, ώστε να εντοπιστούν με ακρίβεια τα ζητούμενά της.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173748" y="3312675"/>
            <a:ext cx="147280" cy="1052751"/>
          </a:xfrm>
          <a:prstGeom prst="roundRect">
            <a:avLst>
              <a:gd name="adj" fmla="val 20002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6615589" y="3312676"/>
            <a:ext cx="3508534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Επισήμανση σχολικού βιβλίου</a:t>
            </a:r>
            <a:endParaRPr lang="en-US" sz="1900" b="1" dirty="0"/>
          </a:p>
        </p:txBody>
      </p:sp>
      <p:sp>
        <p:nvSpPr>
          <p:cNvPr id="9" name="Text 6"/>
          <p:cNvSpPr/>
          <p:nvPr/>
        </p:nvSpPr>
        <p:spPr>
          <a:xfrm>
            <a:off x="6615589" y="3737253"/>
            <a:ext cx="7032903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Επισήμανση του σχετικού αποσπάσματος (ή αποσπασμάτων) από το σχολικό βιβλίο.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182074" y="4561761"/>
            <a:ext cx="147280" cy="1366838"/>
          </a:xfrm>
          <a:prstGeom prst="roundRect">
            <a:avLst>
              <a:gd name="adj" fmla="val 20002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615589" y="4561761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Μελέτη πηγών</a:t>
            </a:r>
            <a:endParaRPr lang="en-US" sz="1900" b="1" dirty="0"/>
          </a:p>
        </p:txBody>
      </p:sp>
      <p:sp>
        <p:nvSpPr>
          <p:cNvPr id="12" name="Text 9"/>
          <p:cNvSpPr/>
          <p:nvPr/>
        </p:nvSpPr>
        <p:spPr>
          <a:xfrm>
            <a:off x="6615589" y="4986338"/>
            <a:ext cx="6738342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Λεπτομερής μελέτη της πηγής ή των πηγών (εάν υπάρχουν περισσότερες), ώστε να εντοπιστούν τα στοιχεία που θα αξιοποιηθούν στην απάντηση.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182074" y="6124932"/>
            <a:ext cx="147280" cy="1366838"/>
          </a:xfrm>
          <a:prstGeom prst="roundRect">
            <a:avLst>
              <a:gd name="adj" fmla="val 20002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6615589" y="6124932"/>
            <a:ext cx="3108365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Συνδυασμός πληροφοριών</a:t>
            </a:r>
            <a:endParaRPr lang="en-US" sz="1900" b="1" dirty="0"/>
          </a:p>
        </p:txBody>
      </p:sp>
      <p:sp>
        <p:nvSpPr>
          <p:cNvPr id="15" name="Text 12"/>
          <p:cNvSpPr/>
          <p:nvPr/>
        </p:nvSpPr>
        <p:spPr>
          <a:xfrm>
            <a:off x="6615589" y="6549508"/>
            <a:ext cx="6443782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Συνδυασμός των πληροφοριών από το σχολικό βιβλίο με τα στοιχεία των παραθεμάτων, ώστε να διαμορφωθεί μια ολοκληρωμένη απάντηση.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8426" y="918686"/>
            <a:ext cx="5426393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Γενικές παρατηρήσεις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38426" y="2237303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20710" y="2316361"/>
            <a:ext cx="110133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1424107" y="2237303"/>
            <a:ext cx="393430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Αποφυγή αυτολεξεί αντιγραφής</a:t>
            </a:r>
            <a:endParaRPr lang="en-US" sz="2050" b="1" dirty="0"/>
          </a:p>
        </p:txBody>
      </p:sp>
      <p:sp>
        <p:nvSpPr>
          <p:cNvPr id="6" name="Text 4"/>
          <p:cNvSpPr/>
          <p:nvPr/>
        </p:nvSpPr>
        <p:spPr>
          <a:xfrm>
            <a:off x="1424107" y="2693432"/>
            <a:ext cx="5785604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Ο υποψήφιος πρέπει να είναι σε θέση να αποδίδει τις βασικές πληροφορίες κάθε πηγής με δικά του λόγια, εστιάζοντας σε ό,τι σχετίζεται με την ερώτηση.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7420689" y="2237303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7566660" y="2316361"/>
            <a:ext cx="182642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9" name="Text 7"/>
          <p:cNvSpPr/>
          <p:nvPr/>
        </p:nvSpPr>
        <p:spPr>
          <a:xfrm>
            <a:off x="8106370" y="2237303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Χρήση παραθεμάτων</a:t>
            </a:r>
            <a:endParaRPr lang="en-US" sz="2050" b="1" dirty="0"/>
          </a:p>
        </p:txBody>
      </p:sp>
      <p:sp>
        <p:nvSpPr>
          <p:cNvPr id="10" name="Text 8"/>
          <p:cNvSpPr/>
          <p:nvPr/>
        </p:nvSpPr>
        <p:spPr>
          <a:xfrm>
            <a:off x="8106370" y="2693432"/>
            <a:ext cx="5785604" cy="2025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Το κείμενο του ιστορικού παραθέματος μπορεί να χρησιμοποιηθεί αυτούσιο και να ενταχθεί οργανικά στην απάντηση. Ωστόσο, η προτιμότερη μέθοδος είναι η παρουσίαση του περιεχομένου της πηγής με δικά μας λόγια, ακολουθούμενη από την παράθεση ενός σύντομου αποσπάσματος σε παρένθεση.</a:t>
            </a:r>
            <a:endParaRPr lang="en-US" sz="1650" dirty="0"/>
          </a:p>
        </p:txBody>
      </p:sp>
      <p:sp>
        <p:nvSpPr>
          <p:cNvPr id="11" name="Shape 9"/>
          <p:cNvSpPr/>
          <p:nvPr/>
        </p:nvSpPr>
        <p:spPr>
          <a:xfrm>
            <a:off x="738426" y="5166955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880943" y="5246013"/>
            <a:ext cx="189548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3" name="Text 11"/>
          <p:cNvSpPr/>
          <p:nvPr/>
        </p:nvSpPr>
        <p:spPr>
          <a:xfrm>
            <a:off x="1424107" y="5166955"/>
            <a:ext cx="276594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Οργάνωση απάντησης</a:t>
            </a:r>
            <a:endParaRPr lang="en-US" sz="2050" b="1" dirty="0"/>
          </a:p>
        </p:txBody>
      </p:sp>
      <p:sp>
        <p:nvSpPr>
          <p:cNvPr id="14" name="Text 12"/>
          <p:cNvSpPr/>
          <p:nvPr/>
        </p:nvSpPr>
        <p:spPr>
          <a:xfrm>
            <a:off x="1424107" y="5623084"/>
            <a:ext cx="5785604" cy="1687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Όταν η ερώτηση περιλαμβάνει υποερωτήματα, η απάντηση πρέπει να οργανώνεται σε αντίστοιχες ενότητες. Κάθε υποερώτημα πρέπει να διακρίνεται σαφώς, με τη χρήση παραγράφων και κενών σειρών, ώστε να διευκολύνεται η κατανόηση της απάντησης.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7420689" y="5166955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7557016" y="5246013"/>
            <a:ext cx="20193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450" dirty="0"/>
          </a:p>
        </p:txBody>
      </p:sp>
      <p:sp>
        <p:nvSpPr>
          <p:cNvPr id="17" name="Text 15"/>
          <p:cNvSpPr/>
          <p:nvPr/>
        </p:nvSpPr>
        <p:spPr>
          <a:xfrm>
            <a:off x="8106370" y="5166955"/>
            <a:ext cx="330803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Αντικειμενική παρουσίαση</a:t>
            </a:r>
            <a:endParaRPr lang="en-US" sz="2050" b="1" dirty="0"/>
          </a:p>
        </p:txBody>
      </p:sp>
      <p:sp>
        <p:nvSpPr>
          <p:cNvPr id="18" name="Text 16"/>
          <p:cNvSpPr/>
          <p:nvPr/>
        </p:nvSpPr>
        <p:spPr>
          <a:xfrm>
            <a:off x="8106370" y="5623084"/>
            <a:ext cx="5785604" cy="1687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Η αφήγηση πρέπει να είναι τριτοπρόσωπη, αποφεύγοντας το α' πρόσωπο. Η παρουσίαση των πληροφοριών πρέπει να είναι αντικειμενική, στηριζόμενη στις πηγές και το σχολικό βιβλίο, χωρίς προσωπικές απόψεις ή εκφράσεις γνώμης.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1022</Words>
  <Application>Microsoft Office PowerPoint</Application>
  <PresentationFormat>Προσαρμογή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DM Sans Semi Bold</vt:lpstr>
      <vt:lpstr>Calibri</vt:lpstr>
      <vt:lpstr>Inter Bold</vt:lpstr>
      <vt:lpstr>Inter Medium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Vasilis Varsamopoulos</cp:lastModifiedBy>
  <cp:revision>2</cp:revision>
  <dcterms:created xsi:type="dcterms:W3CDTF">2025-02-12T18:21:31Z</dcterms:created>
  <dcterms:modified xsi:type="dcterms:W3CDTF">2025-02-12T18:31:22Z</dcterms:modified>
</cp:coreProperties>
</file>