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ΓΙΑΝΝΗΣ ΜΑΓΚΛΗΣ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</a:rPr>
              <a:t>«Γιατί;»</a:t>
            </a:r>
            <a:endParaRPr lang="el-G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ΤΡΑΓΙΚΟΤΗΤΑ- ΤΡΑΓΙΚΟ ΠΡΟΣΩΠΟ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</a:t>
            </a:r>
            <a:r>
              <a:rPr lang="el-GR" dirty="0" smtClean="0"/>
              <a:t>αρχαία ελληνική τραγωδία τραγικό είναι το πρόσωπο που κάνει </a:t>
            </a:r>
            <a:r>
              <a:rPr lang="el-GR" dirty="0" smtClean="0"/>
              <a:t>κάποιες </a:t>
            </a:r>
            <a:r>
              <a:rPr lang="el-GR" dirty="0" smtClean="0"/>
              <a:t>ενέργειες αγνοώντας </a:t>
            </a:r>
            <a:r>
              <a:rPr lang="el-GR" dirty="0" smtClean="0"/>
              <a:t>ότι </a:t>
            </a:r>
            <a:r>
              <a:rPr lang="el-GR" dirty="0" smtClean="0"/>
              <a:t>αυτές θα οδηγήσουν το ίδιο ή και άλλα πρόσωπα σε </a:t>
            </a:r>
            <a:r>
              <a:rPr lang="el-GR" dirty="0" smtClean="0"/>
              <a:t>συμφορές, </a:t>
            </a:r>
            <a:r>
              <a:rPr lang="el-GR" dirty="0" smtClean="0"/>
              <a:t>γιατί έτσι </a:t>
            </a:r>
            <a:r>
              <a:rPr lang="el-GR" dirty="0" smtClean="0"/>
              <a:t>έχουν </a:t>
            </a:r>
            <a:r>
              <a:rPr lang="el-GR" dirty="0" smtClean="0"/>
              <a:t>αποφασίσει οι θεοί και η </a:t>
            </a:r>
            <a:r>
              <a:rPr lang="el-GR" dirty="0" smtClean="0"/>
              <a:t>μοίρα. Είναι </a:t>
            </a:r>
            <a:r>
              <a:rPr lang="el-GR" dirty="0" smtClean="0"/>
              <a:t>έρμαιο και θύμα των θεών και της </a:t>
            </a:r>
            <a:r>
              <a:rPr lang="el-GR" dirty="0" smtClean="0"/>
              <a:t>μοίρας. </a:t>
            </a:r>
            <a:r>
              <a:rPr lang="el-GR" dirty="0" smtClean="0"/>
              <a:t>Τ</a:t>
            </a:r>
            <a:r>
              <a:rPr lang="el-GR" dirty="0" smtClean="0"/>
              <a:t>ελικά </a:t>
            </a:r>
            <a:r>
              <a:rPr lang="el-GR" dirty="0" smtClean="0"/>
              <a:t>αισθάνεται ενοχές για </a:t>
            </a:r>
            <a:r>
              <a:rPr lang="el-GR" dirty="0" smtClean="0"/>
              <a:t>τις πράξεις του, </a:t>
            </a:r>
            <a:r>
              <a:rPr lang="el-GR" dirty="0" smtClean="0"/>
              <a:t>για το αποτέλεσμα των οποίων στην πραγματικότητα δεν είναι </a:t>
            </a:r>
            <a:r>
              <a:rPr lang="el-GR" dirty="0" smtClean="0"/>
              <a:t>υπεύθυνο.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dirty="0" smtClean="0"/>
              <a:t>Ερωτήσεις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l-GR" dirty="0" smtClean="0"/>
              <a:t>1. Τι είδους αφηγητή εντοπίζετε στο κείμενο;</a:t>
            </a:r>
          </a:p>
          <a:p>
            <a:r>
              <a:rPr lang="el-GR" dirty="0" smtClean="0"/>
              <a:t>2. Ποιες αφηγηματικές τεχνικές χρησιμοποιούνται στο διήγημα;</a:t>
            </a:r>
          </a:p>
          <a:p>
            <a:r>
              <a:rPr lang="el-GR" dirty="0" smtClean="0"/>
              <a:t>3. Τι παρατηρείτε ως προς τον χρόνο της αφήγησης (γραμμική, αναδρομική;)</a:t>
            </a:r>
          </a:p>
          <a:p>
            <a:r>
              <a:rPr lang="el-GR" dirty="0" smtClean="0"/>
              <a:t>Πώς θα χαρακτηρίζατε τη γλώσσα του διηγήματος;</a:t>
            </a:r>
          </a:p>
          <a:p>
            <a:r>
              <a:rPr lang="el-GR" dirty="0" smtClean="0"/>
              <a:t>Ποιο είναι το μήνυμα (ανθρωπιστικό- αντιπολεμικό) του διηγήματος;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Γιάννης </a:t>
            </a:r>
            <a:r>
              <a:rPr lang="el-GR" b="1" dirty="0" err="1" smtClean="0"/>
              <a:t>Μαγκλής</a:t>
            </a:r>
            <a:endParaRPr lang="el-GR" dirty="0"/>
          </a:p>
        </p:txBody>
      </p:sp>
      <p:pic>
        <p:nvPicPr>
          <p:cNvPr id="7" name="6 - Θέση περιεχομένου" descr="1468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3528392" cy="4464496"/>
          </a:xfrm>
        </p:spPr>
      </p:pic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968552" cy="485313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l-GR" sz="1600" b="1" dirty="0" smtClean="0"/>
              <a:t>    Ο Γιάννης </a:t>
            </a:r>
            <a:r>
              <a:rPr lang="el-GR" sz="1600" b="1" dirty="0" err="1" smtClean="0"/>
              <a:t>Μαγκλής</a:t>
            </a:r>
            <a:r>
              <a:rPr lang="el-GR" sz="1600" b="1" dirty="0" smtClean="0"/>
              <a:t> </a:t>
            </a:r>
            <a:r>
              <a:rPr lang="el-GR" sz="1600" b="1" dirty="0" smtClean="0"/>
              <a:t>(</a:t>
            </a:r>
            <a:r>
              <a:rPr lang="el-GR" sz="1600" dirty="0" smtClean="0"/>
              <a:t>Κάλυμνος 1909)είναι </a:t>
            </a:r>
            <a:r>
              <a:rPr lang="el-GR" sz="1600" dirty="0" smtClean="0"/>
              <a:t>διηγηματογράφος και </a:t>
            </a:r>
            <a:r>
              <a:rPr lang="el-GR" sz="1600" dirty="0" smtClean="0"/>
              <a:t>μυθιστοριογράφος. Μετά </a:t>
            </a:r>
            <a:r>
              <a:rPr lang="el-GR" sz="1600" dirty="0" smtClean="0"/>
              <a:t>την αποφοίτηση του από το γυμνάσιο της Καλύμνου </a:t>
            </a:r>
            <a:r>
              <a:rPr lang="el-GR" sz="1600" dirty="0" smtClean="0"/>
              <a:t>εργάστηκε </a:t>
            </a:r>
            <a:r>
              <a:rPr lang="el-GR" sz="1600" dirty="0" smtClean="0"/>
              <a:t>στην πατρίδα του για δύο χρόνια σε </a:t>
            </a:r>
            <a:r>
              <a:rPr lang="el-GR" sz="1600" dirty="0" smtClean="0"/>
              <a:t>σφουγγαράδικα και </a:t>
            </a:r>
            <a:r>
              <a:rPr lang="el-GR" sz="1600" dirty="0" smtClean="0"/>
              <a:t>στη συνέχεια φοίτησε ως εσωτερικός στο Λύκειο της </a:t>
            </a:r>
            <a:r>
              <a:rPr lang="el-GR" sz="1600" dirty="0" smtClean="0"/>
              <a:t>Χάβρης </a:t>
            </a:r>
            <a:r>
              <a:rPr lang="el-GR" sz="1600" dirty="0" smtClean="0"/>
              <a:t>στη </a:t>
            </a:r>
            <a:r>
              <a:rPr lang="el-GR" sz="1600" dirty="0" smtClean="0"/>
              <a:t>Γαλλία. Εργάστηκε </a:t>
            </a:r>
            <a:r>
              <a:rPr lang="el-GR" sz="1600" dirty="0" smtClean="0"/>
              <a:t>για πολλά χρόνια σε εταιρεία πώλησης σφουγγαριών στο Παρίσι </a:t>
            </a:r>
            <a:r>
              <a:rPr lang="el-GR" sz="1600" dirty="0" smtClean="0"/>
              <a:t>,από </a:t>
            </a:r>
            <a:r>
              <a:rPr lang="el-GR" sz="1600" dirty="0" smtClean="0"/>
              <a:t>όπου μετατέθηκε στην Κάλυμνο και έπειτα στην Αίγινα </a:t>
            </a:r>
            <a:r>
              <a:rPr lang="el-GR" sz="1600" dirty="0" smtClean="0"/>
              <a:t>,όπου </a:t>
            </a:r>
            <a:r>
              <a:rPr lang="el-GR" sz="1600" dirty="0" smtClean="0"/>
              <a:t>γνωρίστηκε με τον Νίκο </a:t>
            </a:r>
            <a:r>
              <a:rPr lang="el-GR" sz="1600" dirty="0" smtClean="0"/>
              <a:t>Καζαντζάκη. Έκανε </a:t>
            </a:r>
            <a:r>
              <a:rPr lang="el-GR" sz="1600" dirty="0" smtClean="0"/>
              <a:t>πολλά ταξίδια στην Ευρώπη και στην Αφρική </a:t>
            </a:r>
            <a:r>
              <a:rPr lang="el-GR" sz="1600" dirty="0" smtClean="0"/>
              <a:t>. Τα </a:t>
            </a:r>
            <a:r>
              <a:rPr lang="el-GR" sz="1600" dirty="0" smtClean="0"/>
              <a:t>θέματα του ο </a:t>
            </a:r>
            <a:r>
              <a:rPr lang="el-GR" sz="1600" dirty="0" err="1" smtClean="0"/>
              <a:t>Μαγκλής</a:t>
            </a:r>
            <a:r>
              <a:rPr lang="el-GR" sz="1600" dirty="0" smtClean="0"/>
              <a:t> </a:t>
            </a:r>
            <a:r>
              <a:rPr lang="el-GR" sz="1600" dirty="0" smtClean="0"/>
              <a:t>τα </a:t>
            </a:r>
            <a:r>
              <a:rPr lang="el-GR" sz="1600" dirty="0" smtClean="0"/>
              <a:t>αντλεί κυρίως </a:t>
            </a:r>
            <a:r>
              <a:rPr lang="el-GR" sz="1600" dirty="0" smtClean="0"/>
              <a:t>από τη σκληρή ζωή των </a:t>
            </a:r>
            <a:r>
              <a:rPr lang="el-GR" sz="1600" dirty="0" smtClean="0"/>
              <a:t>ναυτικών, ειδικά </a:t>
            </a:r>
            <a:r>
              <a:rPr lang="el-GR" sz="1600" dirty="0" smtClean="0"/>
              <a:t>των </a:t>
            </a:r>
            <a:r>
              <a:rPr lang="el-GR" sz="1600" dirty="0" smtClean="0"/>
              <a:t>σφουγγαράδων.  Παρουσιάζει ωστόσο </a:t>
            </a:r>
            <a:r>
              <a:rPr lang="el-GR" sz="1600" dirty="0" smtClean="0"/>
              <a:t>πάντα με τρόπο ρεαλιστικό και άλλους λαϊκούς </a:t>
            </a:r>
            <a:r>
              <a:rPr lang="el-GR" sz="1600" dirty="0" smtClean="0"/>
              <a:t>τύπους: μετανάστες, </a:t>
            </a:r>
            <a:r>
              <a:rPr lang="el-GR" sz="1600" dirty="0" smtClean="0"/>
              <a:t>στρατιώτες </a:t>
            </a:r>
            <a:r>
              <a:rPr lang="el-GR" sz="1600" dirty="0" smtClean="0"/>
              <a:t>, φυγόδικους </a:t>
            </a:r>
            <a:r>
              <a:rPr lang="el-GR" sz="1600" dirty="0" err="1" smtClean="0"/>
              <a:t>κτ</a:t>
            </a:r>
            <a:r>
              <a:rPr lang="el-GR" sz="1600" dirty="0" smtClean="0"/>
              <a:t> λ. Κέντρο </a:t>
            </a:r>
            <a:r>
              <a:rPr lang="el-GR" sz="1600" dirty="0" smtClean="0"/>
              <a:t>δηλαδή των αφηγήσεων του είναι ο άνθρωπος και οι δύσκολες καταστάσεις που αυτός </a:t>
            </a:r>
            <a:r>
              <a:rPr lang="el-GR" sz="1600" dirty="0" smtClean="0"/>
              <a:t>αντιμετωπίζει.</a:t>
            </a:r>
            <a:endParaRPr lang="el-GR" sz="1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ΔΙΗΓΗΜΑ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Ο όρος διήγημα αποδίδεται σε ένα συγκεκριμένο είδος του πεζού λόγου με ιδιαίτερα γνωρίσματα τα κυριότερα από τα οποία είναι τα ακόλουθα: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 Ο μύθος περιστρέφεται γύρω από ένα κύριο γεγονός, σημαντικό για τη ζωή του κεντρικού ήρωα ,του οποίου δίνεται μία πλήρης </a:t>
            </a:r>
            <a:r>
              <a:rPr lang="el-GR" dirty="0" err="1" smtClean="0"/>
              <a:t>ηθογράφηση</a:t>
            </a:r>
            <a:r>
              <a:rPr lang="el-GR" dirty="0" smtClean="0"/>
              <a:t> και ψυχογραφία.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Περιέχει και μερικά άλλα δευτερεύοντα πρόσωπα και επεισόδια, τα οποία έχουν ως βασικό στόχο να φωτίσουν το βασικό γεγονός ή να συμπληρώσουν τη ψυχογραφία του πρωταγωνιστή.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Έχει ενότητα υπόθεσης.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Ακολουθεί το σχήμα: πλοκή- δέση-κορύφωση-λύση.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Έχει ενότητα τόπου και </a:t>
            </a:r>
            <a:r>
              <a:rPr lang="el-GR" dirty="0" smtClean="0"/>
              <a:t>χρόνου. </a:t>
            </a:r>
            <a:endParaRPr lang="el-GR" dirty="0" smtClean="0"/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Συνδυάζει </a:t>
            </a:r>
            <a:r>
              <a:rPr lang="el-GR" dirty="0" smtClean="0"/>
              <a:t>την </a:t>
            </a:r>
            <a:r>
              <a:rPr lang="el-GR" dirty="0" smtClean="0"/>
              <a:t>αφήγηση, </a:t>
            </a:r>
            <a:r>
              <a:rPr lang="el-GR" dirty="0" smtClean="0"/>
              <a:t>την </a:t>
            </a:r>
            <a:r>
              <a:rPr lang="el-GR" dirty="0" smtClean="0"/>
              <a:t>περιγραφή, </a:t>
            </a:r>
            <a:r>
              <a:rPr lang="el-GR" dirty="0" smtClean="0"/>
              <a:t>το διάλογο και το </a:t>
            </a:r>
            <a:r>
              <a:rPr lang="el-GR" dirty="0" smtClean="0"/>
              <a:t>μονόλογο.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/>
              <a:t>Έχει </a:t>
            </a:r>
            <a:r>
              <a:rPr lang="el-GR" dirty="0" smtClean="0"/>
              <a:t>κάποιο σκοπό τον οποίο ο συγγραφέας δεν εκφράζει καθαρά αλλά αφήνει τον αναγνώστη να τον συλλάβει</a:t>
            </a: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2200" dirty="0" smtClean="0"/>
              <a:t>1</a:t>
            </a:r>
            <a:r>
              <a:rPr lang="el-GR" sz="2200" baseline="30000" dirty="0" smtClean="0"/>
              <a:t>η</a:t>
            </a:r>
            <a:r>
              <a:rPr lang="el-GR" sz="2200" dirty="0" smtClean="0"/>
              <a:t> ενότητα: «Σουρούπωνε και η </a:t>
            </a:r>
            <a:r>
              <a:rPr lang="el-GR" sz="2200" dirty="0" err="1" smtClean="0"/>
              <a:t>μάχη…να</a:t>
            </a:r>
            <a:r>
              <a:rPr lang="el-GR" sz="2200" dirty="0" smtClean="0"/>
              <a:t> </a:t>
            </a:r>
            <a:r>
              <a:rPr lang="el-GR" sz="2200" dirty="0" smtClean="0"/>
              <a:t>ξεχάσει</a:t>
            </a:r>
            <a:r>
              <a:rPr lang="el-GR" sz="2200" dirty="0" smtClean="0"/>
              <a:t>.»</a:t>
            </a: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l-GR" sz="2200" dirty="0" smtClean="0"/>
              <a:t>Το τέλος της μέρας και της μάχης.</a:t>
            </a:r>
            <a:endParaRPr lang="el-GR" sz="2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750" t="26966" r="24625" b="57375"/>
          <a:stretch>
            <a:fillRect/>
          </a:stretch>
        </p:blipFill>
        <p:spPr bwMode="auto">
          <a:xfrm>
            <a:off x="467544" y="1484784"/>
            <a:ext cx="799288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TextBox"/>
          <p:cNvSpPr txBox="1"/>
          <p:nvPr/>
        </p:nvSpPr>
        <p:spPr>
          <a:xfrm>
            <a:off x="395536" y="4149080"/>
            <a:ext cx="8352928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ΕΡΩΤΗΣΕΙΣ:</a:t>
            </a:r>
          </a:p>
          <a:p>
            <a:pPr marL="342900" indent="-342900">
              <a:buAutoNum type="arabicPeriod"/>
            </a:pPr>
            <a:r>
              <a:rPr lang="el-GR" dirty="0" smtClean="0"/>
              <a:t>Στο κείμενο υπάρχει μια αοριστία ως προς τον τόπο, τον χρόνο και τα πρόσωπα. Γιατί πιστεύετε το συγγραφέας δε μας δίνει περισσότερες πληροφορίες για τη μάχη που περιγράφει;</a:t>
            </a:r>
          </a:p>
          <a:p>
            <a:pPr marL="342900" indent="-342900">
              <a:buAutoNum type="arabicPeriod"/>
            </a:pPr>
            <a:r>
              <a:rPr lang="el-GR" dirty="0" smtClean="0"/>
              <a:t>Ποια σχήματα λόγου μπορείτε να εντοπίσετε στο συγκεκριμένο απόσπασμα και ποια είναι η λειτουργία τους;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l-GR" sz="2200" dirty="0" smtClean="0"/>
              <a:t>2</a:t>
            </a:r>
            <a:r>
              <a:rPr lang="el-GR" sz="2200" baseline="30000" dirty="0" smtClean="0"/>
              <a:t>η</a:t>
            </a:r>
            <a:r>
              <a:rPr lang="el-GR" sz="2200" dirty="0" smtClean="0"/>
              <a:t> </a:t>
            </a:r>
            <a:r>
              <a:rPr lang="el-GR" sz="2200" dirty="0" smtClean="0"/>
              <a:t>ενότητα: </a:t>
            </a:r>
            <a:r>
              <a:rPr lang="el-GR" sz="2200" dirty="0" smtClean="0"/>
              <a:t>«Ο νέος στρατιώτης …το κεφάλι να δει.»</a:t>
            </a: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l-GR" sz="2200" dirty="0" smtClean="0"/>
              <a:t>Το νερό της πηγής και ο εξανθρωπισμός του στρατιώτη.</a:t>
            </a:r>
            <a:endParaRPr lang="el-GR" sz="2200" dirty="0"/>
          </a:p>
        </p:txBody>
      </p:sp>
      <p:sp>
        <p:nvSpPr>
          <p:cNvPr id="4" name="3 - TextBox"/>
          <p:cNvSpPr txBox="1"/>
          <p:nvPr/>
        </p:nvSpPr>
        <p:spPr>
          <a:xfrm>
            <a:off x="395536" y="4509120"/>
            <a:ext cx="8352928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ΕΡΩΤΗΣΕΙΣ:</a:t>
            </a:r>
          </a:p>
          <a:p>
            <a:pPr marL="342900" indent="-342900">
              <a:buAutoNum type="arabicPeriod"/>
            </a:pPr>
            <a:r>
              <a:rPr lang="el-GR" dirty="0" smtClean="0"/>
              <a:t>Στο κείμενο υπάρχει μια αοριστία ως προς τον τόπο, τον χρόνο και τα πρόσωπα. Γιατί πιστεύετε το συγγραφέας δε μας δίνει περισσότερες πληροφορίες για τη μάχη που περιγράφει;</a:t>
            </a:r>
          </a:p>
          <a:p>
            <a:pPr marL="342900" indent="-342900">
              <a:buAutoNum type="arabicPeriod"/>
            </a:pPr>
            <a:r>
              <a:rPr lang="el-GR" dirty="0" smtClean="0"/>
              <a:t>Ποια σχήματα λόγου μπορείτε να εντοπίσετε στο συγκεκριμένο απόσπασμα και ποια είναι η λειτουργία τους;</a:t>
            </a:r>
          </a:p>
          <a:p>
            <a:pPr marL="342900" indent="-342900">
              <a:buAutoNum type="arabicPeriod"/>
            </a:pPr>
            <a:r>
              <a:rPr lang="el-GR" dirty="0" smtClean="0"/>
              <a:t>Ποιους αφηγηματικούς τρόπους εντοπίζετε στο απόσπασμα;</a:t>
            </a:r>
            <a:endParaRPr lang="el-GR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349" t="25830" r="25071" b="32628"/>
          <a:stretch>
            <a:fillRect/>
          </a:stretch>
        </p:blipFill>
        <p:spPr bwMode="auto">
          <a:xfrm>
            <a:off x="755576" y="1124744"/>
            <a:ext cx="748883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l-GR" sz="2200" dirty="0" smtClean="0"/>
              <a:t>3</a:t>
            </a:r>
            <a:r>
              <a:rPr lang="el-GR" sz="2200" baseline="30000" dirty="0" smtClean="0"/>
              <a:t>η</a:t>
            </a:r>
            <a:r>
              <a:rPr lang="el-GR" sz="2200" dirty="0" smtClean="0"/>
              <a:t> </a:t>
            </a:r>
            <a:r>
              <a:rPr lang="el-GR" sz="2200" dirty="0" smtClean="0"/>
              <a:t>ενότητα: </a:t>
            </a:r>
            <a:r>
              <a:rPr lang="el-GR" sz="2200" dirty="0" smtClean="0"/>
              <a:t>«Ένας άλλος στρατιώτης …πάλι έτρεχε.»</a:t>
            </a: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l-GR" sz="2200" dirty="0" smtClean="0"/>
              <a:t>Ο νέος στρατιώτης εκτελεί εν ψυχρώ τον συνάνθρωπό του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350" t="28244" r="24501"/>
          <a:stretch>
            <a:fillRect/>
          </a:stretch>
        </p:blipFill>
        <p:spPr bwMode="auto">
          <a:xfrm>
            <a:off x="467544" y="908721"/>
            <a:ext cx="8064896" cy="4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3750" t="31891" r="25500" b="46765"/>
          <a:stretch>
            <a:fillRect/>
          </a:stretch>
        </p:blipFill>
        <p:spPr bwMode="auto">
          <a:xfrm>
            <a:off x="467544" y="5301208"/>
            <a:ext cx="799288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ΕΡΩΤΗΣΕΙΣ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1. Ποιες είναι οι ομοιότητες που παρατηρείτε ανάμεσα στους δύο στρατιώτες;</a:t>
            </a:r>
          </a:p>
          <a:p>
            <a:r>
              <a:rPr lang="el-GR" dirty="0" smtClean="0"/>
              <a:t>2. Ποιες είναι οι συναισθηματικές  διακυμάνσεις του πρώτου στρατιώτη, όπως παρουσιάζονται στο συγκεκριμένο απόσπασμα σε σχέση με την αρχή του διηγήματος;</a:t>
            </a:r>
          </a:p>
          <a:p>
            <a:r>
              <a:rPr lang="el-GR" dirty="0" smtClean="0"/>
              <a:t>3. Ποιους αφηγηματικούς τρόπους εντοπίζετε στο απόσπασμα;</a:t>
            </a:r>
          </a:p>
          <a:p>
            <a:r>
              <a:rPr lang="el-GR" dirty="0" smtClean="0"/>
              <a:t>4. Ποια σχήματα λόγου μπορείτε να εντοπίσετε στο απόσπασμα και ποια είναι η λειτουργία τους;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l-GR" sz="2200" dirty="0" smtClean="0"/>
              <a:t>4</a:t>
            </a:r>
            <a:r>
              <a:rPr lang="el-GR" sz="2200" baseline="30000" dirty="0" smtClean="0"/>
              <a:t>η</a:t>
            </a:r>
            <a:r>
              <a:rPr lang="el-GR" sz="2200" dirty="0" smtClean="0"/>
              <a:t> </a:t>
            </a:r>
            <a:r>
              <a:rPr lang="el-GR" sz="2200" dirty="0" smtClean="0"/>
              <a:t>ενότητα: </a:t>
            </a:r>
            <a:r>
              <a:rPr lang="el-GR" sz="2200" dirty="0" smtClean="0"/>
              <a:t>«Μεσοστρατίς… ο άλλος πια δεν άκουγε.»</a:t>
            </a: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l-GR" sz="2200" dirty="0" smtClean="0"/>
              <a:t>Ο ξένος στρατιώτης πεθαίνει και ο νέος στρατιώτης συνθλίβεται και αποκτά ξανά την ανθρώπινη ιδιότητά του.</a:t>
            </a:r>
            <a:endParaRPr lang="el-GR" sz="2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509" t="26073" r="24501"/>
          <a:stretch>
            <a:fillRect/>
          </a:stretch>
        </p:blipFill>
        <p:spPr bwMode="auto">
          <a:xfrm>
            <a:off x="755576" y="1340768"/>
            <a:ext cx="792088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3750" t="30250" r="25500" b="51690"/>
          <a:stretch>
            <a:fillRect/>
          </a:stretch>
        </p:blipFill>
        <p:spPr bwMode="auto">
          <a:xfrm>
            <a:off x="683568" y="5517232"/>
            <a:ext cx="79208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ΕΡΩΤΗΣΕΙΣ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1. </a:t>
            </a:r>
            <a:r>
              <a:rPr lang="el-GR" dirty="0" smtClean="0"/>
              <a:t>Ποιες είναι οι συναισθηματικές  διακυμάνσεις του πρώτου στρατιώτη, όπως παρουσιάζονται στο συγκεκριμένο απόσπασμα σε σχέση με την </a:t>
            </a:r>
            <a:r>
              <a:rPr lang="el-GR" dirty="0" smtClean="0"/>
              <a:t>προηγούμενη ενότητα του </a:t>
            </a:r>
            <a:r>
              <a:rPr lang="el-GR" dirty="0" smtClean="0"/>
              <a:t>διηγήματος</a:t>
            </a:r>
            <a:r>
              <a:rPr lang="el-GR" dirty="0" smtClean="0"/>
              <a:t>;</a:t>
            </a:r>
          </a:p>
          <a:p>
            <a:r>
              <a:rPr lang="el-GR" dirty="0" smtClean="0"/>
              <a:t>2. Παρόλο που ο δεύτερος στρατιώτης σκοτώνεται, το τραγικό πρόσωπο της ιστορίας είναι ο πρώτος στρατιώτης. Γιατί;</a:t>
            </a:r>
            <a:endParaRPr lang="el-GR" dirty="0" smtClean="0"/>
          </a:p>
          <a:p>
            <a:r>
              <a:rPr lang="el-GR" dirty="0" smtClean="0"/>
              <a:t>3.Ποιους </a:t>
            </a:r>
            <a:r>
              <a:rPr lang="el-GR" dirty="0" smtClean="0"/>
              <a:t>αφηγηματικούς τρόπους εντοπίζετε στο απόσπασμα;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527</Words>
  <Application>Microsoft Office PowerPoint</Application>
  <PresentationFormat>Προβολή στην οθόνη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ΓΙΑΝΝΗΣ ΜΑΓΚΛΗΣ </vt:lpstr>
      <vt:lpstr>Γιάννης Μαγκλής</vt:lpstr>
      <vt:lpstr>ΔΙΗΓΗΜΑ</vt:lpstr>
      <vt:lpstr>1η ενότητα: «Σουρούπωνε και η μάχη…να ξεχάσει.» Το τέλος της μέρας και της μάχης.</vt:lpstr>
      <vt:lpstr>2η ενότητα: «Ο νέος στρατιώτης …το κεφάλι να δει.» Το νερό της πηγής και ο εξανθρωπισμός του στρατιώτη.</vt:lpstr>
      <vt:lpstr>3η ενότητα: «Ένας άλλος στρατιώτης …πάλι έτρεχε.» Ο νέος στρατιώτης εκτελεί εν ψυχρώ τον συνάνθρωπό του.</vt:lpstr>
      <vt:lpstr>ΕΡΩΤΗΣΕΙΣ</vt:lpstr>
      <vt:lpstr>4η ενότητα: «Μεσοστρατίς… ο άλλος πια δεν άκουγε.» Ο ξένος στρατιώτης πεθαίνει και ο νέος στρατιώτης συνθλίβεται και αποκτά ξανά την ανθρώπινη ιδιότητά του.</vt:lpstr>
      <vt:lpstr>ΕΡΩΤΗΣΕΙΣ </vt:lpstr>
      <vt:lpstr>ΤΡΑΓΙΚΟΤΗΤΑ- ΤΡΑΓΙΚΟ ΠΡΟΣΩΠΟ</vt:lpstr>
      <vt:lpstr>Ερωτήσεις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ΓΙΑΝΝΗΣ ΜΑΓΚΛΗΣ </dc:title>
  <dc:creator>Click</dc:creator>
  <cp:lastModifiedBy>Click</cp:lastModifiedBy>
  <cp:revision>10</cp:revision>
  <dcterms:created xsi:type="dcterms:W3CDTF">2020-11-07T20:56:12Z</dcterms:created>
  <dcterms:modified xsi:type="dcterms:W3CDTF">2020-11-08T17:27:18Z</dcterms:modified>
</cp:coreProperties>
</file>