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5" r:id="rId2"/>
  </p:sldMasterIdLst>
  <p:notesMasterIdLst>
    <p:notesMasterId r:id="rId3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Lst>
  <p:sldSz cx="14630400" cy="8229600"/>
  <p:notesSz cx="8229600" cy="14630400"/>
  <p:embeddedFontLst>
    <p:embeddedFont>
      <p:font typeface="MuseoModerno Medium" charset="0"/>
      <p:regular r:id="rId33"/>
    </p:embeddedFont>
    <p:embeddedFont>
      <p:font typeface="Calibri" pitchFamily="34" charset="0"/>
      <p:regular r:id="rId34"/>
      <p:bold r:id="rId35"/>
      <p:italic r:id="rId36"/>
      <p:boldItalic r:id="rId37"/>
    </p:embeddedFont>
  </p:embeddedFont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p:scale>
          <a:sx n="77" d="100"/>
          <a:sy n="77" d="100"/>
        </p:scale>
        <p:origin x="-216" y="216"/>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3565525" cy="73183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4660900" y="0"/>
            <a:ext cx="3567113" cy="731838"/>
          </a:xfrm>
          <a:prstGeom prst="rect">
            <a:avLst/>
          </a:prstGeom>
        </p:spPr>
        <p:txBody>
          <a:bodyPr vert="horz" lIns="91440" tIns="45720" rIns="91440" bIns="45720" rtlCol="0"/>
          <a:lstStyle>
            <a:lvl1pPr algn="r">
              <a:defRPr sz="1200"/>
            </a:lvl1pPr>
          </a:lstStyle>
          <a:p>
            <a:fld id="{5D00EB23-37B9-4660-B78A-57A399B303B9}" type="datetimeFigureOut">
              <a:rPr lang="el-GR" smtClean="0"/>
              <a:t>28/1/2025</a:t>
            </a:fld>
            <a:endParaRPr lang="el-GR"/>
          </a:p>
        </p:txBody>
      </p:sp>
      <p:sp>
        <p:nvSpPr>
          <p:cNvPr id="4" name="Θέση εικόνας διαφάνειας 3"/>
          <p:cNvSpPr>
            <a:spLocks noGrp="1" noRot="1" noChangeAspect="1"/>
          </p:cNvSpPr>
          <p:nvPr>
            <p:ph type="sldImg" idx="2"/>
          </p:nvPr>
        </p:nvSpPr>
        <p:spPr>
          <a:xfrm>
            <a:off x="-762000" y="1096963"/>
            <a:ext cx="9753600" cy="54864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822325" y="6950075"/>
            <a:ext cx="6584950" cy="6583363"/>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13896975"/>
            <a:ext cx="3565525" cy="73025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4660900" y="13896975"/>
            <a:ext cx="3567113" cy="730250"/>
          </a:xfrm>
          <a:prstGeom prst="rect">
            <a:avLst/>
          </a:prstGeom>
        </p:spPr>
        <p:txBody>
          <a:bodyPr vert="horz" lIns="91440" tIns="45720" rIns="91440" bIns="45720" rtlCol="0" anchor="b"/>
          <a:lstStyle>
            <a:lvl1pPr algn="r">
              <a:defRPr sz="1200"/>
            </a:lvl1pPr>
          </a:lstStyle>
          <a:p>
            <a:fld id="{4432929A-E924-476A-B233-DDB2A09676AD}" type="slidenum">
              <a:rPr lang="el-GR" smtClean="0"/>
              <a:t>‹#›</a:t>
            </a:fld>
            <a:endParaRPr lang="el-GR"/>
          </a:p>
        </p:txBody>
      </p:sp>
    </p:spTree>
    <p:extLst>
      <p:ext uri="{BB962C8B-B14F-4D97-AF65-F5344CB8AC3E}">
        <p14:creationId xmlns:p14="http://schemas.microsoft.com/office/powerpoint/2010/main" val="1487669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846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1102036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78975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4087634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4118007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4118019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3089851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2274302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3469059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483907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3091647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1705163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3995089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17099651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1725719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05401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3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458278"/>
            <a:ext cx="7556421" cy="1417558"/>
          </a:xfrm>
          <a:prstGeom prst="rect">
            <a:avLst/>
          </a:prstGeom>
          <a:noFill/>
          <a:ln/>
        </p:spPr>
        <p:txBody>
          <a:bodyPr wrap="square" lIns="0" tIns="0" rIns="0" bIns="0" rtlCol="0" anchor="t"/>
          <a:lstStyle/>
          <a:p>
            <a:pPr marL="0" indent="0">
              <a:lnSpc>
                <a:spcPts val="5550"/>
              </a:lnSpc>
              <a:buNone/>
            </a:pPr>
            <a:r>
              <a:rPr lang="en-US" sz="4450" dirty="0">
                <a:solidFill>
                  <a:srgbClr val="124E73"/>
                </a:solidFill>
                <a:ea typeface="MuseoModerno Medium" pitchFamily="34" charset="-122"/>
                <a:cs typeface="MuseoModerno Medium" pitchFamily="34" charset="-120"/>
              </a:rPr>
              <a:t>ΕΚΦΡΑΣΤΙΚΑ ΜΕΣΑ – ΣΧΗΜΑΤΑ ΛΟΓΟΥ</a:t>
            </a:r>
            <a:endParaRPr lang="en-US" sz="4450" dirty="0"/>
          </a:p>
        </p:txBody>
      </p:sp>
      <p:sp>
        <p:nvSpPr>
          <p:cNvPr id="4" name="Text 1"/>
          <p:cNvSpPr/>
          <p:nvPr/>
        </p:nvSpPr>
        <p:spPr>
          <a:xfrm>
            <a:off x="6280190" y="3215997"/>
            <a:ext cx="7556421" cy="2903220"/>
          </a:xfrm>
          <a:prstGeom prst="rect">
            <a:avLst/>
          </a:prstGeom>
          <a:noFill/>
          <a:ln/>
        </p:spPr>
        <p:txBody>
          <a:bodyPr wrap="square" lIns="0" tIns="0" rIns="0" bIns="0" rtlCol="0" anchor="t"/>
          <a:lstStyle/>
          <a:p>
            <a:pPr marL="0" indent="0">
              <a:lnSpc>
                <a:spcPts val="2850"/>
              </a:lnSpc>
              <a:buNone/>
            </a:pPr>
            <a:r>
              <a:rPr lang="en-US" sz="1750" dirty="0">
                <a:solidFill>
                  <a:srgbClr val="2B4150"/>
                </a:solidFill>
                <a:ea typeface="Source Sans Pro" pitchFamily="34" charset="-122"/>
                <a:cs typeface="Source Sans Pro" pitchFamily="34" charset="-120"/>
              </a:rPr>
              <a:t>Τα σχήματα λόγου ορίζουν εκδοχές του γραπτού, αλλά και του προφορικού λόγου αποκλίνουσες και ιδιόρρυθμες σε σχέση με την κυριολεκτική χρήση των χρησιμοποιούμενων λέξεων των οποίων το σημασιολογικό περιεχόμενο με αυτόν τον τρόπο διευρύνεται (πολυσημία), κατάσταση που κατεξοχήν εντοπίζεται στα λογοτεχνικά κείμενα. Αξίζει να σημειωθεί ότι τα σχήματα λόγου συνδέονται με την παράδοση της ρητορικής τέχνης και ακριβέστερα με το τρίτο συστατικό στοιχείο της, τη λέξιν, τον τρόπο, δηλαδή, λεκτικής διατύπωση σε έναν ρητορικό λόγο.</a:t>
            </a:r>
            <a:endParaRPr lang="en-US" sz="1750" dirty="0"/>
          </a:p>
        </p:txBody>
      </p:sp>
      <p:sp>
        <p:nvSpPr>
          <p:cNvPr id="5" name="Shape 2"/>
          <p:cNvSpPr/>
          <p:nvPr/>
        </p:nvSpPr>
        <p:spPr>
          <a:xfrm>
            <a:off x="6280190" y="6391275"/>
            <a:ext cx="362903" cy="362903"/>
          </a:xfrm>
          <a:prstGeom prst="roundRect">
            <a:avLst>
              <a:gd name="adj" fmla="val 25194296"/>
            </a:avLst>
          </a:prstGeom>
          <a:noFill/>
          <a:ln w="7620">
            <a:solidFill>
              <a:srgbClr val="FFFFFF"/>
            </a:solidFill>
            <a:prstDash val="solid"/>
          </a:ln>
        </p:spPr>
      </p:sp>
      <p:pic>
        <p:nvPicPr>
          <p:cNvPr id="6" name="Image 1" descr="preencoded.png"/>
          <p:cNvPicPr>
            <a:picLocks noChangeAspect="1"/>
          </p:cNvPicPr>
          <p:nvPr/>
        </p:nvPicPr>
        <p:blipFill>
          <a:blip r:embed="rId4"/>
          <a:stretch>
            <a:fillRect/>
          </a:stretch>
        </p:blipFill>
        <p:spPr>
          <a:xfrm>
            <a:off x="6280190" y="6746558"/>
            <a:ext cx="347663" cy="347663"/>
          </a:xfrm>
          <a:prstGeom prst="rect">
            <a:avLst/>
          </a:prstGeom>
        </p:spPr>
      </p:pic>
      <p:sp>
        <p:nvSpPr>
          <p:cNvPr id="7" name="Text 3"/>
          <p:cNvSpPr/>
          <p:nvPr/>
        </p:nvSpPr>
        <p:spPr>
          <a:xfrm>
            <a:off x="6643093" y="6720650"/>
            <a:ext cx="3132177" cy="396835"/>
          </a:xfrm>
          <a:prstGeom prst="rect">
            <a:avLst/>
          </a:prstGeom>
          <a:noFill/>
          <a:ln/>
        </p:spPr>
        <p:txBody>
          <a:bodyPr wrap="none" lIns="0" tIns="0" rIns="0" bIns="0" rtlCol="0" anchor="t"/>
          <a:lstStyle/>
          <a:p>
            <a:pPr marL="0" indent="0" algn="l">
              <a:lnSpc>
                <a:spcPts val="3100"/>
              </a:lnSpc>
              <a:buNone/>
            </a:pPr>
            <a:r>
              <a:rPr lang="el-GR" sz="1600" b="1" dirty="0">
                <a:solidFill>
                  <a:srgbClr val="2B4150"/>
                </a:solidFill>
                <a:ea typeface="Source Sans Pro Bold" pitchFamily="34" charset="-122"/>
                <a:cs typeface="Source Sans Pro Bold" pitchFamily="34" charset="-120"/>
              </a:rPr>
              <a:t> </a:t>
            </a:r>
            <a:r>
              <a:rPr lang="el-GR" sz="1600" b="1" dirty="0" smtClean="0">
                <a:solidFill>
                  <a:srgbClr val="2B4150"/>
                </a:solidFill>
                <a:ea typeface="Source Sans Pro Bold" pitchFamily="34" charset="-122"/>
                <a:cs typeface="Source Sans Pro Bold" pitchFamily="34" charset="-120"/>
              </a:rPr>
              <a:t> </a:t>
            </a:r>
            <a:r>
              <a:rPr lang="en-US" sz="1600" b="1" dirty="0" err="1" smtClean="0">
                <a:solidFill>
                  <a:srgbClr val="2B4150"/>
                </a:solidFill>
                <a:ea typeface="Source Sans Pro Bold" pitchFamily="34" charset="-122"/>
                <a:cs typeface="Source Sans Pro Bold" pitchFamily="34" charset="-120"/>
              </a:rPr>
              <a:t>Vasilis</a:t>
            </a:r>
            <a:r>
              <a:rPr lang="en-US" sz="1600" b="1" dirty="0" smtClean="0">
                <a:solidFill>
                  <a:srgbClr val="2B4150"/>
                </a:solidFill>
                <a:ea typeface="Source Sans Pro Bold" pitchFamily="34" charset="-122"/>
                <a:cs typeface="Source Sans Pro Bold" pitchFamily="34" charset="-120"/>
              </a:rPr>
              <a:t> </a:t>
            </a:r>
            <a:r>
              <a:rPr lang="en-US" sz="1600" b="1" dirty="0">
                <a:solidFill>
                  <a:srgbClr val="2B4150"/>
                </a:solidFill>
                <a:ea typeface="Source Sans Pro Bold" pitchFamily="34" charset="-122"/>
                <a:cs typeface="Source Sans Pro Bold" pitchFamily="34" charset="-120"/>
              </a:rPr>
              <a:t>Varsamopoulos</a:t>
            </a:r>
            <a:endParaRPr lang="en-US" sz="1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070134"/>
            <a:ext cx="5670590" cy="708779"/>
          </a:xfrm>
          <a:prstGeom prst="rect">
            <a:avLst/>
          </a:prstGeom>
          <a:noFill/>
          <a:ln/>
        </p:spPr>
        <p:txBody>
          <a:bodyPr wrap="none" lIns="0" tIns="0" rIns="0" bIns="0" rtlCol="0" anchor="t"/>
          <a:lstStyle/>
          <a:p>
            <a:pPr marL="0" indent="0">
              <a:lnSpc>
                <a:spcPts val="5550"/>
              </a:lnSpc>
              <a:buNone/>
            </a:pPr>
            <a:r>
              <a:rPr lang="en-US" sz="4450" dirty="0">
                <a:solidFill>
                  <a:srgbClr val="124E73"/>
                </a:solidFill>
                <a:ea typeface="MuseoModerno Medium" pitchFamily="34" charset="-122"/>
                <a:cs typeface="MuseoModerno Medium" pitchFamily="34" charset="-120"/>
              </a:rPr>
              <a:t>Ειρωνεία</a:t>
            </a:r>
            <a:endParaRPr lang="en-US" sz="4450" dirty="0"/>
          </a:p>
        </p:txBody>
      </p:sp>
      <p:sp>
        <p:nvSpPr>
          <p:cNvPr id="4" name="Text 1"/>
          <p:cNvSpPr/>
          <p:nvPr/>
        </p:nvSpPr>
        <p:spPr>
          <a:xfrm>
            <a:off x="793790" y="2232422"/>
            <a:ext cx="3608070" cy="748427"/>
          </a:xfrm>
          <a:prstGeom prst="rect">
            <a:avLst/>
          </a:prstGeom>
          <a:noFill/>
          <a:ln/>
        </p:spPr>
        <p:txBody>
          <a:bodyPr wrap="none" lIns="0" tIns="0" rIns="0" bIns="0" rtlCol="0" anchor="t"/>
          <a:lstStyle/>
          <a:p>
            <a:pPr marL="0" indent="0" algn="ctr">
              <a:lnSpc>
                <a:spcPts val="5850"/>
              </a:lnSpc>
              <a:buNone/>
            </a:pPr>
            <a:r>
              <a:rPr lang="en-US" sz="5850" dirty="0">
                <a:solidFill>
                  <a:srgbClr val="2B4150"/>
                </a:solidFill>
                <a:ea typeface="MuseoModerno Medium" pitchFamily="34" charset="-122"/>
                <a:cs typeface="MuseoModerno Medium" pitchFamily="34" charset="-120"/>
              </a:rPr>
              <a:t>1</a:t>
            </a:r>
            <a:endParaRPr lang="en-US" sz="5850" dirty="0"/>
          </a:p>
        </p:txBody>
      </p:sp>
      <p:sp>
        <p:nvSpPr>
          <p:cNvPr id="5" name="Text 2"/>
          <p:cNvSpPr/>
          <p:nvPr/>
        </p:nvSpPr>
        <p:spPr>
          <a:xfrm>
            <a:off x="1180148" y="3264218"/>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2B4150"/>
                </a:solidFill>
                <a:ea typeface="MuseoModerno Medium" pitchFamily="34" charset="-122"/>
                <a:cs typeface="MuseoModerno Medium" pitchFamily="34" charset="-120"/>
              </a:rPr>
              <a:t>Ορισμός</a:t>
            </a:r>
            <a:endParaRPr lang="en-US" sz="2200" dirty="0"/>
          </a:p>
        </p:txBody>
      </p:sp>
      <p:sp>
        <p:nvSpPr>
          <p:cNvPr id="6" name="Text 3"/>
          <p:cNvSpPr/>
          <p:nvPr/>
        </p:nvSpPr>
        <p:spPr>
          <a:xfrm>
            <a:off x="793790" y="3754636"/>
            <a:ext cx="3608070" cy="725805"/>
          </a:xfrm>
          <a:prstGeom prst="rect">
            <a:avLst/>
          </a:prstGeom>
          <a:noFill/>
          <a:ln/>
        </p:spPr>
        <p:txBody>
          <a:bodyPr wrap="square" lIns="0" tIns="0" rIns="0" bIns="0" rtlCol="0" anchor="t"/>
          <a:lstStyle/>
          <a:p>
            <a:pPr marL="0" indent="0" algn="ctr">
              <a:lnSpc>
                <a:spcPts val="2850"/>
              </a:lnSpc>
              <a:buNone/>
            </a:pPr>
            <a:r>
              <a:rPr lang="en-US" sz="1750" dirty="0">
                <a:solidFill>
                  <a:srgbClr val="2B4150"/>
                </a:solidFill>
                <a:ea typeface="Source Sans Pro" pitchFamily="34" charset="-122"/>
                <a:cs typeface="Source Sans Pro" pitchFamily="34" charset="-120"/>
              </a:rPr>
              <a:t>Χρήση λέξεων με αντίθετη σημασία από την πραγματική</a:t>
            </a:r>
            <a:endParaRPr lang="en-US" sz="1750" dirty="0"/>
          </a:p>
        </p:txBody>
      </p:sp>
      <p:sp>
        <p:nvSpPr>
          <p:cNvPr id="7" name="Text 4"/>
          <p:cNvSpPr/>
          <p:nvPr/>
        </p:nvSpPr>
        <p:spPr>
          <a:xfrm>
            <a:off x="4742021" y="2232422"/>
            <a:ext cx="3608189" cy="748427"/>
          </a:xfrm>
          <a:prstGeom prst="rect">
            <a:avLst/>
          </a:prstGeom>
          <a:noFill/>
          <a:ln/>
        </p:spPr>
        <p:txBody>
          <a:bodyPr wrap="none" lIns="0" tIns="0" rIns="0" bIns="0" rtlCol="0" anchor="t"/>
          <a:lstStyle/>
          <a:p>
            <a:pPr marL="0" indent="0" algn="ctr">
              <a:lnSpc>
                <a:spcPts val="5850"/>
              </a:lnSpc>
              <a:buNone/>
            </a:pPr>
            <a:r>
              <a:rPr lang="en-US" sz="5850" dirty="0">
                <a:solidFill>
                  <a:srgbClr val="2B4150"/>
                </a:solidFill>
                <a:ea typeface="MuseoModerno Medium" pitchFamily="34" charset="-122"/>
                <a:cs typeface="MuseoModerno Medium" pitchFamily="34" charset="-120"/>
              </a:rPr>
              <a:t>2</a:t>
            </a:r>
            <a:endParaRPr lang="en-US" sz="5850" dirty="0"/>
          </a:p>
        </p:txBody>
      </p:sp>
      <p:sp>
        <p:nvSpPr>
          <p:cNvPr id="8" name="Text 5"/>
          <p:cNvSpPr/>
          <p:nvPr/>
        </p:nvSpPr>
        <p:spPr>
          <a:xfrm>
            <a:off x="5128498" y="3264218"/>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2B4150"/>
                </a:solidFill>
                <a:ea typeface="MuseoModerno Medium" pitchFamily="34" charset="-122"/>
                <a:cs typeface="MuseoModerno Medium" pitchFamily="34" charset="-120"/>
              </a:rPr>
              <a:t>Σκοπός</a:t>
            </a:r>
            <a:endParaRPr lang="en-US" sz="2200" dirty="0"/>
          </a:p>
        </p:txBody>
      </p:sp>
      <p:sp>
        <p:nvSpPr>
          <p:cNvPr id="9" name="Text 6"/>
          <p:cNvSpPr/>
          <p:nvPr/>
        </p:nvSpPr>
        <p:spPr>
          <a:xfrm>
            <a:off x="4742021" y="3754636"/>
            <a:ext cx="3608189" cy="725805"/>
          </a:xfrm>
          <a:prstGeom prst="rect">
            <a:avLst/>
          </a:prstGeom>
          <a:noFill/>
          <a:ln/>
        </p:spPr>
        <p:txBody>
          <a:bodyPr wrap="square" lIns="0" tIns="0" rIns="0" bIns="0" rtlCol="0" anchor="t"/>
          <a:lstStyle/>
          <a:p>
            <a:pPr marL="0" indent="0" algn="ctr">
              <a:lnSpc>
                <a:spcPts val="2850"/>
              </a:lnSpc>
              <a:buNone/>
            </a:pPr>
            <a:r>
              <a:rPr lang="en-US" sz="1750" dirty="0">
                <a:solidFill>
                  <a:srgbClr val="2B4150"/>
                </a:solidFill>
                <a:ea typeface="Source Sans Pro" pitchFamily="34" charset="-122"/>
                <a:cs typeface="Source Sans Pro" pitchFamily="34" charset="-120"/>
              </a:rPr>
              <a:t>Έκφραση αποδοκιμασίας ή περίπαιγμα</a:t>
            </a:r>
            <a:endParaRPr lang="en-US" sz="1750" dirty="0"/>
          </a:p>
        </p:txBody>
      </p:sp>
      <p:sp>
        <p:nvSpPr>
          <p:cNvPr id="10" name="Text 7"/>
          <p:cNvSpPr/>
          <p:nvPr/>
        </p:nvSpPr>
        <p:spPr>
          <a:xfrm>
            <a:off x="2767846" y="5274231"/>
            <a:ext cx="3608189" cy="748427"/>
          </a:xfrm>
          <a:prstGeom prst="rect">
            <a:avLst/>
          </a:prstGeom>
          <a:noFill/>
          <a:ln/>
        </p:spPr>
        <p:txBody>
          <a:bodyPr wrap="none" lIns="0" tIns="0" rIns="0" bIns="0" rtlCol="0" anchor="t"/>
          <a:lstStyle/>
          <a:p>
            <a:pPr marL="0" indent="0" algn="ctr">
              <a:lnSpc>
                <a:spcPts val="5850"/>
              </a:lnSpc>
              <a:buNone/>
            </a:pPr>
            <a:r>
              <a:rPr lang="en-US" sz="5850" dirty="0">
                <a:solidFill>
                  <a:srgbClr val="2B4150"/>
                </a:solidFill>
                <a:ea typeface="MuseoModerno Medium" pitchFamily="34" charset="-122"/>
                <a:cs typeface="MuseoModerno Medium" pitchFamily="34" charset="-120"/>
              </a:rPr>
              <a:t>3</a:t>
            </a:r>
            <a:endParaRPr lang="en-US" sz="5850" dirty="0"/>
          </a:p>
        </p:txBody>
      </p:sp>
      <p:sp>
        <p:nvSpPr>
          <p:cNvPr id="11" name="Text 8"/>
          <p:cNvSpPr/>
          <p:nvPr/>
        </p:nvSpPr>
        <p:spPr>
          <a:xfrm>
            <a:off x="3154323" y="6306026"/>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2B4150"/>
                </a:solidFill>
                <a:ea typeface="MuseoModerno Medium" pitchFamily="34" charset="-122"/>
                <a:cs typeface="MuseoModerno Medium" pitchFamily="34" charset="-120"/>
              </a:rPr>
              <a:t>Παράδειγμα</a:t>
            </a:r>
            <a:endParaRPr lang="en-US" sz="2200" dirty="0"/>
          </a:p>
        </p:txBody>
      </p:sp>
      <p:sp>
        <p:nvSpPr>
          <p:cNvPr id="12" name="Text 9"/>
          <p:cNvSpPr/>
          <p:nvPr/>
        </p:nvSpPr>
        <p:spPr>
          <a:xfrm>
            <a:off x="2767846" y="6796445"/>
            <a:ext cx="3608189" cy="362903"/>
          </a:xfrm>
          <a:prstGeom prst="rect">
            <a:avLst/>
          </a:prstGeom>
          <a:noFill/>
          <a:ln/>
        </p:spPr>
        <p:txBody>
          <a:bodyPr wrap="none" lIns="0" tIns="0" rIns="0" bIns="0" rtlCol="0" anchor="t"/>
          <a:lstStyle/>
          <a:p>
            <a:pPr marL="0" indent="0" algn="ctr">
              <a:lnSpc>
                <a:spcPts val="2850"/>
              </a:lnSpc>
              <a:buNone/>
            </a:pPr>
            <a:r>
              <a:rPr lang="en-US" sz="1750" dirty="0">
                <a:solidFill>
                  <a:srgbClr val="2B4150"/>
                </a:solidFill>
                <a:ea typeface="Source Sans Pro" pitchFamily="34" charset="-122"/>
                <a:cs typeface="Source Sans Pro" pitchFamily="34" charset="-120"/>
              </a:rPr>
              <a:t>Έξυπνος που είσαι!</a:t>
            </a:r>
            <a:endParaRPr lang="en-US" sz="175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821055"/>
            <a:ext cx="5670590" cy="708779"/>
          </a:xfrm>
          <a:prstGeom prst="rect">
            <a:avLst/>
          </a:prstGeom>
          <a:noFill/>
          <a:ln/>
        </p:spPr>
        <p:txBody>
          <a:bodyPr wrap="none" lIns="0" tIns="0" rIns="0" bIns="0" rtlCol="0" anchor="t"/>
          <a:lstStyle/>
          <a:p>
            <a:pPr marL="0" indent="0">
              <a:lnSpc>
                <a:spcPts val="5550"/>
              </a:lnSpc>
              <a:buNone/>
            </a:pPr>
            <a:r>
              <a:rPr lang="en-US" sz="4450" dirty="0">
                <a:solidFill>
                  <a:srgbClr val="124E73"/>
                </a:solidFill>
                <a:ea typeface="MuseoModerno Medium" pitchFamily="34" charset="-122"/>
                <a:cs typeface="MuseoModerno Medium" pitchFamily="34" charset="-120"/>
              </a:rPr>
              <a:t>Εικόνα</a:t>
            </a:r>
            <a:endParaRPr lang="en-US" sz="4450" dirty="0"/>
          </a:p>
        </p:txBody>
      </p:sp>
      <p:pic>
        <p:nvPicPr>
          <p:cNvPr id="3" name="Image 0" descr="preencoded.png"/>
          <p:cNvPicPr>
            <a:picLocks noChangeAspect="1"/>
          </p:cNvPicPr>
          <p:nvPr/>
        </p:nvPicPr>
        <p:blipFill>
          <a:blip r:embed="rId3"/>
          <a:stretch>
            <a:fillRect/>
          </a:stretch>
        </p:blipFill>
        <p:spPr>
          <a:xfrm>
            <a:off x="793790" y="1983462"/>
            <a:ext cx="6351270" cy="3925372"/>
          </a:xfrm>
          <a:prstGeom prst="rect">
            <a:avLst/>
          </a:prstGeom>
        </p:spPr>
      </p:pic>
      <p:sp>
        <p:nvSpPr>
          <p:cNvPr id="4" name="Text 1"/>
          <p:cNvSpPr/>
          <p:nvPr/>
        </p:nvSpPr>
        <p:spPr>
          <a:xfrm>
            <a:off x="793790" y="619232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B4150"/>
                </a:solidFill>
                <a:ea typeface="MuseoModerno Medium" pitchFamily="34" charset="-122"/>
                <a:cs typeface="MuseoModerno Medium" pitchFamily="34" charset="-120"/>
              </a:rPr>
              <a:t>Ορισμός</a:t>
            </a:r>
            <a:endParaRPr lang="en-US" sz="2200" dirty="0"/>
          </a:p>
        </p:txBody>
      </p:sp>
      <p:sp>
        <p:nvSpPr>
          <p:cNvPr id="5" name="Text 2"/>
          <p:cNvSpPr/>
          <p:nvPr/>
        </p:nvSpPr>
        <p:spPr>
          <a:xfrm>
            <a:off x="793790" y="6682740"/>
            <a:ext cx="6351270" cy="725805"/>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ea typeface="Source Sans Pro" pitchFamily="34" charset="-122"/>
                <a:cs typeface="Source Sans Pro" pitchFamily="34" charset="-120"/>
              </a:rPr>
              <a:t>Κάθε περιγραφή που απεικονίζει μια πραγματικότητα, ένα πρόσωπο ή ένα αντικείμενο</a:t>
            </a:r>
            <a:endParaRPr lang="en-US" sz="1750" dirty="0"/>
          </a:p>
        </p:txBody>
      </p:sp>
      <p:pic>
        <p:nvPicPr>
          <p:cNvPr id="6" name="Image 1" descr="preencoded.png"/>
          <p:cNvPicPr>
            <a:picLocks noChangeAspect="1"/>
          </p:cNvPicPr>
          <p:nvPr/>
        </p:nvPicPr>
        <p:blipFill>
          <a:blip r:embed="rId4"/>
          <a:stretch>
            <a:fillRect/>
          </a:stretch>
        </p:blipFill>
        <p:spPr>
          <a:xfrm>
            <a:off x="7485221" y="1983462"/>
            <a:ext cx="6351389" cy="3925372"/>
          </a:xfrm>
          <a:prstGeom prst="rect">
            <a:avLst/>
          </a:prstGeom>
        </p:spPr>
      </p:pic>
      <p:sp>
        <p:nvSpPr>
          <p:cNvPr id="7" name="Text 3"/>
          <p:cNvSpPr/>
          <p:nvPr/>
        </p:nvSpPr>
        <p:spPr>
          <a:xfrm>
            <a:off x="7485221" y="619232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B4150"/>
                </a:solidFill>
                <a:ea typeface="MuseoModerno Medium" pitchFamily="34" charset="-122"/>
                <a:cs typeface="MuseoModerno Medium" pitchFamily="34" charset="-120"/>
              </a:rPr>
              <a:t>Αποτέλεσμα</a:t>
            </a:r>
            <a:endParaRPr lang="en-US" sz="2200" dirty="0"/>
          </a:p>
        </p:txBody>
      </p:sp>
      <p:sp>
        <p:nvSpPr>
          <p:cNvPr id="8" name="Text 4"/>
          <p:cNvSpPr/>
          <p:nvPr/>
        </p:nvSpPr>
        <p:spPr>
          <a:xfrm>
            <a:off x="7485221" y="6682740"/>
            <a:ext cx="6351389" cy="362903"/>
          </a:xfrm>
          <a:prstGeom prst="rect">
            <a:avLst/>
          </a:prstGeom>
          <a:noFill/>
          <a:ln/>
        </p:spPr>
        <p:txBody>
          <a:bodyPr wrap="none" lIns="0" tIns="0" rIns="0" bIns="0" rtlCol="0" anchor="t"/>
          <a:lstStyle/>
          <a:p>
            <a:pPr marL="0" indent="0" algn="l">
              <a:lnSpc>
                <a:spcPts val="2850"/>
              </a:lnSpc>
              <a:buNone/>
            </a:pPr>
            <a:r>
              <a:rPr lang="en-US" sz="1750" dirty="0">
                <a:solidFill>
                  <a:srgbClr val="2B4150"/>
                </a:solidFill>
                <a:ea typeface="Source Sans Pro" pitchFamily="34" charset="-122"/>
                <a:cs typeface="Source Sans Pro" pitchFamily="34" charset="-120"/>
              </a:rPr>
              <a:t>Αισθητοποιεί την ιστορία σε οπτικό, ηχητικό ή οσφρητικό επίπεδο</a:t>
            </a:r>
            <a:endParaRPr lang="en-US" sz="175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2358509"/>
            <a:ext cx="5670590" cy="708779"/>
          </a:xfrm>
          <a:prstGeom prst="rect">
            <a:avLst/>
          </a:prstGeom>
          <a:noFill/>
          <a:ln/>
        </p:spPr>
        <p:txBody>
          <a:bodyPr wrap="none" lIns="0" tIns="0" rIns="0" bIns="0" rtlCol="0" anchor="t"/>
          <a:lstStyle/>
          <a:p>
            <a:pPr marL="0" indent="0">
              <a:lnSpc>
                <a:spcPts val="5550"/>
              </a:lnSpc>
              <a:buNone/>
            </a:pPr>
            <a:r>
              <a:rPr lang="en-US" sz="4450" dirty="0">
                <a:solidFill>
                  <a:srgbClr val="124E73"/>
                </a:solidFill>
                <a:ea typeface="MuseoModerno Medium" pitchFamily="34" charset="-122"/>
                <a:cs typeface="MuseoModerno Medium" pitchFamily="34" charset="-120"/>
              </a:rPr>
              <a:t>Έλξη</a:t>
            </a:r>
            <a:endParaRPr lang="en-US" sz="4450" dirty="0"/>
          </a:p>
        </p:txBody>
      </p:sp>
      <p:sp>
        <p:nvSpPr>
          <p:cNvPr id="3" name="Text 1"/>
          <p:cNvSpPr/>
          <p:nvPr/>
        </p:nvSpPr>
        <p:spPr>
          <a:xfrm>
            <a:off x="793790" y="3634264"/>
            <a:ext cx="2835235" cy="354330"/>
          </a:xfrm>
          <a:prstGeom prst="rect">
            <a:avLst/>
          </a:prstGeom>
          <a:noFill/>
          <a:ln/>
        </p:spPr>
        <p:txBody>
          <a:bodyPr wrap="none" lIns="0" tIns="0" rIns="0" bIns="0" rtlCol="0" anchor="t"/>
          <a:lstStyle/>
          <a:p>
            <a:pPr marL="0" indent="0">
              <a:lnSpc>
                <a:spcPts val="2750"/>
              </a:lnSpc>
              <a:buNone/>
            </a:pPr>
            <a:r>
              <a:rPr lang="en-US" sz="2200" dirty="0">
                <a:solidFill>
                  <a:srgbClr val="124E73"/>
                </a:solidFill>
                <a:ea typeface="MuseoModerno Medium" pitchFamily="34" charset="-122"/>
                <a:cs typeface="MuseoModerno Medium" pitchFamily="34" charset="-120"/>
              </a:rPr>
              <a:t>Ορισμός</a:t>
            </a:r>
            <a:endParaRPr lang="en-US" sz="2200" dirty="0"/>
          </a:p>
        </p:txBody>
      </p:sp>
      <p:sp>
        <p:nvSpPr>
          <p:cNvPr id="4" name="Text 2"/>
          <p:cNvSpPr/>
          <p:nvPr/>
        </p:nvSpPr>
        <p:spPr>
          <a:xfrm>
            <a:off x="793790" y="4215408"/>
            <a:ext cx="3978116" cy="1451610"/>
          </a:xfrm>
          <a:prstGeom prst="rect">
            <a:avLst/>
          </a:prstGeom>
          <a:noFill/>
          <a:ln/>
        </p:spPr>
        <p:txBody>
          <a:bodyPr wrap="square" lIns="0" tIns="0" rIns="0" bIns="0" rtlCol="0" anchor="t"/>
          <a:lstStyle/>
          <a:p>
            <a:pPr marL="0" indent="0">
              <a:lnSpc>
                <a:spcPts val="2850"/>
              </a:lnSpc>
              <a:buNone/>
            </a:pPr>
            <a:r>
              <a:rPr lang="en-US" sz="1750" dirty="0">
                <a:solidFill>
                  <a:srgbClr val="2B4150"/>
                </a:solidFill>
                <a:ea typeface="Source Sans Pro" pitchFamily="34" charset="-122"/>
                <a:cs typeface="Source Sans Pro" pitchFamily="34" charset="-120"/>
              </a:rPr>
              <a:t>Ένας όρος που δε συνδέεται με τον κατά σύνταξη απαιτούμενο, αλλά έλκεται από άλλον και συνδέεται – συμφωνεί με εκείνον.</a:t>
            </a:r>
            <a:endParaRPr lang="en-US" sz="1750" dirty="0"/>
          </a:p>
        </p:txBody>
      </p:sp>
      <p:sp>
        <p:nvSpPr>
          <p:cNvPr id="5" name="Text 3"/>
          <p:cNvSpPr/>
          <p:nvPr/>
        </p:nvSpPr>
        <p:spPr>
          <a:xfrm>
            <a:off x="5332928" y="3634264"/>
            <a:ext cx="2835235" cy="354330"/>
          </a:xfrm>
          <a:prstGeom prst="rect">
            <a:avLst/>
          </a:prstGeom>
          <a:noFill/>
          <a:ln/>
        </p:spPr>
        <p:txBody>
          <a:bodyPr wrap="none" lIns="0" tIns="0" rIns="0" bIns="0" rtlCol="0" anchor="t"/>
          <a:lstStyle/>
          <a:p>
            <a:pPr marL="0" indent="0">
              <a:lnSpc>
                <a:spcPts val="2750"/>
              </a:lnSpc>
              <a:buNone/>
            </a:pPr>
            <a:r>
              <a:rPr lang="en-US" sz="2200" dirty="0">
                <a:solidFill>
                  <a:srgbClr val="124E73"/>
                </a:solidFill>
                <a:ea typeface="MuseoModerno Medium" pitchFamily="34" charset="-122"/>
                <a:cs typeface="MuseoModerno Medium" pitchFamily="34" charset="-120"/>
              </a:rPr>
              <a:t>Αποτέλεσμα</a:t>
            </a:r>
            <a:endParaRPr lang="en-US" sz="2200" dirty="0"/>
          </a:p>
        </p:txBody>
      </p:sp>
      <p:sp>
        <p:nvSpPr>
          <p:cNvPr id="6" name="Text 4"/>
          <p:cNvSpPr/>
          <p:nvPr/>
        </p:nvSpPr>
        <p:spPr>
          <a:xfrm>
            <a:off x="5332928" y="4215408"/>
            <a:ext cx="3978116" cy="362903"/>
          </a:xfrm>
          <a:prstGeom prst="rect">
            <a:avLst/>
          </a:prstGeom>
          <a:noFill/>
          <a:ln/>
        </p:spPr>
        <p:txBody>
          <a:bodyPr wrap="none" lIns="0" tIns="0" rIns="0" bIns="0" rtlCol="0" anchor="t"/>
          <a:lstStyle/>
          <a:p>
            <a:pPr marL="0" indent="0">
              <a:lnSpc>
                <a:spcPts val="2850"/>
              </a:lnSpc>
              <a:buNone/>
            </a:pPr>
            <a:r>
              <a:rPr lang="en-US" sz="1750" dirty="0">
                <a:solidFill>
                  <a:srgbClr val="2B4150"/>
                </a:solidFill>
                <a:ea typeface="Source Sans Pro" pitchFamily="34" charset="-122"/>
                <a:cs typeface="Source Sans Pro" pitchFamily="34" charset="-120"/>
              </a:rPr>
              <a:t>Αποδίδεται φυσικότητα στο λόγο.</a:t>
            </a:r>
            <a:endParaRPr lang="en-US" sz="1750" dirty="0"/>
          </a:p>
        </p:txBody>
      </p:sp>
      <p:sp>
        <p:nvSpPr>
          <p:cNvPr id="7" name="Text 5"/>
          <p:cNvSpPr/>
          <p:nvPr/>
        </p:nvSpPr>
        <p:spPr>
          <a:xfrm>
            <a:off x="9872067" y="3634264"/>
            <a:ext cx="2835235" cy="354330"/>
          </a:xfrm>
          <a:prstGeom prst="rect">
            <a:avLst/>
          </a:prstGeom>
          <a:noFill/>
          <a:ln/>
        </p:spPr>
        <p:txBody>
          <a:bodyPr wrap="none" lIns="0" tIns="0" rIns="0" bIns="0" rtlCol="0" anchor="t"/>
          <a:lstStyle/>
          <a:p>
            <a:pPr marL="0" indent="0">
              <a:lnSpc>
                <a:spcPts val="2750"/>
              </a:lnSpc>
              <a:buNone/>
            </a:pPr>
            <a:r>
              <a:rPr lang="en-US" sz="2200" dirty="0">
                <a:solidFill>
                  <a:srgbClr val="124E73"/>
                </a:solidFill>
                <a:ea typeface="MuseoModerno Medium" pitchFamily="34" charset="-122"/>
                <a:cs typeface="MuseoModerno Medium" pitchFamily="34" charset="-120"/>
              </a:rPr>
              <a:t>Παράδειγμα</a:t>
            </a:r>
            <a:endParaRPr lang="en-US" sz="2200" dirty="0"/>
          </a:p>
        </p:txBody>
      </p:sp>
      <p:sp>
        <p:nvSpPr>
          <p:cNvPr id="8" name="Text 6"/>
          <p:cNvSpPr/>
          <p:nvPr/>
        </p:nvSpPr>
        <p:spPr>
          <a:xfrm>
            <a:off x="9872067" y="4215408"/>
            <a:ext cx="3978116" cy="725805"/>
          </a:xfrm>
          <a:prstGeom prst="rect">
            <a:avLst/>
          </a:prstGeom>
          <a:noFill/>
          <a:ln/>
        </p:spPr>
        <p:txBody>
          <a:bodyPr wrap="square" lIns="0" tIns="0" rIns="0" bIns="0" rtlCol="0" anchor="t"/>
          <a:lstStyle/>
          <a:p>
            <a:pPr marL="0" indent="0">
              <a:lnSpc>
                <a:spcPts val="2850"/>
              </a:lnSpc>
              <a:buNone/>
            </a:pPr>
            <a:r>
              <a:rPr lang="en-US" sz="1750" dirty="0">
                <a:solidFill>
                  <a:srgbClr val="2B4150"/>
                </a:solidFill>
                <a:ea typeface="Source Sans Pro" pitchFamily="34" charset="-122"/>
                <a:cs typeface="Source Sans Pro" pitchFamily="34" charset="-120"/>
              </a:rPr>
              <a:t>Ευχαριστούμε πολύ όλους όσους ήρθατε στην εκδήλωσή μας.</a:t>
            </a:r>
            <a:endParaRPr lang="en-US" sz="175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642586"/>
            <a:ext cx="5670590" cy="708779"/>
          </a:xfrm>
          <a:prstGeom prst="rect">
            <a:avLst/>
          </a:prstGeom>
          <a:noFill/>
          <a:ln/>
        </p:spPr>
        <p:txBody>
          <a:bodyPr wrap="none" lIns="0" tIns="0" rIns="0" bIns="0" rtlCol="0" anchor="t"/>
          <a:lstStyle/>
          <a:p>
            <a:pPr marL="0" indent="0">
              <a:lnSpc>
                <a:spcPts val="5550"/>
              </a:lnSpc>
              <a:buNone/>
            </a:pPr>
            <a:r>
              <a:rPr lang="en-US" sz="4450" dirty="0">
                <a:solidFill>
                  <a:srgbClr val="124E73"/>
                </a:solidFill>
                <a:ea typeface="MuseoModerno Medium" pitchFamily="34" charset="-122"/>
                <a:cs typeface="MuseoModerno Medium" pitchFamily="34" charset="-120"/>
              </a:rPr>
              <a:t>Επανάληψη</a:t>
            </a:r>
            <a:endParaRPr lang="en-US" sz="4450" dirty="0"/>
          </a:p>
        </p:txBody>
      </p:sp>
      <p:sp>
        <p:nvSpPr>
          <p:cNvPr id="4" name="Shape 1"/>
          <p:cNvSpPr/>
          <p:nvPr/>
        </p:nvSpPr>
        <p:spPr>
          <a:xfrm>
            <a:off x="6280190" y="2946678"/>
            <a:ext cx="510302" cy="510302"/>
          </a:xfrm>
          <a:prstGeom prst="roundRect">
            <a:avLst>
              <a:gd name="adj" fmla="val 6667"/>
            </a:avLst>
          </a:prstGeom>
          <a:solidFill>
            <a:srgbClr val="F3EEE3"/>
          </a:solidFill>
          <a:ln/>
        </p:spPr>
      </p:sp>
      <p:sp>
        <p:nvSpPr>
          <p:cNvPr id="5" name="Text 2"/>
          <p:cNvSpPr/>
          <p:nvPr/>
        </p:nvSpPr>
        <p:spPr>
          <a:xfrm>
            <a:off x="6455569" y="3031688"/>
            <a:ext cx="159544" cy="340281"/>
          </a:xfrm>
          <a:prstGeom prst="rect">
            <a:avLst/>
          </a:prstGeom>
          <a:noFill/>
          <a:ln/>
        </p:spPr>
        <p:txBody>
          <a:bodyPr wrap="none" lIns="0" tIns="0" rIns="0" bIns="0" rtlCol="0" anchor="t"/>
          <a:lstStyle/>
          <a:p>
            <a:pPr marL="0" indent="0" algn="ctr">
              <a:lnSpc>
                <a:spcPts val="2650"/>
              </a:lnSpc>
              <a:buNone/>
            </a:pPr>
            <a:r>
              <a:rPr lang="en-US" sz="2650" dirty="0">
                <a:solidFill>
                  <a:srgbClr val="2B4150"/>
                </a:solidFill>
                <a:ea typeface="MuseoModerno Medium" pitchFamily="34" charset="-122"/>
                <a:cs typeface="MuseoModerno Medium" pitchFamily="34" charset="-120"/>
              </a:rPr>
              <a:t>1</a:t>
            </a:r>
            <a:endParaRPr lang="en-US" sz="2650" dirty="0"/>
          </a:p>
        </p:txBody>
      </p:sp>
      <p:sp>
        <p:nvSpPr>
          <p:cNvPr id="6" name="Text 3"/>
          <p:cNvSpPr/>
          <p:nvPr/>
        </p:nvSpPr>
        <p:spPr>
          <a:xfrm>
            <a:off x="7017306" y="2946678"/>
            <a:ext cx="2835235" cy="354330"/>
          </a:xfrm>
          <a:prstGeom prst="rect">
            <a:avLst/>
          </a:prstGeom>
          <a:noFill/>
          <a:ln/>
        </p:spPr>
        <p:txBody>
          <a:bodyPr wrap="none" lIns="0" tIns="0" rIns="0" bIns="0" rtlCol="0" anchor="t"/>
          <a:lstStyle/>
          <a:p>
            <a:pPr marL="0" indent="0">
              <a:lnSpc>
                <a:spcPts val="2750"/>
              </a:lnSpc>
              <a:buNone/>
            </a:pPr>
            <a:r>
              <a:rPr lang="en-US" sz="2200" dirty="0">
                <a:solidFill>
                  <a:srgbClr val="2B4150"/>
                </a:solidFill>
                <a:ea typeface="MuseoModerno Medium" pitchFamily="34" charset="-122"/>
                <a:cs typeface="MuseoModerno Medium" pitchFamily="34" charset="-120"/>
              </a:rPr>
              <a:t>Ορισμός</a:t>
            </a:r>
            <a:endParaRPr lang="en-US" sz="2200" dirty="0"/>
          </a:p>
        </p:txBody>
      </p:sp>
      <p:sp>
        <p:nvSpPr>
          <p:cNvPr id="7" name="Text 4"/>
          <p:cNvSpPr/>
          <p:nvPr/>
        </p:nvSpPr>
        <p:spPr>
          <a:xfrm>
            <a:off x="7017306" y="3437096"/>
            <a:ext cx="2927747" cy="1814513"/>
          </a:xfrm>
          <a:prstGeom prst="rect">
            <a:avLst/>
          </a:prstGeom>
          <a:noFill/>
          <a:ln/>
        </p:spPr>
        <p:txBody>
          <a:bodyPr wrap="square" lIns="0" tIns="0" rIns="0" bIns="0" rtlCol="0" anchor="t"/>
          <a:lstStyle/>
          <a:p>
            <a:pPr marL="0" indent="0">
              <a:lnSpc>
                <a:spcPts val="2850"/>
              </a:lnSpc>
              <a:buNone/>
            </a:pPr>
            <a:r>
              <a:rPr lang="en-US" sz="1750" dirty="0">
                <a:solidFill>
                  <a:srgbClr val="2B4150"/>
                </a:solidFill>
                <a:ea typeface="Source Sans Pro" pitchFamily="34" charset="-122"/>
                <a:cs typeface="Source Sans Pro" pitchFamily="34" charset="-120"/>
              </a:rPr>
              <a:t>Μια έννοια ή ένα νόημα εκφράζεται δύο φορές στη σειρά με την ίδια λέξη ή φράση είτε αυτούσια είτε ελαφρώς αλλαγμένη.</a:t>
            </a:r>
            <a:endParaRPr lang="en-US" sz="1750" dirty="0"/>
          </a:p>
        </p:txBody>
      </p:sp>
      <p:sp>
        <p:nvSpPr>
          <p:cNvPr id="8" name="Shape 5"/>
          <p:cNvSpPr/>
          <p:nvPr/>
        </p:nvSpPr>
        <p:spPr>
          <a:xfrm>
            <a:off x="10171867" y="2946678"/>
            <a:ext cx="510302" cy="510302"/>
          </a:xfrm>
          <a:prstGeom prst="roundRect">
            <a:avLst>
              <a:gd name="adj" fmla="val 6667"/>
            </a:avLst>
          </a:prstGeom>
          <a:solidFill>
            <a:srgbClr val="F3EEE3"/>
          </a:solidFill>
          <a:ln/>
        </p:spPr>
      </p:sp>
      <p:sp>
        <p:nvSpPr>
          <p:cNvPr id="9" name="Text 6"/>
          <p:cNvSpPr/>
          <p:nvPr/>
        </p:nvSpPr>
        <p:spPr>
          <a:xfrm>
            <a:off x="10332363" y="3031688"/>
            <a:ext cx="189190" cy="340281"/>
          </a:xfrm>
          <a:prstGeom prst="rect">
            <a:avLst/>
          </a:prstGeom>
          <a:noFill/>
          <a:ln/>
        </p:spPr>
        <p:txBody>
          <a:bodyPr wrap="none" lIns="0" tIns="0" rIns="0" bIns="0" rtlCol="0" anchor="t"/>
          <a:lstStyle/>
          <a:p>
            <a:pPr marL="0" indent="0" algn="ctr">
              <a:lnSpc>
                <a:spcPts val="2650"/>
              </a:lnSpc>
              <a:buNone/>
            </a:pPr>
            <a:r>
              <a:rPr lang="en-US" sz="2650" dirty="0">
                <a:solidFill>
                  <a:srgbClr val="2B4150"/>
                </a:solidFill>
                <a:ea typeface="MuseoModerno Medium" pitchFamily="34" charset="-122"/>
                <a:cs typeface="MuseoModerno Medium" pitchFamily="34" charset="-120"/>
              </a:rPr>
              <a:t>2</a:t>
            </a:r>
            <a:endParaRPr lang="en-US" sz="2650" dirty="0"/>
          </a:p>
        </p:txBody>
      </p:sp>
      <p:sp>
        <p:nvSpPr>
          <p:cNvPr id="10" name="Text 7"/>
          <p:cNvSpPr/>
          <p:nvPr/>
        </p:nvSpPr>
        <p:spPr>
          <a:xfrm>
            <a:off x="10908983" y="2946678"/>
            <a:ext cx="2835235" cy="354330"/>
          </a:xfrm>
          <a:prstGeom prst="rect">
            <a:avLst/>
          </a:prstGeom>
          <a:noFill/>
          <a:ln/>
        </p:spPr>
        <p:txBody>
          <a:bodyPr wrap="none" lIns="0" tIns="0" rIns="0" bIns="0" rtlCol="0" anchor="t"/>
          <a:lstStyle/>
          <a:p>
            <a:pPr marL="0" indent="0">
              <a:lnSpc>
                <a:spcPts val="2750"/>
              </a:lnSpc>
              <a:buNone/>
            </a:pPr>
            <a:r>
              <a:rPr lang="en-US" sz="2200" dirty="0">
                <a:solidFill>
                  <a:srgbClr val="2B4150"/>
                </a:solidFill>
                <a:ea typeface="MuseoModerno Medium" pitchFamily="34" charset="-122"/>
                <a:cs typeface="MuseoModerno Medium" pitchFamily="34" charset="-120"/>
              </a:rPr>
              <a:t>Σκοπός</a:t>
            </a:r>
            <a:endParaRPr lang="en-US" sz="2200" dirty="0"/>
          </a:p>
        </p:txBody>
      </p:sp>
      <p:sp>
        <p:nvSpPr>
          <p:cNvPr id="11" name="Text 8"/>
          <p:cNvSpPr/>
          <p:nvPr/>
        </p:nvSpPr>
        <p:spPr>
          <a:xfrm>
            <a:off x="10908983" y="3437096"/>
            <a:ext cx="2927747" cy="725805"/>
          </a:xfrm>
          <a:prstGeom prst="rect">
            <a:avLst/>
          </a:prstGeom>
          <a:noFill/>
          <a:ln/>
        </p:spPr>
        <p:txBody>
          <a:bodyPr wrap="square" lIns="0" tIns="0" rIns="0" bIns="0" rtlCol="0" anchor="t"/>
          <a:lstStyle/>
          <a:p>
            <a:pPr marL="0" indent="0">
              <a:lnSpc>
                <a:spcPts val="2850"/>
              </a:lnSpc>
              <a:buNone/>
            </a:pPr>
            <a:r>
              <a:rPr lang="en-US" sz="1750" dirty="0">
                <a:solidFill>
                  <a:srgbClr val="2B4150"/>
                </a:solidFill>
                <a:ea typeface="Source Sans Pro" pitchFamily="34" charset="-122"/>
                <a:cs typeface="Source Sans Pro" pitchFamily="34" charset="-120"/>
              </a:rPr>
              <a:t>Δίνει έμφαση και ρυθμό στο λόγο.</a:t>
            </a:r>
            <a:endParaRPr lang="en-US" sz="1750" dirty="0"/>
          </a:p>
        </p:txBody>
      </p:sp>
      <p:sp>
        <p:nvSpPr>
          <p:cNvPr id="12" name="Shape 9"/>
          <p:cNvSpPr/>
          <p:nvPr/>
        </p:nvSpPr>
        <p:spPr>
          <a:xfrm>
            <a:off x="6280190" y="5733574"/>
            <a:ext cx="510302" cy="510302"/>
          </a:xfrm>
          <a:prstGeom prst="roundRect">
            <a:avLst>
              <a:gd name="adj" fmla="val 6667"/>
            </a:avLst>
          </a:prstGeom>
          <a:solidFill>
            <a:srgbClr val="F3EEE3"/>
          </a:solidFill>
          <a:ln/>
        </p:spPr>
      </p:sp>
      <p:sp>
        <p:nvSpPr>
          <p:cNvPr id="13" name="Text 10"/>
          <p:cNvSpPr/>
          <p:nvPr/>
        </p:nvSpPr>
        <p:spPr>
          <a:xfrm>
            <a:off x="6439733" y="5818584"/>
            <a:ext cx="191214" cy="340281"/>
          </a:xfrm>
          <a:prstGeom prst="rect">
            <a:avLst/>
          </a:prstGeom>
          <a:noFill/>
          <a:ln/>
        </p:spPr>
        <p:txBody>
          <a:bodyPr wrap="none" lIns="0" tIns="0" rIns="0" bIns="0" rtlCol="0" anchor="t"/>
          <a:lstStyle/>
          <a:p>
            <a:pPr marL="0" indent="0" algn="ctr">
              <a:lnSpc>
                <a:spcPts val="2650"/>
              </a:lnSpc>
              <a:buNone/>
            </a:pPr>
            <a:r>
              <a:rPr lang="en-US" sz="2650" dirty="0">
                <a:solidFill>
                  <a:srgbClr val="2B4150"/>
                </a:solidFill>
                <a:ea typeface="MuseoModerno Medium" pitchFamily="34" charset="-122"/>
                <a:cs typeface="MuseoModerno Medium" pitchFamily="34" charset="-120"/>
              </a:rPr>
              <a:t>3</a:t>
            </a:r>
            <a:endParaRPr lang="en-US" sz="2650" dirty="0"/>
          </a:p>
        </p:txBody>
      </p:sp>
      <p:sp>
        <p:nvSpPr>
          <p:cNvPr id="14" name="Text 11"/>
          <p:cNvSpPr/>
          <p:nvPr/>
        </p:nvSpPr>
        <p:spPr>
          <a:xfrm>
            <a:off x="7017306" y="5733574"/>
            <a:ext cx="2835235" cy="354330"/>
          </a:xfrm>
          <a:prstGeom prst="rect">
            <a:avLst/>
          </a:prstGeom>
          <a:noFill/>
          <a:ln/>
        </p:spPr>
        <p:txBody>
          <a:bodyPr wrap="none" lIns="0" tIns="0" rIns="0" bIns="0" rtlCol="0" anchor="t"/>
          <a:lstStyle/>
          <a:p>
            <a:pPr marL="0" indent="0">
              <a:lnSpc>
                <a:spcPts val="2750"/>
              </a:lnSpc>
              <a:buNone/>
            </a:pPr>
            <a:r>
              <a:rPr lang="en-US" sz="2200" dirty="0">
                <a:solidFill>
                  <a:srgbClr val="2B4150"/>
                </a:solidFill>
                <a:ea typeface="MuseoModerno Medium" pitchFamily="34" charset="-122"/>
                <a:cs typeface="MuseoModerno Medium" pitchFamily="34" charset="-120"/>
              </a:rPr>
              <a:t>Παράδειγμα</a:t>
            </a:r>
            <a:endParaRPr lang="en-US" sz="2200" dirty="0"/>
          </a:p>
        </p:txBody>
      </p:sp>
      <p:sp>
        <p:nvSpPr>
          <p:cNvPr id="15" name="Text 12"/>
          <p:cNvSpPr/>
          <p:nvPr/>
        </p:nvSpPr>
        <p:spPr>
          <a:xfrm>
            <a:off x="7017306" y="6223992"/>
            <a:ext cx="6819305" cy="362903"/>
          </a:xfrm>
          <a:prstGeom prst="rect">
            <a:avLst/>
          </a:prstGeom>
          <a:noFill/>
          <a:ln/>
        </p:spPr>
        <p:txBody>
          <a:bodyPr wrap="none" lIns="0" tIns="0" rIns="0" bIns="0" rtlCol="0" anchor="t"/>
          <a:lstStyle/>
          <a:p>
            <a:pPr marL="0" indent="0">
              <a:lnSpc>
                <a:spcPts val="2850"/>
              </a:lnSpc>
              <a:buNone/>
            </a:pPr>
            <a:r>
              <a:rPr lang="en-US" sz="1750" dirty="0">
                <a:solidFill>
                  <a:srgbClr val="2B4150"/>
                </a:solidFill>
                <a:ea typeface="Source Sans Pro" pitchFamily="34" charset="-122"/>
                <a:cs typeface="Source Sans Pro" pitchFamily="34" charset="-120"/>
              </a:rPr>
              <a:t>Κλαίνε τα δέντρα, κλαίνε και τα κλαριά.</a:t>
            </a:r>
            <a:endParaRPr lang="en-US" sz="175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628668"/>
            <a:ext cx="5670590" cy="708779"/>
          </a:xfrm>
          <a:prstGeom prst="rect">
            <a:avLst/>
          </a:prstGeom>
          <a:noFill/>
          <a:ln/>
        </p:spPr>
        <p:txBody>
          <a:bodyPr wrap="none" lIns="0" tIns="0" rIns="0" bIns="0" rtlCol="0" anchor="t"/>
          <a:lstStyle/>
          <a:p>
            <a:pPr marL="0" indent="0">
              <a:lnSpc>
                <a:spcPts val="5550"/>
              </a:lnSpc>
              <a:buNone/>
            </a:pPr>
            <a:r>
              <a:rPr lang="en-US" sz="4450" dirty="0">
                <a:solidFill>
                  <a:srgbClr val="124E73"/>
                </a:solidFill>
                <a:ea typeface="MuseoModerno Medium" pitchFamily="34" charset="-122"/>
                <a:cs typeface="MuseoModerno Medium" pitchFamily="34" charset="-120"/>
              </a:rPr>
              <a:t>Ευφημισμός</a:t>
            </a:r>
            <a:endParaRPr lang="en-US" sz="4450" dirty="0"/>
          </a:p>
        </p:txBody>
      </p:sp>
      <p:sp>
        <p:nvSpPr>
          <p:cNvPr id="4" name="Shape 1"/>
          <p:cNvSpPr/>
          <p:nvPr/>
        </p:nvSpPr>
        <p:spPr>
          <a:xfrm>
            <a:off x="793790" y="4677608"/>
            <a:ext cx="4196358" cy="2758559"/>
          </a:xfrm>
          <a:prstGeom prst="roundRect">
            <a:avLst>
              <a:gd name="adj" fmla="val 1233"/>
            </a:avLst>
          </a:prstGeom>
          <a:solidFill>
            <a:srgbClr val="F3EEE3"/>
          </a:solidFill>
          <a:ln/>
        </p:spPr>
      </p:sp>
      <p:sp>
        <p:nvSpPr>
          <p:cNvPr id="5" name="Text 2"/>
          <p:cNvSpPr/>
          <p:nvPr/>
        </p:nvSpPr>
        <p:spPr>
          <a:xfrm>
            <a:off x="1020604" y="4904423"/>
            <a:ext cx="2835235" cy="354330"/>
          </a:xfrm>
          <a:prstGeom prst="rect">
            <a:avLst/>
          </a:prstGeom>
          <a:noFill/>
          <a:ln/>
        </p:spPr>
        <p:txBody>
          <a:bodyPr wrap="none" lIns="0" tIns="0" rIns="0" bIns="0" rtlCol="0" anchor="t"/>
          <a:lstStyle/>
          <a:p>
            <a:pPr marL="0" indent="0">
              <a:lnSpc>
                <a:spcPts val="2750"/>
              </a:lnSpc>
              <a:buNone/>
            </a:pPr>
            <a:r>
              <a:rPr lang="en-US" sz="2200" dirty="0">
                <a:solidFill>
                  <a:srgbClr val="2B4150"/>
                </a:solidFill>
                <a:ea typeface="MuseoModerno Medium" pitchFamily="34" charset="-122"/>
                <a:cs typeface="MuseoModerno Medium" pitchFamily="34" charset="-120"/>
              </a:rPr>
              <a:t>Ορισμός</a:t>
            </a:r>
            <a:endParaRPr lang="en-US" sz="2200" dirty="0"/>
          </a:p>
        </p:txBody>
      </p:sp>
      <p:sp>
        <p:nvSpPr>
          <p:cNvPr id="6" name="Text 3"/>
          <p:cNvSpPr/>
          <p:nvPr/>
        </p:nvSpPr>
        <p:spPr>
          <a:xfrm>
            <a:off x="1020604" y="5394841"/>
            <a:ext cx="3742730" cy="1814513"/>
          </a:xfrm>
          <a:prstGeom prst="rect">
            <a:avLst/>
          </a:prstGeom>
          <a:noFill/>
          <a:ln/>
        </p:spPr>
        <p:txBody>
          <a:bodyPr wrap="square" lIns="0" tIns="0" rIns="0" bIns="0" rtlCol="0" anchor="t"/>
          <a:lstStyle/>
          <a:p>
            <a:pPr marL="0" indent="0">
              <a:lnSpc>
                <a:spcPts val="2850"/>
              </a:lnSpc>
              <a:buNone/>
            </a:pPr>
            <a:r>
              <a:rPr lang="en-US" sz="1750" dirty="0">
                <a:solidFill>
                  <a:srgbClr val="2B4150"/>
                </a:solidFill>
                <a:ea typeface="Source Sans Pro" pitchFamily="34" charset="-122"/>
                <a:cs typeface="Source Sans Pro" pitchFamily="34" charset="-120"/>
              </a:rPr>
              <a:t>Η αντικατάσταση αρνητικά φορτισμένων λέξεων ή φράσεων από θετικά σημασιολογικές λέξεις ή φράσεις για την ονομασία κάποιου δυσάρεστου πράγματος.</a:t>
            </a:r>
            <a:endParaRPr lang="en-US" sz="1750" dirty="0"/>
          </a:p>
        </p:txBody>
      </p:sp>
      <p:sp>
        <p:nvSpPr>
          <p:cNvPr id="7" name="Shape 4"/>
          <p:cNvSpPr/>
          <p:nvPr/>
        </p:nvSpPr>
        <p:spPr>
          <a:xfrm>
            <a:off x="5216962" y="4677608"/>
            <a:ext cx="4196358" cy="2758559"/>
          </a:xfrm>
          <a:prstGeom prst="roundRect">
            <a:avLst>
              <a:gd name="adj" fmla="val 1233"/>
            </a:avLst>
          </a:prstGeom>
          <a:solidFill>
            <a:srgbClr val="F3EEE3"/>
          </a:solidFill>
          <a:ln/>
        </p:spPr>
      </p:sp>
      <p:sp>
        <p:nvSpPr>
          <p:cNvPr id="8" name="Text 5"/>
          <p:cNvSpPr/>
          <p:nvPr/>
        </p:nvSpPr>
        <p:spPr>
          <a:xfrm>
            <a:off x="5443776" y="4904423"/>
            <a:ext cx="2835235" cy="354330"/>
          </a:xfrm>
          <a:prstGeom prst="rect">
            <a:avLst/>
          </a:prstGeom>
          <a:noFill/>
          <a:ln/>
        </p:spPr>
        <p:txBody>
          <a:bodyPr wrap="none" lIns="0" tIns="0" rIns="0" bIns="0" rtlCol="0" anchor="t"/>
          <a:lstStyle/>
          <a:p>
            <a:pPr marL="0" indent="0">
              <a:lnSpc>
                <a:spcPts val="2750"/>
              </a:lnSpc>
              <a:buNone/>
            </a:pPr>
            <a:r>
              <a:rPr lang="en-US" sz="2200" dirty="0">
                <a:solidFill>
                  <a:srgbClr val="2B4150"/>
                </a:solidFill>
                <a:ea typeface="MuseoModerno Medium" pitchFamily="34" charset="-122"/>
                <a:cs typeface="MuseoModerno Medium" pitchFamily="34" charset="-120"/>
              </a:rPr>
              <a:t>Σκοπός</a:t>
            </a:r>
            <a:endParaRPr lang="en-US" sz="2200" dirty="0"/>
          </a:p>
        </p:txBody>
      </p:sp>
      <p:sp>
        <p:nvSpPr>
          <p:cNvPr id="9" name="Text 6"/>
          <p:cNvSpPr/>
          <p:nvPr/>
        </p:nvSpPr>
        <p:spPr>
          <a:xfrm>
            <a:off x="5443776" y="5394841"/>
            <a:ext cx="3742730" cy="725805"/>
          </a:xfrm>
          <a:prstGeom prst="rect">
            <a:avLst/>
          </a:prstGeom>
          <a:noFill/>
          <a:ln/>
        </p:spPr>
        <p:txBody>
          <a:bodyPr wrap="square" lIns="0" tIns="0" rIns="0" bIns="0" rtlCol="0" anchor="t"/>
          <a:lstStyle/>
          <a:p>
            <a:pPr marL="0" indent="0">
              <a:lnSpc>
                <a:spcPts val="2850"/>
              </a:lnSpc>
              <a:buNone/>
            </a:pPr>
            <a:r>
              <a:rPr lang="en-US" sz="1750" dirty="0">
                <a:solidFill>
                  <a:srgbClr val="2B4150"/>
                </a:solidFill>
                <a:ea typeface="Source Sans Pro" pitchFamily="34" charset="-122"/>
                <a:cs typeface="Source Sans Pro" pitchFamily="34" charset="-120"/>
              </a:rPr>
              <a:t>Μετριασμός της αρνητικής έννοιας, συχνά με ειρωνική διάθεση.</a:t>
            </a:r>
            <a:endParaRPr lang="en-US" sz="1750" dirty="0"/>
          </a:p>
        </p:txBody>
      </p:sp>
      <p:sp>
        <p:nvSpPr>
          <p:cNvPr id="10" name="Shape 7"/>
          <p:cNvSpPr/>
          <p:nvPr/>
        </p:nvSpPr>
        <p:spPr>
          <a:xfrm>
            <a:off x="9640133" y="4677608"/>
            <a:ext cx="4196358" cy="2758559"/>
          </a:xfrm>
          <a:prstGeom prst="roundRect">
            <a:avLst>
              <a:gd name="adj" fmla="val 1233"/>
            </a:avLst>
          </a:prstGeom>
          <a:solidFill>
            <a:srgbClr val="F3EEE3"/>
          </a:solidFill>
          <a:ln/>
        </p:spPr>
      </p:sp>
      <p:sp>
        <p:nvSpPr>
          <p:cNvPr id="11" name="Text 8"/>
          <p:cNvSpPr/>
          <p:nvPr/>
        </p:nvSpPr>
        <p:spPr>
          <a:xfrm>
            <a:off x="9866948" y="4904423"/>
            <a:ext cx="2835235" cy="354330"/>
          </a:xfrm>
          <a:prstGeom prst="rect">
            <a:avLst/>
          </a:prstGeom>
          <a:noFill/>
          <a:ln/>
        </p:spPr>
        <p:txBody>
          <a:bodyPr wrap="none" lIns="0" tIns="0" rIns="0" bIns="0" rtlCol="0" anchor="t"/>
          <a:lstStyle/>
          <a:p>
            <a:pPr marL="0" indent="0">
              <a:lnSpc>
                <a:spcPts val="2750"/>
              </a:lnSpc>
              <a:buNone/>
            </a:pPr>
            <a:r>
              <a:rPr lang="en-US" sz="2200" dirty="0">
                <a:solidFill>
                  <a:srgbClr val="2B4150"/>
                </a:solidFill>
                <a:ea typeface="MuseoModerno Medium" pitchFamily="34" charset="-122"/>
                <a:cs typeface="MuseoModerno Medium" pitchFamily="34" charset="-120"/>
              </a:rPr>
              <a:t>Παράδειγμα</a:t>
            </a:r>
            <a:endParaRPr lang="en-US" sz="2200" dirty="0"/>
          </a:p>
        </p:txBody>
      </p:sp>
      <p:sp>
        <p:nvSpPr>
          <p:cNvPr id="12" name="Text 9"/>
          <p:cNvSpPr/>
          <p:nvPr/>
        </p:nvSpPr>
        <p:spPr>
          <a:xfrm>
            <a:off x="9866948" y="5394841"/>
            <a:ext cx="3742730" cy="362903"/>
          </a:xfrm>
          <a:prstGeom prst="rect">
            <a:avLst/>
          </a:prstGeom>
          <a:noFill/>
          <a:ln/>
        </p:spPr>
        <p:txBody>
          <a:bodyPr wrap="none" lIns="0" tIns="0" rIns="0" bIns="0" rtlCol="0" anchor="t"/>
          <a:lstStyle/>
          <a:p>
            <a:pPr marL="0" indent="0">
              <a:lnSpc>
                <a:spcPts val="2850"/>
              </a:lnSpc>
              <a:buNone/>
            </a:pPr>
            <a:r>
              <a:rPr lang="en-US" sz="1750" dirty="0">
                <a:solidFill>
                  <a:srgbClr val="2B4150"/>
                </a:solidFill>
                <a:ea typeface="Source Sans Pro" pitchFamily="34" charset="-122"/>
                <a:cs typeface="Source Sans Pro" pitchFamily="34" charset="-120"/>
              </a:rPr>
              <a:t>Εύξεινος Πόντος (αντί Άξεινος Πόντος)</a:t>
            </a:r>
            <a:endParaRPr lang="en-US" sz="175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221581"/>
            <a:ext cx="5670590" cy="708779"/>
          </a:xfrm>
          <a:prstGeom prst="rect">
            <a:avLst/>
          </a:prstGeom>
          <a:noFill/>
          <a:ln/>
        </p:spPr>
        <p:txBody>
          <a:bodyPr wrap="none" lIns="0" tIns="0" rIns="0" bIns="0" rtlCol="0" anchor="t"/>
          <a:lstStyle/>
          <a:p>
            <a:pPr marL="0" indent="0">
              <a:lnSpc>
                <a:spcPts val="5550"/>
              </a:lnSpc>
              <a:buNone/>
            </a:pPr>
            <a:r>
              <a:rPr lang="en-US" sz="4450" dirty="0">
                <a:solidFill>
                  <a:srgbClr val="124E73"/>
                </a:solidFill>
                <a:ea typeface="MuseoModerno Medium" pitchFamily="34" charset="-122"/>
                <a:cs typeface="MuseoModerno Medium" pitchFamily="34" charset="-120"/>
              </a:rPr>
              <a:t>Κατά το νοούμενο</a:t>
            </a:r>
            <a:endParaRPr lang="en-US" sz="4450" dirty="0"/>
          </a:p>
        </p:txBody>
      </p:sp>
      <p:sp>
        <p:nvSpPr>
          <p:cNvPr id="4" name="Shape 1"/>
          <p:cNvSpPr/>
          <p:nvPr/>
        </p:nvSpPr>
        <p:spPr>
          <a:xfrm>
            <a:off x="1118711" y="2270522"/>
            <a:ext cx="30480" cy="4737378"/>
          </a:xfrm>
          <a:prstGeom prst="roundRect">
            <a:avLst>
              <a:gd name="adj" fmla="val 111628"/>
            </a:avLst>
          </a:prstGeom>
          <a:solidFill>
            <a:srgbClr val="D9D4C9"/>
          </a:solidFill>
          <a:ln/>
        </p:spPr>
      </p:sp>
      <p:sp>
        <p:nvSpPr>
          <p:cNvPr id="5" name="Shape 2"/>
          <p:cNvSpPr/>
          <p:nvPr/>
        </p:nvSpPr>
        <p:spPr>
          <a:xfrm>
            <a:off x="1358622" y="2765584"/>
            <a:ext cx="793790" cy="30480"/>
          </a:xfrm>
          <a:prstGeom prst="roundRect">
            <a:avLst>
              <a:gd name="adj" fmla="val 111628"/>
            </a:avLst>
          </a:prstGeom>
          <a:solidFill>
            <a:srgbClr val="D9D4C9"/>
          </a:solidFill>
          <a:ln/>
        </p:spPr>
      </p:sp>
      <p:sp>
        <p:nvSpPr>
          <p:cNvPr id="6" name="Shape 3"/>
          <p:cNvSpPr/>
          <p:nvPr/>
        </p:nvSpPr>
        <p:spPr>
          <a:xfrm>
            <a:off x="878800" y="2525673"/>
            <a:ext cx="510302" cy="510302"/>
          </a:xfrm>
          <a:prstGeom prst="roundRect">
            <a:avLst>
              <a:gd name="adj" fmla="val 6667"/>
            </a:avLst>
          </a:prstGeom>
          <a:solidFill>
            <a:srgbClr val="F3EEE3"/>
          </a:solidFill>
          <a:ln/>
        </p:spPr>
      </p:sp>
      <p:sp>
        <p:nvSpPr>
          <p:cNvPr id="7" name="Text 4"/>
          <p:cNvSpPr/>
          <p:nvPr/>
        </p:nvSpPr>
        <p:spPr>
          <a:xfrm>
            <a:off x="1054179" y="2610683"/>
            <a:ext cx="159544" cy="340281"/>
          </a:xfrm>
          <a:prstGeom prst="rect">
            <a:avLst/>
          </a:prstGeom>
          <a:noFill/>
          <a:ln/>
        </p:spPr>
        <p:txBody>
          <a:bodyPr wrap="none" lIns="0" tIns="0" rIns="0" bIns="0" rtlCol="0" anchor="t"/>
          <a:lstStyle/>
          <a:p>
            <a:pPr marL="0" indent="0" algn="ctr">
              <a:lnSpc>
                <a:spcPts val="2650"/>
              </a:lnSpc>
              <a:buNone/>
            </a:pPr>
            <a:r>
              <a:rPr lang="en-US" sz="2650" dirty="0">
                <a:solidFill>
                  <a:srgbClr val="2B4150"/>
                </a:solidFill>
                <a:ea typeface="MuseoModerno Medium" pitchFamily="34" charset="-122"/>
                <a:cs typeface="MuseoModerno Medium" pitchFamily="34" charset="-120"/>
              </a:rPr>
              <a:t>1</a:t>
            </a:r>
            <a:endParaRPr lang="en-US" sz="2650" dirty="0"/>
          </a:p>
        </p:txBody>
      </p:sp>
      <p:sp>
        <p:nvSpPr>
          <p:cNvPr id="8" name="Text 5"/>
          <p:cNvSpPr/>
          <p:nvPr/>
        </p:nvSpPr>
        <p:spPr>
          <a:xfrm>
            <a:off x="2381488" y="249733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B4150"/>
                </a:solidFill>
                <a:ea typeface="MuseoModerno Medium" pitchFamily="34" charset="-122"/>
                <a:cs typeface="MuseoModerno Medium" pitchFamily="34" charset="-120"/>
              </a:rPr>
              <a:t>Ορισμός</a:t>
            </a:r>
            <a:endParaRPr lang="en-US" sz="2200" dirty="0"/>
          </a:p>
        </p:txBody>
      </p:sp>
      <p:sp>
        <p:nvSpPr>
          <p:cNvPr id="9" name="Text 6"/>
          <p:cNvSpPr/>
          <p:nvPr/>
        </p:nvSpPr>
        <p:spPr>
          <a:xfrm>
            <a:off x="2381488" y="2987754"/>
            <a:ext cx="5968722" cy="725805"/>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ea typeface="Source Sans Pro" pitchFamily="34" charset="-122"/>
                <a:cs typeface="Source Sans Pro" pitchFamily="34" charset="-120"/>
              </a:rPr>
              <a:t>Η σύνταξη, αναφορικά με το γένος και τον αριθμό, ακολουθεί το νόημα και όχι το γραμματικό τύπο.</a:t>
            </a:r>
            <a:endParaRPr lang="en-US" sz="1750" dirty="0"/>
          </a:p>
        </p:txBody>
      </p:sp>
      <p:sp>
        <p:nvSpPr>
          <p:cNvPr id="10" name="Shape 7"/>
          <p:cNvSpPr/>
          <p:nvPr/>
        </p:nvSpPr>
        <p:spPr>
          <a:xfrm>
            <a:off x="1358622" y="4662249"/>
            <a:ext cx="793790" cy="30480"/>
          </a:xfrm>
          <a:prstGeom prst="roundRect">
            <a:avLst>
              <a:gd name="adj" fmla="val 111628"/>
            </a:avLst>
          </a:prstGeom>
          <a:solidFill>
            <a:srgbClr val="D9D4C9"/>
          </a:solidFill>
          <a:ln/>
        </p:spPr>
      </p:sp>
      <p:sp>
        <p:nvSpPr>
          <p:cNvPr id="11" name="Shape 8"/>
          <p:cNvSpPr/>
          <p:nvPr/>
        </p:nvSpPr>
        <p:spPr>
          <a:xfrm>
            <a:off x="878800" y="4422338"/>
            <a:ext cx="510302" cy="510302"/>
          </a:xfrm>
          <a:prstGeom prst="roundRect">
            <a:avLst>
              <a:gd name="adj" fmla="val 6667"/>
            </a:avLst>
          </a:prstGeom>
          <a:solidFill>
            <a:srgbClr val="F3EEE3"/>
          </a:solidFill>
          <a:ln/>
        </p:spPr>
      </p:sp>
      <p:sp>
        <p:nvSpPr>
          <p:cNvPr id="12" name="Text 9"/>
          <p:cNvSpPr/>
          <p:nvPr/>
        </p:nvSpPr>
        <p:spPr>
          <a:xfrm>
            <a:off x="1039297" y="4507349"/>
            <a:ext cx="189190" cy="340281"/>
          </a:xfrm>
          <a:prstGeom prst="rect">
            <a:avLst/>
          </a:prstGeom>
          <a:noFill/>
          <a:ln/>
        </p:spPr>
        <p:txBody>
          <a:bodyPr wrap="none" lIns="0" tIns="0" rIns="0" bIns="0" rtlCol="0" anchor="t"/>
          <a:lstStyle/>
          <a:p>
            <a:pPr marL="0" indent="0" algn="ctr">
              <a:lnSpc>
                <a:spcPts val="2650"/>
              </a:lnSpc>
              <a:buNone/>
            </a:pPr>
            <a:r>
              <a:rPr lang="en-US" sz="2650" dirty="0">
                <a:solidFill>
                  <a:srgbClr val="2B4150"/>
                </a:solidFill>
                <a:ea typeface="MuseoModerno Medium" pitchFamily="34" charset="-122"/>
                <a:cs typeface="MuseoModerno Medium" pitchFamily="34" charset="-120"/>
              </a:rPr>
              <a:t>2</a:t>
            </a:r>
            <a:endParaRPr lang="en-US" sz="2650" dirty="0"/>
          </a:p>
        </p:txBody>
      </p:sp>
      <p:sp>
        <p:nvSpPr>
          <p:cNvPr id="13" name="Text 10"/>
          <p:cNvSpPr/>
          <p:nvPr/>
        </p:nvSpPr>
        <p:spPr>
          <a:xfrm>
            <a:off x="2381488" y="439400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B4150"/>
                </a:solidFill>
                <a:ea typeface="MuseoModerno Medium" pitchFamily="34" charset="-122"/>
                <a:cs typeface="MuseoModerno Medium" pitchFamily="34" charset="-120"/>
              </a:rPr>
              <a:t>Αποτέλεσμα</a:t>
            </a:r>
            <a:endParaRPr lang="en-US" sz="2200" dirty="0"/>
          </a:p>
        </p:txBody>
      </p:sp>
      <p:sp>
        <p:nvSpPr>
          <p:cNvPr id="14" name="Text 11"/>
          <p:cNvSpPr/>
          <p:nvPr/>
        </p:nvSpPr>
        <p:spPr>
          <a:xfrm>
            <a:off x="2381488" y="4884420"/>
            <a:ext cx="5968722" cy="362903"/>
          </a:xfrm>
          <a:prstGeom prst="rect">
            <a:avLst/>
          </a:prstGeom>
          <a:noFill/>
          <a:ln/>
        </p:spPr>
        <p:txBody>
          <a:bodyPr wrap="none" lIns="0" tIns="0" rIns="0" bIns="0" rtlCol="0" anchor="t"/>
          <a:lstStyle/>
          <a:p>
            <a:pPr marL="0" indent="0" algn="l">
              <a:lnSpc>
                <a:spcPts val="2850"/>
              </a:lnSpc>
              <a:buNone/>
            </a:pPr>
            <a:r>
              <a:rPr lang="en-US" sz="1750" dirty="0">
                <a:solidFill>
                  <a:srgbClr val="2B4150"/>
                </a:solidFill>
                <a:ea typeface="Source Sans Pro" pitchFamily="34" charset="-122"/>
                <a:cs typeface="Source Sans Pro" pitchFamily="34" charset="-120"/>
              </a:rPr>
              <a:t>Προσδίδεται στον λόγο του κειμένου φυσικότητα.</a:t>
            </a:r>
            <a:endParaRPr lang="en-US" sz="1750" dirty="0"/>
          </a:p>
        </p:txBody>
      </p:sp>
      <p:sp>
        <p:nvSpPr>
          <p:cNvPr id="15" name="Shape 12"/>
          <p:cNvSpPr/>
          <p:nvPr/>
        </p:nvSpPr>
        <p:spPr>
          <a:xfrm>
            <a:off x="1358622" y="6196013"/>
            <a:ext cx="793790" cy="30480"/>
          </a:xfrm>
          <a:prstGeom prst="roundRect">
            <a:avLst>
              <a:gd name="adj" fmla="val 111628"/>
            </a:avLst>
          </a:prstGeom>
          <a:solidFill>
            <a:srgbClr val="D9D4C9"/>
          </a:solidFill>
          <a:ln/>
        </p:spPr>
      </p:sp>
      <p:sp>
        <p:nvSpPr>
          <p:cNvPr id="16" name="Shape 13"/>
          <p:cNvSpPr/>
          <p:nvPr/>
        </p:nvSpPr>
        <p:spPr>
          <a:xfrm>
            <a:off x="878800" y="5956102"/>
            <a:ext cx="510302" cy="510302"/>
          </a:xfrm>
          <a:prstGeom prst="roundRect">
            <a:avLst>
              <a:gd name="adj" fmla="val 6667"/>
            </a:avLst>
          </a:prstGeom>
          <a:solidFill>
            <a:srgbClr val="F3EEE3"/>
          </a:solidFill>
          <a:ln/>
        </p:spPr>
      </p:sp>
      <p:sp>
        <p:nvSpPr>
          <p:cNvPr id="17" name="Text 14"/>
          <p:cNvSpPr/>
          <p:nvPr/>
        </p:nvSpPr>
        <p:spPr>
          <a:xfrm>
            <a:off x="1038344" y="6041112"/>
            <a:ext cx="191214" cy="340281"/>
          </a:xfrm>
          <a:prstGeom prst="rect">
            <a:avLst/>
          </a:prstGeom>
          <a:noFill/>
          <a:ln/>
        </p:spPr>
        <p:txBody>
          <a:bodyPr wrap="none" lIns="0" tIns="0" rIns="0" bIns="0" rtlCol="0" anchor="t"/>
          <a:lstStyle/>
          <a:p>
            <a:pPr marL="0" indent="0" algn="ctr">
              <a:lnSpc>
                <a:spcPts val="2650"/>
              </a:lnSpc>
              <a:buNone/>
            </a:pPr>
            <a:r>
              <a:rPr lang="en-US" sz="2650" dirty="0">
                <a:solidFill>
                  <a:srgbClr val="2B4150"/>
                </a:solidFill>
                <a:ea typeface="MuseoModerno Medium" pitchFamily="34" charset="-122"/>
                <a:cs typeface="MuseoModerno Medium" pitchFamily="34" charset="-120"/>
              </a:rPr>
              <a:t>3</a:t>
            </a:r>
            <a:endParaRPr lang="en-US" sz="2650" dirty="0"/>
          </a:p>
        </p:txBody>
      </p:sp>
      <p:sp>
        <p:nvSpPr>
          <p:cNvPr id="18" name="Text 15"/>
          <p:cNvSpPr/>
          <p:nvPr/>
        </p:nvSpPr>
        <p:spPr>
          <a:xfrm>
            <a:off x="2381488" y="592776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B4150"/>
                </a:solidFill>
                <a:ea typeface="MuseoModerno Medium" pitchFamily="34" charset="-122"/>
                <a:cs typeface="MuseoModerno Medium" pitchFamily="34" charset="-120"/>
              </a:rPr>
              <a:t>Παράδειγμα</a:t>
            </a:r>
            <a:endParaRPr lang="en-US" sz="2200" dirty="0"/>
          </a:p>
        </p:txBody>
      </p:sp>
      <p:sp>
        <p:nvSpPr>
          <p:cNvPr id="19" name="Text 16"/>
          <p:cNvSpPr/>
          <p:nvPr/>
        </p:nvSpPr>
        <p:spPr>
          <a:xfrm>
            <a:off x="2381488" y="6418183"/>
            <a:ext cx="5968722" cy="362903"/>
          </a:xfrm>
          <a:prstGeom prst="rect">
            <a:avLst/>
          </a:prstGeom>
          <a:noFill/>
          <a:ln/>
        </p:spPr>
        <p:txBody>
          <a:bodyPr wrap="none" lIns="0" tIns="0" rIns="0" bIns="0" rtlCol="0" anchor="t"/>
          <a:lstStyle/>
          <a:p>
            <a:pPr marL="0" indent="0" algn="l">
              <a:lnSpc>
                <a:spcPts val="2850"/>
              </a:lnSpc>
              <a:buNone/>
            </a:pPr>
            <a:r>
              <a:rPr lang="en-US" sz="1750" dirty="0">
                <a:solidFill>
                  <a:srgbClr val="2B4150"/>
                </a:solidFill>
                <a:ea typeface="Source Sans Pro" pitchFamily="34" charset="-122"/>
                <a:cs typeface="Source Sans Pro" pitchFamily="34" charset="-120"/>
              </a:rPr>
              <a:t>Ο κόσμος το ΄χουν τούμπανο κι εμείς κρυφό καμάρι.</a:t>
            </a:r>
            <a:endParaRPr lang="en-US" sz="175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60095" y="597218"/>
            <a:ext cx="5429369" cy="678656"/>
          </a:xfrm>
          <a:prstGeom prst="rect">
            <a:avLst/>
          </a:prstGeom>
          <a:noFill/>
          <a:ln/>
        </p:spPr>
        <p:txBody>
          <a:bodyPr wrap="none" lIns="0" tIns="0" rIns="0" bIns="0" rtlCol="0" anchor="t"/>
          <a:lstStyle/>
          <a:p>
            <a:pPr>
              <a:lnSpc>
                <a:spcPts val="5300"/>
              </a:lnSpc>
            </a:pPr>
            <a:r>
              <a:rPr lang="en-US" sz="4250" dirty="0">
                <a:solidFill>
                  <a:srgbClr val="124E73"/>
                </a:solidFill>
                <a:ea typeface="MuseoModerno Medium" pitchFamily="34" charset="-122"/>
                <a:cs typeface="MuseoModerno Medium" pitchFamily="34" charset="-120"/>
              </a:rPr>
              <a:t>Κλιμακωτό</a:t>
            </a:r>
            <a:endParaRPr lang="en-US" sz="4250" dirty="0">
              <a:solidFill>
                <a:prstClr val="black"/>
              </a:solidFill>
            </a:endParaRPr>
          </a:p>
        </p:txBody>
      </p:sp>
      <p:sp>
        <p:nvSpPr>
          <p:cNvPr id="3" name="Shape 1"/>
          <p:cNvSpPr/>
          <p:nvPr/>
        </p:nvSpPr>
        <p:spPr>
          <a:xfrm>
            <a:off x="760095" y="1710214"/>
            <a:ext cx="1638776" cy="1251347"/>
          </a:xfrm>
          <a:prstGeom prst="roundRect">
            <a:avLst>
              <a:gd name="adj" fmla="val 2603"/>
            </a:avLst>
          </a:prstGeom>
          <a:solidFill>
            <a:srgbClr val="F3EEE3"/>
          </a:solidFill>
          <a:ln/>
        </p:spPr>
      </p:sp>
      <p:sp>
        <p:nvSpPr>
          <p:cNvPr id="4" name="Text 2"/>
          <p:cNvSpPr/>
          <p:nvPr/>
        </p:nvSpPr>
        <p:spPr>
          <a:xfrm>
            <a:off x="977265" y="2118717"/>
            <a:ext cx="127278" cy="434340"/>
          </a:xfrm>
          <a:prstGeom prst="rect">
            <a:avLst/>
          </a:prstGeom>
          <a:noFill/>
          <a:ln/>
        </p:spPr>
        <p:txBody>
          <a:bodyPr wrap="none" lIns="0" tIns="0" rIns="0" bIns="0" rtlCol="0" anchor="t"/>
          <a:lstStyle/>
          <a:p>
            <a:pPr algn="ctr">
              <a:lnSpc>
                <a:spcPts val="3400"/>
              </a:lnSpc>
            </a:pPr>
            <a:r>
              <a:rPr lang="en-US" sz="2100" dirty="0">
                <a:solidFill>
                  <a:srgbClr val="2B4150"/>
                </a:solidFill>
                <a:ea typeface="MuseoModerno Medium" pitchFamily="34" charset="-122"/>
                <a:cs typeface="MuseoModerno Medium" pitchFamily="34" charset="-120"/>
              </a:rPr>
              <a:t>1</a:t>
            </a:r>
            <a:endParaRPr lang="en-US" sz="2100" dirty="0">
              <a:solidFill>
                <a:prstClr val="black"/>
              </a:solidFill>
            </a:endParaRPr>
          </a:p>
        </p:txBody>
      </p:sp>
      <p:sp>
        <p:nvSpPr>
          <p:cNvPr id="5" name="Text 3"/>
          <p:cNvSpPr/>
          <p:nvPr/>
        </p:nvSpPr>
        <p:spPr>
          <a:xfrm>
            <a:off x="2616041" y="1927384"/>
            <a:ext cx="2714625" cy="339328"/>
          </a:xfrm>
          <a:prstGeom prst="rect">
            <a:avLst/>
          </a:prstGeom>
          <a:noFill/>
          <a:ln/>
        </p:spPr>
        <p:txBody>
          <a:bodyPr wrap="none" lIns="0" tIns="0" rIns="0" bIns="0" rtlCol="0" anchor="t"/>
          <a:lstStyle/>
          <a:p>
            <a:pPr>
              <a:lnSpc>
                <a:spcPts val="2650"/>
              </a:lnSpc>
            </a:pPr>
            <a:r>
              <a:rPr lang="en-US" sz="2100" dirty="0">
                <a:solidFill>
                  <a:srgbClr val="2B4150"/>
                </a:solidFill>
                <a:ea typeface="MuseoModerno Medium" pitchFamily="34" charset="-122"/>
                <a:cs typeface="MuseoModerno Medium" pitchFamily="34" charset="-120"/>
              </a:rPr>
              <a:t>Ορισμός</a:t>
            </a:r>
            <a:endParaRPr lang="en-US" sz="2100" dirty="0">
              <a:solidFill>
                <a:prstClr val="black"/>
              </a:solidFill>
            </a:endParaRPr>
          </a:p>
        </p:txBody>
      </p:sp>
      <p:sp>
        <p:nvSpPr>
          <p:cNvPr id="6" name="Text 4"/>
          <p:cNvSpPr/>
          <p:nvPr/>
        </p:nvSpPr>
        <p:spPr>
          <a:xfrm>
            <a:off x="2616041" y="2396966"/>
            <a:ext cx="9038749" cy="347424"/>
          </a:xfrm>
          <a:prstGeom prst="rect">
            <a:avLst/>
          </a:prstGeom>
          <a:noFill/>
          <a:ln/>
        </p:spPr>
        <p:txBody>
          <a:bodyPr wrap="none" lIns="0" tIns="0" rIns="0" bIns="0" rtlCol="0" anchor="t"/>
          <a:lstStyle/>
          <a:p>
            <a:pPr>
              <a:lnSpc>
                <a:spcPts val="2700"/>
              </a:lnSpc>
            </a:pPr>
            <a:r>
              <a:rPr lang="en-US" sz="1700" dirty="0">
                <a:solidFill>
                  <a:srgbClr val="2B4150"/>
                </a:solidFill>
                <a:ea typeface="Source Sans Pro" pitchFamily="34" charset="-122"/>
                <a:cs typeface="Source Sans Pro" pitchFamily="34" charset="-120"/>
              </a:rPr>
              <a:t>Αυξάνει βαθμιαία – κλιμακωτά η ένταση στην παρουσίαση μιας σειράς από ενέργειες ή καταστάσεις.</a:t>
            </a:r>
            <a:endParaRPr lang="en-US" sz="1700" dirty="0">
              <a:solidFill>
                <a:prstClr val="black"/>
              </a:solidFill>
            </a:endParaRPr>
          </a:p>
        </p:txBody>
      </p:sp>
      <p:sp>
        <p:nvSpPr>
          <p:cNvPr id="7" name="Shape 5"/>
          <p:cNvSpPr/>
          <p:nvPr/>
        </p:nvSpPr>
        <p:spPr>
          <a:xfrm>
            <a:off x="2507456" y="2946321"/>
            <a:ext cx="11254264" cy="15240"/>
          </a:xfrm>
          <a:prstGeom prst="roundRect">
            <a:avLst>
              <a:gd name="adj" fmla="val 213755"/>
            </a:avLst>
          </a:prstGeom>
          <a:solidFill>
            <a:srgbClr val="D9D4C9"/>
          </a:solidFill>
          <a:ln/>
        </p:spPr>
      </p:sp>
      <p:sp>
        <p:nvSpPr>
          <p:cNvPr id="8" name="Shape 6"/>
          <p:cNvSpPr/>
          <p:nvPr/>
        </p:nvSpPr>
        <p:spPr>
          <a:xfrm>
            <a:off x="760095" y="3070146"/>
            <a:ext cx="3277553" cy="1251347"/>
          </a:xfrm>
          <a:prstGeom prst="roundRect">
            <a:avLst>
              <a:gd name="adj" fmla="val 2603"/>
            </a:avLst>
          </a:prstGeom>
          <a:solidFill>
            <a:srgbClr val="F3EEE3"/>
          </a:solidFill>
          <a:ln/>
        </p:spPr>
      </p:sp>
      <p:sp>
        <p:nvSpPr>
          <p:cNvPr id="9" name="Text 7"/>
          <p:cNvSpPr/>
          <p:nvPr/>
        </p:nvSpPr>
        <p:spPr>
          <a:xfrm>
            <a:off x="977265" y="3478649"/>
            <a:ext cx="150971" cy="434340"/>
          </a:xfrm>
          <a:prstGeom prst="rect">
            <a:avLst/>
          </a:prstGeom>
          <a:noFill/>
          <a:ln/>
        </p:spPr>
        <p:txBody>
          <a:bodyPr wrap="none" lIns="0" tIns="0" rIns="0" bIns="0" rtlCol="0" anchor="t"/>
          <a:lstStyle/>
          <a:p>
            <a:pPr algn="ctr">
              <a:lnSpc>
                <a:spcPts val="3400"/>
              </a:lnSpc>
            </a:pPr>
            <a:r>
              <a:rPr lang="en-US" sz="2100" dirty="0">
                <a:solidFill>
                  <a:srgbClr val="2B4150"/>
                </a:solidFill>
                <a:ea typeface="MuseoModerno Medium" pitchFamily="34" charset="-122"/>
                <a:cs typeface="MuseoModerno Medium" pitchFamily="34" charset="-120"/>
              </a:rPr>
              <a:t>2</a:t>
            </a:r>
            <a:endParaRPr lang="en-US" sz="2100" dirty="0">
              <a:solidFill>
                <a:prstClr val="black"/>
              </a:solidFill>
            </a:endParaRPr>
          </a:p>
        </p:txBody>
      </p:sp>
      <p:sp>
        <p:nvSpPr>
          <p:cNvPr id="10" name="Text 8"/>
          <p:cNvSpPr/>
          <p:nvPr/>
        </p:nvSpPr>
        <p:spPr>
          <a:xfrm>
            <a:off x="4254818" y="3287316"/>
            <a:ext cx="2255639" cy="339328"/>
          </a:xfrm>
          <a:prstGeom prst="rect">
            <a:avLst/>
          </a:prstGeom>
          <a:noFill/>
          <a:ln/>
        </p:spPr>
        <p:txBody>
          <a:bodyPr wrap="none" lIns="0" tIns="0" rIns="0" bIns="0" rtlCol="0" anchor="t"/>
          <a:lstStyle/>
          <a:p>
            <a:pPr>
              <a:lnSpc>
                <a:spcPts val="2650"/>
              </a:lnSpc>
            </a:pPr>
            <a:r>
              <a:rPr lang="en-US" sz="2100" dirty="0">
                <a:solidFill>
                  <a:srgbClr val="2B4150"/>
                </a:solidFill>
                <a:ea typeface="MuseoModerno Medium" pitchFamily="34" charset="-122"/>
                <a:cs typeface="MuseoModerno Medium" pitchFamily="34" charset="-120"/>
              </a:rPr>
              <a:t>Παράδειγμα</a:t>
            </a:r>
            <a:endParaRPr lang="en-US" sz="2100" dirty="0">
              <a:solidFill>
                <a:prstClr val="black"/>
              </a:solidFill>
            </a:endParaRPr>
          </a:p>
        </p:txBody>
      </p:sp>
      <p:sp>
        <p:nvSpPr>
          <p:cNvPr id="11" name="Text 9"/>
          <p:cNvSpPr/>
          <p:nvPr/>
        </p:nvSpPr>
        <p:spPr>
          <a:xfrm>
            <a:off x="4254818" y="3756898"/>
            <a:ext cx="2255639" cy="347424"/>
          </a:xfrm>
          <a:prstGeom prst="rect">
            <a:avLst/>
          </a:prstGeom>
          <a:noFill/>
          <a:ln/>
        </p:spPr>
        <p:txBody>
          <a:bodyPr wrap="none" lIns="0" tIns="0" rIns="0" bIns="0" rtlCol="0" anchor="t"/>
          <a:lstStyle/>
          <a:p>
            <a:pPr>
              <a:lnSpc>
                <a:spcPts val="2700"/>
              </a:lnSpc>
            </a:pPr>
            <a:r>
              <a:rPr lang="en-US" sz="1700" dirty="0">
                <a:solidFill>
                  <a:srgbClr val="2B4150"/>
                </a:solidFill>
                <a:ea typeface="Source Sans Pro" pitchFamily="34" charset="-122"/>
                <a:cs typeface="Source Sans Pro" pitchFamily="34" charset="-120"/>
              </a:rPr>
              <a:t>Τον έδεσαν χειροπόδαρα</a:t>
            </a:r>
            <a:endParaRPr lang="en-US" sz="1700" dirty="0">
              <a:solidFill>
                <a:prstClr val="black"/>
              </a:solidFill>
            </a:endParaRPr>
          </a:p>
        </p:txBody>
      </p:sp>
      <p:sp>
        <p:nvSpPr>
          <p:cNvPr id="12" name="Shape 10"/>
          <p:cNvSpPr/>
          <p:nvPr/>
        </p:nvSpPr>
        <p:spPr>
          <a:xfrm>
            <a:off x="4146233" y="4306253"/>
            <a:ext cx="9615488" cy="15240"/>
          </a:xfrm>
          <a:prstGeom prst="roundRect">
            <a:avLst>
              <a:gd name="adj" fmla="val 213755"/>
            </a:avLst>
          </a:prstGeom>
          <a:solidFill>
            <a:srgbClr val="D9D4C9"/>
          </a:solidFill>
          <a:ln/>
        </p:spPr>
      </p:sp>
      <p:sp>
        <p:nvSpPr>
          <p:cNvPr id="13" name="Shape 11"/>
          <p:cNvSpPr/>
          <p:nvPr/>
        </p:nvSpPr>
        <p:spPr>
          <a:xfrm>
            <a:off x="760095" y="4430078"/>
            <a:ext cx="4916329" cy="1251347"/>
          </a:xfrm>
          <a:prstGeom prst="roundRect">
            <a:avLst>
              <a:gd name="adj" fmla="val 2603"/>
            </a:avLst>
          </a:prstGeom>
          <a:solidFill>
            <a:srgbClr val="F3EEE3"/>
          </a:solidFill>
          <a:ln/>
        </p:spPr>
      </p:sp>
      <p:sp>
        <p:nvSpPr>
          <p:cNvPr id="14" name="Text 12"/>
          <p:cNvSpPr/>
          <p:nvPr/>
        </p:nvSpPr>
        <p:spPr>
          <a:xfrm>
            <a:off x="977265" y="4838581"/>
            <a:ext cx="152519" cy="434340"/>
          </a:xfrm>
          <a:prstGeom prst="rect">
            <a:avLst/>
          </a:prstGeom>
          <a:noFill/>
          <a:ln/>
        </p:spPr>
        <p:txBody>
          <a:bodyPr wrap="none" lIns="0" tIns="0" rIns="0" bIns="0" rtlCol="0" anchor="t"/>
          <a:lstStyle/>
          <a:p>
            <a:pPr algn="ctr">
              <a:lnSpc>
                <a:spcPts val="3400"/>
              </a:lnSpc>
            </a:pPr>
            <a:r>
              <a:rPr lang="en-US" sz="2100" dirty="0">
                <a:solidFill>
                  <a:srgbClr val="2B4150"/>
                </a:solidFill>
                <a:ea typeface="MuseoModerno Medium" pitchFamily="34" charset="-122"/>
                <a:cs typeface="MuseoModerno Medium" pitchFamily="34" charset="-120"/>
              </a:rPr>
              <a:t>3</a:t>
            </a:r>
            <a:endParaRPr lang="en-US" sz="2100" dirty="0">
              <a:solidFill>
                <a:prstClr val="black"/>
              </a:solidFill>
            </a:endParaRPr>
          </a:p>
        </p:txBody>
      </p:sp>
      <p:sp>
        <p:nvSpPr>
          <p:cNvPr id="15" name="Text 13"/>
          <p:cNvSpPr/>
          <p:nvPr/>
        </p:nvSpPr>
        <p:spPr>
          <a:xfrm>
            <a:off x="5893594" y="4647248"/>
            <a:ext cx="2714625" cy="339328"/>
          </a:xfrm>
          <a:prstGeom prst="rect">
            <a:avLst/>
          </a:prstGeom>
          <a:noFill/>
          <a:ln/>
        </p:spPr>
        <p:txBody>
          <a:bodyPr wrap="none" lIns="0" tIns="0" rIns="0" bIns="0" rtlCol="0" anchor="t"/>
          <a:lstStyle/>
          <a:p>
            <a:pPr>
              <a:lnSpc>
                <a:spcPts val="2650"/>
              </a:lnSpc>
            </a:pPr>
            <a:r>
              <a:rPr lang="en-US" sz="2100" dirty="0">
                <a:solidFill>
                  <a:srgbClr val="2B4150"/>
                </a:solidFill>
                <a:ea typeface="MuseoModerno Medium" pitchFamily="34" charset="-122"/>
                <a:cs typeface="MuseoModerno Medium" pitchFamily="34" charset="-120"/>
              </a:rPr>
              <a:t>Κλιμάκωση</a:t>
            </a:r>
            <a:endParaRPr lang="en-US" sz="2100" dirty="0">
              <a:solidFill>
                <a:prstClr val="black"/>
              </a:solidFill>
            </a:endParaRPr>
          </a:p>
        </p:txBody>
      </p:sp>
      <p:sp>
        <p:nvSpPr>
          <p:cNvPr id="16" name="Text 14"/>
          <p:cNvSpPr/>
          <p:nvPr/>
        </p:nvSpPr>
        <p:spPr>
          <a:xfrm>
            <a:off x="5893594" y="5116830"/>
            <a:ext cx="2983349" cy="347424"/>
          </a:xfrm>
          <a:prstGeom prst="rect">
            <a:avLst/>
          </a:prstGeom>
          <a:noFill/>
          <a:ln/>
        </p:spPr>
        <p:txBody>
          <a:bodyPr wrap="none" lIns="0" tIns="0" rIns="0" bIns="0" rtlCol="0" anchor="t"/>
          <a:lstStyle/>
          <a:p>
            <a:pPr>
              <a:lnSpc>
                <a:spcPts val="2700"/>
              </a:lnSpc>
            </a:pPr>
            <a:r>
              <a:rPr lang="en-US" sz="1700" dirty="0">
                <a:solidFill>
                  <a:srgbClr val="2B4150"/>
                </a:solidFill>
                <a:ea typeface="Source Sans Pro" pitchFamily="34" charset="-122"/>
                <a:cs typeface="Source Sans Pro" pitchFamily="34" charset="-120"/>
              </a:rPr>
              <a:t>τον έριξαν χάμω και τον έγδαραν</a:t>
            </a:r>
            <a:endParaRPr lang="en-US" sz="1700" dirty="0">
              <a:solidFill>
                <a:prstClr val="black"/>
              </a:solidFill>
            </a:endParaRPr>
          </a:p>
        </p:txBody>
      </p:sp>
      <p:sp>
        <p:nvSpPr>
          <p:cNvPr id="17" name="Shape 15"/>
          <p:cNvSpPr/>
          <p:nvPr/>
        </p:nvSpPr>
        <p:spPr>
          <a:xfrm>
            <a:off x="5785009" y="5666184"/>
            <a:ext cx="7976711" cy="15240"/>
          </a:xfrm>
          <a:prstGeom prst="roundRect">
            <a:avLst>
              <a:gd name="adj" fmla="val 213755"/>
            </a:avLst>
          </a:prstGeom>
          <a:solidFill>
            <a:srgbClr val="D9D4C9"/>
          </a:solidFill>
          <a:ln/>
        </p:spPr>
      </p:sp>
      <p:sp>
        <p:nvSpPr>
          <p:cNvPr id="18" name="Shape 16"/>
          <p:cNvSpPr/>
          <p:nvPr/>
        </p:nvSpPr>
        <p:spPr>
          <a:xfrm>
            <a:off x="760095" y="5790009"/>
            <a:ext cx="6555105" cy="1251347"/>
          </a:xfrm>
          <a:prstGeom prst="roundRect">
            <a:avLst>
              <a:gd name="adj" fmla="val 2603"/>
            </a:avLst>
          </a:prstGeom>
          <a:solidFill>
            <a:srgbClr val="F3EEE3"/>
          </a:solidFill>
          <a:ln/>
        </p:spPr>
      </p:sp>
      <p:sp>
        <p:nvSpPr>
          <p:cNvPr id="19" name="Text 17"/>
          <p:cNvSpPr/>
          <p:nvPr/>
        </p:nvSpPr>
        <p:spPr>
          <a:xfrm>
            <a:off x="977265" y="6198513"/>
            <a:ext cx="174784" cy="434340"/>
          </a:xfrm>
          <a:prstGeom prst="rect">
            <a:avLst/>
          </a:prstGeom>
          <a:noFill/>
          <a:ln/>
        </p:spPr>
        <p:txBody>
          <a:bodyPr wrap="none" lIns="0" tIns="0" rIns="0" bIns="0" rtlCol="0" anchor="t"/>
          <a:lstStyle/>
          <a:p>
            <a:pPr algn="ctr">
              <a:lnSpc>
                <a:spcPts val="3400"/>
              </a:lnSpc>
            </a:pPr>
            <a:r>
              <a:rPr lang="en-US" sz="2100" dirty="0">
                <a:solidFill>
                  <a:srgbClr val="2B4150"/>
                </a:solidFill>
                <a:ea typeface="MuseoModerno Medium" pitchFamily="34" charset="-122"/>
                <a:cs typeface="MuseoModerno Medium" pitchFamily="34" charset="-120"/>
              </a:rPr>
              <a:t>4</a:t>
            </a:r>
            <a:endParaRPr lang="en-US" sz="2100" dirty="0">
              <a:solidFill>
                <a:prstClr val="black"/>
              </a:solidFill>
            </a:endParaRPr>
          </a:p>
        </p:txBody>
      </p:sp>
      <p:sp>
        <p:nvSpPr>
          <p:cNvPr id="20" name="Text 18"/>
          <p:cNvSpPr/>
          <p:nvPr/>
        </p:nvSpPr>
        <p:spPr>
          <a:xfrm>
            <a:off x="7532370" y="6007179"/>
            <a:ext cx="2714625" cy="339328"/>
          </a:xfrm>
          <a:prstGeom prst="rect">
            <a:avLst/>
          </a:prstGeom>
          <a:noFill/>
          <a:ln/>
        </p:spPr>
        <p:txBody>
          <a:bodyPr wrap="none" lIns="0" tIns="0" rIns="0" bIns="0" rtlCol="0" anchor="t"/>
          <a:lstStyle/>
          <a:p>
            <a:pPr>
              <a:lnSpc>
                <a:spcPts val="2650"/>
              </a:lnSpc>
            </a:pPr>
            <a:r>
              <a:rPr lang="en-US" sz="2100" dirty="0">
                <a:solidFill>
                  <a:srgbClr val="2B4150"/>
                </a:solidFill>
                <a:ea typeface="MuseoModerno Medium" pitchFamily="34" charset="-122"/>
                <a:cs typeface="MuseoModerno Medium" pitchFamily="34" charset="-120"/>
              </a:rPr>
              <a:t>Κορύφωση</a:t>
            </a:r>
            <a:endParaRPr lang="en-US" sz="2100" dirty="0">
              <a:solidFill>
                <a:prstClr val="black"/>
              </a:solidFill>
            </a:endParaRPr>
          </a:p>
        </p:txBody>
      </p:sp>
      <p:sp>
        <p:nvSpPr>
          <p:cNvPr id="21" name="Text 19"/>
          <p:cNvSpPr/>
          <p:nvPr/>
        </p:nvSpPr>
        <p:spPr>
          <a:xfrm>
            <a:off x="7532370" y="6476762"/>
            <a:ext cx="3713202" cy="347424"/>
          </a:xfrm>
          <a:prstGeom prst="rect">
            <a:avLst/>
          </a:prstGeom>
          <a:noFill/>
          <a:ln/>
        </p:spPr>
        <p:txBody>
          <a:bodyPr wrap="none" lIns="0" tIns="0" rIns="0" bIns="0" rtlCol="0" anchor="t"/>
          <a:lstStyle/>
          <a:p>
            <a:pPr>
              <a:lnSpc>
                <a:spcPts val="2700"/>
              </a:lnSpc>
            </a:pPr>
            <a:r>
              <a:rPr lang="en-US" sz="1700" dirty="0">
                <a:solidFill>
                  <a:srgbClr val="2B4150"/>
                </a:solidFill>
                <a:ea typeface="Source Sans Pro" pitchFamily="34" charset="-122"/>
                <a:cs typeface="Source Sans Pro" pitchFamily="34" charset="-120"/>
              </a:rPr>
              <a:t>τον έσυραν παράμερα, τον καταξέσκισαν</a:t>
            </a:r>
            <a:endParaRPr lang="en-US" sz="1700" dirty="0">
              <a:solidFill>
                <a:prstClr val="black"/>
              </a:solidFill>
            </a:endParaRPr>
          </a:p>
        </p:txBody>
      </p:sp>
      <p:sp>
        <p:nvSpPr>
          <p:cNvPr id="22" name="Text 20"/>
          <p:cNvSpPr/>
          <p:nvPr/>
        </p:nvSpPr>
        <p:spPr>
          <a:xfrm>
            <a:off x="760095" y="7285673"/>
            <a:ext cx="13110210" cy="347424"/>
          </a:xfrm>
          <a:prstGeom prst="rect">
            <a:avLst/>
          </a:prstGeom>
          <a:noFill/>
          <a:ln/>
        </p:spPr>
        <p:txBody>
          <a:bodyPr wrap="none" lIns="0" tIns="0" rIns="0" bIns="0" rtlCol="0" anchor="t"/>
          <a:lstStyle/>
          <a:p>
            <a:pPr>
              <a:lnSpc>
                <a:spcPts val="2700"/>
              </a:lnSpc>
            </a:pPr>
            <a:r>
              <a:rPr lang="en-US" sz="1700" dirty="0">
                <a:solidFill>
                  <a:srgbClr val="2B4150"/>
                </a:solidFill>
                <a:ea typeface="Source Sans Pro" pitchFamily="34" charset="-122"/>
                <a:cs typeface="Source Sans Pro" pitchFamily="34" charset="-120"/>
              </a:rPr>
              <a:t>απάνω στους αγκαθερούς ασπάλαθους / και πήγαν και τον πέταξαν στον Τάρταρο, κουρέλι.</a:t>
            </a:r>
            <a:endParaRPr lang="en-US" sz="1700" dirty="0">
              <a:solidFill>
                <a:prstClr val="black"/>
              </a:solidFill>
            </a:endParaRPr>
          </a:p>
        </p:txBody>
      </p:sp>
    </p:spTree>
    <p:extLst>
      <p:ext uri="{BB962C8B-B14F-4D97-AF65-F5344CB8AC3E}">
        <p14:creationId xmlns:p14="http://schemas.microsoft.com/office/powerpoint/2010/main" val="7662967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3172"/>
          </a:xfrm>
          <a:prstGeom prst="rect">
            <a:avLst/>
          </a:prstGeom>
        </p:spPr>
      </p:pic>
      <p:sp>
        <p:nvSpPr>
          <p:cNvPr id="3" name="Text 0"/>
          <p:cNvSpPr/>
          <p:nvPr/>
        </p:nvSpPr>
        <p:spPr>
          <a:xfrm>
            <a:off x="6235779" y="588764"/>
            <a:ext cx="5353407" cy="669131"/>
          </a:xfrm>
          <a:prstGeom prst="rect">
            <a:avLst/>
          </a:prstGeom>
          <a:noFill/>
          <a:ln/>
        </p:spPr>
        <p:txBody>
          <a:bodyPr wrap="none" lIns="0" tIns="0" rIns="0" bIns="0" rtlCol="0" anchor="t"/>
          <a:lstStyle/>
          <a:p>
            <a:pPr>
              <a:lnSpc>
                <a:spcPts val="5250"/>
              </a:lnSpc>
            </a:pPr>
            <a:r>
              <a:rPr lang="en-US" sz="4200" dirty="0">
                <a:solidFill>
                  <a:srgbClr val="124E73"/>
                </a:solidFill>
                <a:ea typeface="MuseoModerno Medium" pitchFamily="34" charset="-122"/>
                <a:cs typeface="MuseoModerno Medium" pitchFamily="34" charset="-120"/>
              </a:rPr>
              <a:t>Κύκλος</a:t>
            </a:r>
            <a:endParaRPr lang="en-US" sz="4200" dirty="0">
              <a:solidFill>
                <a:prstClr val="black"/>
              </a:solidFill>
            </a:endParaRPr>
          </a:p>
        </p:txBody>
      </p:sp>
      <p:pic>
        <p:nvPicPr>
          <p:cNvPr id="4" name="Image 1" descr="preencoded.png"/>
          <p:cNvPicPr>
            <a:picLocks noChangeAspect="1"/>
          </p:cNvPicPr>
          <p:nvPr/>
        </p:nvPicPr>
        <p:blipFill>
          <a:blip r:embed="rId4"/>
          <a:stretch>
            <a:fillRect/>
          </a:stretch>
        </p:blipFill>
        <p:spPr>
          <a:xfrm>
            <a:off x="6235779" y="1579007"/>
            <a:ext cx="1070610" cy="1713071"/>
          </a:xfrm>
          <a:prstGeom prst="rect">
            <a:avLst/>
          </a:prstGeom>
        </p:spPr>
      </p:pic>
      <p:sp>
        <p:nvSpPr>
          <p:cNvPr id="5" name="Text 1"/>
          <p:cNvSpPr/>
          <p:nvPr/>
        </p:nvSpPr>
        <p:spPr>
          <a:xfrm>
            <a:off x="7627501" y="1793081"/>
            <a:ext cx="2676644" cy="334566"/>
          </a:xfrm>
          <a:prstGeom prst="rect">
            <a:avLst/>
          </a:prstGeom>
          <a:noFill/>
          <a:ln/>
        </p:spPr>
        <p:txBody>
          <a:bodyPr wrap="none" lIns="0" tIns="0" rIns="0" bIns="0" rtlCol="0" anchor="t"/>
          <a:lstStyle/>
          <a:p>
            <a:pPr>
              <a:lnSpc>
                <a:spcPts val="2600"/>
              </a:lnSpc>
            </a:pPr>
            <a:r>
              <a:rPr lang="en-US" sz="2100" dirty="0">
                <a:solidFill>
                  <a:srgbClr val="2B4150"/>
                </a:solidFill>
                <a:ea typeface="MuseoModerno Medium" pitchFamily="34" charset="-122"/>
                <a:cs typeface="MuseoModerno Medium" pitchFamily="34" charset="-120"/>
              </a:rPr>
              <a:t>Αρχή</a:t>
            </a:r>
            <a:endParaRPr lang="en-US" sz="2100" dirty="0">
              <a:solidFill>
                <a:prstClr val="black"/>
              </a:solidFill>
            </a:endParaRPr>
          </a:p>
        </p:txBody>
      </p:sp>
      <p:sp>
        <p:nvSpPr>
          <p:cNvPr id="6" name="Text 2"/>
          <p:cNvSpPr/>
          <p:nvPr/>
        </p:nvSpPr>
        <p:spPr>
          <a:xfrm>
            <a:off x="7627501" y="2256115"/>
            <a:ext cx="6253520" cy="342662"/>
          </a:xfrm>
          <a:prstGeom prst="rect">
            <a:avLst/>
          </a:prstGeom>
          <a:noFill/>
          <a:ln/>
        </p:spPr>
        <p:txBody>
          <a:bodyPr wrap="none" lIns="0" tIns="0" rIns="0" bIns="0" rtlCol="0" anchor="t"/>
          <a:lstStyle/>
          <a:p>
            <a:pPr>
              <a:lnSpc>
                <a:spcPts val="2650"/>
              </a:lnSpc>
            </a:pPr>
            <a:r>
              <a:rPr lang="en-US" sz="1650" dirty="0">
                <a:solidFill>
                  <a:srgbClr val="2B4150"/>
                </a:solidFill>
                <a:ea typeface="Source Sans Pro" pitchFamily="34" charset="-122"/>
                <a:cs typeface="Source Sans Pro" pitchFamily="34" charset="-120"/>
              </a:rPr>
              <a:t>Μοναχή</a:t>
            </a:r>
            <a:endParaRPr lang="en-US" sz="1650" dirty="0">
              <a:solidFill>
                <a:prstClr val="black"/>
              </a:solidFill>
            </a:endParaRPr>
          </a:p>
        </p:txBody>
      </p:sp>
      <p:pic>
        <p:nvPicPr>
          <p:cNvPr id="7" name="Image 2" descr="preencoded.png"/>
          <p:cNvPicPr>
            <a:picLocks noChangeAspect="1"/>
          </p:cNvPicPr>
          <p:nvPr/>
        </p:nvPicPr>
        <p:blipFill>
          <a:blip r:embed="rId5"/>
          <a:stretch>
            <a:fillRect/>
          </a:stretch>
        </p:blipFill>
        <p:spPr>
          <a:xfrm>
            <a:off x="6235779" y="3292078"/>
            <a:ext cx="1070610" cy="1713071"/>
          </a:xfrm>
          <a:prstGeom prst="rect">
            <a:avLst/>
          </a:prstGeom>
        </p:spPr>
      </p:pic>
      <p:sp>
        <p:nvSpPr>
          <p:cNvPr id="8" name="Text 3"/>
          <p:cNvSpPr/>
          <p:nvPr/>
        </p:nvSpPr>
        <p:spPr>
          <a:xfrm>
            <a:off x="7627501" y="3506153"/>
            <a:ext cx="2676644" cy="334566"/>
          </a:xfrm>
          <a:prstGeom prst="rect">
            <a:avLst/>
          </a:prstGeom>
          <a:noFill/>
          <a:ln/>
        </p:spPr>
        <p:txBody>
          <a:bodyPr wrap="none" lIns="0" tIns="0" rIns="0" bIns="0" rtlCol="0" anchor="t"/>
          <a:lstStyle/>
          <a:p>
            <a:pPr>
              <a:lnSpc>
                <a:spcPts val="2600"/>
              </a:lnSpc>
            </a:pPr>
            <a:r>
              <a:rPr lang="en-US" sz="2100" dirty="0">
                <a:solidFill>
                  <a:srgbClr val="2B4150"/>
                </a:solidFill>
                <a:ea typeface="MuseoModerno Medium" pitchFamily="34" charset="-122"/>
                <a:cs typeface="MuseoModerno Medium" pitchFamily="34" charset="-120"/>
              </a:rPr>
              <a:t>Μέση</a:t>
            </a:r>
            <a:endParaRPr lang="en-US" sz="2100" dirty="0">
              <a:solidFill>
                <a:prstClr val="black"/>
              </a:solidFill>
            </a:endParaRPr>
          </a:p>
        </p:txBody>
      </p:sp>
      <p:sp>
        <p:nvSpPr>
          <p:cNvPr id="9" name="Text 4"/>
          <p:cNvSpPr/>
          <p:nvPr/>
        </p:nvSpPr>
        <p:spPr>
          <a:xfrm>
            <a:off x="7627501" y="3969187"/>
            <a:ext cx="6253520" cy="342662"/>
          </a:xfrm>
          <a:prstGeom prst="rect">
            <a:avLst/>
          </a:prstGeom>
          <a:noFill/>
          <a:ln/>
        </p:spPr>
        <p:txBody>
          <a:bodyPr wrap="none" lIns="0" tIns="0" rIns="0" bIns="0" rtlCol="0" anchor="t"/>
          <a:lstStyle/>
          <a:p>
            <a:pPr>
              <a:lnSpc>
                <a:spcPts val="2650"/>
              </a:lnSpc>
            </a:pPr>
            <a:r>
              <a:rPr lang="en-US" sz="1650" dirty="0">
                <a:solidFill>
                  <a:srgbClr val="2B4150"/>
                </a:solidFill>
                <a:ea typeface="Source Sans Pro" pitchFamily="34" charset="-122"/>
                <a:cs typeface="Source Sans Pro" pitchFamily="34" charset="-120"/>
              </a:rPr>
              <a:t>το δρόμο επήρες,</a:t>
            </a:r>
            <a:endParaRPr lang="en-US" sz="1650" dirty="0">
              <a:solidFill>
                <a:prstClr val="black"/>
              </a:solidFill>
            </a:endParaRPr>
          </a:p>
        </p:txBody>
      </p:sp>
      <p:pic>
        <p:nvPicPr>
          <p:cNvPr id="10" name="Image 3" descr="preencoded.png"/>
          <p:cNvPicPr>
            <a:picLocks noChangeAspect="1"/>
          </p:cNvPicPr>
          <p:nvPr/>
        </p:nvPicPr>
        <p:blipFill>
          <a:blip r:embed="rId6"/>
          <a:stretch>
            <a:fillRect/>
          </a:stretch>
        </p:blipFill>
        <p:spPr>
          <a:xfrm>
            <a:off x="6235779" y="5005149"/>
            <a:ext cx="1070610" cy="1713071"/>
          </a:xfrm>
          <a:prstGeom prst="rect">
            <a:avLst/>
          </a:prstGeom>
        </p:spPr>
      </p:pic>
      <p:sp>
        <p:nvSpPr>
          <p:cNvPr id="11" name="Text 5"/>
          <p:cNvSpPr/>
          <p:nvPr/>
        </p:nvSpPr>
        <p:spPr>
          <a:xfrm>
            <a:off x="7627501" y="5219224"/>
            <a:ext cx="2676644" cy="334566"/>
          </a:xfrm>
          <a:prstGeom prst="rect">
            <a:avLst/>
          </a:prstGeom>
          <a:noFill/>
          <a:ln/>
        </p:spPr>
        <p:txBody>
          <a:bodyPr wrap="none" lIns="0" tIns="0" rIns="0" bIns="0" rtlCol="0" anchor="t"/>
          <a:lstStyle/>
          <a:p>
            <a:pPr>
              <a:lnSpc>
                <a:spcPts val="2600"/>
              </a:lnSpc>
            </a:pPr>
            <a:r>
              <a:rPr lang="en-US" sz="2100" dirty="0">
                <a:solidFill>
                  <a:srgbClr val="2B4150"/>
                </a:solidFill>
                <a:ea typeface="MuseoModerno Medium" pitchFamily="34" charset="-122"/>
                <a:cs typeface="MuseoModerno Medium" pitchFamily="34" charset="-120"/>
              </a:rPr>
              <a:t>Τέλος</a:t>
            </a:r>
            <a:endParaRPr lang="en-US" sz="2100" dirty="0">
              <a:solidFill>
                <a:prstClr val="black"/>
              </a:solidFill>
            </a:endParaRPr>
          </a:p>
        </p:txBody>
      </p:sp>
      <p:sp>
        <p:nvSpPr>
          <p:cNvPr id="12" name="Text 6"/>
          <p:cNvSpPr/>
          <p:nvPr/>
        </p:nvSpPr>
        <p:spPr>
          <a:xfrm>
            <a:off x="7627501" y="5682258"/>
            <a:ext cx="6253520" cy="342662"/>
          </a:xfrm>
          <a:prstGeom prst="rect">
            <a:avLst/>
          </a:prstGeom>
          <a:noFill/>
          <a:ln/>
        </p:spPr>
        <p:txBody>
          <a:bodyPr wrap="none" lIns="0" tIns="0" rIns="0" bIns="0" rtlCol="0" anchor="t"/>
          <a:lstStyle/>
          <a:p>
            <a:pPr>
              <a:lnSpc>
                <a:spcPts val="2650"/>
              </a:lnSpc>
            </a:pPr>
            <a:r>
              <a:rPr lang="en-US" sz="1650" dirty="0">
                <a:solidFill>
                  <a:srgbClr val="2B4150"/>
                </a:solidFill>
                <a:ea typeface="Source Sans Pro" pitchFamily="34" charset="-122"/>
                <a:cs typeface="Source Sans Pro" pitchFamily="34" charset="-120"/>
              </a:rPr>
              <a:t>εξανάλθες μοναχή.</a:t>
            </a:r>
            <a:endParaRPr lang="en-US" sz="1650" dirty="0">
              <a:solidFill>
                <a:prstClr val="black"/>
              </a:solidFill>
            </a:endParaRPr>
          </a:p>
        </p:txBody>
      </p:sp>
      <p:sp>
        <p:nvSpPr>
          <p:cNvPr id="13" name="Text 7"/>
          <p:cNvSpPr/>
          <p:nvPr/>
        </p:nvSpPr>
        <p:spPr>
          <a:xfrm>
            <a:off x="6235779" y="6959084"/>
            <a:ext cx="7645241" cy="685324"/>
          </a:xfrm>
          <a:prstGeom prst="rect">
            <a:avLst/>
          </a:prstGeom>
          <a:noFill/>
          <a:ln/>
        </p:spPr>
        <p:txBody>
          <a:bodyPr wrap="square" lIns="0" tIns="0" rIns="0" bIns="0" rtlCol="0" anchor="t"/>
          <a:lstStyle/>
          <a:p>
            <a:pPr>
              <a:lnSpc>
                <a:spcPts val="2650"/>
              </a:lnSpc>
            </a:pPr>
            <a:r>
              <a:rPr lang="en-US" sz="1650" dirty="0">
                <a:solidFill>
                  <a:srgbClr val="2B4150"/>
                </a:solidFill>
                <a:ea typeface="Source Sans Pro" pitchFamily="34" charset="-122"/>
                <a:cs typeface="Source Sans Pro" pitchFamily="34" charset="-120"/>
              </a:rPr>
              <a:t>Ορισμός: Μια πρόταση ή μια περίοδος τελειώνει με την ίδια λέξη με την οποία αρχίζει.</a:t>
            </a:r>
            <a:endParaRPr lang="en-US" sz="1650" dirty="0">
              <a:solidFill>
                <a:prstClr val="black"/>
              </a:solidFill>
            </a:endParaRPr>
          </a:p>
        </p:txBody>
      </p:sp>
    </p:spTree>
    <p:extLst>
      <p:ext uri="{BB962C8B-B14F-4D97-AF65-F5344CB8AC3E}">
        <p14:creationId xmlns:p14="http://schemas.microsoft.com/office/powerpoint/2010/main" val="23129603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902863"/>
            <a:ext cx="5670590" cy="708779"/>
          </a:xfrm>
          <a:prstGeom prst="rect">
            <a:avLst/>
          </a:prstGeom>
          <a:noFill/>
          <a:ln/>
        </p:spPr>
        <p:txBody>
          <a:bodyPr wrap="none" lIns="0" tIns="0" rIns="0" bIns="0" rtlCol="0" anchor="t"/>
          <a:lstStyle/>
          <a:p>
            <a:pPr>
              <a:lnSpc>
                <a:spcPts val="5550"/>
              </a:lnSpc>
            </a:pPr>
            <a:r>
              <a:rPr lang="en-US" sz="4450" dirty="0">
                <a:solidFill>
                  <a:srgbClr val="124E73"/>
                </a:solidFill>
                <a:ea typeface="MuseoModerno Medium" pitchFamily="34" charset="-122"/>
                <a:cs typeface="MuseoModerno Medium" pitchFamily="34" charset="-120"/>
              </a:rPr>
              <a:t>Λιτότητα</a:t>
            </a:r>
            <a:endParaRPr lang="en-US" sz="4450" dirty="0">
              <a:solidFill>
                <a:prstClr val="black"/>
              </a:solidFill>
            </a:endParaRPr>
          </a:p>
        </p:txBody>
      </p:sp>
      <p:sp>
        <p:nvSpPr>
          <p:cNvPr id="3" name="Text 1"/>
          <p:cNvSpPr/>
          <p:nvPr/>
        </p:nvSpPr>
        <p:spPr>
          <a:xfrm>
            <a:off x="793790" y="4178617"/>
            <a:ext cx="2835235" cy="354330"/>
          </a:xfrm>
          <a:prstGeom prst="rect">
            <a:avLst/>
          </a:prstGeom>
          <a:noFill/>
          <a:ln/>
        </p:spPr>
        <p:txBody>
          <a:bodyPr wrap="none" lIns="0" tIns="0" rIns="0" bIns="0" rtlCol="0" anchor="t"/>
          <a:lstStyle/>
          <a:p>
            <a:pPr>
              <a:lnSpc>
                <a:spcPts val="2750"/>
              </a:lnSpc>
            </a:pPr>
            <a:r>
              <a:rPr lang="en-US" sz="2200" dirty="0">
                <a:solidFill>
                  <a:srgbClr val="124E73"/>
                </a:solidFill>
                <a:ea typeface="MuseoModerno Medium" pitchFamily="34" charset="-122"/>
                <a:cs typeface="MuseoModerno Medium" pitchFamily="34" charset="-120"/>
              </a:rPr>
              <a:t>Ορισμός</a:t>
            </a:r>
            <a:endParaRPr lang="en-US" sz="2200" dirty="0">
              <a:solidFill>
                <a:prstClr val="black"/>
              </a:solidFill>
            </a:endParaRPr>
          </a:p>
        </p:txBody>
      </p:sp>
      <p:sp>
        <p:nvSpPr>
          <p:cNvPr id="4" name="Text 2"/>
          <p:cNvSpPr/>
          <p:nvPr/>
        </p:nvSpPr>
        <p:spPr>
          <a:xfrm>
            <a:off x="793790" y="4759762"/>
            <a:ext cx="6244709" cy="362903"/>
          </a:xfrm>
          <a:prstGeom prst="rect">
            <a:avLst/>
          </a:prstGeom>
          <a:noFill/>
          <a:ln/>
        </p:spPr>
        <p:txBody>
          <a:bodyPr wrap="none" lIns="0" tIns="0" rIns="0" bIns="0" rtlCol="0" anchor="t"/>
          <a:lstStyle/>
          <a:p>
            <a:pPr>
              <a:lnSpc>
                <a:spcPts val="2850"/>
              </a:lnSpc>
            </a:pPr>
            <a:r>
              <a:rPr lang="en-US" sz="1750" dirty="0">
                <a:solidFill>
                  <a:srgbClr val="2B4150"/>
                </a:solidFill>
                <a:ea typeface="Source Sans Pro" pitchFamily="34" charset="-122"/>
                <a:cs typeface="Source Sans Pro" pitchFamily="34" charset="-120"/>
              </a:rPr>
              <a:t>Αντί για κάποια λέξη χρησιμοποιείται η αντίθετή της με άρνηση.</a:t>
            </a:r>
            <a:endParaRPr lang="en-US" sz="1750" dirty="0">
              <a:solidFill>
                <a:prstClr val="black"/>
              </a:solidFill>
            </a:endParaRPr>
          </a:p>
        </p:txBody>
      </p:sp>
      <p:sp>
        <p:nvSpPr>
          <p:cNvPr id="5" name="Text 3"/>
          <p:cNvSpPr/>
          <p:nvPr/>
        </p:nvSpPr>
        <p:spPr>
          <a:xfrm>
            <a:off x="7599521" y="4178617"/>
            <a:ext cx="2835235" cy="354330"/>
          </a:xfrm>
          <a:prstGeom prst="rect">
            <a:avLst/>
          </a:prstGeom>
          <a:noFill/>
          <a:ln/>
        </p:spPr>
        <p:txBody>
          <a:bodyPr wrap="none" lIns="0" tIns="0" rIns="0" bIns="0" rtlCol="0" anchor="t"/>
          <a:lstStyle/>
          <a:p>
            <a:pPr>
              <a:lnSpc>
                <a:spcPts val="2750"/>
              </a:lnSpc>
            </a:pPr>
            <a:r>
              <a:rPr lang="en-US" sz="2200" dirty="0">
                <a:solidFill>
                  <a:srgbClr val="124E73"/>
                </a:solidFill>
                <a:ea typeface="MuseoModerno Medium" pitchFamily="34" charset="-122"/>
                <a:cs typeface="MuseoModerno Medium" pitchFamily="34" charset="-120"/>
              </a:rPr>
              <a:t>Παράδειγμα</a:t>
            </a:r>
            <a:endParaRPr lang="en-US" sz="2200" dirty="0">
              <a:solidFill>
                <a:prstClr val="black"/>
              </a:solidFill>
            </a:endParaRPr>
          </a:p>
        </p:txBody>
      </p:sp>
      <p:sp>
        <p:nvSpPr>
          <p:cNvPr id="6" name="Text 4"/>
          <p:cNvSpPr/>
          <p:nvPr/>
        </p:nvSpPr>
        <p:spPr>
          <a:xfrm>
            <a:off x="7599521" y="4759762"/>
            <a:ext cx="6244709" cy="362903"/>
          </a:xfrm>
          <a:prstGeom prst="rect">
            <a:avLst/>
          </a:prstGeom>
          <a:noFill/>
          <a:ln/>
        </p:spPr>
        <p:txBody>
          <a:bodyPr wrap="none" lIns="0" tIns="0" rIns="0" bIns="0" rtlCol="0" anchor="t"/>
          <a:lstStyle/>
          <a:p>
            <a:pPr>
              <a:lnSpc>
                <a:spcPts val="2850"/>
              </a:lnSpc>
            </a:pPr>
            <a:r>
              <a:rPr lang="en-US" sz="1750" dirty="0">
                <a:solidFill>
                  <a:srgbClr val="2B4150"/>
                </a:solidFill>
                <a:ea typeface="Source Sans Pro" pitchFamily="34" charset="-122"/>
                <a:cs typeface="Source Sans Pro" pitchFamily="34" charset="-120"/>
              </a:rPr>
              <a:t>Η ζημιά που έπαθε ήταν όχι μικρή. (εννοώντας μεγάλη)</a:t>
            </a:r>
            <a:endParaRPr lang="en-US" sz="1750" dirty="0">
              <a:solidFill>
                <a:prstClr val="black"/>
              </a:solidFill>
            </a:endParaRPr>
          </a:p>
        </p:txBody>
      </p:sp>
    </p:spTree>
    <p:extLst>
      <p:ext uri="{BB962C8B-B14F-4D97-AF65-F5344CB8AC3E}">
        <p14:creationId xmlns:p14="http://schemas.microsoft.com/office/powerpoint/2010/main" val="31861839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991570"/>
            <a:ext cx="5670590" cy="708779"/>
          </a:xfrm>
          <a:prstGeom prst="rect">
            <a:avLst/>
          </a:prstGeom>
          <a:noFill/>
          <a:ln/>
        </p:spPr>
        <p:txBody>
          <a:bodyPr wrap="none" lIns="0" tIns="0" rIns="0" bIns="0" rtlCol="0" anchor="t"/>
          <a:lstStyle/>
          <a:p>
            <a:pPr>
              <a:lnSpc>
                <a:spcPts val="5550"/>
              </a:lnSpc>
            </a:pPr>
            <a:r>
              <a:rPr lang="en-US" sz="4450" dirty="0">
                <a:solidFill>
                  <a:srgbClr val="124E73"/>
                </a:solidFill>
                <a:ea typeface="MuseoModerno Medium" pitchFamily="34" charset="-122"/>
                <a:cs typeface="MuseoModerno Medium" pitchFamily="34" charset="-120"/>
              </a:rPr>
              <a:t>Μεταφορά</a:t>
            </a:r>
            <a:endParaRPr lang="en-US" sz="4450" dirty="0">
              <a:solidFill>
                <a:prstClr val="black"/>
              </a:solidFill>
            </a:endParaRPr>
          </a:p>
        </p:txBody>
      </p:sp>
      <p:sp>
        <p:nvSpPr>
          <p:cNvPr id="4" name="Shape 1"/>
          <p:cNvSpPr/>
          <p:nvPr/>
        </p:nvSpPr>
        <p:spPr>
          <a:xfrm>
            <a:off x="793790" y="5040511"/>
            <a:ext cx="6408063" cy="2032754"/>
          </a:xfrm>
          <a:prstGeom prst="roundRect">
            <a:avLst>
              <a:gd name="adj" fmla="val 1674"/>
            </a:avLst>
          </a:prstGeom>
          <a:solidFill>
            <a:srgbClr val="F3EEE3"/>
          </a:solidFill>
          <a:ln/>
        </p:spPr>
      </p:sp>
      <p:sp>
        <p:nvSpPr>
          <p:cNvPr id="5" name="Text 2"/>
          <p:cNvSpPr/>
          <p:nvPr/>
        </p:nvSpPr>
        <p:spPr>
          <a:xfrm>
            <a:off x="1020604" y="5267325"/>
            <a:ext cx="2835235" cy="354330"/>
          </a:xfrm>
          <a:prstGeom prst="rect">
            <a:avLst/>
          </a:prstGeom>
          <a:noFill/>
          <a:ln/>
        </p:spPr>
        <p:txBody>
          <a:bodyPr wrap="none" lIns="0" tIns="0" rIns="0" bIns="0" rtlCol="0" anchor="t"/>
          <a:lstStyle/>
          <a:p>
            <a:pPr>
              <a:lnSpc>
                <a:spcPts val="2750"/>
              </a:lnSpc>
            </a:pPr>
            <a:r>
              <a:rPr lang="en-US" sz="2200" dirty="0">
                <a:solidFill>
                  <a:srgbClr val="2B4150"/>
                </a:solidFill>
                <a:ea typeface="MuseoModerno Medium" pitchFamily="34" charset="-122"/>
                <a:cs typeface="MuseoModerno Medium" pitchFamily="34" charset="-120"/>
              </a:rPr>
              <a:t>Ορισμός</a:t>
            </a:r>
            <a:endParaRPr lang="en-US" sz="2200" dirty="0">
              <a:solidFill>
                <a:prstClr val="black"/>
              </a:solidFill>
            </a:endParaRPr>
          </a:p>
        </p:txBody>
      </p:sp>
      <p:sp>
        <p:nvSpPr>
          <p:cNvPr id="6" name="Text 3"/>
          <p:cNvSpPr/>
          <p:nvPr/>
        </p:nvSpPr>
        <p:spPr>
          <a:xfrm>
            <a:off x="1020604" y="5757743"/>
            <a:ext cx="5954435" cy="1088708"/>
          </a:xfrm>
          <a:prstGeom prst="rect">
            <a:avLst/>
          </a:prstGeom>
          <a:noFill/>
          <a:ln/>
        </p:spPr>
        <p:txBody>
          <a:bodyPr wrap="square" lIns="0" tIns="0" rIns="0" bIns="0" rtlCol="0" anchor="t"/>
          <a:lstStyle/>
          <a:p>
            <a:pPr>
              <a:lnSpc>
                <a:spcPts val="2850"/>
              </a:lnSpc>
            </a:pPr>
            <a:r>
              <a:rPr lang="en-US" sz="1750" dirty="0">
                <a:solidFill>
                  <a:srgbClr val="2B4150"/>
                </a:solidFill>
                <a:ea typeface="Source Sans Pro" pitchFamily="34" charset="-122"/>
                <a:cs typeface="Source Sans Pro" pitchFamily="34" charset="-120"/>
              </a:rPr>
              <a:t>Η κύρια σημασία μιας λέξης ευρύνεται και μεταφέρεται αναλογικά και σε άλλες λέξεις με τις οποίες έχει κάποια ομοιότητα.</a:t>
            </a:r>
            <a:endParaRPr lang="en-US" sz="1750" dirty="0">
              <a:solidFill>
                <a:prstClr val="black"/>
              </a:solidFill>
            </a:endParaRPr>
          </a:p>
        </p:txBody>
      </p:sp>
      <p:sp>
        <p:nvSpPr>
          <p:cNvPr id="7" name="Shape 4"/>
          <p:cNvSpPr/>
          <p:nvPr/>
        </p:nvSpPr>
        <p:spPr>
          <a:xfrm>
            <a:off x="7428667" y="5040511"/>
            <a:ext cx="6408063" cy="2032754"/>
          </a:xfrm>
          <a:prstGeom prst="roundRect">
            <a:avLst>
              <a:gd name="adj" fmla="val 1674"/>
            </a:avLst>
          </a:prstGeom>
          <a:solidFill>
            <a:srgbClr val="F3EEE3"/>
          </a:solidFill>
          <a:ln/>
        </p:spPr>
      </p:sp>
      <p:sp>
        <p:nvSpPr>
          <p:cNvPr id="8" name="Text 5"/>
          <p:cNvSpPr/>
          <p:nvPr/>
        </p:nvSpPr>
        <p:spPr>
          <a:xfrm>
            <a:off x="7655481" y="5267325"/>
            <a:ext cx="2835235" cy="354330"/>
          </a:xfrm>
          <a:prstGeom prst="rect">
            <a:avLst/>
          </a:prstGeom>
          <a:noFill/>
          <a:ln/>
        </p:spPr>
        <p:txBody>
          <a:bodyPr wrap="none" lIns="0" tIns="0" rIns="0" bIns="0" rtlCol="0" anchor="t"/>
          <a:lstStyle/>
          <a:p>
            <a:pPr>
              <a:lnSpc>
                <a:spcPts val="2750"/>
              </a:lnSpc>
            </a:pPr>
            <a:r>
              <a:rPr lang="en-US" sz="2200" dirty="0">
                <a:solidFill>
                  <a:srgbClr val="2B4150"/>
                </a:solidFill>
                <a:ea typeface="MuseoModerno Medium" pitchFamily="34" charset="-122"/>
                <a:cs typeface="MuseoModerno Medium" pitchFamily="34" charset="-120"/>
              </a:rPr>
              <a:t>Παράδειγμα</a:t>
            </a:r>
            <a:endParaRPr lang="en-US" sz="2200" dirty="0">
              <a:solidFill>
                <a:prstClr val="black"/>
              </a:solidFill>
            </a:endParaRPr>
          </a:p>
        </p:txBody>
      </p:sp>
      <p:sp>
        <p:nvSpPr>
          <p:cNvPr id="9" name="Text 6"/>
          <p:cNvSpPr/>
          <p:nvPr/>
        </p:nvSpPr>
        <p:spPr>
          <a:xfrm>
            <a:off x="7655481" y="5757743"/>
            <a:ext cx="5954435" cy="362903"/>
          </a:xfrm>
          <a:prstGeom prst="rect">
            <a:avLst/>
          </a:prstGeom>
          <a:noFill/>
          <a:ln/>
        </p:spPr>
        <p:txBody>
          <a:bodyPr wrap="none" lIns="0" tIns="0" rIns="0" bIns="0" rtlCol="0" anchor="t"/>
          <a:lstStyle/>
          <a:p>
            <a:pPr>
              <a:lnSpc>
                <a:spcPts val="2850"/>
              </a:lnSpc>
            </a:pPr>
            <a:r>
              <a:rPr lang="en-US" sz="1750" dirty="0">
                <a:solidFill>
                  <a:srgbClr val="2B4150"/>
                </a:solidFill>
                <a:ea typeface="Source Sans Pro" pitchFamily="34" charset="-122"/>
                <a:cs typeface="Source Sans Pro" pitchFamily="34" charset="-120"/>
              </a:rPr>
              <a:t>Έχει καρδιά πέτρινη.</a:t>
            </a:r>
            <a:endParaRPr lang="en-US" sz="1750" dirty="0">
              <a:solidFill>
                <a:prstClr val="black"/>
              </a:solidFill>
            </a:endParaRPr>
          </a:p>
        </p:txBody>
      </p:sp>
    </p:spTree>
    <p:extLst>
      <p:ext uri="{BB962C8B-B14F-4D97-AF65-F5344CB8AC3E}">
        <p14:creationId xmlns:p14="http://schemas.microsoft.com/office/powerpoint/2010/main" val="24539711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642586"/>
            <a:ext cx="5670590" cy="708779"/>
          </a:xfrm>
          <a:prstGeom prst="rect">
            <a:avLst/>
          </a:prstGeom>
          <a:noFill/>
          <a:ln/>
        </p:spPr>
        <p:txBody>
          <a:bodyPr wrap="none" lIns="0" tIns="0" rIns="0" bIns="0" rtlCol="0" anchor="t"/>
          <a:lstStyle/>
          <a:p>
            <a:pPr marL="0" indent="0">
              <a:lnSpc>
                <a:spcPts val="5550"/>
              </a:lnSpc>
              <a:buNone/>
            </a:pPr>
            <a:r>
              <a:rPr lang="en-US" sz="4450" dirty="0">
                <a:solidFill>
                  <a:srgbClr val="124E73"/>
                </a:solidFill>
                <a:ea typeface="MuseoModerno Medium" pitchFamily="34" charset="-122"/>
                <a:cs typeface="MuseoModerno Medium" pitchFamily="34" charset="-120"/>
              </a:rPr>
              <a:t>Αλληγορία</a:t>
            </a:r>
            <a:endParaRPr lang="en-US" sz="4450" dirty="0"/>
          </a:p>
        </p:txBody>
      </p:sp>
      <p:sp>
        <p:nvSpPr>
          <p:cNvPr id="4" name="Shape 1"/>
          <p:cNvSpPr/>
          <p:nvPr/>
        </p:nvSpPr>
        <p:spPr>
          <a:xfrm>
            <a:off x="6280190" y="2946678"/>
            <a:ext cx="396835" cy="396835"/>
          </a:xfrm>
          <a:prstGeom prst="roundRect">
            <a:avLst>
              <a:gd name="adj" fmla="val 8574"/>
            </a:avLst>
          </a:prstGeom>
          <a:solidFill>
            <a:srgbClr val="F3EEE3"/>
          </a:solidFill>
          <a:ln/>
        </p:spPr>
      </p:sp>
      <p:sp>
        <p:nvSpPr>
          <p:cNvPr id="5" name="Text 2"/>
          <p:cNvSpPr/>
          <p:nvPr/>
        </p:nvSpPr>
        <p:spPr>
          <a:xfrm>
            <a:off x="6903839" y="2946678"/>
            <a:ext cx="2835235" cy="354330"/>
          </a:xfrm>
          <a:prstGeom prst="rect">
            <a:avLst/>
          </a:prstGeom>
          <a:noFill/>
          <a:ln/>
        </p:spPr>
        <p:txBody>
          <a:bodyPr wrap="none" lIns="0" tIns="0" rIns="0" bIns="0" rtlCol="0" anchor="t"/>
          <a:lstStyle/>
          <a:p>
            <a:pPr marL="0" indent="0">
              <a:lnSpc>
                <a:spcPts val="2750"/>
              </a:lnSpc>
              <a:buNone/>
            </a:pPr>
            <a:r>
              <a:rPr lang="en-US" sz="2200" dirty="0">
                <a:solidFill>
                  <a:srgbClr val="2B4150"/>
                </a:solidFill>
                <a:ea typeface="MuseoModerno Medium" pitchFamily="34" charset="-122"/>
                <a:cs typeface="MuseoModerno Medium" pitchFamily="34" charset="-120"/>
              </a:rPr>
              <a:t>Ορισμός</a:t>
            </a:r>
            <a:endParaRPr lang="en-US" sz="2200" dirty="0"/>
          </a:p>
        </p:txBody>
      </p:sp>
      <p:sp>
        <p:nvSpPr>
          <p:cNvPr id="6" name="Text 3"/>
          <p:cNvSpPr/>
          <p:nvPr/>
        </p:nvSpPr>
        <p:spPr>
          <a:xfrm>
            <a:off x="6903839" y="3437096"/>
            <a:ext cx="3041213" cy="1451610"/>
          </a:xfrm>
          <a:prstGeom prst="rect">
            <a:avLst/>
          </a:prstGeom>
          <a:noFill/>
          <a:ln/>
        </p:spPr>
        <p:txBody>
          <a:bodyPr wrap="square" lIns="0" tIns="0" rIns="0" bIns="0" rtlCol="0" anchor="t"/>
          <a:lstStyle/>
          <a:p>
            <a:pPr marL="0" indent="0">
              <a:lnSpc>
                <a:spcPts val="2850"/>
              </a:lnSpc>
              <a:buNone/>
            </a:pPr>
            <a:r>
              <a:rPr lang="en-US" sz="1750" dirty="0">
                <a:solidFill>
                  <a:srgbClr val="2B4150"/>
                </a:solidFill>
                <a:ea typeface="Source Sans Pro" pitchFamily="34" charset="-122"/>
                <a:cs typeface="Source Sans Pro" pitchFamily="34" charset="-120"/>
              </a:rPr>
              <a:t>Μεταφορική έκφραση που κρύβει νοήματα διαφορετικά από εκείνα που φαίνεται ότι δηλώνει.</a:t>
            </a:r>
            <a:endParaRPr lang="en-US" sz="1750" dirty="0"/>
          </a:p>
        </p:txBody>
      </p:sp>
      <p:sp>
        <p:nvSpPr>
          <p:cNvPr id="7" name="Shape 4"/>
          <p:cNvSpPr/>
          <p:nvPr/>
        </p:nvSpPr>
        <p:spPr>
          <a:xfrm>
            <a:off x="10171867" y="2946678"/>
            <a:ext cx="396835" cy="396835"/>
          </a:xfrm>
          <a:prstGeom prst="roundRect">
            <a:avLst>
              <a:gd name="adj" fmla="val 8574"/>
            </a:avLst>
          </a:prstGeom>
          <a:solidFill>
            <a:srgbClr val="F3EEE3"/>
          </a:solidFill>
          <a:ln/>
        </p:spPr>
      </p:sp>
      <p:sp>
        <p:nvSpPr>
          <p:cNvPr id="8" name="Text 5"/>
          <p:cNvSpPr/>
          <p:nvPr/>
        </p:nvSpPr>
        <p:spPr>
          <a:xfrm>
            <a:off x="10795516" y="2946678"/>
            <a:ext cx="2835235" cy="354330"/>
          </a:xfrm>
          <a:prstGeom prst="rect">
            <a:avLst/>
          </a:prstGeom>
          <a:noFill/>
          <a:ln/>
        </p:spPr>
        <p:txBody>
          <a:bodyPr wrap="none" lIns="0" tIns="0" rIns="0" bIns="0" rtlCol="0" anchor="t"/>
          <a:lstStyle/>
          <a:p>
            <a:pPr marL="0" indent="0">
              <a:lnSpc>
                <a:spcPts val="2750"/>
              </a:lnSpc>
              <a:buNone/>
            </a:pPr>
            <a:r>
              <a:rPr lang="en-US" sz="2200" dirty="0">
                <a:solidFill>
                  <a:srgbClr val="2B4150"/>
                </a:solidFill>
                <a:ea typeface="MuseoModerno Medium" pitchFamily="34" charset="-122"/>
                <a:cs typeface="MuseoModerno Medium" pitchFamily="34" charset="-120"/>
              </a:rPr>
              <a:t>Σκοπός</a:t>
            </a:r>
            <a:endParaRPr lang="en-US" sz="2200" dirty="0"/>
          </a:p>
        </p:txBody>
      </p:sp>
      <p:sp>
        <p:nvSpPr>
          <p:cNvPr id="9" name="Text 6"/>
          <p:cNvSpPr/>
          <p:nvPr/>
        </p:nvSpPr>
        <p:spPr>
          <a:xfrm>
            <a:off x="10795516" y="3437096"/>
            <a:ext cx="3041213" cy="1814513"/>
          </a:xfrm>
          <a:prstGeom prst="rect">
            <a:avLst/>
          </a:prstGeom>
          <a:noFill/>
          <a:ln/>
        </p:spPr>
        <p:txBody>
          <a:bodyPr wrap="square" lIns="0" tIns="0" rIns="0" bIns="0" rtlCol="0" anchor="t"/>
          <a:lstStyle/>
          <a:p>
            <a:pPr marL="0" indent="0">
              <a:lnSpc>
                <a:spcPts val="2850"/>
              </a:lnSpc>
              <a:buNone/>
            </a:pPr>
            <a:r>
              <a:rPr lang="en-US" sz="1750" dirty="0">
                <a:solidFill>
                  <a:srgbClr val="2B4150"/>
                </a:solidFill>
                <a:ea typeface="Source Sans Pro" pitchFamily="34" charset="-122"/>
                <a:cs typeface="Source Sans Pro" pitchFamily="34" charset="-120"/>
              </a:rPr>
              <a:t>Ο δημιουργός επιδιώκει να αποκρύψει το πραγματικό νόημα όσων καταγράφει, ώστε να μην είναι άμεσα κατανοητά με μία πρώτη ανάγνωση.</a:t>
            </a:r>
            <a:endParaRPr lang="en-US" sz="1750" dirty="0"/>
          </a:p>
        </p:txBody>
      </p:sp>
      <p:sp>
        <p:nvSpPr>
          <p:cNvPr id="10" name="Shape 7"/>
          <p:cNvSpPr/>
          <p:nvPr/>
        </p:nvSpPr>
        <p:spPr>
          <a:xfrm>
            <a:off x="6280190" y="5733574"/>
            <a:ext cx="396835" cy="396835"/>
          </a:xfrm>
          <a:prstGeom prst="roundRect">
            <a:avLst>
              <a:gd name="adj" fmla="val 8574"/>
            </a:avLst>
          </a:prstGeom>
          <a:solidFill>
            <a:srgbClr val="F3EEE3"/>
          </a:solidFill>
          <a:ln/>
        </p:spPr>
      </p:sp>
      <p:sp>
        <p:nvSpPr>
          <p:cNvPr id="11" name="Text 8"/>
          <p:cNvSpPr/>
          <p:nvPr/>
        </p:nvSpPr>
        <p:spPr>
          <a:xfrm>
            <a:off x="6903839" y="5733574"/>
            <a:ext cx="2835235" cy="354330"/>
          </a:xfrm>
          <a:prstGeom prst="rect">
            <a:avLst/>
          </a:prstGeom>
          <a:noFill/>
          <a:ln/>
        </p:spPr>
        <p:txBody>
          <a:bodyPr wrap="none" lIns="0" tIns="0" rIns="0" bIns="0" rtlCol="0" anchor="t"/>
          <a:lstStyle/>
          <a:p>
            <a:pPr marL="0" indent="0">
              <a:lnSpc>
                <a:spcPts val="2750"/>
              </a:lnSpc>
              <a:buNone/>
            </a:pPr>
            <a:r>
              <a:rPr lang="en-US" sz="2200" dirty="0">
                <a:solidFill>
                  <a:srgbClr val="2B4150"/>
                </a:solidFill>
                <a:ea typeface="MuseoModerno Medium" pitchFamily="34" charset="-122"/>
                <a:cs typeface="MuseoModerno Medium" pitchFamily="34" charset="-120"/>
              </a:rPr>
              <a:t>Παράδειγμα</a:t>
            </a:r>
            <a:endParaRPr lang="en-US" sz="2200" dirty="0"/>
          </a:p>
        </p:txBody>
      </p:sp>
      <p:sp>
        <p:nvSpPr>
          <p:cNvPr id="12" name="Text 9"/>
          <p:cNvSpPr/>
          <p:nvPr/>
        </p:nvSpPr>
        <p:spPr>
          <a:xfrm>
            <a:off x="6903839" y="6223992"/>
            <a:ext cx="6932771" cy="362903"/>
          </a:xfrm>
          <a:prstGeom prst="rect">
            <a:avLst/>
          </a:prstGeom>
          <a:noFill/>
          <a:ln/>
        </p:spPr>
        <p:txBody>
          <a:bodyPr wrap="none" lIns="0" tIns="0" rIns="0" bIns="0" rtlCol="0" anchor="t"/>
          <a:lstStyle/>
          <a:p>
            <a:pPr marL="0" indent="0">
              <a:lnSpc>
                <a:spcPts val="2850"/>
              </a:lnSpc>
              <a:buNone/>
            </a:pPr>
            <a:r>
              <a:rPr lang="en-US" sz="1750" dirty="0">
                <a:solidFill>
                  <a:srgbClr val="2B4150"/>
                </a:solidFill>
                <a:ea typeface="Source Sans Pro" pitchFamily="34" charset="-122"/>
                <a:cs typeface="Source Sans Pro" pitchFamily="34" charset="-120"/>
              </a:rPr>
              <a:t>Έφαγαν τα μουστάκια τους. (εννοώντας ότι τσακώθηκαν)</a:t>
            </a:r>
            <a:endParaRPr lang="en-US" sz="175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57357" y="768906"/>
            <a:ext cx="5410200" cy="676275"/>
          </a:xfrm>
          <a:prstGeom prst="rect">
            <a:avLst/>
          </a:prstGeom>
          <a:noFill/>
          <a:ln/>
        </p:spPr>
        <p:txBody>
          <a:bodyPr wrap="none" lIns="0" tIns="0" rIns="0" bIns="0" rtlCol="0" anchor="t"/>
          <a:lstStyle/>
          <a:p>
            <a:pPr>
              <a:lnSpc>
                <a:spcPts val="5300"/>
              </a:lnSpc>
            </a:pPr>
            <a:r>
              <a:rPr lang="en-US" sz="4250" dirty="0">
                <a:solidFill>
                  <a:srgbClr val="124E73"/>
                </a:solidFill>
                <a:ea typeface="MuseoModerno Medium" pitchFamily="34" charset="-122"/>
                <a:cs typeface="MuseoModerno Medium" pitchFamily="34" charset="-120"/>
              </a:rPr>
              <a:t>Μετωνυμία</a:t>
            </a:r>
            <a:endParaRPr lang="en-US" sz="4250" dirty="0">
              <a:solidFill>
                <a:prstClr val="black"/>
              </a:solidFill>
            </a:endParaRPr>
          </a:p>
        </p:txBody>
      </p:sp>
      <p:sp>
        <p:nvSpPr>
          <p:cNvPr id="4" name="Shape 1"/>
          <p:cNvSpPr/>
          <p:nvPr/>
        </p:nvSpPr>
        <p:spPr>
          <a:xfrm>
            <a:off x="757357" y="2013109"/>
            <a:ext cx="378619" cy="378619"/>
          </a:xfrm>
          <a:prstGeom prst="roundRect">
            <a:avLst>
              <a:gd name="adj" fmla="val 8574"/>
            </a:avLst>
          </a:prstGeom>
          <a:solidFill>
            <a:srgbClr val="F3EEE3"/>
          </a:solidFill>
          <a:ln/>
        </p:spPr>
      </p:sp>
      <p:sp>
        <p:nvSpPr>
          <p:cNvPr id="5" name="Text 2"/>
          <p:cNvSpPr/>
          <p:nvPr/>
        </p:nvSpPr>
        <p:spPr>
          <a:xfrm>
            <a:off x="1352312" y="2013109"/>
            <a:ext cx="2705100" cy="338138"/>
          </a:xfrm>
          <a:prstGeom prst="rect">
            <a:avLst/>
          </a:prstGeom>
          <a:noFill/>
          <a:ln/>
        </p:spPr>
        <p:txBody>
          <a:bodyPr wrap="none" lIns="0" tIns="0" rIns="0" bIns="0" rtlCol="0" anchor="t"/>
          <a:lstStyle/>
          <a:p>
            <a:pPr>
              <a:lnSpc>
                <a:spcPts val="2650"/>
              </a:lnSpc>
            </a:pPr>
            <a:r>
              <a:rPr lang="en-US" sz="2100" dirty="0">
                <a:solidFill>
                  <a:srgbClr val="2B4150"/>
                </a:solidFill>
                <a:ea typeface="MuseoModerno Medium" pitchFamily="34" charset="-122"/>
                <a:cs typeface="MuseoModerno Medium" pitchFamily="34" charset="-120"/>
              </a:rPr>
              <a:t>Ορισμός</a:t>
            </a:r>
            <a:endParaRPr lang="en-US" sz="2100" dirty="0">
              <a:solidFill>
                <a:prstClr val="black"/>
              </a:solidFill>
            </a:endParaRPr>
          </a:p>
        </p:txBody>
      </p:sp>
      <p:sp>
        <p:nvSpPr>
          <p:cNvPr id="6" name="Text 3"/>
          <p:cNvSpPr/>
          <p:nvPr/>
        </p:nvSpPr>
        <p:spPr>
          <a:xfrm>
            <a:off x="1352312" y="2481024"/>
            <a:ext cx="3111579" cy="1384935"/>
          </a:xfrm>
          <a:prstGeom prst="rect">
            <a:avLst/>
          </a:prstGeom>
          <a:noFill/>
          <a:ln/>
        </p:spPr>
        <p:txBody>
          <a:bodyPr wrap="square" lIns="0" tIns="0" rIns="0" bIns="0" rtlCol="0" anchor="t"/>
          <a:lstStyle/>
          <a:p>
            <a:pPr>
              <a:lnSpc>
                <a:spcPts val="2700"/>
              </a:lnSpc>
            </a:pPr>
            <a:r>
              <a:rPr lang="en-US" sz="1700" dirty="0">
                <a:solidFill>
                  <a:srgbClr val="2B4150"/>
                </a:solidFill>
                <a:ea typeface="Source Sans Pro" pitchFamily="34" charset="-122"/>
                <a:cs typeface="Source Sans Pro" pitchFamily="34" charset="-120"/>
              </a:rPr>
              <a:t>Οι λέξεις δε χρησιμοποιούνται με την αρχική τους σημασία, αλλά με διαφορετική, που έχει βέβαια κάποια σχέση με την αρχική.</a:t>
            </a:r>
            <a:endParaRPr lang="en-US" sz="1700" dirty="0">
              <a:solidFill>
                <a:prstClr val="black"/>
              </a:solidFill>
            </a:endParaRPr>
          </a:p>
        </p:txBody>
      </p:sp>
      <p:sp>
        <p:nvSpPr>
          <p:cNvPr id="7" name="Shape 4"/>
          <p:cNvSpPr/>
          <p:nvPr/>
        </p:nvSpPr>
        <p:spPr>
          <a:xfrm>
            <a:off x="4680228" y="2013109"/>
            <a:ext cx="378619" cy="378619"/>
          </a:xfrm>
          <a:prstGeom prst="roundRect">
            <a:avLst>
              <a:gd name="adj" fmla="val 8574"/>
            </a:avLst>
          </a:prstGeom>
          <a:solidFill>
            <a:srgbClr val="F3EEE3"/>
          </a:solidFill>
          <a:ln/>
        </p:spPr>
      </p:sp>
      <p:sp>
        <p:nvSpPr>
          <p:cNvPr id="8" name="Text 5"/>
          <p:cNvSpPr/>
          <p:nvPr/>
        </p:nvSpPr>
        <p:spPr>
          <a:xfrm>
            <a:off x="5275183" y="2013109"/>
            <a:ext cx="2705100" cy="338138"/>
          </a:xfrm>
          <a:prstGeom prst="rect">
            <a:avLst/>
          </a:prstGeom>
          <a:noFill/>
          <a:ln/>
        </p:spPr>
        <p:txBody>
          <a:bodyPr wrap="none" lIns="0" tIns="0" rIns="0" bIns="0" rtlCol="0" anchor="t"/>
          <a:lstStyle/>
          <a:p>
            <a:pPr>
              <a:lnSpc>
                <a:spcPts val="2650"/>
              </a:lnSpc>
            </a:pPr>
            <a:r>
              <a:rPr lang="en-US" sz="2100" dirty="0">
                <a:solidFill>
                  <a:srgbClr val="2B4150"/>
                </a:solidFill>
                <a:ea typeface="MuseoModerno Medium" pitchFamily="34" charset="-122"/>
                <a:cs typeface="MuseoModerno Medium" pitchFamily="34" charset="-120"/>
              </a:rPr>
              <a:t>Τρόποι Δήλωσης</a:t>
            </a:r>
            <a:endParaRPr lang="en-US" sz="2100" dirty="0">
              <a:solidFill>
                <a:prstClr val="black"/>
              </a:solidFill>
            </a:endParaRPr>
          </a:p>
        </p:txBody>
      </p:sp>
      <p:sp>
        <p:nvSpPr>
          <p:cNvPr id="9" name="Text 6"/>
          <p:cNvSpPr/>
          <p:nvPr/>
        </p:nvSpPr>
        <p:spPr>
          <a:xfrm>
            <a:off x="5275183" y="2481024"/>
            <a:ext cx="3111579" cy="3116104"/>
          </a:xfrm>
          <a:prstGeom prst="rect">
            <a:avLst/>
          </a:prstGeom>
          <a:noFill/>
          <a:ln/>
        </p:spPr>
        <p:txBody>
          <a:bodyPr wrap="square" lIns="0" tIns="0" rIns="0" bIns="0" rtlCol="0" anchor="t"/>
          <a:lstStyle/>
          <a:p>
            <a:pPr>
              <a:lnSpc>
                <a:spcPts val="2700"/>
              </a:lnSpc>
            </a:pPr>
            <a:r>
              <a:rPr lang="en-US" sz="1700" dirty="0">
                <a:solidFill>
                  <a:srgbClr val="2B4150"/>
                </a:solidFill>
                <a:ea typeface="Source Sans Pro" pitchFamily="34" charset="-122"/>
                <a:cs typeface="Source Sans Pro" pitchFamily="34" charset="-120"/>
              </a:rPr>
              <a:t>i. το όνομα του δημιουργού αντί για το δημιούργημά του, ii. το όνομα του εφευρέτη αντί για τη λέξη που φανερώνει την εφεύρεση, iii. αυτό που περιέχει κάτι αντί για το περιεχόμενό του και αντίστροφα, iv. το αφηρημένο αντί το συγκεκριμένο και αντίστροφα.</a:t>
            </a:r>
            <a:endParaRPr lang="en-US" sz="1700" dirty="0">
              <a:solidFill>
                <a:prstClr val="black"/>
              </a:solidFill>
            </a:endParaRPr>
          </a:p>
        </p:txBody>
      </p:sp>
      <p:sp>
        <p:nvSpPr>
          <p:cNvPr id="10" name="Shape 7"/>
          <p:cNvSpPr/>
          <p:nvPr/>
        </p:nvSpPr>
        <p:spPr>
          <a:xfrm>
            <a:off x="757357" y="6056828"/>
            <a:ext cx="378619" cy="378619"/>
          </a:xfrm>
          <a:prstGeom prst="roundRect">
            <a:avLst>
              <a:gd name="adj" fmla="val 8574"/>
            </a:avLst>
          </a:prstGeom>
          <a:solidFill>
            <a:srgbClr val="F3EEE3"/>
          </a:solidFill>
          <a:ln/>
        </p:spPr>
      </p:sp>
      <p:sp>
        <p:nvSpPr>
          <p:cNvPr id="11" name="Text 8"/>
          <p:cNvSpPr/>
          <p:nvPr/>
        </p:nvSpPr>
        <p:spPr>
          <a:xfrm>
            <a:off x="1352312" y="6056828"/>
            <a:ext cx="2705100" cy="338138"/>
          </a:xfrm>
          <a:prstGeom prst="rect">
            <a:avLst/>
          </a:prstGeom>
          <a:noFill/>
          <a:ln/>
        </p:spPr>
        <p:txBody>
          <a:bodyPr wrap="none" lIns="0" tIns="0" rIns="0" bIns="0" rtlCol="0" anchor="t"/>
          <a:lstStyle/>
          <a:p>
            <a:pPr>
              <a:lnSpc>
                <a:spcPts val="2650"/>
              </a:lnSpc>
            </a:pPr>
            <a:r>
              <a:rPr lang="en-US" sz="2100" dirty="0">
                <a:solidFill>
                  <a:srgbClr val="2B4150"/>
                </a:solidFill>
                <a:ea typeface="MuseoModerno Medium" pitchFamily="34" charset="-122"/>
                <a:cs typeface="MuseoModerno Medium" pitchFamily="34" charset="-120"/>
              </a:rPr>
              <a:t>Αποτέλεσμα</a:t>
            </a:r>
            <a:endParaRPr lang="en-US" sz="2100" dirty="0">
              <a:solidFill>
                <a:prstClr val="black"/>
              </a:solidFill>
            </a:endParaRPr>
          </a:p>
        </p:txBody>
      </p:sp>
      <p:sp>
        <p:nvSpPr>
          <p:cNvPr id="12" name="Text 9"/>
          <p:cNvSpPr/>
          <p:nvPr/>
        </p:nvSpPr>
        <p:spPr>
          <a:xfrm>
            <a:off x="1352312" y="6524744"/>
            <a:ext cx="7034332" cy="346234"/>
          </a:xfrm>
          <a:prstGeom prst="rect">
            <a:avLst/>
          </a:prstGeom>
          <a:noFill/>
          <a:ln/>
        </p:spPr>
        <p:txBody>
          <a:bodyPr wrap="none" lIns="0" tIns="0" rIns="0" bIns="0" rtlCol="0" anchor="t"/>
          <a:lstStyle/>
          <a:p>
            <a:pPr>
              <a:lnSpc>
                <a:spcPts val="2700"/>
              </a:lnSpc>
            </a:pPr>
            <a:r>
              <a:rPr lang="en-US" sz="1700" dirty="0">
                <a:solidFill>
                  <a:srgbClr val="2B4150"/>
                </a:solidFill>
                <a:ea typeface="Source Sans Pro" pitchFamily="34" charset="-122"/>
                <a:cs typeface="Source Sans Pro" pitchFamily="34" charset="-120"/>
              </a:rPr>
              <a:t>Ενισχύεται η φυσικότητα (προφορικότητα) του λόγου.</a:t>
            </a:r>
            <a:endParaRPr lang="en-US" sz="1700" dirty="0">
              <a:solidFill>
                <a:prstClr val="black"/>
              </a:solidFill>
            </a:endParaRPr>
          </a:p>
        </p:txBody>
      </p:sp>
      <p:sp>
        <p:nvSpPr>
          <p:cNvPr id="13" name="Text 10"/>
          <p:cNvSpPr/>
          <p:nvPr/>
        </p:nvSpPr>
        <p:spPr>
          <a:xfrm>
            <a:off x="757357" y="7114342"/>
            <a:ext cx="7629287" cy="346234"/>
          </a:xfrm>
          <a:prstGeom prst="rect">
            <a:avLst/>
          </a:prstGeom>
          <a:noFill/>
          <a:ln/>
        </p:spPr>
        <p:txBody>
          <a:bodyPr wrap="none" lIns="0" tIns="0" rIns="0" bIns="0" rtlCol="0" anchor="t"/>
          <a:lstStyle/>
          <a:p>
            <a:pPr>
              <a:lnSpc>
                <a:spcPts val="2700"/>
              </a:lnSpc>
            </a:pPr>
            <a:r>
              <a:rPr lang="en-US" sz="1700" dirty="0">
                <a:solidFill>
                  <a:srgbClr val="2B4150"/>
                </a:solidFill>
                <a:ea typeface="Source Sans Pro" pitchFamily="34" charset="-122"/>
                <a:cs typeface="Source Sans Pro" pitchFamily="34" charset="-120"/>
              </a:rPr>
              <a:t>Παράδειγμα: Διαβάζει Καβάφη, για να χαλαρώσει. (εννοώντας τα έργα του Καβάφη)</a:t>
            </a:r>
            <a:endParaRPr lang="en-US" sz="1700" dirty="0">
              <a:solidFill>
                <a:prstClr val="black"/>
              </a:solidFill>
            </a:endParaRPr>
          </a:p>
        </p:txBody>
      </p:sp>
    </p:spTree>
    <p:extLst>
      <p:ext uri="{BB962C8B-B14F-4D97-AF65-F5344CB8AC3E}">
        <p14:creationId xmlns:p14="http://schemas.microsoft.com/office/powerpoint/2010/main" val="20837711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033105"/>
            <a:ext cx="5670590" cy="708779"/>
          </a:xfrm>
          <a:prstGeom prst="rect">
            <a:avLst/>
          </a:prstGeom>
          <a:noFill/>
          <a:ln/>
        </p:spPr>
        <p:txBody>
          <a:bodyPr wrap="none" lIns="0" tIns="0" rIns="0" bIns="0" rtlCol="0" anchor="t"/>
          <a:lstStyle/>
          <a:p>
            <a:pPr>
              <a:lnSpc>
                <a:spcPts val="5550"/>
              </a:lnSpc>
            </a:pPr>
            <a:r>
              <a:rPr lang="en-US" sz="4450" dirty="0">
                <a:solidFill>
                  <a:srgbClr val="124E73"/>
                </a:solidFill>
                <a:ea typeface="MuseoModerno Medium" pitchFamily="34" charset="-122"/>
                <a:cs typeface="MuseoModerno Medium" pitchFamily="34" charset="-120"/>
              </a:rPr>
              <a:t>Οξύμωρο</a:t>
            </a:r>
            <a:endParaRPr lang="en-US" sz="4450" dirty="0">
              <a:solidFill>
                <a:prstClr val="black"/>
              </a:solidFill>
            </a:endParaRPr>
          </a:p>
        </p:txBody>
      </p:sp>
      <p:pic>
        <p:nvPicPr>
          <p:cNvPr id="3" name="Image 0" descr="preencoded.png"/>
          <p:cNvPicPr>
            <a:picLocks noChangeAspect="1"/>
          </p:cNvPicPr>
          <p:nvPr/>
        </p:nvPicPr>
        <p:blipFill>
          <a:blip r:embed="rId3"/>
          <a:stretch>
            <a:fillRect/>
          </a:stretch>
        </p:blipFill>
        <p:spPr>
          <a:xfrm>
            <a:off x="3247430" y="2195513"/>
            <a:ext cx="1614011" cy="807958"/>
          </a:xfrm>
          <a:prstGeom prst="rect">
            <a:avLst/>
          </a:prstGeom>
        </p:spPr>
      </p:pic>
      <p:sp>
        <p:nvSpPr>
          <p:cNvPr id="4" name="Text 1"/>
          <p:cNvSpPr/>
          <p:nvPr/>
        </p:nvSpPr>
        <p:spPr>
          <a:xfrm>
            <a:off x="3987879" y="2459831"/>
            <a:ext cx="132993" cy="453509"/>
          </a:xfrm>
          <a:prstGeom prst="rect">
            <a:avLst/>
          </a:prstGeom>
          <a:noFill/>
          <a:ln/>
        </p:spPr>
        <p:txBody>
          <a:bodyPr wrap="none" lIns="0" tIns="0" rIns="0" bIns="0" rtlCol="0" anchor="t"/>
          <a:lstStyle/>
          <a:p>
            <a:pPr algn="ctr">
              <a:lnSpc>
                <a:spcPts val="3550"/>
              </a:lnSpc>
            </a:pPr>
            <a:r>
              <a:rPr lang="en-US" sz="2200" dirty="0">
                <a:solidFill>
                  <a:srgbClr val="2B4150"/>
                </a:solidFill>
                <a:ea typeface="MuseoModerno Medium" pitchFamily="34" charset="-122"/>
                <a:cs typeface="MuseoModerno Medium" pitchFamily="34" charset="-120"/>
              </a:rPr>
              <a:t>1</a:t>
            </a:r>
            <a:endParaRPr lang="en-US" sz="2200" dirty="0">
              <a:solidFill>
                <a:prstClr val="black"/>
              </a:solidFill>
            </a:endParaRPr>
          </a:p>
        </p:txBody>
      </p:sp>
      <p:sp>
        <p:nvSpPr>
          <p:cNvPr id="5" name="Text 2"/>
          <p:cNvSpPr/>
          <p:nvPr/>
        </p:nvSpPr>
        <p:spPr>
          <a:xfrm>
            <a:off x="5088255" y="2422327"/>
            <a:ext cx="4083368" cy="354330"/>
          </a:xfrm>
          <a:prstGeom prst="rect">
            <a:avLst/>
          </a:prstGeom>
          <a:noFill/>
          <a:ln/>
        </p:spPr>
        <p:txBody>
          <a:bodyPr wrap="none" lIns="0" tIns="0" rIns="0" bIns="0" rtlCol="0" anchor="t"/>
          <a:lstStyle/>
          <a:p>
            <a:pPr>
              <a:lnSpc>
                <a:spcPts val="2750"/>
              </a:lnSpc>
            </a:pPr>
            <a:r>
              <a:rPr lang="en-US" sz="2200" dirty="0">
                <a:solidFill>
                  <a:srgbClr val="2B4150"/>
                </a:solidFill>
                <a:ea typeface="MuseoModerno Medium" pitchFamily="34" charset="-122"/>
                <a:cs typeface="MuseoModerno Medium" pitchFamily="34" charset="-120"/>
              </a:rPr>
              <a:t>Σύνδεση Αντιφατικών Εννοιών</a:t>
            </a:r>
            <a:endParaRPr lang="en-US" sz="2200" dirty="0">
              <a:solidFill>
                <a:prstClr val="black"/>
              </a:solidFill>
            </a:endParaRPr>
          </a:p>
        </p:txBody>
      </p:sp>
      <p:sp>
        <p:nvSpPr>
          <p:cNvPr id="6" name="Shape 3"/>
          <p:cNvSpPr/>
          <p:nvPr/>
        </p:nvSpPr>
        <p:spPr>
          <a:xfrm>
            <a:off x="4918115" y="3016568"/>
            <a:ext cx="8861822" cy="15240"/>
          </a:xfrm>
          <a:prstGeom prst="roundRect">
            <a:avLst>
              <a:gd name="adj" fmla="val 223256"/>
            </a:avLst>
          </a:prstGeom>
          <a:solidFill>
            <a:srgbClr val="D9D4C9"/>
          </a:solidFill>
          <a:ln/>
        </p:spPr>
      </p:sp>
      <p:pic>
        <p:nvPicPr>
          <p:cNvPr id="7" name="Image 1" descr="preencoded.png"/>
          <p:cNvPicPr>
            <a:picLocks noChangeAspect="1"/>
          </p:cNvPicPr>
          <p:nvPr/>
        </p:nvPicPr>
        <p:blipFill>
          <a:blip r:embed="rId4"/>
          <a:stretch>
            <a:fillRect/>
          </a:stretch>
        </p:blipFill>
        <p:spPr>
          <a:xfrm>
            <a:off x="2440424" y="3060144"/>
            <a:ext cx="3228022" cy="807958"/>
          </a:xfrm>
          <a:prstGeom prst="rect">
            <a:avLst/>
          </a:prstGeom>
        </p:spPr>
      </p:pic>
      <p:sp>
        <p:nvSpPr>
          <p:cNvPr id="8" name="Text 4"/>
          <p:cNvSpPr/>
          <p:nvPr/>
        </p:nvSpPr>
        <p:spPr>
          <a:xfrm>
            <a:off x="3975616" y="3237309"/>
            <a:ext cx="157639" cy="453509"/>
          </a:xfrm>
          <a:prstGeom prst="rect">
            <a:avLst/>
          </a:prstGeom>
          <a:noFill/>
          <a:ln/>
        </p:spPr>
        <p:txBody>
          <a:bodyPr wrap="none" lIns="0" tIns="0" rIns="0" bIns="0" rtlCol="0" anchor="t"/>
          <a:lstStyle/>
          <a:p>
            <a:pPr algn="ctr">
              <a:lnSpc>
                <a:spcPts val="3550"/>
              </a:lnSpc>
            </a:pPr>
            <a:r>
              <a:rPr lang="en-US" sz="2200" dirty="0">
                <a:solidFill>
                  <a:srgbClr val="2B4150"/>
                </a:solidFill>
                <a:ea typeface="MuseoModerno Medium" pitchFamily="34" charset="-122"/>
                <a:cs typeface="MuseoModerno Medium" pitchFamily="34" charset="-120"/>
              </a:rPr>
              <a:t>2</a:t>
            </a:r>
            <a:endParaRPr lang="en-US" sz="2200" dirty="0">
              <a:solidFill>
                <a:prstClr val="black"/>
              </a:solidFill>
            </a:endParaRPr>
          </a:p>
        </p:txBody>
      </p:sp>
      <p:sp>
        <p:nvSpPr>
          <p:cNvPr id="9" name="Text 5"/>
          <p:cNvSpPr/>
          <p:nvPr/>
        </p:nvSpPr>
        <p:spPr>
          <a:xfrm>
            <a:off x="5895261" y="3286958"/>
            <a:ext cx="3064907" cy="354330"/>
          </a:xfrm>
          <a:prstGeom prst="rect">
            <a:avLst/>
          </a:prstGeom>
          <a:noFill/>
          <a:ln/>
        </p:spPr>
        <p:txBody>
          <a:bodyPr wrap="none" lIns="0" tIns="0" rIns="0" bIns="0" rtlCol="0" anchor="t"/>
          <a:lstStyle/>
          <a:p>
            <a:pPr>
              <a:lnSpc>
                <a:spcPts val="2750"/>
              </a:lnSpc>
            </a:pPr>
            <a:r>
              <a:rPr lang="en-US" sz="2200" dirty="0">
                <a:solidFill>
                  <a:srgbClr val="2B4150"/>
                </a:solidFill>
                <a:ea typeface="MuseoModerno Medium" pitchFamily="34" charset="-122"/>
                <a:cs typeface="MuseoModerno Medium" pitchFamily="34" charset="-120"/>
              </a:rPr>
              <a:t>Φαινομενική Αντίφαση</a:t>
            </a:r>
            <a:endParaRPr lang="en-US" sz="2200" dirty="0">
              <a:solidFill>
                <a:prstClr val="black"/>
              </a:solidFill>
            </a:endParaRPr>
          </a:p>
        </p:txBody>
      </p:sp>
      <p:sp>
        <p:nvSpPr>
          <p:cNvPr id="10" name="Shape 6"/>
          <p:cNvSpPr/>
          <p:nvPr/>
        </p:nvSpPr>
        <p:spPr>
          <a:xfrm>
            <a:off x="5725120" y="3881199"/>
            <a:ext cx="8054816" cy="15240"/>
          </a:xfrm>
          <a:prstGeom prst="roundRect">
            <a:avLst>
              <a:gd name="adj" fmla="val 223256"/>
            </a:avLst>
          </a:prstGeom>
          <a:solidFill>
            <a:srgbClr val="D9D4C9"/>
          </a:solidFill>
          <a:ln/>
        </p:spPr>
      </p:sp>
      <p:pic>
        <p:nvPicPr>
          <p:cNvPr id="11" name="Image 2" descr="preencoded.png"/>
          <p:cNvPicPr>
            <a:picLocks noChangeAspect="1"/>
          </p:cNvPicPr>
          <p:nvPr/>
        </p:nvPicPr>
        <p:blipFill>
          <a:blip r:embed="rId5"/>
          <a:stretch>
            <a:fillRect/>
          </a:stretch>
        </p:blipFill>
        <p:spPr>
          <a:xfrm>
            <a:off x="1633418" y="3924776"/>
            <a:ext cx="4842034" cy="807958"/>
          </a:xfrm>
          <a:prstGeom prst="rect">
            <a:avLst/>
          </a:prstGeom>
        </p:spPr>
      </p:pic>
      <p:sp>
        <p:nvSpPr>
          <p:cNvPr id="12" name="Text 7"/>
          <p:cNvSpPr/>
          <p:nvPr/>
        </p:nvSpPr>
        <p:spPr>
          <a:xfrm>
            <a:off x="3974783" y="4101941"/>
            <a:ext cx="159306" cy="453509"/>
          </a:xfrm>
          <a:prstGeom prst="rect">
            <a:avLst/>
          </a:prstGeom>
          <a:noFill/>
          <a:ln/>
        </p:spPr>
        <p:txBody>
          <a:bodyPr wrap="none" lIns="0" tIns="0" rIns="0" bIns="0" rtlCol="0" anchor="t"/>
          <a:lstStyle/>
          <a:p>
            <a:pPr algn="ctr">
              <a:lnSpc>
                <a:spcPts val="3550"/>
              </a:lnSpc>
            </a:pPr>
            <a:r>
              <a:rPr lang="en-US" sz="2200" dirty="0">
                <a:solidFill>
                  <a:srgbClr val="2B4150"/>
                </a:solidFill>
                <a:ea typeface="MuseoModerno Medium" pitchFamily="34" charset="-122"/>
                <a:cs typeface="MuseoModerno Medium" pitchFamily="34" charset="-120"/>
              </a:rPr>
              <a:t>3</a:t>
            </a:r>
            <a:endParaRPr lang="en-US" sz="2200" dirty="0">
              <a:solidFill>
                <a:prstClr val="black"/>
              </a:solidFill>
            </a:endParaRPr>
          </a:p>
        </p:txBody>
      </p:sp>
      <p:sp>
        <p:nvSpPr>
          <p:cNvPr id="13" name="Text 8"/>
          <p:cNvSpPr/>
          <p:nvPr/>
        </p:nvSpPr>
        <p:spPr>
          <a:xfrm>
            <a:off x="6702266" y="4151590"/>
            <a:ext cx="3266599" cy="354330"/>
          </a:xfrm>
          <a:prstGeom prst="rect">
            <a:avLst/>
          </a:prstGeom>
          <a:noFill/>
          <a:ln/>
        </p:spPr>
        <p:txBody>
          <a:bodyPr wrap="none" lIns="0" tIns="0" rIns="0" bIns="0" rtlCol="0" anchor="t"/>
          <a:lstStyle/>
          <a:p>
            <a:pPr>
              <a:lnSpc>
                <a:spcPts val="2750"/>
              </a:lnSpc>
            </a:pPr>
            <a:r>
              <a:rPr lang="en-US" sz="2200" dirty="0">
                <a:solidFill>
                  <a:srgbClr val="2B4150"/>
                </a:solidFill>
                <a:ea typeface="MuseoModerno Medium" pitchFamily="34" charset="-122"/>
                <a:cs typeface="MuseoModerno Medium" pitchFamily="34" charset="-120"/>
              </a:rPr>
              <a:t>Βαθύτερο Λογικό Νόημα</a:t>
            </a:r>
            <a:endParaRPr lang="en-US" sz="2200" dirty="0">
              <a:solidFill>
                <a:prstClr val="black"/>
              </a:solidFill>
            </a:endParaRPr>
          </a:p>
        </p:txBody>
      </p:sp>
      <p:sp>
        <p:nvSpPr>
          <p:cNvPr id="14" name="Shape 9"/>
          <p:cNvSpPr/>
          <p:nvPr/>
        </p:nvSpPr>
        <p:spPr>
          <a:xfrm>
            <a:off x="6532126" y="4745831"/>
            <a:ext cx="7247811" cy="15240"/>
          </a:xfrm>
          <a:prstGeom prst="roundRect">
            <a:avLst>
              <a:gd name="adj" fmla="val 223256"/>
            </a:avLst>
          </a:prstGeom>
          <a:solidFill>
            <a:srgbClr val="D9D4C9"/>
          </a:solidFill>
          <a:ln/>
        </p:spPr>
      </p:sp>
      <p:pic>
        <p:nvPicPr>
          <p:cNvPr id="15" name="Image 3" descr="preencoded.png"/>
          <p:cNvPicPr>
            <a:picLocks noChangeAspect="1"/>
          </p:cNvPicPr>
          <p:nvPr/>
        </p:nvPicPr>
        <p:blipFill>
          <a:blip r:embed="rId6"/>
          <a:stretch>
            <a:fillRect/>
          </a:stretch>
        </p:blipFill>
        <p:spPr>
          <a:xfrm>
            <a:off x="826294" y="4789408"/>
            <a:ext cx="6456164" cy="807958"/>
          </a:xfrm>
          <a:prstGeom prst="rect">
            <a:avLst/>
          </a:prstGeom>
        </p:spPr>
      </p:pic>
      <p:sp>
        <p:nvSpPr>
          <p:cNvPr id="16" name="Text 10"/>
          <p:cNvSpPr/>
          <p:nvPr/>
        </p:nvSpPr>
        <p:spPr>
          <a:xfrm>
            <a:off x="3962995" y="4966573"/>
            <a:ext cx="182523" cy="453509"/>
          </a:xfrm>
          <a:prstGeom prst="rect">
            <a:avLst/>
          </a:prstGeom>
          <a:noFill/>
          <a:ln/>
        </p:spPr>
        <p:txBody>
          <a:bodyPr wrap="none" lIns="0" tIns="0" rIns="0" bIns="0" rtlCol="0" anchor="t"/>
          <a:lstStyle/>
          <a:p>
            <a:pPr algn="ctr">
              <a:lnSpc>
                <a:spcPts val="3550"/>
              </a:lnSpc>
            </a:pPr>
            <a:r>
              <a:rPr lang="en-US" sz="2200" dirty="0">
                <a:solidFill>
                  <a:srgbClr val="2B4150"/>
                </a:solidFill>
                <a:ea typeface="MuseoModerno Medium" pitchFamily="34" charset="-122"/>
                <a:cs typeface="MuseoModerno Medium" pitchFamily="34" charset="-120"/>
              </a:rPr>
              <a:t>4</a:t>
            </a:r>
            <a:endParaRPr lang="en-US" sz="2200" dirty="0">
              <a:solidFill>
                <a:prstClr val="black"/>
              </a:solidFill>
            </a:endParaRPr>
          </a:p>
        </p:txBody>
      </p:sp>
      <p:sp>
        <p:nvSpPr>
          <p:cNvPr id="17" name="Text 11"/>
          <p:cNvSpPr/>
          <p:nvPr/>
        </p:nvSpPr>
        <p:spPr>
          <a:xfrm>
            <a:off x="7509272" y="5016222"/>
            <a:ext cx="4488180" cy="354330"/>
          </a:xfrm>
          <a:prstGeom prst="rect">
            <a:avLst/>
          </a:prstGeom>
          <a:noFill/>
          <a:ln/>
        </p:spPr>
        <p:txBody>
          <a:bodyPr wrap="none" lIns="0" tIns="0" rIns="0" bIns="0" rtlCol="0" anchor="t"/>
          <a:lstStyle/>
          <a:p>
            <a:pPr>
              <a:lnSpc>
                <a:spcPts val="2750"/>
              </a:lnSpc>
            </a:pPr>
            <a:r>
              <a:rPr lang="en-US" sz="2200" dirty="0">
                <a:solidFill>
                  <a:srgbClr val="2B4150"/>
                </a:solidFill>
                <a:ea typeface="MuseoModerno Medium" pitchFamily="34" charset="-122"/>
                <a:cs typeface="MuseoModerno Medium" pitchFamily="34" charset="-120"/>
              </a:rPr>
              <a:t>Έμφαση στο Εκφραζόμενο Νόημα</a:t>
            </a:r>
            <a:endParaRPr lang="en-US" sz="2200" dirty="0">
              <a:solidFill>
                <a:prstClr val="black"/>
              </a:solidFill>
            </a:endParaRPr>
          </a:p>
        </p:txBody>
      </p:sp>
      <p:sp>
        <p:nvSpPr>
          <p:cNvPr id="18" name="Text 12"/>
          <p:cNvSpPr/>
          <p:nvPr/>
        </p:nvSpPr>
        <p:spPr>
          <a:xfrm>
            <a:off x="793790" y="5852517"/>
            <a:ext cx="13042821" cy="725805"/>
          </a:xfrm>
          <a:prstGeom prst="rect">
            <a:avLst/>
          </a:prstGeom>
          <a:noFill/>
          <a:ln/>
        </p:spPr>
        <p:txBody>
          <a:bodyPr wrap="square" lIns="0" tIns="0" rIns="0" bIns="0" rtlCol="0" anchor="t"/>
          <a:lstStyle/>
          <a:p>
            <a:pPr>
              <a:lnSpc>
                <a:spcPts val="2850"/>
              </a:lnSpc>
            </a:pPr>
            <a:r>
              <a:rPr lang="en-US" sz="1750" dirty="0">
                <a:solidFill>
                  <a:srgbClr val="2B4150"/>
                </a:solidFill>
                <a:ea typeface="Source Sans Pro" pitchFamily="34" charset="-122"/>
                <a:cs typeface="Source Sans Pro" pitchFamily="34" charset="-120"/>
              </a:rPr>
              <a:t>Ορισμός: Συνδέονται δύο έννοιες που φαινομενικά αποκλείουν η μία την άλλη, αντιφατικές μεταξύ τους, ωστόσο στο βάθος εκφράζουν ένα λογικό νόημα.</a:t>
            </a:r>
            <a:endParaRPr lang="en-US" sz="1750" dirty="0">
              <a:solidFill>
                <a:prstClr val="black"/>
              </a:solidFill>
            </a:endParaRPr>
          </a:p>
        </p:txBody>
      </p:sp>
      <p:sp>
        <p:nvSpPr>
          <p:cNvPr id="19" name="Text 13"/>
          <p:cNvSpPr/>
          <p:nvPr/>
        </p:nvSpPr>
        <p:spPr>
          <a:xfrm>
            <a:off x="793790" y="6833473"/>
            <a:ext cx="13042821" cy="362903"/>
          </a:xfrm>
          <a:prstGeom prst="rect">
            <a:avLst/>
          </a:prstGeom>
          <a:noFill/>
          <a:ln/>
        </p:spPr>
        <p:txBody>
          <a:bodyPr wrap="none" lIns="0" tIns="0" rIns="0" bIns="0" rtlCol="0" anchor="t"/>
          <a:lstStyle/>
          <a:p>
            <a:pPr>
              <a:lnSpc>
                <a:spcPts val="2850"/>
              </a:lnSpc>
            </a:pPr>
            <a:r>
              <a:rPr lang="en-US" sz="1750" dirty="0">
                <a:solidFill>
                  <a:srgbClr val="2B4150"/>
                </a:solidFill>
                <a:ea typeface="Source Sans Pro" pitchFamily="34" charset="-122"/>
                <a:cs typeface="Source Sans Pro" pitchFamily="34" charset="-120"/>
              </a:rPr>
              <a:t>Παράδειγμα: Χαίρε, Νύμφη ανύμφευτε.</a:t>
            </a:r>
            <a:endParaRPr lang="en-US" sz="1750" dirty="0">
              <a:solidFill>
                <a:prstClr val="black"/>
              </a:solidFill>
            </a:endParaRPr>
          </a:p>
        </p:txBody>
      </p:sp>
    </p:spTree>
    <p:extLst>
      <p:ext uri="{BB962C8B-B14F-4D97-AF65-F5344CB8AC3E}">
        <p14:creationId xmlns:p14="http://schemas.microsoft.com/office/powerpoint/2010/main" val="8089833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748796"/>
          </a:xfrm>
          <a:prstGeom prst="rect">
            <a:avLst/>
          </a:prstGeom>
        </p:spPr>
      </p:pic>
      <p:sp>
        <p:nvSpPr>
          <p:cNvPr id="3" name="Text 0"/>
          <p:cNvSpPr/>
          <p:nvPr/>
        </p:nvSpPr>
        <p:spPr>
          <a:xfrm>
            <a:off x="769620" y="3354943"/>
            <a:ext cx="5497592" cy="687110"/>
          </a:xfrm>
          <a:prstGeom prst="rect">
            <a:avLst/>
          </a:prstGeom>
          <a:noFill/>
          <a:ln/>
        </p:spPr>
        <p:txBody>
          <a:bodyPr wrap="none" lIns="0" tIns="0" rIns="0" bIns="0" rtlCol="0" anchor="t"/>
          <a:lstStyle/>
          <a:p>
            <a:pPr>
              <a:lnSpc>
                <a:spcPts val="5400"/>
              </a:lnSpc>
            </a:pPr>
            <a:r>
              <a:rPr lang="en-US" sz="4300" dirty="0">
                <a:solidFill>
                  <a:srgbClr val="124E73"/>
                </a:solidFill>
                <a:ea typeface="MuseoModerno Medium" pitchFamily="34" charset="-122"/>
                <a:cs typeface="MuseoModerno Medium" pitchFamily="34" charset="-120"/>
              </a:rPr>
              <a:t>Παρομοίωση</a:t>
            </a:r>
            <a:endParaRPr lang="en-US" sz="4300" dirty="0">
              <a:solidFill>
                <a:prstClr val="black"/>
              </a:solidFill>
            </a:endParaRPr>
          </a:p>
        </p:txBody>
      </p:sp>
      <p:pic>
        <p:nvPicPr>
          <p:cNvPr id="4" name="Image 1" descr="preencoded.png"/>
          <p:cNvPicPr>
            <a:picLocks noChangeAspect="1"/>
          </p:cNvPicPr>
          <p:nvPr/>
        </p:nvPicPr>
        <p:blipFill>
          <a:blip r:embed="rId4"/>
          <a:stretch>
            <a:fillRect/>
          </a:stretch>
        </p:blipFill>
        <p:spPr>
          <a:xfrm>
            <a:off x="769620" y="4371856"/>
            <a:ext cx="549712" cy="549712"/>
          </a:xfrm>
          <a:prstGeom prst="rect">
            <a:avLst/>
          </a:prstGeom>
        </p:spPr>
      </p:pic>
      <p:sp>
        <p:nvSpPr>
          <p:cNvPr id="5" name="Text 1"/>
          <p:cNvSpPr/>
          <p:nvPr/>
        </p:nvSpPr>
        <p:spPr>
          <a:xfrm>
            <a:off x="769620" y="5141357"/>
            <a:ext cx="2748796" cy="343614"/>
          </a:xfrm>
          <a:prstGeom prst="rect">
            <a:avLst/>
          </a:prstGeom>
          <a:noFill/>
          <a:ln/>
        </p:spPr>
        <p:txBody>
          <a:bodyPr wrap="none" lIns="0" tIns="0" rIns="0" bIns="0" rtlCol="0" anchor="t"/>
          <a:lstStyle/>
          <a:p>
            <a:pPr>
              <a:lnSpc>
                <a:spcPts val="2700"/>
              </a:lnSpc>
            </a:pPr>
            <a:r>
              <a:rPr lang="en-US" sz="2150" dirty="0">
                <a:solidFill>
                  <a:srgbClr val="2B4150"/>
                </a:solidFill>
                <a:ea typeface="MuseoModerno Medium" pitchFamily="34" charset="-122"/>
                <a:cs typeface="MuseoModerno Medium" pitchFamily="34" charset="-120"/>
              </a:rPr>
              <a:t>Συσχέτιση Ιδιοτήτων</a:t>
            </a:r>
            <a:endParaRPr lang="en-US" sz="2150" dirty="0">
              <a:solidFill>
                <a:prstClr val="black"/>
              </a:solidFill>
            </a:endParaRPr>
          </a:p>
        </p:txBody>
      </p:sp>
      <p:sp>
        <p:nvSpPr>
          <p:cNvPr id="6" name="Text 2"/>
          <p:cNvSpPr/>
          <p:nvPr/>
        </p:nvSpPr>
        <p:spPr>
          <a:xfrm>
            <a:off x="769620" y="5616892"/>
            <a:ext cx="4143851" cy="1055489"/>
          </a:xfrm>
          <a:prstGeom prst="rect">
            <a:avLst/>
          </a:prstGeom>
          <a:noFill/>
          <a:ln/>
        </p:spPr>
        <p:txBody>
          <a:bodyPr wrap="square" lIns="0" tIns="0" rIns="0" bIns="0" rtlCol="0" anchor="t"/>
          <a:lstStyle/>
          <a:p>
            <a:pPr>
              <a:lnSpc>
                <a:spcPts val="2750"/>
              </a:lnSpc>
            </a:pPr>
            <a:r>
              <a:rPr lang="en-US" sz="1700" dirty="0">
                <a:solidFill>
                  <a:srgbClr val="2B4150"/>
                </a:solidFill>
                <a:ea typeface="Source Sans Pro" pitchFamily="34" charset="-122"/>
                <a:cs typeface="Source Sans Pro" pitchFamily="34" charset="-120"/>
              </a:rPr>
              <a:t>Συσχετίζεται η ιδιότητα ενός προσώπου, ζώου, πράγματος, αφηρημένης έννοιας με την ιδιότητα κάποιου άλλου προσώπου.</a:t>
            </a:r>
            <a:endParaRPr lang="en-US" sz="1700" dirty="0">
              <a:solidFill>
                <a:prstClr val="black"/>
              </a:solidFill>
            </a:endParaRPr>
          </a:p>
        </p:txBody>
      </p:sp>
      <p:pic>
        <p:nvPicPr>
          <p:cNvPr id="7" name="Image 2" descr="preencoded.png"/>
          <p:cNvPicPr>
            <a:picLocks noChangeAspect="1"/>
          </p:cNvPicPr>
          <p:nvPr/>
        </p:nvPicPr>
        <p:blipFill>
          <a:blip r:embed="rId5"/>
          <a:stretch>
            <a:fillRect/>
          </a:stretch>
        </p:blipFill>
        <p:spPr>
          <a:xfrm>
            <a:off x="5243274" y="4371856"/>
            <a:ext cx="549712" cy="549712"/>
          </a:xfrm>
          <a:prstGeom prst="rect">
            <a:avLst/>
          </a:prstGeom>
        </p:spPr>
      </p:pic>
      <p:sp>
        <p:nvSpPr>
          <p:cNvPr id="8" name="Text 3"/>
          <p:cNvSpPr/>
          <p:nvPr/>
        </p:nvSpPr>
        <p:spPr>
          <a:xfrm>
            <a:off x="5243274" y="5141357"/>
            <a:ext cx="2776180" cy="343614"/>
          </a:xfrm>
          <a:prstGeom prst="rect">
            <a:avLst/>
          </a:prstGeom>
          <a:noFill/>
          <a:ln/>
        </p:spPr>
        <p:txBody>
          <a:bodyPr wrap="none" lIns="0" tIns="0" rIns="0" bIns="0" rtlCol="0" anchor="t"/>
          <a:lstStyle/>
          <a:p>
            <a:pPr>
              <a:lnSpc>
                <a:spcPts val="2700"/>
              </a:lnSpc>
            </a:pPr>
            <a:r>
              <a:rPr lang="en-US" sz="2150" dirty="0">
                <a:solidFill>
                  <a:srgbClr val="2B4150"/>
                </a:solidFill>
                <a:ea typeface="MuseoModerno Medium" pitchFamily="34" charset="-122"/>
                <a:cs typeface="MuseoModerno Medium" pitchFamily="34" charset="-120"/>
              </a:rPr>
              <a:t>Μεγαλύτερος Βαθμός</a:t>
            </a:r>
            <a:endParaRPr lang="en-US" sz="2150" dirty="0">
              <a:solidFill>
                <a:prstClr val="black"/>
              </a:solidFill>
            </a:endParaRPr>
          </a:p>
        </p:txBody>
      </p:sp>
      <p:sp>
        <p:nvSpPr>
          <p:cNvPr id="9" name="Text 4"/>
          <p:cNvSpPr/>
          <p:nvPr/>
        </p:nvSpPr>
        <p:spPr>
          <a:xfrm>
            <a:off x="5243274" y="5616892"/>
            <a:ext cx="4143851" cy="703659"/>
          </a:xfrm>
          <a:prstGeom prst="rect">
            <a:avLst/>
          </a:prstGeom>
          <a:noFill/>
          <a:ln/>
        </p:spPr>
        <p:txBody>
          <a:bodyPr wrap="square" lIns="0" tIns="0" rIns="0" bIns="0" rtlCol="0" anchor="t"/>
          <a:lstStyle/>
          <a:p>
            <a:pPr>
              <a:lnSpc>
                <a:spcPts val="2750"/>
              </a:lnSpc>
            </a:pPr>
            <a:r>
              <a:rPr lang="en-US" sz="1700" dirty="0">
                <a:solidFill>
                  <a:srgbClr val="2B4150"/>
                </a:solidFill>
                <a:ea typeface="Source Sans Pro" pitchFamily="34" charset="-122"/>
                <a:cs typeface="Source Sans Pro" pitchFamily="34" charset="-120"/>
              </a:rPr>
              <a:t>Η ιδιότητα υπάρχει σ' αυτό σε μεγαλύτερο βαθμό.</a:t>
            </a:r>
            <a:endParaRPr lang="en-US" sz="1700" dirty="0">
              <a:solidFill>
                <a:prstClr val="black"/>
              </a:solidFill>
            </a:endParaRPr>
          </a:p>
        </p:txBody>
      </p:sp>
      <p:pic>
        <p:nvPicPr>
          <p:cNvPr id="10" name="Image 3" descr="preencoded.png"/>
          <p:cNvPicPr>
            <a:picLocks noChangeAspect="1"/>
          </p:cNvPicPr>
          <p:nvPr/>
        </p:nvPicPr>
        <p:blipFill>
          <a:blip r:embed="rId6"/>
          <a:stretch>
            <a:fillRect/>
          </a:stretch>
        </p:blipFill>
        <p:spPr>
          <a:xfrm>
            <a:off x="9716929" y="4371856"/>
            <a:ext cx="549712" cy="549712"/>
          </a:xfrm>
          <a:prstGeom prst="rect">
            <a:avLst/>
          </a:prstGeom>
        </p:spPr>
      </p:pic>
      <p:sp>
        <p:nvSpPr>
          <p:cNvPr id="11" name="Text 5"/>
          <p:cNvSpPr/>
          <p:nvPr/>
        </p:nvSpPr>
        <p:spPr>
          <a:xfrm>
            <a:off x="9716929" y="5141357"/>
            <a:ext cx="2748796" cy="343614"/>
          </a:xfrm>
          <a:prstGeom prst="rect">
            <a:avLst/>
          </a:prstGeom>
          <a:noFill/>
          <a:ln/>
        </p:spPr>
        <p:txBody>
          <a:bodyPr wrap="none" lIns="0" tIns="0" rIns="0" bIns="0" rtlCol="0" anchor="t"/>
          <a:lstStyle/>
          <a:p>
            <a:pPr>
              <a:lnSpc>
                <a:spcPts val="2700"/>
              </a:lnSpc>
            </a:pPr>
            <a:r>
              <a:rPr lang="en-US" sz="2150" dirty="0">
                <a:solidFill>
                  <a:srgbClr val="2B4150"/>
                </a:solidFill>
                <a:ea typeface="MuseoModerno Medium" pitchFamily="34" charset="-122"/>
                <a:cs typeface="MuseoModerno Medium" pitchFamily="34" charset="-120"/>
              </a:rPr>
              <a:t>Λέξεις-Κλειδιά</a:t>
            </a:r>
            <a:endParaRPr lang="en-US" sz="2150" dirty="0">
              <a:solidFill>
                <a:prstClr val="black"/>
              </a:solidFill>
            </a:endParaRPr>
          </a:p>
        </p:txBody>
      </p:sp>
      <p:sp>
        <p:nvSpPr>
          <p:cNvPr id="12" name="Text 6"/>
          <p:cNvSpPr/>
          <p:nvPr/>
        </p:nvSpPr>
        <p:spPr>
          <a:xfrm>
            <a:off x="9716929" y="5616892"/>
            <a:ext cx="4143851" cy="1407319"/>
          </a:xfrm>
          <a:prstGeom prst="rect">
            <a:avLst/>
          </a:prstGeom>
          <a:noFill/>
          <a:ln/>
        </p:spPr>
        <p:txBody>
          <a:bodyPr wrap="square" lIns="0" tIns="0" rIns="0" bIns="0" rtlCol="0" anchor="t"/>
          <a:lstStyle/>
          <a:p>
            <a:pPr>
              <a:lnSpc>
                <a:spcPts val="2750"/>
              </a:lnSpc>
            </a:pPr>
            <a:r>
              <a:rPr lang="en-US" sz="1700" dirty="0">
                <a:solidFill>
                  <a:srgbClr val="2B4150"/>
                </a:solidFill>
                <a:ea typeface="Source Sans Pro" pitchFamily="34" charset="-122"/>
                <a:cs typeface="Source Sans Pro" pitchFamily="34" charset="-120"/>
              </a:rPr>
              <a:t>Η παρομοίωση αρχίζει με τις λέξεις σαν, καθώς, όπως και με το σαν να κι ενδέχεται επίσης να δηλώνεται και με ένα ρήμα με ανάλογη σημασία (λες και, θαρρείς).</a:t>
            </a:r>
            <a:endParaRPr lang="en-US" sz="1700" dirty="0">
              <a:solidFill>
                <a:prstClr val="black"/>
              </a:solidFill>
            </a:endParaRPr>
          </a:p>
        </p:txBody>
      </p:sp>
      <p:sp>
        <p:nvSpPr>
          <p:cNvPr id="13" name="Text 7"/>
          <p:cNvSpPr/>
          <p:nvPr/>
        </p:nvSpPr>
        <p:spPr>
          <a:xfrm>
            <a:off x="769620" y="7271504"/>
            <a:ext cx="13091160" cy="351830"/>
          </a:xfrm>
          <a:prstGeom prst="rect">
            <a:avLst/>
          </a:prstGeom>
          <a:noFill/>
          <a:ln/>
        </p:spPr>
        <p:txBody>
          <a:bodyPr wrap="none" lIns="0" tIns="0" rIns="0" bIns="0" rtlCol="0" anchor="t"/>
          <a:lstStyle/>
          <a:p>
            <a:pPr>
              <a:lnSpc>
                <a:spcPts val="2750"/>
              </a:lnSpc>
            </a:pPr>
            <a:r>
              <a:rPr lang="en-US" sz="1700" dirty="0">
                <a:solidFill>
                  <a:srgbClr val="2B4150"/>
                </a:solidFill>
                <a:ea typeface="Source Sans Pro" pitchFamily="34" charset="-122"/>
                <a:cs typeface="Source Sans Pro" pitchFamily="34" charset="-120"/>
              </a:rPr>
              <a:t>Παράδειγμα: Πεινάω σαν λύκος!</a:t>
            </a:r>
            <a:endParaRPr lang="en-US" sz="1700" dirty="0">
              <a:solidFill>
                <a:prstClr val="black"/>
              </a:solidFill>
            </a:endParaRPr>
          </a:p>
        </p:txBody>
      </p:sp>
    </p:spTree>
    <p:extLst>
      <p:ext uri="{BB962C8B-B14F-4D97-AF65-F5344CB8AC3E}">
        <p14:creationId xmlns:p14="http://schemas.microsoft.com/office/powerpoint/2010/main" val="27299535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205514"/>
          </a:xfrm>
          <a:prstGeom prst="rect">
            <a:avLst/>
          </a:prstGeom>
        </p:spPr>
      </p:pic>
      <p:sp>
        <p:nvSpPr>
          <p:cNvPr id="3" name="Text 0"/>
          <p:cNvSpPr/>
          <p:nvPr/>
        </p:nvSpPr>
        <p:spPr>
          <a:xfrm>
            <a:off x="617458" y="2692360"/>
            <a:ext cx="4411028" cy="551378"/>
          </a:xfrm>
          <a:prstGeom prst="rect">
            <a:avLst/>
          </a:prstGeom>
          <a:noFill/>
          <a:ln/>
        </p:spPr>
        <p:txBody>
          <a:bodyPr wrap="none" lIns="0" tIns="0" rIns="0" bIns="0" rtlCol="0" anchor="t"/>
          <a:lstStyle/>
          <a:p>
            <a:pPr>
              <a:lnSpc>
                <a:spcPts val="4300"/>
              </a:lnSpc>
            </a:pPr>
            <a:r>
              <a:rPr lang="en-US" sz="3450" dirty="0">
                <a:solidFill>
                  <a:srgbClr val="124E73"/>
                </a:solidFill>
                <a:ea typeface="MuseoModerno Medium" pitchFamily="34" charset="-122"/>
                <a:cs typeface="MuseoModerno Medium" pitchFamily="34" charset="-120"/>
              </a:rPr>
              <a:t>Πολυσύνδετο</a:t>
            </a:r>
            <a:endParaRPr lang="en-US" sz="3450" dirty="0">
              <a:solidFill>
                <a:prstClr val="black"/>
              </a:solidFill>
            </a:endParaRPr>
          </a:p>
        </p:txBody>
      </p:sp>
      <p:pic>
        <p:nvPicPr>
          <p:cNvPr id="4" name="Image 1" descr="preencoded.png"/>
          <p:cNvPicPr>
            <a:picLocks noChangeAspect="1"/>
          </p:cNvPicPr>
          <p:nvPr/>
        </p:nvPicPr>
        <p:blipFill>
          <a:blip r:embed="rId4"/>
          <a:stretch>
            <a:fillRect/>
          </a:stretch>
        </p:blipFill>
        <p:spPr>
          <a:xfrm>
            <a:off x="617458" y="3508296"/>
            <a:ext cx="882134" cy="1411486"/>
          </a:xfrm>
          <a:prstGeom prst="rect">
            <a:avLst/>
          </a:prstGeom>
        </p:spPr>
      </p:pic>
      <p:sp>
        <p:nvSpPr>
          <p:cNvPr id="5" name="Text 1"/>
          <p:cNvSpPr/>
          <p:nvPr/>
        </p:nvSpPr>
        <p:spPr>
          <a:xfrm>
            <a:off x="1764149" y="3684627"/>
            <a:ext cx="2205514" cy="275630"/>
          </a:xfrm>
          <a:prstGeom prst="rect">
            <a:avLst/>
          </a:prstGeom>
          <a:noFill/>
          <a:ln/>
        </p:spPr>
        <p:txBody>
          <a:bodyPr wrap="none" lIns="0" tIns="0" rIns="0" bIns="0" rtlCol="0" anchor="t"/>
          <a:lstStyle/>
          <a:p>
            <a:pPr>
              <a:lnSpc>
                <a:spcPts val="2150"/>
              </a:lnSpc>
            </a:pPr>
            <a:r>
              <a:rPr lang="en-US" sz="1700" dirty="0">
                <a:solidFill>
                  <a:srgbClr val="2B4150"/>
                </a:solidFill>
                <a:ea typeface="MuseoModerno Medium" pitchFamily="34" charset="-122"/>
                <a:cs typeface="MuseoModerno Medium" pitchFamily="34" charset="-120"/>
              </a:rPr>
              <a:t>Ορισμός</a:t>
            </a:r>
            <a:endParaRPr lang="en-US" sz="1700" dirty="0">
              <a:solidFill>
                <a:prstClr val="black"/>
              </a:solidFill>
            </a:endParaRPr>
          </a:p>
        </p:txBody>
      </p:sp>
      <p:sp>
        <p:nvSpPr>
          <p:cNvPr id="6" name="Text 2"/>
          <p:cNvSpPr/>
          <p:nvPr/>
        </p:nvSpPr>
        <p:spPr>
          <a:xfrm>
            <a:off x="1764149" y="4066103"/>
            <a:ext cx="12248793" cy="282297"/>
          </a:xfrm>
          <a:prstGeom prst="rect">
            <a:avLst/>
          </a:prstGeom>
          <a:noFill/>
          <a:ln/>
        </p:spPr>
        <p:txBody>
          <a:bodyPr wrap="none" lIns="0" tIns="0" rIns="0" bIns="0" rtlCol="0" anchor="t"/>
          <a:lstStyle/>
          <a:p>
            <a:pPr>
              <a:lnSpc>
                <a:spcPts val="2200"/>
              </a:lnSpc>
            </a:pPr>
            <a:r>
              <a:rPr lang="en-US" sz="1350" dirty="0">
                <a:solidFill>
                  <a:srgbClr val="2B4150"/>
                </a:solidFill>
                <a:ea typeface="Source Sans Pro" pitchFamily="34" charset="-122"/>
                <a:cs typeface="Source Sans Pro" pitchFamily="34" charset="-120"/>
              </a:rPr>
              <a:t>Τρεις ή περισσότεροι όμοιοι όροι ή όμοιες προτάσεις συνδέονται με συμπλεκτικούς ή διαχωριστικούς συνδέσμους.</a:t>
            </a:r>
            <a:endParaRPr lang="en-US" sz="1350" dirty="0">
              <a:solidFill>
                <a:prstClr val="black"/>
              </a:solidFill>
            </a:endParaRPr>
          </a:p>
        </p:txBody>
      </p:sp>
      <p:pic>
        <p:nvPicPr>
          <p:cNvPr id="7" name="Image 2" descr="preencoded.png"/>
          <p:cNvPicPr>
            <a:picLocks noChangeAspect="1"/>
          </p:cNvPicPr>
          <p:nvPr/>
        </p:nvPicPr>
        <p:blipFill>
          <a:blip r:embed="rId5"/>
          <a:stretch>
            <a:fillRect/>
          </a:stretch>
        </p:blipFill>
        <p:spPr>
          <a:xfrm>
            <a:off x="617458" y="4919782"/>
            <a:ext cx="882134" cy="1411486"/>
          </a:xfrm>
          <a:prstGeom prst="rect">
            <a:avLst/>
          </a:prstGeom>
        </p:spPr>
      </p:pic>
      <p:sp>
        <p:nvSpPr>
          <p:cNvPr id="8" name="Text 3"/>
          <p:cNvSpPr/>
          <p:nvPr/>
        </p:nvSpPr>
        <p:spPr>
          <a:xfrm>
            <a:off x="1764149" y="5096113"/>
            <a:ext cx="2205514" cy="275630"/>
          </a:xfrm>
          <a:prstGeom prst="rect">
            <a:avLst/>
          </a:prstGeom>
          <a:noFill/>
          <a:ln/>
        </p:spPr>
        <p:txBody>
          <a:bodyPr wrap="none" lIns="0" tIns="0" rIns="0" bIns="0" rtlCol="0" anchor="t"/>
          <a:lstStyle/>
          <a:p>
            <a:pPr>
              <a:lnSpc>
                <a:spcPts val="2150"/>
              </a:lnSpc>
            </a:pPr>
            <a:r>
              <a:rPr lang="en-US" sz="1700" dirty="0">
                <a:solidFill>
                  <a:srgbClr val="2B4150"/>
                </a:solidFill>
                <a:ea typeface="MuseoModerno Medium" pitchFamily="34" charset="-122"/>
                <a:cs typeface="MuseoModerno Medium" pitchFamily="34" charset="-120"/>
              </a:rPr>
              <a:t>Αποτέλεσμα</a:t>
            </a:r>
            <a:endParaRPr lang="en-US" sz="1700" dirty="0">
              <a:solidFill>
                <a:prstClr val="black"/>
              </a:solidFill>
            </a:endParaRPr>
          </a:p>
        </p:txBody>
      </p:sp>
      <p:sp>
        <p:nvSpPr>
          <p:cNvPr id="9" name="Text 4"/>
          <p:cNvSpPr/>
          <p:nvPr/>
        </p:nvSpPr>
        <p:spPr>
          <a:xfrm>
            <a:off x="1764149" y="5477589"/>
            <a:ext cx="12248793" cy="282297"/>
          </a:xfrm>
          <a:prstGeom prst="rect">
            <a:avLst/>
          </a:prstGeom>
          <a:noFill/>
          <a:ln/>
        </p:spPr>
        <p:txBody>
          <a:bodyPr wrap="none" lIns="0" tIns="0" rIns="0" bIns="0" rtlCol="0" anchor="t"/>
          <a:lstStyle/>
          <a:p>
            <a:pPr>
              <a:lnSpc>
                <a:spcPts val="2200"/>
              </a:lnSpc>
            </a:pPr>
            <a:r>
              <a:rPr lang="en-US" sz="1350" dirty="0">
                <a:solidFill>
                  <a:srgbClr val="2B4150"/>
                </a:solidFill>
                <a:ea typeface="Source Sans Pro" pitchFamily="34" charset="-122"/>
                <a:cs typeface="Source Sans Pro" pitchFamily="34" charset="-120"/>
              </a:rPr>
              <a:t>Ο λόγος αποκτά ένταση και δυναμική.</a:t>
            </a:r>
            <a:endParaRPr lang="en-US" sz="1350" dirty="0">
              <a:solidFill>
                <a:prstClr val="black"/>
              </a:solidFill>
            </a:endParaRPr>
          </a:p>
        </p:txBody>
      </p:sp>
      <p:pic>
        <p:nvPicPr>
          <p:cNvPr id="10" name="Image 3" descr="preencoded.png"/>
          <p:cNvPicPr>
            <a:picLocks noChangeAspect="1"/>
          </p:cNvPicPr>
          <p:nvPr/>
        </p:nvPicPr>
        <p:blipFill>
          <a:blip r:embed="rId6"/>
          <a:stretch>
            <a:fillRect/>
          </a:stretch>
        </p:blipFill>
        <p:spPr>
          <a:xfrm>
            <a:off x="617458" y="6331268"/>
            <a:ext cx="882134" cy="1411486"/>
          </a:xfrm>
          <a:prstGeom prst="rect">
            <a:avLst/>
          </a:prstGeom>
        </p:spPr>
      </p:pic>
      <p:sp>
        <p:nvSpPr>
          <p:cNvPr id="11" name="Text 5"/>
          <p:cNvSpPr/>
          <p:nvPr/>
        </p:nvSpPr>
        <p:spPr>
          <a:xfrm>
            <a:off x="1764149" y="6507599"/>
            <a:ext cx="2205514" cy="275630"/>
          </a:xfrm>
          <a:prstGeom prst="rect">
            <a:avLst/>
          </a:prstGeom>
          <a:noFill/>
          <a:ln/>
        </p:spPr>
        <p:txBody>
          <a:bodyPr wrap="none" lIns="0" tIns="0" rIns="0" bIns="0" rtlCol="0" anchor="t"/>
          <a:lstStyle/>
          <a:p>
            <a:pPr>
              <a:lnSpc>
                <a:spcPts val="2150"/>
              </a:lnSpc>
            </a:pPr>
            <a:r>
              <a:rPr lang="en-US" sz="1700" dirty="0">
                <a:solidFill>
                  <a:srgbClr val="2B4150"/>
                </a:solidFill>
                <a:ea typeface="MuseoModerno Medium" pitchFamily="34" charset="-122"/>
                <a:cs typeface="MuseoModerno Medium" pitchFamily="34" charset="-120"/>
              </a:rPr>
              <a:t>Παράδειγμα</a:t>
            </a:r>
            <a:endParaRPr lang="en-US" sz="1700" dirty="0">
              <a:solidFill>
                <a:prstClr val="black"/>
              </a:solidFill>
            </a:endParaRPr>
          </a:p>
        </p:txBody>
      </p:sp>
      <p:sp>
        <p:nvSpPr>
          <p:cNvPr id="12" name="Text 6"/>
          <p:cNvSpPr/>
          <p:nvPr/>
        </p:nvSpPr>
        <p:spPr>
          <a:xfrm>
            <a:off x="1764149" y="6889075"/>
            <a:ext cx="12248793" cy="282297"/>
          </a:xfrm>
          <a:prstGeom prst="rect">
            <a:avLst/>
          </a:prstGeom>
          <a:noFill/>
          <a:ln/>
        </p:spPr>
        <p:txBody>
          <a:bodyPr wrap="none" lIns="0" tIns="0" rIns="0" bIns="0" rtlCol="0" anchor="t"/>
          <a:lstStyle/>
          <a:p>
            <a:pPr>
              <a:lnSpc>
                <a:spcPts val="2200"/>
              </a:lnSpc>
            </a:pPr>
            <a:r>
              <a:rPr lang="en-US" sz="1350" dirty="0">
                <a:solidFill>
                  <a:srgbClr val="2B4150"/>
                </a:solidFill>
                <a:ea typeface="Source Sans Pro" pitchFamily="34" charset="-122"/>
                <a:cs typeface="Source Sans Pro" pitchFamily="34" charset="-120"/>
              </a:rPr>
              <a:t>Μ' έπαιρνε κοντά της είτε στον κήπο είτε στη βιβλιοθήκη είτε στο δωμάτιό της.</a:t>
            </a:r>
            <a:endParaRPr lang="en-US" sz="1350" dirty="0">
              <a:solidFill>
                <a:prstClr val="black"/>
              </a:solidFill>
            </a:endParaRPr>
          </a:p>
        </p:txBody>
      </p:sp>
    </p:spTree>
    <p:extLst>
      <p:ext uri="{BB962C8B-B14F-4D97-AF65-F5344CB8AC3E}">
        <p14:creationId xmlns:p14="http://schemas.microsoft.com/office/powerpoint/2010/main" val="24078029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412325"/>
            <a:ext cx="5670590" cy="708779"/>
          </a:xfrm>
          <a:prstGeom prst="rect">
            <a:avLst/>
          </a:prstGeom>
          <a:noFill/>
          <a:ln/>
        </p:spPr>
        <p:txBody>
          <a:bodyPr wrap="none" lIns="0" tIns="0" rIns="0" bIns="0" rtlCol="0" anchor="t"/>
          <a:lstStyle/>
          <a:p>
            <a:pPr>
              <a:lnSpc>
                <a:spcPts val="5550"/>
              </a:lnSpc>
            </a:pPr>
            <a:r>
              <a:rPr lang="en-US" sz="4450" dirty="0">
                <a:solidFill>
                  <a:srgbClr val="124E73"/>
                </a:solidFill>
                <a:ea typeface="MuseoModerno Medium" pitchFamily="34" charset="-122"/>
                <a:cs typeface="MuseoModerno Medium" pitchFamily="34" charset="-120"/>
              </a:rPr>
              <a:t>Προσωποποίηση</a:t>
            </a:r>
            <a:endParaRPr lang="en-US" sz="4450" dirty="0">
              <a:solidFill>
                <a:prstClr val="black"/>
              </a:solidFill>
            </a:endParaRPr>
          </a:p>
        </p:txBody>
      </p:sp>
      <p:sp>
        <p:nvSpPr>
          <p:cNvPr id="3" name="Text 1"/>
          <p:cNvSpPr/>
          <p:nvPr/>
        </p:nvSpPr>
        <p:spPr>
          <a:xfrm>
            <a:off x="793790" y="3688080"/>
            <a:ext cx="2835235" cy="354330"/>
          </a:xfrm>
          <a:prstGeom prst="rect">
            <a:avLst/>
          </a:prstGeom>
          <a:noFill/>
          <a:ln/>
        </p:spPr>
        <p:txBody>
          <a:bodyPr wrap="none" lIns="0" tIns="0" rIns="0" bIns="0" rtlCol="0" anchor="t"/>
          <a:lstStyle/>
          <a:p>
            <a:pPr>
              <a:lnSpc>
                <a:spcPts val="2750"/>
              </a:lnSpc>
            </a:pPr>
            <a:r>
              <a:rPr lang="en-US" sz="2200" dirty="0">
                <a:solidFill>
                  <a:srgbClr val="124E73"/>
                </a:solidFill>
                <a:ea typeface="MuseoModerno Medium" pitchFamily="34" charset="-122"/>
                <a:cs typeface="MuseoModerno Medium" pitchFamily="34" charset="-120"/>
              </a:rPr>
              <a:t>Ορισμός</a:t>
            </a:r>
            <a:endParaRPr lang="en-US" sz="2200" dirty="0">
              <a:solidFill>
                <a:prstClr val="black"/>
              </a:solidFill>
            </a:endParaRPr>
          </a:p>
        </p:txBody>
      </p:sp>
      <p:sp>
        <p:nvSpPr>
          <p:cNvPr id="4" name="Text 2"/>
          <p:cNvSpPr/>
          <p:nvPr/>
        </p:nvSpPr>
        <p:spPr>
          <a:xfrm>
            <a:off x="793790" y="4269224"/>
            <a:ext cx="6244709" cy="725805"/>
          </a:xfrm>
          <a:prstGeom prst="rect">
            <a:avLst/>
          </a:prstGeom>
          <a:noFill/>
          <a:ln/>
        </p:spPr>
        <p:txBody>
          <a:bodyPr wrap="square" lIns="0" tIns="0" rIns="0" bIns="0" rtlCol="0" anchor="t"/>
          <a:lstStyle/>
          <a:p>
            <a:pPr>
              <a:lnSpc>
                <a:spcPts val="2850"/>
              </a:lnSpc>
            </a:pPr>
            <a:r>
              <a:rPr lang="en-US" sz="1750" dirty="0">
                <a:solidFill>
                  <a:srgbClr val="2B4150"/>
                </a:solidFill>
                <a:ea typeface="Source Sans Pro" pitchFamily="34" charset="-122"/>
                <a:cs typeface="Source Sans Pro" pitchFamily="34" charset="-120"/>
              </a:rPr>
              <a:t>Αποδίδονται ανθρώπινες ιδιότητες σε μη ανθρώπινα όντα, σε ζώα, σε φυτά, σε πράγματα και σε αφηρημένες έννοιες.</a:t>
            </a:r>
            <a:endParaRPr lang="en-US" sz="1750" dirty="0">
              <a:solidFill>
                <a:prstClr val="black"/>
              </a:solidFill>
            </a:endParaRPr>
          </a:p>
        </p:txBody>
      </p:sp>
      <p:sp>
        <p:nvSpPr>
          <p:cNvPr id="5" name="Text 3"/>
          <p:cNvSpPr/>
          <p:nvPr/>
        </p:nvSpPr>
        <p:spPr>
          <a:xfrm>
            <a:off x="7599521" y="3688080"/>
            <a:ext cx="2835235" cy="354330"/>
          </a:xfrm>
          <a:prstGeom prst="rect">
            <a:avLst/>
          </a:prstGeom>
          <a:noFill/>
          <a:ln/>
        </p:spPr>
        <p:txBody>
          <a:bodyPr wrap="none" lIns="0" tIns="0" rIns="0" bIns="0" rtlCol="0" anchor="t"/>
          <a:lstStyle/>
          <a:p>
            <a:pPr>
              <a:lnSpc>
                <a:spcPts val="2750"/>
              </a:lnSpc>
            </a:pPr>
            <a:r>
              <a:rPr lang="en-US" sz="2200" dirty="0">
                <a:solidFill>
                  <a:srgbClr val="124E73"/>
                </a:solidFill>
                <a:ea typeface="MuseoModerno Medium" pitchFamily="34" charset="-122"/>
                <a:cs typeface="MuseoModerno Medium" pitchFamily="34" charset="-120"/>
              </a:rPr>
              <a:t>Αποτέλεσμα</a:t>
            </a:r>
            <a:endParaRPr lang="en-US" sz="2200" dirty="0">
              <a:solidFill>
                <a:prstClr val="black"/>
              </a:solidFill>
            </a:endParaRPr>
          </a:p>
        </p:txBody>
      </p:sp>
      <p:sp>
        <p:nvSpPr>
          <p:cNvPr id="6" name="Text 4"/>
          <p:cNvSpPr/>
          <p:nvPr/>
        </p:nvSpPr>
        <p:spPr>
          <a:xfrm>
            <a:off x="7599521" y="4269224"/>
            <a:ext cx="6244709" cy="362903"/>
          </a:xfrm>
          <a:prstGeom prst="rect">
            <a:avLst/>
          </a:prstGeom>
          <a:noFill/>
          <a:ln/>
        </p:spPr>
        <p:txBody>
          <a:bodyPr wrap="none" lIns="0" tIns="0" rIns="0" bIns="0" rtlCol="0" anchor="t"/>
          <a:lstStyle/>
          <a:p>
            <a:pPr>
              <a:lnSpc>
                <a:spcPts val="2850"/>
              </a:lnSpc>
            </a:pPr>
            <a:r>
              <a:rPr lang="en-US" sz="1750" dirty="0">
                <a:solidFill>
                  <a:srgbClr val="2B4150"/>
                </a:solidFill>
                <a:ea typeface="Source Sans Pro" pitchFamily="34" charset="-122"/>
                <a:cs typeface="Source Sans Pro" pitchFamily="34" charset="-120"/>
              </a:rPr>
              <a:t>Προσδίδεται ζωντάνια στο λογοτεχνικό κείμενο.</a:t>
            </a:r>
            <a:endParaRPr lang="en-US" sz="1750" dirty="0">
              <a:solidFill>
                <a:prstClr val="black"/>
              </a:solidFill>
            </a:endParaRPr>
          </a:p>
        </p:txBody>
      </p:sp>
      <p:sp>
        <p:nvSpPr>
          <p:cNvPr id="7" name="Text 5"/>
          <p:cNvSpPr/>
          <p:nvPr/>
        </p:nvSpPr>
        <p:spPr>
          <a:xfrm>
            <a:off x="793790" y="5454253"/>
            <a:ext cx="13042821" cy="362903"/>
          </a:xfrm>
          <a:prstGeom prst="rect">
            <a:avLst/>
          </a:prstGeom>
          <a:noFill/>
          <a:ln/>
        </p:spPr>
        <p:txBody>
          <a:bodyPr wrap="none" lIns="0" tIns="0" rIns="0" bIns="0" rtlCol="0" anchor="t"/>
          <a:lstStyle/>
          <a:p>
            <a:pPr>
              <a:lnSpc>
                <a:spcPts val="2850"/>
              </a:lnSpc>
            </a:pPr>
            <a:r>
              <a:rPr lang="en-US" sz="1750" dirty="0">
                <a:solidFill>
                  <a:srgbClr val="2B4150"/>
                </a:solidFill>
                <a:ea typeface="Source Sans Pro" pitchFamily="34" charset="-122"/>
                <a:cs typeface="Source Sans Pro" pitchFamily="34" charset="-120"/>
              </a:rPr>
              <a:t>Παράδειγμα: Ο Απρίλης με τον Έρωτα χορεύουν και γελούνε.</a:t>
            </a:r>
            <a:endParaRPr lang="en-US" sz="1750" dirty="0">
              <a:solidFill>
                <a:prstClr val="black"/>
              </a:solidFill>
            </a:endParaRPr>
          </a:p>
        </p:txBody>
      </p:sp>
    </p:spTree>
    <p:extLst>
      <p:ext uri="{BB962C8B-B14F-4D97-AF65-F5344CB8AC3E}">
        <p14:creationId xmlns:p14="http://schemas.microsoft.com/office/powerpoint/2010/main" val="14073590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38795"/>
            <a:ext cx="5670590" cy="708779"/>
          </a:xfrm>
          <a:prstGeom prst="rect">
            <a:avLst/>
          </a:prstGeom>
          <a:noFill/>
          <a:ln/>
        </p:spPr>
        <p:txBody>
          <a:bodyPr wrap="none" lIns="0" tIns="0" rIns="0" bIns="0" rtlCol="0" anchor="t"/>
          <a:lstStyle/>
          <a:p>
            <a:pPr>
              <a:lnSpc>
                <a:spcPts val="5550"/>
              </a:lnSpc>
            </a:pPr>
            <a:r>
              <a:rPr lang="en-US" sz="4450" dirty="0">
                <a:solidFill>
                  <a:srgbClr val="124E73"/>
                </a:solidFill>
                <a:ea typeface="MuseoModerno Medium" pitchFamily="34" charset="-122"/>
                <a:cs typeface="MuseoModerno Medium" pitchFamily="34" charset="-120"/>
              </a:rPr>
              <a:t>Συνεκδοχή</a:t>
            </a:r>
            <a:endParaRPr lang="en-US" sz="4450" dirty="0">
              <a:solidFill>
                <a:prstClr val="black"/>
              </a:solidFill>
            </a:endParaRPr>
          </a:p>
        </p:txBody>
      </p:sp>
      <p:sp>
        <p:nvSpPr>
          <p:cNvPr id="4" name="Shape 1"/>
          <p:cNvSpPr/>
          <p:nvPr/>
        </p:nvSpPr>
        <p:spPr>
          <a:xfrm>
            <a:off x="6280190" y="2142887"/>
            <a:ext cx="510302" cy="510302"/>
          </a:xfrm>
          <a:prstGeom prst="roundRect">
            <a:avLst>
              <a:gd name="adj" fmla="val 6667"/>
            </a:avLst>
          </a:prstGeom>
          <a:solidFill>
            <a:srgbClr val="F3EEE3"/>
          </a:solidFill>
          <a:ln/>
        </p:spPr>
      </p:sp>
      <p:sp>
        <p:nvSpPr>
          <p:cNvPr id="5" name="Text 2"/>
          <p:cNvSpPr/>
          <p:nvPr/>
        </p:nvSpPr>
        <p:spPr>
          <a:xfrm>
            <a:off x="6455569" y="2227898"/>
            <a:ext cx="159544" cy="340281"/>
          </a:xfrm>
          <a:prstGeom prst="rect">
            <a:avLst/>
          </a:prstGeom>
          <a:noFill/>
          <a:ln/>
        </p:spPr>
        <p:txBody>
          <a:bodyPr wrap="none" lIns="0" tIns="0" rIns="0" bIns="0" rtlCol="0" anchor="t"/>
          <a:lstStyle/>
          <a:p>
            <a:pPr algn="ctr">
              <a:lnSpc>
                <a:spcPts val="2650"/>
              </a:lnSpc>
            </a:pPr>
            <a:r>
              <a:rPr lang="en-US" sz="2650" dirty="0">
                <a:solidFill>
                  <a:srgbClr val="2B4150"/>
                </a:solidFill>
                <a:ea typeface="MuseoModerno Medium" pitchFamily="34" charset="-122"/>
                <a:cs typeface="MuseoModerno Medium" pitchFamily="34" charset="-120"/>
              </a:rPr>
              <a:t>1</a:t>
            </a:r>
            <a:endParaRPr lang="en-US" sz="2650" dirty="0">
              <a:solidFill>
                <a:prstClr val="black"/>
              </a:solidFill>
            </a:endParaRPr>
          </a:p>
        </p:txBody>
      </p:sp>
      <p:sp>
        <p:nvSpPr>
          <p:cNvPr id="6" name="Text 3"/>
          <p:cNvSpPr/>
          <p:nvPr/>
        </p:nvSpPr>
        <p:spPr>
          <a:xfrm>
            <a:off x="7017306" y="2142887"/>
            <a:ext cx="2835235" cy="354330"/>
          </a:xfrm>
          <a:prstGeom prst="rect">
            <a:avLst/>
          </a:prstGeom>
          <a:noFill/>
          <a:ln/>
        </p:spPr>
        <p:txBody>
          <a:bodyPr wrap="none" lIns="0" tIns="0" rIns="0" bIns="0" rtlCol="0" anchor="t"/>
          <a:lstStyle/>
          <a:p>
            <a:pPr>
              <a:lnSpc>
                <a:spcPts val="2750"/>
              </a:lnSpc>
            </a:pPr>
            <a:r>
              <a:rPr lang="en-US" sz="2200" dirty="0">
                <a:solidFill>
                  <a:srgbClr val="2B4150"/>
                </a:solidFill>
                <a:ea typeface="MuseoModerno Medium" pitchFamily="34" charset="-122"/>
                <a:cs typeface="MuseoModerno Medium" pitchFamily="34" charset="-120"/>
              </a:rPr>
              <a:t>Ορισμός</a:t>
            </a:r>
            <a:endParaRPr lang="en-US" sz="2200" dirty="0">
              <a:solidFill>
                <a:prstClr val="black"/>
              </a:solidFill>
            </a:endParaRPr>
          </a:p>
        </p:txBody>
      </p:sp>
      <p:sp>
        <p:nvSpPr>
          <p:cNvPr id="7" name="Text 4"/>
          <p:cNvSpPr/>
          <p:nvPr/>
        </p:nvSpPr>
        <p:spPr>
          <a:xfrm>
            <a:off x="7017306" y="2633305"/>
            <a:ext cx="2927747" cy="1814513"/>
          </a:xfrm>
          <a:prstGeom prst="rect">
            <a:avLst/>
          </a:prstGeom>
          <a:noFill/>
          <a:ln/>
        </p:spPr>
        <p:txBody>
          <a:bodyPr wrap="square" lIns="0" tIns="0" rIns="0" bIns="0" rtlCol="0" anchor="t"/>
          <a:lstStyle/>
          <a:p>
            <a:pPr>
              <a:lnSpc>
                <a:spcPts val="2850"/>
              </a:lnSpc>
            </a:pPr>
            <a:r>
              <a:rPr lang="en-US" sz="1750" dirty="0">
                <a:solidFill>
                  <a:srgbClr val="2B4150"/>
                </a:solidFill>
                <a:ea typeface="Source Sans Pro" pitchFamily="34" charset="-122"/>
                <a:cs typeface="Source Sans Pro" pitchFamily="34" charset="-120"/>
              </a:rPr>
              <a:t>Οι λέξεις δε χρησιμοποιούνται με την αρχική τους σημασία, αλλά με διαφορετική, που έχει βέβαια κάποια σχέση με την αρχική.</a:t>
            </a:r>
            <a:endParaRPr lang="en-US" sz="1750" dirty="0">
              <a:solidFill>
                <a:prstClr val="black"/>
              </a:solidFill>
            </a:endParaRPr>
          </a:p>
        </p:txBody>
      </p:sp>
      <p:sp>
        <p:nvSpPr>
          <p:cNvPr id="8" name="Shape 5"/>
          <p:cNvSpPr/>
          <p:nvPr/>
        </p:nvSpPr>
        <p:spPr>
          <a:xfrm>
            <a:off x="10171867" y="2142887"/>
            <a:ext cx="510302" cy="510302"/>
          </a:xfrm>
          <a:prstGeom prst="roundRect">
            <a:avLst>
              <a:gd name="adj" fmla="val 6667"/>
            </a:avLst>
          </a:prstGeom>
          <a:solidFill>
            <a:srgbClr val="F3EEE3"/>
          </a:solidFill>
          <a:ln/>
        </p:spPr>
      </p:sp>
      <p:sp>
        <p:nvSpPr>
          <p:cNvPr id="9" name="Text 6"/>
          <p:cNvSpPr/>
          <p:nvPr/>
        </p:nvSpPr>
        <p:spPr>
          <a:xfrm>
            <a:off x="10332363" y="2227898"/>
            <a:ext cx="189190" cy="340281"/>
          </a:xfrm>
          <a:prstGeom prst="rect">
            <a:avLst/>
          </a:prstGeom>
          <a:noFill/>
          <a:ln/>
        </p:spPr>
        <p:txBody>
          <a:bodyPr wrap="none" lIns="0" tIns="0" rIns="0" bIns="0" rtlCol="0" anchor="t"/>
          <a:lstStyle/>
          <a:p>
            <a:pPr algn="ctr">
              <a:lnSpc>
                <a:spcPts val="2650"/>
              </a:lnSpc>
            </a:pPr>
            <a:r>
              <a:rPr lang="en-US" sz="2650" dirty="0">
                <a:solidFill>
                  <a:srgbClr val="2B4150"/>
                </a:solidFill>
                <a:ea typeface="MuseoModerno Medium" pitchFamily="34" charset="-122"/>
                <a:cs typeface="MuseoModerno Medium" pitchFamily="34" charset="-120"/>
              </a:rPr>
              <a:t>2</a:t>
            </a:r>
            <a:endParaRPr lang="en-US" sz="2650" dirty="0">
              <a:solidFill>
                <a:prstClr val="black"/>
              </a:solidFill>
            </a:endParaRPr>
          </a:p>
        </p:txBody>
      </p:sp>
      <p:sp>
        <p:nvSpPr>
          <p:cNvPr id="10" name="Text 7"/>
          <p:cNvSpPr/>
          <p:nvPr/>
        </p:nvSpPr>
        <p:spPr>
          <a:xfrm>
            <a:off x="10908983" y="2142887"/>
            <a:ext cx="2835235" cy="354330"/>
          </a:xfrm>
          <a:prstGeom prst="rect">
            <a:avLst/>
          </a:prstGeom>
          <a:noFill/>
          <a:ln/>
        </p:spPr>
        <p:txBody>
          <a:bodyPr wrap="none" lIns="0" tIns="0" rIns="0" bIns="0" rtlCol="0" anchor="t"/>
          <a:lstStyle/>
          <a:p>
            <a:pPr>
              <a:lnSpc>
                <a:spcPts val="2750"/>
              </a:lnSpc>
            </a:pPr>
            <a:r>
              <a:rPr lang="en-US" sz="2200" dirty="0">
                <a:solidFill>
                  <a:srgbClr val="2B4150"/>
                </a:solidFill>
                <a:ea typeface="MuseoModerno Medium" pitchFamily="34" charset="-122"/>
                <a:cs typeface="MuseoModerno Medium" pitchFamily="34" charset="-120"/>
              </a:rPr>
              <a:t>Τρόποι Δήλωσης</a:t>
            </a:r>
            <a:endParaRPr lang="en-US" sz="2200" dirty="0">
              <a:solidFill>
                <a:prstClr val="black"/>
              </a:solidFill>
            </a:endParaRPr>
          </a:p>
        </p:txBody>
      </p:sp>
      <p:sp>
        <p:nvSpPr>
          <p:cNvPr id="11" name="Text 8"/>
          <p:cNvSpPr/>
          <p:nvPr/>
        </p:nvSpPr>
        <p:spPr>
          <a:xfrm>
            <a:off x="10908983" y="2633305"/>
            <a:ext cx="2927747" cy="2903220"/>
          </a:xfrm>
          <a:prstGeom prst="rect">
            <a:avLst/>
          </a:prstGeom>
          <a:noFill/>
          <a:ln/>
        </p:spPr>
        <p:txBody>
          <a:bodyPr wrap="square" lIns="0" tIns="0" rIns="0" bIns="0" rtlCol="0" anchor="t"/>
          <a:lstStyle/>
          <a:p>
            <a:pPr>
              <a:lnSpc>
                <a:spcPts val="2850"/>
              </a:lnSpc>
            </a:pPr>
            <a:r>
              <a:rPr lang="en-US" sz="1750" dirty="0">
                <a:solidFill>
                  <a:srgbClr val="2B4150"/>
                </a:solidFill>
                <a:ea typeface="Source Sans Pro" pitchFamily="34" charset="-122"/>
                <a:cs typeface="Source Sans Pro" pitchFamily="34" charset="-120"/>
              </a:rPr>
              <a:t>i. το ένα αντί για τα πολλά, ii. το μέρος ενός συνόλου αντί για το σύνολο ή αντίστροφα, iii. η ύλη αντί για το πράγμα που έχει γίνει από την ύλη αυτή, iv. εκείνο που παράγει αντί για κείνο που παράγεται από αυτό.</a:t>
            </a:r>
            <a:endParaRPr lang="en-US" sz="1750" dirty="0">
              <a:solidFill>
                <a:prstClr val="black"/>
              </a:solidFill>
            </a:endParaRPr>
          </a:p>
        </p:txBody>
      </p:sp>
      <p:sp>
        <p:nvSpPr>
          <p:cNvPr id="12" name="Text 9"/>
          <p:cNvSpPr/>
          <p:nvPr/>
        </p:nvSpPr>
        <p:spPr>
          <a:xfrm>
            <a:off x="6280190" y="5791676"/>
            <a:ext cx="7556421" cy="362903"/>
          </a:xfrm>
          <a:prstGeom prst="rect">
            <a:avLst/>
          </a:prstGeom>
          <a:noFill/>
          <a:ln/>
        </p:spPr>
        <p:txBody>
          <a:bodyPr wrap="none" lIns="0" tIns="0" rIns="0" bIns="0" rtlCol="0" anchor="t"/>
          <a:lstStyle/>
          <a:p>
            <a:pPr>
              <a:lnSpc>
                <a:spcPts val="2850"/>
              </a:lnSpc>
            </a:pPr>
            <a:r>
              <a:rPr lang="en-US" sz="1750" dirty="0">
                <a:solidFill>
                  <a:srgbClr val="2B4150"/>
                </a:solidFill>
                <a:ea typeface="Source Sans Pro" pitchFamily="34" charset="-122"/>
                <a:cs typeface="Source Sans Pro" pitchFamily="34" charset="-120"/>
              </a:rPr>
              <a:t>Παραδείγματα:</a:t>
            </a:r>
            <a:endParaRPr lang="en-US" sz="1750" dirty="0">
              <a:solidFill>
                <a:prstClr val="black"/>
              </a:solidFill>
            </a:endParaRPr>
          </a:p>
        </p:txBody>
      </p:sp>
      <p:sp>
        <p:nvSpPr>
          <p:cNvPr id="13" name="Text 10"/>
          <p:cNvSpPr/>
          <p:nvPr/>
        </p:nvSpPr>
        <p:spPr>
          <a:xfrm>
            <a:off x="6280190" y="6409730"/>
            <a:ext cx="7556421" cy="362903"/>
          </a:xfrm>
          <a:prstGeom prst="rect">
            <a:avLst/>
          </a:prstGeom>
          <a:noFill/>
          <a:ln/>
        </p:spPr>
        <p:txBody>
          <a:bodyPr wrap="none" lIns="0" tIns="0" rIns="0" bIns="0" rtlCol="0" anchor="t"/>
          <a:lstStyle/>
          <a:p>
            <a:pPr>
              <a:lnSpc>
                <a:spcPts val="2850"/>
              </a:lnSpc>
            </a:pPr>
            <a:r>
              <a:rPr lang="en-US" sz="1750" dirty="0">
                <a:solidFill>
                  <a:srgbClr val="2B4150"/>
                </a:solidFill>
                <a:ea typeface="Source Sans Pro" pitchFamily="34" charset="-122"/>
                <a:cs typeface="Source Sans Pro" pitchFamily="34" charset="-120"/>
              </a:rPr>
              <a:t>Κάθε κλαδί και κλέφτης. (αντί κάθε δέντρο και κλέφτης)</a:t>
            </a:r>
            <a:endParaRPr lang="en-US" sz="1750" dirty="0">
              <a:solidFill>
                <a:prstClr val="black"/>
              </a:solidFill>
            </a:endParaRPr>
          </a:p>
        </p:txBody>
      </p:sp>
      <p:sp>
        <p:nvSpPr>
          <p:cNvPr id="14" name="Text 11"/>
          <p:cNvSpPr/>
          <p:nvPr/>
        </p:nvSpPr>
        <p:spPr>
          <a:xfrm>
            <a:off x="6280190" y="7027783"/>
            <a:ext cx="7556421" cy="362903"/>
          </a:xfrm>
          <a:prstGeom prst="rect">
            <a:avLst/>
          </a:prstGeom>
          <a:noFill/>
          <a:ln/>
        </p:spPr>
        <p:txBody>
          <a:bodyPr wrap="none" lIns="0" tIns="0" rIns="0" bIns="0" rtlCol="0" anchor="t"/>
          <a:lstStyle/>
          <a:p>
            <a:pPr>
              <a:lnSpc>
                <a:spcPts val="2850"/>
              </a:lnSpc>
            </a:pPr>
            <a:r>
              <a:rPr lang="en-US" sz="1750" dirty="0">
                <a:solidFill>
                  <a:srgbClr val="2B4150"/>
                </a:solidFill>
                <a:ea typeface="Source Sans Pro" pitchFamily="34" charset="-122"/>
                <a:cs typeface="Source Sans Pro" pitchFamily="34" charset="-120"/>
              </a:rPr>
              <a:t>Σήμερα έχω σίδερο. (εννοώντας σιδέρωμα)</a:t>
            </a:r>
            <a:endParaRPr lang="en-US" sz="1750" dirty="0">
              <a:solidFill>
                <a:prstClr val="black"/>
              </a:solidFill>
            </a:endParaRPr>
          </a:p>
        </p:txBody>
      </p:sp>
    </p:spTree>
    <p:extLst>
      <p:ext uri="{BB962C8B-B14F-4D97-AF65-F5344CB8AC3E}">
        <p14:creationId xmlns:p14="http://schemas.microsoft.com/office/powerpoint/2010/main" val="607771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912614"/>
            <a:ext cx="5670590" cy="708779"/>
          </a:xfrm>
          <a:prstGeom prst="rect">
            <a:avLst/>
          </a:prstGeom>
          <a:noFill/>
          <a:ln/>
        </p:spPr>
        <p:txBody>
          <a:bodyPr wrap="none" lIns="0" tIns="0" rIns="0" bIns="0" rtlCol="0" anchor="t"/>
          <a:lstStyle/>
          <a:p>
            <a:pPr>
              <a:lnSpc>
                <a:spcPts val="5550"/>
              </a:lnSpc>
            </a:pPr>
            <a:r>
              <a:rPr lang="en-US" sz="4450" dirty="0">
                <a:solidFill>
                  <a:srgbClr val="124E73"/>
                </a:solidFill>
                <a:ea typeface="MuseoModerno Medium" pitchFamily="34" charset="-122"/>
                <a:cs typeface="MuseoModerno Medium" pitchFamily="34" charset="-120"/>
              </a:rPr>
              <a:t>Υπερβατό</a:t>
            </a:r>
            <a:endParaRPr lang="en-US" sz="4450" dirty="0">
              <a:solidFill>
                <a:prstClr val="black"/>
              </a:solidFill>
            </a:endParaRPr>
          </a:p>
        </p:txBody>
      </p:sp>
      <p:sp>
        <p:nvSpPr>
          <p:cNvPr id="4" name="Shape 1"/>
          <p:cNvSpPr/>
          <p:nvPr/>
        </p:nvSpPr>
        <p:spPr>
          <a:xfrm>
            <a:off x="6605111" y="1961555"/>
            <a:ext cx="30480" cy="4737378"/>
          </a:xfrm>
          <a:prstGeom prst="roundRect">
            <a:avLst>
              <a:gd name="adj" fmla="val 111628"/>
            </a:avLst>
          </a:prstGeom>
          <a:solidFill>
            <a:srgbClr val="D9D4C9"/>
          </a:solidFill>
          <a:ln/>
        </p:spPr>
      </p:sp>
      <p:sp>
        <p:nvSpPr>
          <p:cNvPr id="5" name="Shape 2"/>
          <p:cNvSpPr/>
          <p:nvPr/>
        </p:nvSpPr>
        <p:spPr>
          <a:xfrm>
            <a:off x="6845022" y="2456617"/>
            <a:ext cx="793790" cy="30480"/>
          </a:xfrm>
          <a:prstGeom prst="roundRect">
            <a:avLst>
              <a:gd name="adj" fmla="val 111628"/>
            </a:avLst>
          </a:prstGeom>
          <a:solidFill>
            <a:srgbClr val="D9D4C9"/>
          </a:solidFill>
          <a:ln/>
        </p:spPr>
      </p:sp>
      <p:sp>
        <p:nvSpPr>
          <p:cNvPr id="6" name="Shape 3"/>
          <p:cNvSpPr/>
          <p:nvPr/>
        </p:nvSpPr>
        <p:spPr>
          <a:xfrm>
            <a:off x="6365200" y="2216706"/>
            <a:ext cx="510302" cy="510302"/>
          </a:xfrm>
          <a:prstGeom prst="roundRect">
            <a:avLst>
              <a:gd name="adj" fmla="val 6667"/>
            </a:avLst>
          </a:prstGeom>
          <a:solidFill>
            <a:srgbClr val="F3EEE3"/>
          </a:solidFill>
          <a:ln/>
        </p:spPr>
      </p:sp>
      <p:sp>
        <p:nvSpPr>
          <p:cNvPr id="7" name="Text 4"/>
          <p:cNvSpPr/>
          <p:nvPr/>
        </p:nvSpPr>
        <p:spPr>
          <a:xfrm>
            <a:off x="6540579" y="2301716"/>
            <a:ext cx="159544" cy="340281"/>
          </a:xfrm>
          <a:prstGeom prst="rect">
            <a:avLst/>
          </a:prstGeom>
          <a:noFill/>
          <a:ln/>
        </p:spPr>
        <p:txBody>
          <a:bodyPr wrap="none" lIns="0" tIns="0" rIns="0" bIns="0" rtlCol="0" anchor="t"/>
          <a:lstStyle/>
          <a:p>
            <a:pPr algn="ctr">
              <a:lnSpc>
                <a:spcPts val="2650"/>
              </a:lnSpc>
            </a:pPr>
            <a:r>
              <a:rPr lang="en-US" sz="2650" dirty="0">
                <a:solidFill>
                  <a:srgbClr val="2B4150"/>
                </a:solidFill>
                <a:ea typeface="MuseoModerno Medium" pitchFamily="34" charset="-122"/>
                <a:cs typeface="MuseoModerno Medium" pitchFamily="34" charset="-120"/>
              </a:rPr>
              <a:t>1</a:t>
            </a:r>
            <a:endParaRPr lang="en-US" sz="2650" dirty="0">
              <a:solidFill>
                <a:prstClr val="black"/>
              </a:solidFill>
            </a:endParaRPr>
          </a:p>
        </p:txBody>
      </p:sp>
      <p:sp>
        <p:nvSpPr>
          <p:cNvPr id="8" name="Text 5"/>
          <p:cNvSpPr/>
          <p:nvPr/>
        </p:nvSpPr>
        <p:spPr>
          <a:xfrm>
            <a:off x="7867888" y="2188369"/>
            <a:ext cx="2835235" cy="354330"/>
          </a:xfrm>
          <a:prstGeom prst="rect">
            <a:avLst/>
          </a:prstGeom>
          <a:noFill/>
          <a:ln/>
        </p:spPr>
        <p:txBody>
          <a:bodyPr wrap="none" lIns="0" tIns="0" rIns="0" bIns="0" rtlCol="0" anchor="t"/>
          <a:lstStyle/>
          <a:p>
            <a:pPr>
              <a:lnSpc>
                <a:spcPts val="2750"/>
              </a:lnSpc>
            </a:pPr>
            <a:r>
              <a:rPr lang="en-US" sz="2200" dirty="0">
                <a:solidFill>
                  <a:srgbClr val="2B4150"/>
                </a:solidFill>
                <a:ea typeface="MuseoModerno Medium" pitchFamily="34" charset="-122"/>
                <a:cs typeface="MuseoModerno Medium" pitchFamily="34" charset="-120"/>
              </a:rPr>
              <a:t>Αποχωρισμός</a:t>
            </a:r>
            <a:endParaRPr lang="en-US" sz="2200" dirty="0">
              <a:solidFill>
                <a:prstClr val="black"/>
              </a:solidFill>
            </a:endParaRPr>
          </a:p>
        </p:txBody>
      </p:sp>
      <p:sp>
        <p:nvSpPr>
          <p:cNvPr id="9" name="Text 6"/>
          <p:cNvSpPr/>
          <p:nvPr/>
        </p:nvSpPr>
        <p:spPr>
          <a:xfrm>
            <a:off x="7867888" y="2678787"/>
            <a:ext cx="5968722" cy="725805"/>
          </a:xfrm>
          <a:prstGeom prst="rect">
            <a:avLst/>
          </a:prstGeom>
          <a:noFill/>
          <a:ln/>
        </p:spPr>
        <p:txBody>
          <a:bodyPr wrap="square" lIns="0" tIns="0" rIns="0" bIns="0" rtlCol="0" anchor="t"/>
          <a:lstStyle/>
          <a:p>
            <a:pPr>
              <a:lnSpc>
                <a:spcPts val="2850"/>
              </a:lnSpc>
            </a:pPr>
            <a:r>
              <a:rPr lang="en-US" sz="1750" dirty="0">
                <a:solidFill>
                  <a:srgbClr val="2B4150"/>
                </a:solidFill>
                <a:ea typeface="Source Sans Pro" pitchFamily="34" charset="-122"/>
                <a:cs typeface="Source Sans Pro" pitchFamily="34" charset="-120"/>
              </a:rPr>
              <a:t>Ένας συντακτικός όρος αποχωρίζεται από άλλον με τον οποίον συνδέεται</a:t>
            </a:r>
            <a:endParaRPr lang="en-US" sz="1750" dirty="0">
              <a:solidFill>
                <a:prstClr val="black"/>
              </a:solidFill>
            </a:endParaRPr>
          </a:p>
        </p:txBody>
      </p:sp>
      <p:sp>
        <p:nvSpPr>
          <p:cNvPr id="10" name="Shape 7"/>
          <p:cNvSpPr/>
          <p:nvPr/>
        </p:nvSpPr>
        <p:spPr>
          <a:xfrm>
            <a:off x="6845022" y="4353282"/>
            <a:ext cx="793790" cy="30480"/>
          </a:xfrm>
          <a:prstGeom prst="roundRect">
            <a:avLst>
              <a:gd name="adj" fmla="val 111628"/>
            </a:avLst>
          </a:prstGeom>
          <a:solidFill>
            <a:srgbClr val="D9D4C9"/>
          </a:solidFill>
          <a:ln/>
        </p:spPr>
      </p:sp>
      <p:sp>
        <p:nvSpPr>
          <p:cNvPr id="11" name="Shape 8"/>
          <p:cNvSpPr/>
          <p:nvPr/>
        </p:nvSpPr>
        <p:spPr>
          <a:xfrm>
            <a:off x="6365200" y="4113371"/>
            <a:ext cx="510302" cy="510302"/>
          </a:xfrm>
          <a:prstGeom prst="roundRect">
            <a:avLst>
              <a:gd name="adj" fmla="val 6667"/>
            </a:avLst>
          </a:prstGeom>
          <a:solidFill>
            <a:srgbClr val="F3EEE3"/>
          </a:solidFill>
          <a:ln/>
        </p:spPr>
      </p:sp>
      <p:sp>
        <p:nvSpPr>
          <p:cNvPr id="12" name="Text 9"/>
          <p:cNvSpPr/>
          <p:nvPr/>
        </p:nvSpPr>
        <p:spPr>
          <a:xfrm>
            <a:off x="6525697" y="4198382"/>
            <a:ext cx="189190" cy="340281"/>
          </a:xfrm>
          <a:prstGeom prst="rect">
            <a:avLst/>
          </a:prstGeom>
          <a:noFill/>
          <a:ln/>
        </p:spPr>
        <p:txBody>
          <a:bodyPr wrap="none" lIns="0" tIns="0" rIns="0" bIns="0" rtlCol="0" anchor="t"/>
          <a:lstStyle/>
          <a:p>
            <a:pPr algn="ctr">
              <a:lnSpc>
                <a:spcPts val="2650"/>
              </a:lnSpc>
            </a:pPr>
            <a:r>
              <a:rPr lang="en-US" sz="2650" dirty="0">
                <a:solidFill>
                  <a:srgbClr val="2B4150"/>
                </a:solidFill>
                <a:ea typeface="MuseoModerno Medium" pitchFamily="34" charset="-122"/>
                <a:cs typeface="MuseoModerno Medium" pitchFamily="34" charset="-120"/>
              </a:rPr>
              <a:t>2</a:t>
            </a:r>
            <a:endParaRPr lang="en-US" sz="2650" dirty="0">
              <a:solidFill>
                <a:prstClr val="black"/>
              </a:solidFill>
            </a:endParaRPr>
          </a:p>
        </p:txBody>
      </p:sp>
      <p:sp>
        <p:nvSpPr>
          <p:cNvPr id="13" name="Text 10"/>
          <p:cNvSpPr/>
          <p:nvPr/>
        </p:nvSpPr>
        <p:spPr>
          <a:xfrm>
            <a:off x="7867888" y="4085034"/>
            <a:ext cx="2835235" cy="354330"/>
          </a:xfrm>
          <a:prstGeom prst="rect">
            <a:avLst/>
          </a:prstGeom>
          <a:noFill/>
          <a:ln/>
        </p:spPr>
        <p:txBody>
          <a:bodyPr wrap="none" lIns="0" tIns="0" rIns="0" bIns="0" rtlCol="0" anchor="t"/>
          <a:lstStyle/>
          <a:p>
            <a:pPr>
              <a:lnSpc>
                <a:spcPts val="2750"/>
              </a:lnSpc>
            </a:pPr>
            <a:r>
              <a:rPr lang="en-US" sz="2200" dirty="0">
                <a:solidFill>
                  <a:srgbClr val="2B4150"/>
                </a:solidFill>
                <a:ea typeface="MuseoModerno Medium" pitchFamily="34" charset="-122"/>
                <a:cs typeface="MuseoModerno Medium" pitchFamily="34" charset="-120"/>
              </a:rPr>
              <a:t>Παρεμβολή</a:t>
            </a:r>
            <a:endParaRPr lang="en-US" sz="2200" dirty="0">
              <a:solidFill>
                <a:prstClr val="black"/>
              </a:solidFill>
            </a:endParaRPr>
          </a:p>
        </p:txBody>
      </p:sp>
      <p:sp>
        <p:nvSpPr>
          <p:cNvPr id="14" name="Text 11"/>
          <p:cNvSpPr/>
          <p:nvPr/>
        </p:nvSpPr>
        <p:spPr>
          <a:xfrm>
            <a:off x="7867888" y="4575453"/>
            <a:ext cx="5968722" cy="362903"/>
          </a:xfrm>
          <a:prstGeom prst="rect">
            <a:avLst/>
          </a:prstGeom>
          <a:noFill/>
          <a:ln/>
        </p:spPr>
        <p:txBody>
          <a:bodyPr wrap="none" lIns="0" tIns="0" rIns="0" bIns="0" rtlCol="0" anchor="t"/>
          <a:lstStyle/>
          <a:p>
            <a:pPr>
              <a:lnSpc>
                <a:spcPts val="2850"/>
              </a:lnSpc>
            </a:pPr>
            <a:r>
              <a:rPr lang="en-US" sz="1750" dirty="0">
                <a:solidFill>
                  <a:srgbClr val="2B4150"/>
                </a:solidFill>
                <a:ea typeface="Source Sans Pro" pitchFamily="34" charset="-122"/>
                <a:cs typeface="Source Sans Pro" pitchFamily="34" charset="-120"/>
              </a:rPr>
              <a:t>λόγω παρεμβολής άλλων όρων</a:t>
            </a:r>
            <a:endParaRPr lang="en-US" sz="1750" dirty="0">
              <a:solidFill>
                <a:prstClr val="black"/>
              </a:solidFill>
            </a:endParaRPr>
          </a:p>
        </p:txBody>
      </p:sp>
      <p:sp>
        <p:nvSpPr>
          <p:cNvPr id="15" name="Shape 12"/>
          <p:cNvSpPr/>
          <p:nvPr/>
        </p:nvSpPr>
        <p:spPr>
          <a:xfrm>
            <a:off x="6845022" y="5887045"/>
            <a:ext cx="793790" cy="30480"/>
          </a:xfrm>
          <a:prstGeom prst="roundRect">
            <a:avLst>
              <a:gd name="adj" fmla="val 111628"/>
            </a:avLst>
          </a:prstGeom>
          <a:solidFill>
            <a:srgbClr val="D9D4C9"/>
          </a:solidFill>
          <a:ln/>
        </p:spPr>
      </p:sp>
      <p:sp>
        <p:nvSpPr>
          <p:cNvPr id="16" name="Shape 13"/>
          <p:cNvSpPr/>
          <p:nvPr/>
        </p:nvSpPr>
        <p:spPr>
          <a:xfrm>
            <a:off x="6365200" y="5647134"/>
            <a:ext cx="510302" cy="510302"/>
          </a:xfrm>
          <a:prstGeom prst="roundRect">
            <a:avLst>
              <a:gd name="adj" fmla="val 6667"/>
            </a:avLst>
          </a:prstGeom>
          <a:solidFill>
            <a:srgbClr val="F3EEE3"/>
          </a:solidFill>
          <a:ln/>
        </p:spPr>
      </p:sp>
      <p:sp>
        <p:nvSpPr>
          <p:cNvPr id="17" name="Text 14"/>
          <p:cNvSpPr/>
          <p:nvPr/>
        </p:nvSpPr>
        <p:spPr>
          <a:xfrm>
            <a:off x="6524744" y="5732145"/>
            <a:ext cx="191214" cy="340281"/>
          </a:xfrm>
          <a:prstGeom prst="rect">
            <a:avLst/>
          </a:prstGeom>
          <a:noFill/>
          <a:ln/>
        </p:spPr>
        <p:txBody>
          <a:bodyPr wrap="none" lIns="0" tIns="0" rIns="0" bIns="0" rtlCol="0" anchor="t"/>
          <a:lstStyle/>
          <a:p>
            <a:pPr algn="ctr">
              <a:lnSpc>
                <a:spcPts val="2650"/>
              </a:lnSpc>
            </a:pPr>
            <a:r>
              <a:rPr lang="en-US" sz="2650" dirty="0">
                <a:solidFill>
                  <a:srgbClr val="2B4150"/>
                </a:solidFill>
                <a:ea typeface="MuseoModerno Medium" pitchFamily="34" charset="-122"/>
                <a:cs typeface="MuseoModerno Medium" pitchFamily="34" charset="-120"/>
              </a:rPr>
              <a:t>3</a:t>
            </a:r>
            <a:endParaRPr lang="en-US" sz="2650" dirty="0">
              <a:solidFill>
                <a:prstClr val="black"/>
              </a:solidFill>
            </a:endParaRPr>
          </a:p>
        </p:txBody>
      </p:sp>
      <p:sp>
        <p:nvSpPr>
          <p:cNvPr id="18" name="Text 15"/>
          <p:cNvSpPr/>
          <p:nvPr/>
        </p:nvSpPr>
        <p:spPr>
          <a:xfrm>
            <a:off x="7867888" y="5618798"/>
            <a:ext cx="2835235" cy="354330"/>
          </a:xfrm>
          <a:prstGeom prst="rect">
            <a:avLst/>
          </a:prstGeom>
          <a:noFill/>
          <a:ln/>
        </p:spPr>
        <p:txBody>
          <a:bodyPr wrap="none" lIns="0" tIns="0" rIns="0" bIns="0" rtlCol="0" anchor="t"/>
          <a:lstStyle/>
          <a:p>
            <a:pPr>
              <a:lnSpc>
                <a:spcPts val="2750"/>
              </a:lnSpc>
            </a:pPr>
            <a:r>
              <a:rPr lang="en-US" sz="2200" dirty="0">
                <a:solidFill>
                  <a:srgbClr val="2B4150"/>
                </a:solidFill>
                <a:ea typeface="MuseoModerno Medium" pitchFamily="34" charset="-122"/>
                <a:cs typeface="MuseoModerno Medium" pitchFamily="34" charset="-120"/>
              </a:rPr>
              <a:t>Σκοπός</a:t>
            </a:r>
            <a:endParaRPr lang="en-US" sz="2200" dirty="0">
              <a:solidFill>
                <a:prstClr val="black"/>
              </a:solidFill>
            </a:endParaRPr>
          </a:p>
        </p:txBody>
      </p:sp>
      <p:sp>
        <p:nvSpPr>
          <p:cNvPr id="19" name="Text 16"/>
          <p:cNvSpPr/>
          <p:nvPr/>
        </p:nvSpPr>
        <p:spPr>
          <a:xfrm>
            <a:off x="7867888" y="6109216"/>
            <a:ext cx="5968722" cy="362903"/>
          </a:xfrm>
          <a:prstGeom prst="rect">
            <a:avLst/>
          </a:prstGeom>
          <a:noFill/>
          <a:ln/>
        </p:spPr>
        <p:txBody>
          <a:bodyPr wrap="none" lIns="0" tIns="0" rIns="0" bIns="0" rtlCol="0" anchor="t"/>
          <a:lstStyle/>
          <a:p>
            <a:pPr>
              <a:lnSpc>
                <a:spcPts val="2850"/>
              </a:lnSpc>
            </a:pPr>
            <a:r>
              <a:rPr lang="en-US" sz="1750" dirty="0">
                <a:solidFill>
                  <a:srgbClr val="2B4150"/>
                </a:solidFill>
                <a:ea typeface="Source Sans Pro" pitchFamily="34" charset="-122"/>
                <a:cs typeface="Source Sans Pro" pitchFamily="34" charset="-120"/>
              </a:rPr>
              <a:t>με σκοπό τον τονικό και σημασιολογικό επιτονισμό</a:t>
            </a:r>
            <a:endParaRPr lang="en-US" sz="1750" dirty="0">
              <a:solidFill>
                <a:prstClr val="black"/>
              </a:solidFill>
            </a:endParaRPr>
          </a:p>
        </p:txBody>
      </p:sp>
      <p:sp>
        <p:nvSpPr>
          <p:cNvPr id="20" name="Text 17"/>
          <p:cNvSpPr/>
          <p:nvPr/>
        </p:nvSpPr>
        <p:spPr>
          <a:xfrm>
            <a:off x="6280190" y="6954083"/>
            <a:ext cx="7556421" cy="362903"/>
          </a:xfrm>
          <a:prstGeom prst="rect">
            <a:avLst/>
          </a:prstGeom>
          <a:noFill/>
          <a:ln/>
        </p:spPr>
        <p:txBody>
          <a:bodyPr wrap="none" lIns="0" tIns="0" rIns="0" bIns="0" rtlCol="0" anchor="t"/>
          <a:lstStyle/>
          <a:p>
            <a:pPr>
              <a:lnSpc>
                <a:spcPts val="2850"/>
              </a:lnSpc>
            </a:pPr>
            <a:r>
              <a:rPr lang="en-US" sz="1750" dirty="0">
                <a:solidFill>
                  <a:srgbClr val="2B4150"/>
                </a:solidFill>
                <a:ea typeface="Source Sans Pro" pitchFamily="34" charset="-122"/>
                <a:cs typeface="Source Sans Pro" pitchFamily="34" charset="-120"/>
              </a:rPr>
              <a:t>Παράδειγμα: Άκρα του τάφου σιωπή στον κάμπο βασιλεύει.</a:t>
            </a:r>
            <a:endParaRPr lang="en-US" sz="1750" dirty="0">
              <a:solidFill>
                <a:prstClr val="black"/>
              </a:solidFill>
            </a:endParaRPr>
          </a:p>
        </p:txBody>
      </p:sp>
    </p:spTree>
    <p:extLst>
      <p:ext uri="{BB962C8B-B14F-4D97-AF65-F5344CB8AC3E}">
        <p14:creationId xmlns:p14="http://schemas.microsoft.com/office/powerpoint/2010/main" val="29867402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539121"/>
            <a:ext cx="5670590" cy="708779"/>
          </a:xfrm>
          <a:prstGeom prst="rect">
            <a:avLst/>
          </a:prstGeom>
          <a:noFill/>
          <a:ln/>
        </p:spPr>
        <p:txBody>
          <a:bodyPr wrap="none" lIns="0" tIns="0" rIns="0" bIns="0" rtlCol="0" anchor="t"/>
          <a:lstStyle/>
          <a:p>
            <a:pPr>
              <a:lnSpc>
                <a:spcPts val="5550"/>
              </a:lnSpc>
            </a:pPr>
            <a:r>
              <a:rPr lang="en-US" sz="4450" dirty="0">
                <a:solidFill>
                  <a:srgbClr val="124E73"/>
                </a:solidFill>
                <a:ea typeface="MuseoModerno Medium" pitchFamily="34" charset="-122"/>
                <a:cs typeface="MuseoModerno Medium" pitchFamily="34" charset="-120"/>
              </a:rPr>
              <a:t>Υπερβολή</a:t>
            </a:r>
            <a:endParaRPr lang="en-US" sz="4450" dirty="0">
              <a:solidFill>
                <a:prstClr val="black"/>
              </a:solidFill>
            </a:endParaRPr>
          </a:p>
        </p:txBody>
      </p:sp>
      <p:sp>
        <p:nvSpPr>
          <p:cNvPr id="4" name="Shape 1"/>
          <p:cNvSpPr/>
          <p:nvPr/>
        </p:nvSpPr>
        <p:spPr>
          <a:xfrm>
            <a:off x="793790" y="2588062"/>
            <a:ext cx="3664863" cy="3121462"/>
          </a:xfrm>
          <a:prstGeom prst="roundRect">
            <a:avLst>
              <a:gd name="adj" fmla="val 1090"/>
            </a:avLst>
          </a:prstGeom>
          <a:solidFill>
            <a:srgbClr val="F3EEE3"/>
          </a:solidFill>
          <a:ln/>
        </p:spPr>
      </p:sp>
      <p:sp>
        <p:nvSpPr>
          <p:cNvPr id="5" name="Text 2"/>
          <p:cNvSpPr/>
          <p:nvPr/>
        </p:nvSpPr>
        <p:spPr>
          <a:xfrm>
            <a:off x="1020604" y="2814876"/>
            <a:ext cx="2835235" cy="354330"/>
          </a:xfrm>
          <a:prstGeom prst="rect">
            <a:avLst/>
          </a:prstGeom>
          <a:noFill/>
          <a:ln/>
        </p:spPr>
        <p:txBody>
          <a:bodyPr wrap="none" lIns="0" tIns="0" rIns="0" bIns="0" rtlCol="0" anchor="t"/>
          <a:lstStyle/>
          <a:p>
            <a:pPr>
              <a:lnSpc>
                <a:spcPts val="2750"/>
              </a:lnSpc>
            </a:pPr>
            <a:r>
              <a:rPr lang="en-US" sz="2200" dirty="0">
                <a:solidFill>
                  <a:srgbClr val="2B4150"/>
                </a:solidFill>
                <a:ea typeface="MuseoModerno Medium" pitchFamily="34" charset="-122"/>
                <a:cs typeface="MuseoModerno Medium" pitchFamily="34" charset="-120"/>
              </a:rPr>
              <a:t>Ορισμός</a:t>
            </a:r>
            <a:endParaRPr lang="en-US" sz="2200" dirty="0">
              <a:solidFill>
                <a:prstClr val="black"/>
              </a:solidFill>
            </a:endParaRPr>
          </a:p>
        </p:txBody>
      </p:sp>
      <p:sp>
        <p:nvSpPr>
          <p:cNvPr id="6" name="Text 3"/>
          <p:cNvSpPr/>
          <p:nvPr/>
        </p:nvSpPr>
        <p:spPr>
          <a:xfrm>
            <a:off x="1020604" y="3305294"/>
            <a:ext cx="3211235" cy="2177415"/>
          </a:xfrm>
          <a:prstGeom prst="rect">
            <a:avLst/>
          </a:prstGeom>
          <a:noFill/>
          <a:ln/>
        </p:spPr>
        <p:txBody>
          <a:bodyPr wrap="square" lIns="0" tIns="0" rIns="0" bIns="0" rtlCol="0" anchor="t"/>
          <a:lstStyle/>
          <a:p>
            <a:pPr>
              <a:lnSpc>
                <a:spcPts val="2850"/>
              </a:lnSpc>
            </a:pPr>
            <a:r>
              <a:rPr lang="en-US" sz="1750" dirty="0">
                <a:solidFill>
                  <a:srgbClr val="2B4150"/>
                </a:solidFill>
                <a:ea typeface="Source Sans Pro" pitchFamily="34" charset="-122"/>
                <a:cs typeface="Source Sans Pro" pitchFamily="34" charset="-120"/>
              </a:rPr>
              <a:t>Παρουσιάζεται μία ενέργεια, μία ιδιότητα, μία κατάσταση μεγαλοποιημένη σε βαθμό που βρίσκεται έξω από την πραγματικότητα και τα φυσικά όρια.</a:t>
            </a:r>
            <a:endParaRPr lang="en-US" sz="1750" dirty="0">
              <a:solidFill>
                <a:prstClr val="black"/>
              </a:solidFill>
            </a:endParaRPr>
          </a:p>
        </p:txBody>
      </p:sp>
      <p:sp>
        <p:nvSpPr>
          <p:cNvPr id="7" name="Shape 4"/>
          <p:cNvSpPr/>
          <p:nvPr/>
        </p:nvSpPr>
        <p:spPr>
          <a:xfrm>
            <a:off x="4685467" y="2588062"/>
            <a:ext cx="3664863" cy="3121462"/>
          </a:xfrm>
          <a:prstGeom prst="roundRect">
            <a:avLst>
              <a:gd name="adj" fmla="val 1090"/>
            </a:avLst>
          </a:prstGeom>
          <a:solidFill>
            <a:srgbClr val="F3EEE3"/>
          </a:solidFill>
          <a:ln/>
        </p:spPr>
      </p:sp>
      <p:sp>
        <p:nvSpPr>
          <p:cNvPr id="8" name="Text 5"/>
          <p:cNvSpPr/>
          <p:nvPr/>
        </p:nvSpPr>
        <p:spPr>
          <a:xfrm>
            <a:off x="4912281" y="2814876"/>
            <a:ext cx="2835235" cy="354330"/>
          </a:xfrm>
          <a:prstGeom prst="rect">
            <a:avLst/>
          </a:prstGeom>
          <a:noFill/>
          <a:ln/>
        </p:spPr>
        <p:txBody>
          <a:bodyPr wrap="none" lIns="0" tIns="0" rIns="0" bIns="0" rtlCol="0" anchor="t"/>
          <a:lstStyle/>
          <a:p>
            <a:pPr>
              <a:lnSpc>
                <a:spcPts val="2750"/>
              </a:lnSpc>
            </a:pPr>
            <a:r>
              <a:rPr lang="en-US" sz="2200" dirty="0">
                <a:solidFill>
                  <a:srgbClr val="2B4150"/>
                </a:solidFill>
                <a:ea typeface="MuseoModerno Medium" pitchFamily="34" charset="-122"/>
                <a:cs typeface="MuseoModerno Medium" pitchFamily="34" charset="-120"/>
              </a:rPr>
              <a:t>Αποτέλεσμα</a:t>
            </a:r>
            <a:endParaRPr lang="en-US" sz="2200" dirty="0">
              <a:solidFill>
                <a:prstClr val="black"/>
              </a:solidFill>
            </a:endParaRPr>
          </a:p>
        </p:txBody>
      </p:sp>
      <p:sp>
        <p:nvSpPr>
          <p:cNvPr id="9" name="Text 6"/>
          <p:cNvSpPr/>
          <p:nvPr/>
        </p:nvSpPr>
        <p:spPr>
          <a:xfrm>
            <a:off x="4912281" y="3305294"/>
            <a:ext cx="3211235" cy="1088708"/>
          </a:xfrm>
          <a:prstGeom prst="rect">
            <a:avLst/>
          </a:prstGeom>
          <a:noFill/>
          <a:ln/>
        </p:spPr>
        <p:txBody>
          <a:bodyPr wrap="square" lIns="0" tIns="0" rIns="0" bIns="0" rtlCol="0" anchor="t"/>
          <a:lstStyle/>
          <a:p>
            <a:pPr>
              <a:lnSpc>
                <a:spcPts val="2850"/>
              </a:lnSpc>
            </a:pPr>
            <a:r>
              <a:rPr lang="en-US" sz="1750" dirty="0">
                <a:solidFill>
                  <a:srgbClr val="2B4150"/>
                </a:solidFill>
                <a:ea typeface="Source Sans Pro" pitchFamily="34" charset="-122"/>
                <a:cs typeface="Source Sans Pro" pitchFamily="34" charset="-120"/>
              </a:rPr>
              <a:t>Δημιουργείται ισχυρή εντύπωση κι ο λόγος αποκτά ζωηρότητα και παραστατικότητα.</a:t>
            </a:r>
            <a:endParaRPr lang="en-US" sz="1750" dirty="0">
              <a:solidFill>
                <a:prstClr val="black"/>
              </a:solidFill>
            </a:endParaRPr>
          </a:p>
        </p:txBody>
      </p:sp>
      <p:sp>
        <p:nvSpPr>
          <p:cNvPr id="10" name="Text 7"/>
          <p:cNvSpPr/>
          <p:nvPr/>
        </p:nvSpPr>
        <p:spPr>
          <a:xfrm>
            <a:off x="793790" y="5964674"/>
            <a:ext cx="7556421" cy="725805"/>
          </a:xfrm>
          <a:prstGeom prst="rect">
            <a:avLst/>
          </a:prstGeom>
          <a:noFill/>
          <a:ln/>
        </p:spPr>
        <p:txBody>
          <a:bodyPr wrap="square" lIns="0" tIns="0" rIns="0" bIns="0" rtlCol="0" anchor="t"/>
          <a:lstStyle/>
          <a:p>
            <a:pPr>
              <a:lnSpc>
                <a:spcPts val="2850"/>
              </a:lnSpc>
            </a:pPr>
            <a:r>
              <a:rPr lang="en-US" sz="1750" dirty="0">
                <a:solidFill>
                  <a:srgbClr val="2B4150"/>
                </a:solidFill>
                <a:ea typeface="Source Sans Pro" pitchFamily="34" charset="-122"/>
                <a:cs typeface="Source Sans Pro" pitchFamily="34" charset="-120"/>
              </a:rPr>
              <a:t>Παράδειγμα: Στο έμπα χίλιους έκοψε, στο έβγα δυο χιλιάδες / και στ' άλλο στριφογύρισμα δεν ήβρηκε να κόψει.</a:t>
            </a:r>
            <a:endParaRPr lang="en-US" sz="1750" dirty="0">
              <a:solidFill>
                <a:prstClr val="black"/>
              </a:solidFill>
            </a:endParaRPr>
          </a:p>
        </p:txBody>
      </p:sp>
    </p:spTree>
    <p:extLst>
      <p:ext uri="{BB962C8B-B14F-4D97-AF65-F5344CB8AC3E}">
        <p14:creationId xmlns:p14="http://schemas.microsoft.com/office/powerpoint/2010/main" val="15731129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00061" y="722590"/>
            <a:ext cx="7716679" cy="1274445"/>
          </a:xfrm>
          <a:prstGeom prst="rect">
            <a:avLst/>
          </a:prstGeom>
          <a:noFill/>
          <a:ln/>
        </p:spPr>
        <p:txBody>
          <a:bodyPr wrap="square" lIns="0" tIns="0" rIns="0" bIns="0" rtlCol="0" anchor="t"/>
          <a:lstStyle/>
          <a:p>
            <a:pPr>
              <a:lnSpc>
                <a:spcPts val="5000"/>
              </a:lnSpc>
            </a:pPr>
            <a:r>
              <a:rPr lang="en-US" sz="4000" dirty="0">
                <a:solidFill>
                  <a:srgbClr val="124E73"/>
                </a:solidFill>
                <a:ea typeface="MuseoModerno Medium" pitchFamily="34" charset="-122"/>
                <a:cs typeface="MuseoModerno Medium" pitchFamily="34" charset="-120"/>
              </a:rPr>
              <a:t>Η Σημασία των Σχημάτων Λόγου</a:t>
            </a:r>
            <a:endParaRPr lang="en-US" sz="4000" dirty="0">
              <a:solidFill>
                <a:prstClr val="black"/>
              </a:solidFill>
            </a:endParaRPr>
          </a:p>
        </p:txBody>
      </p:sp>
      <p:pic>
        <p:nvPicPr>
          <p:cNvPr id="4" name="Image 1" descr="preencoded.png"/>
          <p:cNvPicPr>
            <a:picLocks noChangeAspect="1"/>
          </p:cNvPicPr>
          <p:nvPr/>
        </p:nvPicPr>
        <p:blipFill>
          <a:blip r:embed="rId4"/>
          <a:stretch>
            <a:fillRect/>
          </a:stretch>
        </p:blipFill>
        <p:spPr>
          <a:xfrm>
            <a:off x="6200061" y="2302788"/>
            <a:ext cx="509707" cy="509707"/>
          </a:xfrm>
          <a:prstGeom prst="rect">
            <a:avLst/>
          </a:prstGeom>
        </p:spPr>
      </p:pic>
      <p:sp>
        <p:nvSpPr>
          <p:cNvPr id="5" name="Text 1"/>
          <p:cNvSpPr/>
          <p:nvPr/>
        </p:nvSpPr>
        <p:spPr>
          <a:xfrm>
            <a:off x="6200061" y="3016329"/>
            <a:ext cx="2548890" cy="318611"/>
          </a:xfrm>
          <a:prstGeom prst="rect">
            <a:avLst/>
          </a:prstGeom>
          <a:noFill/>
          <a:ln/>
        </p:spPr>
        <p:txBody>
          <a:bodyPr wrap="none" lIns="0" tIns="0" rIns="0" bIns="0" rtlCol="0" anchor="t"/>
          <a:lstStyle/>
          <a:p>
            <a:pPr>
              <a:lnSpc>
                <a:spcPts val="2500"/>
              </a:lnSpc>
            </a:pPr>
            <a:r>
              <a:rPr lang="en-US" sz="2000" dirty="0">
                <a:solidFill>
                  <a:srgbClr val="2B4150"/>
                </a:solidFill>
                <a:ea typeface="MuseoModerno Medium" pitchFamily="34" charset="-122"/>
                <a:cs typeface="MuseoModerno Medium" pitchFamily="34" charset="-120"/>
              </a:rPr>
              <a:t>Δημιουργικότητα</a:t>
            </a:r>
            <a:endParaRPr lang="en-US" sz="2000" dirty="0">
              <a:solidFill>
                <a:prstClr val="black"/>
              </a:solidFill>
            </a:endParaRPr>
          </a:p>
        </p:txBody>
      </p:sp>
      <p:sp>
        <p:nvSpPr>
          <p:cNvPr id="6" name="Text 2"/>
          <p:cNvSpPr/>
          <p:nvPr/>
        </p:nvSpPr>
        <p:spPr>
          <a:xfrm>
            <a:off x="6200061" y="3457218"/>
            <a:ext cx="3705463" cy="978694"/>
          </a:xfrm>
          <a:prstGeom prst="rect">
            <a:avLst/>
          </a:prstGeom>
          <a:noFill/>
          <a:ln/>
        </p:spPr>
        <p:txBody>
          <a:bodyPr wrap="square" lIns="0" tIns="0" rIns="0" bIns="0" rtlCol="0" anchor="t"/>
          <a:lstStyle/>
          <a:p>
            <a:pPr>
              <a:lnSpc>
                <a:spcPts val="2550"/>
              </a:lnSpc>
            </a:pPr>
            <a:r>
              <a:rPr lang="en-US" sz="1600" dirty="0">
                <a:solidFill>
                  <a:srgbClr val="2B4150"/>
                </a:solidFill>
                <a:ea typeface="Source Sans Pro" pitchFamily="34" charset="-122"/>
                <a:cs typeface="Source Sans Pro" pitchFamily="34" charset="-120"/>
              </a:rPr>
              <a:t>Τα σχήματα λόγου επιτρέπουν στους συγγραφείς και ομιλητές να εκφραστούν με πρωτότυπους και δημιουργικούς τρόπους.</a:t>
            </a:r>
            <a:endParaRPr lang="en-US" sz="1600" dirty="0">
              <a:solidFill>
                <a:prstClr val="black"/>
              </a:solidFill>
            </a:endParaRPr>
          </a:p>
        </p:txBody>
      </p:sp>
      <p:pic>
        <p:nvPicPr>
          <p:cNvPr id="7" name="Image 2" descr="preencoded.png"/>
          <p:cNvPicPr>
            <a:picLocks noChangeAspect="1"/>
          </p:cNvPicPr>
          <p:nvPr/>
        </p:nvPicPr>
        <p:blipFill>
          <a:blip r:embed="rId5"/>
          <a:stretch>
            <a:fillRect/>
          </a:stretch>
        </p:blipFill>
        <p:spPr>
          <a:xfrm>
            <a:off x="10211276" y="2302788"/>
            <a:ext cx="509707" cy="509707"/>
          </a:xfrm>
          <a:prstGeom prst="rect">
            <a:avLst/>
          </a:prstGeom>
        </p:spPr>
      </p:pic>
      <p:sp>
        <p:nvSpPr>
          <p:cNvPr id="8" name="Text 3"/>
          <p:cNvSpPr/>
          <p:nvPr/>
        </p:nvSpPr>
        <p:spPr>
          <a:xfrm>
            <a:off x="10211276" y="3016329"/>
            <a:ext cx="2548890" cy="318611"/>
          </a:xfrm>
          <a:prstGeom prst="rect">
            <a:avLst/>
          </a:prstGeom>
          <a:noFill/>
          <a:ln/>
        </p:spPr>
        <p:txBody>
          <a:bodyPr wrap="none" lIns="0" tIns="0" rIns="0" bIns="0" rtlCol="0" anchor="t"/>
          <a:lstStyle/>
          <a:p>
            <a:pPr>
              <a:lnSpc>
                <a:spcPts val="2500"/>
              </a:lnSpc>
            </a:pPr>
            <a:r>
              <a:rPr lang="en-US" sz="2000" dirty="0">
                <a:solidFill>
                  <a:srgbClr val="2B4150"/>
                </a:solidFill>
                <a:ea typeface="MuseoModerno Medium" pitchFamily="34" charset="-122"/>
                <a:cs typeface="MuseoModerno Medium" pitchFamily="34" charset="-120"/>
              </a:rPr>
              <a:t>Έμφαση</a:t>
            </a:r>
            <a:endParaRPr lang="en-US" sz="2000" dirty="0">
              <a:solidFill>
                <a:prstClr val="black"/>
              </a:solidFill>
            </a:endParaRPr>
          </a:p>
        </p:txBody>
      </p:sp>
      <p:sp>
        <p:nvSpPr>
          <p:cNvPr id="9" name="Text 4"/>
          <p:cNvSpPr/>
          <p:nvPr/>
        </p:nvSpPr>
        <p:spPr>
          <a:xfrm>
            <a:off x="10211276" y="3457218"/>
            <a:ext cx="3705463" cy="978694"/>
          </a:xfrm>
          <a:prstGeom prst="rect">
            <a:avLst/>
          </a:prstGeom>
          <a:noFill/>
          <a:ln/>
        </p:spPr>
        <p:txBody>
          <a:bodyPr wrap="square" lIns="0" tIns="0" rIns="0" bIns="0" rtlCol="0" anchor="t"/>
          <a:lstStyle/>
          <a:p>
            <a:pPr>
              <a:lnSpc>
                <a:spcPts val="2550"/>
              </a:lnSpc>
            </a:pPr>
            <a:r>
              <a:rPr lang="en-US" sz="1600" dirty="0">
                <a:solidFill>
                  <a:srgbClr val="2B4150"/>
                </a:solidFill>
                <a:ea typeface="Source Sans Pro" pitchFamily="34" charset="-122"/>
                <a:cs typeface="Source Sans Pro" pitchFamily="34" charset="-120"/>
              </a:rPr>
              <a:t>Προσδίδουν έμφαση σε συγκεκριμένες ιδέες ή συναισθήματα, κάνοντας το μήνυμα πιο ισχυρό.</a:t>
            </a:r>
            <a:endParaRPr lang="en-US" sz="1600" dirty="0">
              <a:solidFill>
                <a:prstClr val="black"/>
              </a:solidFill>
            </a:endParaRPr>
          </a:p>
        </p:txBody>
      </p:sp>
      <p:pic>
        <p:nvPicPr>
          <p:cNvPr id="10" name="Image 3" descr="preencoded.png"/>
          <p:cNvPicPr>
            <a:picLocks noChangeAspect="1"/>
          </p:cNvPicPr>
          <p:nvPr/>
        </p:nvPicPr>
        <p:blipFill>
          <a:blip r:embed="rId6"/>
          <a:stretch>
            <a:fillRect/>
          </a:stretch>
        </p:blipFill>
        <p:spPr>
          <a:xfrm>
            <a:off x="6200061" y="5047536"/>
            <a:ext cx="509707" cy="509707"/>
          </a:xfrm>
          <a:prstGeom prst="rect">
            <a:avLst/>
          </a:prstGeom>
        </p:spPr>
      </p:pic>
      <p:sp>
        <p:nvSpPr>
          <p:cNvPr id="11" name="Text 5"/>
          <p:cNvSpPr/>
          <p:nvPr/>
        </p:nvSpPr>
        <p:spPr>
          <a:xfrm>
            <a:off x="6200061" y="5761077"/>
            <a:ext cx="2548890" cy="318611"/>
          </a:xfrm>
          <a:prstGeom prst="rect">
            <a:avLst/>
          </a:prstGeom>
          <a:noFill/>
          <a:ln/>
        </p:spPr>
        <p:txBody>
          <a:bodyPr wrap="none" lIns="0" tIns="0" rIns="0" bIns="0" rtlCol="0" anchor="t"/>
          <a:lstStyle/>
          <a:p>
            <a:pPr>
              <a:lnSpc>
                <a:spcPts val="2500"/>
              </a:lnSpc>
            </a:pPr>
            <a:r>
              <a:rPr lang="en-US" sz="2000" dirty="0">
                <a:solidFill>
                  <a:srgbClr val="2B4150"/>
                </a:solidFill>
                <a:ea typeface="MuseoModerno Medium" pitchFamily="34" charset="-122"/>
                <a:cs typeface="MuseoModerno Medium" pitchFamily="34" charset="-120"/>
              </a:rPr>
              <a:t>Ζωντάνια</a:t>
            </a:r>
            <a:endParaRPr lang="en-US" sz="2000" dirty="0">
              <a:solidFill>
                <a:prstClr val="black"/>
              </a:solidFill>
            </a:endParaRPr>
          </a:p>
        </p:txBody>
      </p:sp>
      <p:sp>
        <p:nvSpPr>
          <p:cNvPr id="12" name="Text 6"/>
          <p:cNvSpPr/>
          <p:nvPr/>
        </p:nvSpPr>
        <p:spPr>
          <a:xfrm>
            <a:off x="6200061" y="6201966"/>
            <a:ext cx="3705463" cy="1304925"/>
          </a:xfrm>
          <a:prstGeom prst="rect">
            <a:avLst/>
          </a:prstGeom>
          <a:noFill/>
          <a:ln/>
        </p:spPr>
        <p:txBody>
          <a:bodyPr wrap="square" lIns="0" tIns="0" rIns="0" bIns="0" rtlCol="0" anchor="t"/>
          <a:lstStyle/>
          <a:p>
            <a:pPr>
              <a:lnSpc>
                <a:spcPts val="2550"/>
              </a:lnSpc>
            </a:pPr>
            <a:r>
              <a:rPr lang="en-US" sz="1600" dirty="0">
                <a:solidFill>
                  <a:srgbClr val="2B4150"/>
                </a:solidFill>
                <a:ea typeface="Source Sans Pro" pitchFamily="34" charset="-122"/>
                <a:cs typeface="Source Sans Pro" pitchFamily="34" charset="-120"/>
              </a:rPr>
              <a:t>Κάνουν το λόγο πιο ζωντανό και παραστατικό, βοηθώντας τον ακροατή ή αναγνώστη να οπτικοποιήσει και να συνδεθεί με το περιεχόμενο.</a:t>
            </a:r>
            <a:endParaRPr lang="en-US" sz="1600" dirty="0">
              <a:solidFill>
                <a:prstClr val="black"/>
              </a:solidFill>
            </a:endParaRPr>
          </a:p>
        </p:txBody>
      </p:sp>
    </p:spTree>
    <p:extLst>
      <p:ext uri="{BB962C8B-B14F-4D97-AF65-F5344CB8AC3E}">
        <p14:creationId xmlns:p14="http://schemas.microsoft.com/office/powerpoint/2010/main" val="13915151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461135"/>
            <a:ext cx="5670590" cy="708779"/>
          </a:xfrm>
          <a:prstGeom prst="rect">
            <a:avLst/>
          </a:prstGeom>
          <a:noFill/>
          <a:ln/>
        </p:spPr>
        <p:txBody>
          <a:bodyPr wrap="none" lIns="0" tIns="0" rIns="0" bIns="0" rtlCol="0" anchor="t"/>
          <a:lstStyle/>
          <a:p>
            <a:pPr>
              <a:lnSpc>
                <a:spcPts val="5550"/>
              </a:lnSpc>
            </a:pPr>
            <a:r>
              <a:rPr lang="en-US" sz="4450" dirty="0">
                <a:solidFill>
                  <a:srgbClr val="124E73"/>
                </a:solidFill>
                <a:ea typeface="MuseoModerno Medium" pitchFamily="34" charset="-122"/>
                <a:cs typeface="MuseoModerno Medium" pitchFamily="34" charset="-120"/>
              </a:rPr>
              <a:t>Συμπέρασμα</a:t>
            </a:r>
            <a:endParaRPr lang="en-US" sz="4450" dirty="0">
              <a:solidFill>
                <a:prstClr val="black"/>
              </a:solidFill>
            </a:endParaRPr>
          </a:p>
        </p:txBody>
      </p:sp>
      <p:sp>
        <p:nvSpPr>
          <p:cNvPr id="4" name="Shape 1"/>
          <p:cNvSpPr/>
          <p:nvPr/>
        </p:nvSpPr>
        <p:spPr>
          <a:xfrm>
            <a:off x="6280190" y="2765227"/>
            <a:ext cx="396835" cy="396835"/>
          </a:xfrm>
          <a:prstGeom prst="roundRect">
            <a:avLst>
              <a:gd name="adj" fmla="val 8574"/>
            </a:avLst>
          </a:prstGeom>
          <a:solidFill>
            <a:srgbClr val="F3EEE3"/>
          </a:solidFill>
          <a:ln/>
        </p:spPr>
      </p:sp>
      <p:sp>
        <p:nvSpPr>
          <p:cNvPr id="5" name="Text 2"/>
          <p:cNvSpPr/>
          <p:nvPr/>
        </p:nvSpPr>
        <p:spPr>
          <a:xfrm>
            <a:off x="6903839" y="2765227"/>
            <a:ext cx="2912150" cy="354330"/>
          </a:xfrm>
          <a:prstGeom prst="rect">
            <a:avLst/>
          </a:prstGeom>
          <a:noFill/>
          <a:ln/>
        </p:spPr>
        <p:txBody>
          <a:bodyPr wrap="none" lIns="0" tIns="0" rIns="0" bIns="0" rtlCol="0" anchor="t"/>
          <a:lstStyle/>
          <a:p>
            <a:pPr>
              <a:lnSpc>
                <a:spcPts val="2750"/>
              </a:lnSpc>
            </a:pPr>
            <a:r>
              <a:rPr lang="en-US" sz="2200" dirty="0">
                <a:solidFill>
                  <a:srgbClr val="2B4150"/>
                </a:solidFill>
                <a:ea typeface="MuseoModerno Medium" pitchFamily="34" charset="-122"/>
                <a:cs typeface="MuseoModerno Medium" pitchFamily="34" charset="-120"/>
              </a:rPr>
              <a:t>Πλούτος της Γλώσσας</a:t>
            </a:r>
            <a:endParaRPr lang="en-US" sz="2200" dirty="0">
              <a:solidFill>
                <a:prstClr val="black"/>
              </a:solidFill>
            </a:endParaRPr>
          </a:p>
        </p:txBody>
      </p:sp>
      <p:sp>
        <p:nvSpPr>
          <p:cNvPr id="6" name="Text 3"/>
          <p:cNvSpPr/>
          <p:nvPr/>
        </p:nvSpPr>
        <p:spPr>
          <a:xfrm>
            <a:off x="6903839" y="3255645"/>
            <a:ext cx="3041213" cy="1451610"/>
          </a:xfrm>
          <a:prstGeom prst="rect">
            <a:avLst/>
          </a:prstGeom>
          <a:noFill/>
          <a:ln/>
        </p:spPr>
        <p:txBody>
          <a:bodyPr wrap="square" lIns="0" tIns="0" rIns="0" bIns="0" rtlCol="0" anchor="t"/>
          <a:lstStyle/>
          <a:p>
            <a:pPr>
              <a:lnSpc>
                <a:spcPts val="2850"/>
              </a:lnSpc>
            </a:pPr>
            <a:r>
              <a:rPr lang="en-US" sz="1750" dirty="0">
                <a:solidFill>
                  <a:srgbClr val="2B4150"/>
                </a:solidFill>
                <a:ea typeface="Source Sans Pro" pitchFamily="34" charset="-122"/>
                <a:cs typeface="Source Sans Pro" pitchFamily="34" charset="-120"/>
              </a:rPr>
              <a:t>Τα σχήματα λόγου αναδεικνύουν τον πλούτο και την ευελιξία της ελληνικής γλώσσας.</a:t>
            </a:r>
            <a:endParaRPr lang="en-US" sz="1750" dirty="0">
              <a:solidFill>
                <a:prstClr val="black"/>
              </a:solidFill>
            </a:endParaRPr>
          </a:p>
        </p:txBody>
      </p:sp>
      <p:sp>
        <p:nvSpPr>
          <p:cNvPr id="7" name="Shape 4"/>
          <p:cNvSpPr/>
          <p:nvPr/>
        </p:nvSpPr>
        <p:spPr>
          <a:xfrm>
            <a:off x="10171867" y="2765227"/>
            <a:ext cx="396835" cy="396835"/>
          </a:xfrm>
          <a:prstGeom prst="roundRect">
            <a:avLst>
              <a:gd name="adj" fmla="val 8574"/>
            </a:avLst>
          </a:prstGeom>
          <a:solidFill>
            <a:srgbClr val="F3EEE3"/>
          </a:solidFill>
          <a:ln/>
        </p:spPr>
      </p:sp>
      <p:sp>
        <p:nvSpPr>
          <p:cNvPr id="8" name="Text 5"/>
          <p:cNvSpPr/>
          <p:nvPr/>
        </p:nvSpPr>
        <p:spPr>
          <a:xfrm>
            <a:off x="10795516" y="2765227"/>
            <a:ext cx="2835235" cy="354330"/>
          </a:xfrm>
          <a:prstGeom prst="rect">
            <a:avLst/>
          </a:prstGeom>
          <a:noFill/>
          <a:ln/>
        </p:spPr>
        <p:txBody>
          <a:bodyPr wrap="none" lIns="0" tIns="0" rIns="0" bIns="0" rtlCol="0" anchor="t"/>
          <a:lstStyle/>
          <a:p>
            <a:pPr>
              <a:lnSpc>
                <a:spcPts val="2750"/>
              </a:lnSpc>
            </a:pPr>
            <a:r>
              <a:rPr lang="en-US" sz="2200" dirty="0">
                <a:solidFill>
                  <a:srgbClr val="2B4150"/>
                </a:solidFill>
                <a:ea typeface="MuseoModerno Medium" pitchFamily="34" charset="-122"/>
                <a:cs typeface="MuseoModerno Medium" pitchFamily="34" charset="-120"/>
              </a:rPr>
              <a:t>Εκφραστική Δύναμη</a:t>
            </a:r>
            <a:endParaRPr lang="en-US" sz="2200" dirty="0">
              <a:solidFill>
                <a:prstClr val="black"/>
              </a:solidFill>
            </a:endParaRPr>
          </a:p>
        </p:txBody>
      </p:sp>
      <p:sp>
        <p:nvSpPr>
          <p:cNvPr id="9" name="Text 6"/>
          <p:cNvSpPr/>
          <p:nvPr/>
        </p:nvSpPr>
        <p:spPr>
          <a:xfrm>
            <a:off x="10795516" y="3255645"/>
            <a:ext cx="3041213" cy="1814513"/>
          </a:xfrm>
          <a:prstGeom prst="rect">
            <a:avLst/>
          </a:prstGeom>
          <a:noFill/>
          <a:ln/>
        </p:spPr>
        <p:txBody>
          <a:bodyPr wrap="square" lIns="0" tIns="0" rIns="0" bIns="0" rtlCol="0" anchor="t"/>
          <a:lstStyle/>
          <a:p>
            <a:pPr>
              <a:lnSpc>
                <a:spcPts val="2850"/>
              </a:lnSpc>
            </a:pPr>
            <a:r>
              <a:rPr lang="en-US" sz="1750" dirty="0">
                <a:solidFill>
                  <a:srgbClr val="2B4150"/>
                </a:solidFill>
                <a:ea typeface="Source Sans Pro" pitchFamily="34" charset="-122"/>
                <a:cs typeface="Source Sans Pro" pitchFamily="34" charset="-120"/>
              </a:rPr>
              <a:t>Προσφέρουν στους ομιλητές και συγγραφείς ισχυρά εργαλεία για να εκφράσουν σύνθετες ιδέες και συναισθήματα.</a:t>
            </a:r>
            <a:endParaRPr lang="en-US" sz="1750" dirty="0">
              <a:solidFill>
                <a:prstClr val="black"/>
              </a:solidFill>
            </a:endParaRPr>
          </a:p>
        </p:txBody>
      </p:sp>
      <p:sp>
        <p:nvSpPr>
          <p:cNvPr id="10" name="Shape 7"/>
          <p:cNvSpPr/>
          <p:nvPr/>
        </p:nvSpPr>
        <p:spPr>
          <a:xfrm>
            <a:off x="6280190" y="5552123"/>
            <a:ext cx="396835" cy="396835"/>
          </a:xfrm>
          <a:prstGeom prst="roundRect">
            <a:avLst>
              <a:gd name="adj" fmla="val 8574"/>
            </a:avLst>
          </a:prstGeom>
          <a:solidFill>
            <a:srgbClr val="F3EEE3"/>
          </a:solidFill>
          <a:ln/>
        </p:spPr>
      </p:sp>
      <p:sp>
        <p:nvSpPr>
          <p:cNvPr id="11" name="Text 8"/>
          <p:cNvSpPr/>
          <p:nvPr/>
        </p:nvSpPr>
        <p:spPr>
          <a:xfrm>
            <a:off x="6903839" y="5552123"/>
            <a:ext cx="2835235" cy="354330"/>
          </a:xfrm>
          <a:prstGeom prst="rect">
            <a:avLst/>
          </a:prstGeom>
          <a:noFill/>
          <a:ln/>
        </p:spPr>
        <p:txBody>
          <a:bodyPr wrap="none" lIns="0" tIns="0" rIns="0" bIns="0" rtlCol="0" anchor="t"/>
          <a:lstStyle/>
          <a:p>
            <a:pPr>
              <a:lnSpc>
                <a:spcPts val="2750"/>
              </a:lnSpc>
            </a:pPr>
            <a:r>
              <a:rPr lang="en-US" sz="2200" dirty="0">
                <a:solidFill>
                  <a:srgbClr val="2B4150"/>
                </a:solidFill>
                <a:ea typeface="MuseoModerno Medium" pitchFamily="34" charset="-122"/>
                <a:cs typeface="MuseoModerno Medium" pitchFamily="34" charset="-120"/>
              </a:rPr>
              <a:t>Διαχρονική Αξία</a:t>
            </a:r>
            <a:endParaRPr lang="en-US" sz="2200" dirty="0">
              <a:solidFill>
                <a:prstClr val="black"/>
              </a:solidFill>
            </a:endParaRPr>
          </a:p>
        </p:txBody>
      </p:sp>
      <p:sp>
        <p:nvSpPr>
          <p:cNvPr id="12" name="Text 9"/>
          <p:cNvSpPr/>
          <p:nvPr/>
        </p:nvSpPr>
        <p:spPr>
          <a:xfrm>
            <a:off x="6903839" y="6042541"/>
            <a:ext cx="6932771" cy="725805"/>
          </a:xfrm>
          <a:prstGeom prst="rect">
            <a:avLst/>
          </a:prstGeom>
          <a:noFill/>
          <a:ln/>
        </p:spPr>
        <p:txBody>
          <a:bodyPr wrap="square" lIns="0" tIns="0" rIns="0" bIns="0" rtlCol="0" anchor="t"/>
          <a:lstStyle/>
          <a:p>
            <a:pPr>
              <a:lnSpc>
                <a:spcPts val="2850"/>
              </a:lnSpc>
            </a:pPr>
            <a:r>
              <a:rPr lang="en-US" sz="1750" dirty="0">
                <a:solidFill>
                  <a:srgbClr val="2B4150"/>
                </a:solidFill>
                <a:ea typeface="Source Sans Pro" pitchFamily="34" charset="-122"/>
                <a:cs typeface="Source Sans Pro" pitchFamily="34" charset="-120"/>
              </a:rPr>
              <a:t>Η κατανόηση και χρήση των σχημάτων λόγου εμπλουτίζει τόσο τον προφορικό όσο και τον γραπτό λόγο, από την αρχαιότητα μέχρι σήμερα.</a:t>
            </a:r>
            <a:endParaRPr lang="en-US" sz="1750" dirty="0">
              <a:solidFill>
                <a:prstClr val="black"/>
              </a:solidFill>
            </a:endParaRPr>
          </a:p>
        </p:txBody>
      </p:sp>
    </p:spTree>
    <p:extLst>
      <p:ext uri="{BB962C8B-B14F-4D97-AF65-F5344CB8AC3E}">
        <p14:creationId xmlns:p14="http://schemas.microsoft.com/office/powerpoint/2010/main" val="9201358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2721412"/>
            <a:ext cx="5670590" cy="708779"/>
          </a:xfrm>
          <a:prstGeom prst="rect">
            <a:avLst/>
          </a:prstGeom>
          <a:noFill/>
          <a:ln/>
        </p:spPr>
        <p:txBody>
          <a:bodyPr wrap="none" lIns="0" tIns="0" rIns="0" bIns="0" rtlCol="0" anchor="t"/>
          <a:lstStyle/>
          <a:p>
            <a:pPr marL="0" indent="0">
              <a:lnSpc>
                <a:spcPts val="5550"/>
              </a:lnSpc>
              <a:buNone/>
            </a:pPr>
            <a:r>
              <a:rPr lang="en-US" sz="4450" dirty="0">
                <a:solidFill>
                  <a:srgbClr val="124E73"/>
                </a:solidFill>
                <a:ea typeface="MuseoModerno Medium" pitchFamily="34" charset="-122"/>
                <a:cs typeface="MuseoModerno Medium" pitchFamily="34" charset="-120"/>
              </a:rPr>
              <a:t>Ανακόλουθο</a:t>
            </a:r>
            <a:endParaRPr lang="en-US" sz="4450" dirty="0"/>
          </a:p>
        </p:txBody>
      </p:sp>
      <p:sp>
        <p:nvSpPr>
          <p:cNvPr id="3" name="Text 1"/>
          <p:cNvSpPr/>
          <p:nvPr/>
        </p:nvSpPr>
        <p:spPr>
          <a:xfrm>
            <a:off x="793790" y="3997166"/>
            <a:ext cx="2835235" cy="354330"/>
          </a:xfrm>
          <a:prstGeom prst="rect">
            <a:avLst/>
          </a:prstGeom>
          <a:noFill/>
          <a:ln/>
        </p:spPr>
        <p:txBody>
          <a:bodyPr wrap="none" lIns="0" tIns="0" rIns="0" bIns="0" rtlCol="0" anchor="t"/>
          <a:lstStyle/>
          <a:p>
            <a:pPr marL="0" indent="0">
              <a:lnSpc>
                <a:spcPts val="2750"/>
              </a:lnSpc>
              <a:buNone/>
            </a:pPr>
            <a:r>
              <a:rPr lang="en-US" sz="2200" dirty="0">
                <a:solidFill>
                  <a:srgbClr val="124E73"/>
                </a:solidFill>
                <a:ea typeface="MuseoModerno Medium" pitchFamily="34" charset="-122"/>
                <a:cs typeface="MuseoModerno Medium" pitchFamily="34" charset="-120"/>
              </a:rPr>
              <a:t>Ορισμός</a:t>
            </a:r>
            <a:endParaRPr lang="en-US" sz="2200" dirty="0"/>
          </a:p>
        </p:txBody>
      </p:sp>
      <p:sp>
        <p:nvSpPr>
          <p:cNvPr id="4" name="Text 2"/>
          <p:cNvSpPr/>
          <p:nvPr/>
        </p:nvSpPr>
        <p:spPr>
          <a:xfrm>
            <a:off x="793790" y="4578310"/>
            <a:ext cx="6244709" cy="725805"/>
          </a:xfrm>
          <a:prstGeom prst="rect">
            <a:avLst/>
          </a:prstGeom>
          <a:noFill/>
          <a:ln/>
        </p:spPr>
        <p:txBody>
          <a:bodyPr wrap="square" lIns="0" tIns="0" rIns="0" bIns="0" rtlCol="0" anchor="t"/>
          <a:lstStyle/>
          <a:p>
            <a:pPr marL="0" indent="0">
              <a:lnSpc>
                <a:spcPts val="2850"/>
              </a:lnSpc>
              <a:buNone/>
            </a:pPr>
            <a:r>
              <a:rPr lang="en-US" sz="1750" dirty="0">
                <a:solidFill>
                  <a:srgbClr val="2B4150"/>
                </a:solidFill>
                <a:ea typeface="Source Sans Pro" pitchFamily="34" charset="-122"/>
                <a:cs typeface="Source Sans Pro" pitchFamily="34" charset="-120"/>
              </a:rPr>
              <a:t>Οι λέξεις που έπονται δε βρίσκονται σε συντακτική συμφωνία με τις προηγούμενες, δημιουργώντας έτσι υφολογικές διακυμάνσεις.</a:t>
            </a:r>
            <a:endParaRPr lang="en-US" sz="1750" dirty="0"/>
          </a:p>
        </p:txBody>
      </p:sp>
      <p:sp>
        <p:nvSpPr>
          <p:cNvPr id="5" name="Text 3"/>
          <p:cNvSpPr/>
          <p:nvPr/>
        </p:nvSpPr>
        <p:spPr>
          <a:xfrm>
            <a:off x="7599521" y="3997166"/>
            <a:ext cx="2835235" cy="354330"/>
          </a:xfrm>
          <a:prstGeom prst="rect">
            <a:avLst/>
          </a:prstGeom>
          <a:noFill/>
          <a:ln/>
        </p:spPr>
        <p:txBody>
          <a:bodyPr wrap="none" lIns="0" tIns="0" rIns="0" bIns="0" rtlCol="0" anchor="t"/>
          <a:lstStyle/>
          <a:p>
            <a:pPr marL="0" indent="0">
              <a:lnSpc>
                <a:spcPts val="2750"/>
              </a:lnSpc>
              <a:buNone/>
            </a:pPr>
            <a:r>
              <a:rPr lang="en-US" sz="2200" dirty="0">
                <a:solidFill>
                  <a:srgbClr val="124E73"/>
                </a:solidFill>
                <a:ea typeface="MuseoModerno Medium" pitchFamily="34" charset="-122"/>
                <a:cs typeface="MuseoModerno Medium" pitchFamily="34" charset="-120"/>
              </a:rPr>
              <a:t>Παράδειγμα</a:t>
            </a:r>
            <a:endParaRPr lang="en-US" sz="2200" dirty="0"/>
          </a:p>
        </p:txBody>
      </p:sp>
      <p:sp>
        <p:nvSpPr>
          <p:cNvPr id="6" name="Text 4"/>
          <p:cNvSpPr/>
          <p:nvPr/>
        </p:nvSpPr>
        <p:spPr>
          <a:xfrm>
            <a:off x="7599521" y="4578310"/>
            <a:ext cx="6244709" cy="362903"/>
          </a:xfrm>
          <a:prstGeom prst="rect">
            <a:avLst/>
          </a:prstGeom>
          <a:noFill/>
          <a:ln/>
        </p:spPr>
        <p:txBody>
          <a:bodyPr wrap="none" lIns="0" tIns="0" rIns="0" bIns="0" rtlCol="0" anchor="t"/>
          <a:lstStyle/>
          <a:p>
            <a:pPr marL="0" indent="0">
              <a:lnSpc>
                <a:spcPts val="2850"/>
              </a:lnSpc>
              <a:buNone/>
            </a:pPr>
            <a:r>
              <a:rPr lang="en-US" sz="1750" dirty="0">
                <a:solidFill>
                  <a:srgbClr val="2B4150"/>
                </a:solidFill>
                <a:ea typeface="Source Sans Pro" pitchFamily="34" charset="-122"/>
                <a:cs typeface="Source Sans Pro" pitchFamily="34" charset="-120"/>
              </a:rPr>
              <a:t>Εγώ η γνώμη μου είναι πως σε συμφέρει.</a:t>
            </a:r>
            <a:endParaRPr lang="en-US" sz="175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988463"/>
            <a:ext cx="5670590" cy="708779"/>
          </a:xfrm>
          <a:prstGeom prst="rect">
            <a:avLst/>
          </a:prstGeom>
          <a:noFill/>
          <a:ln/>
        </p:spPr>
        <p:txBody>
          <a:bodyPr wrap="none" lIns="0" tIns="0" rIns="0" bIns="0" rtlCol="0" anchor="t"/>
          <a:lstStyle/>
          <a:p>
            <a:pPr marL="0" indent="0">
              <a:lnSpc>
                <a:spcPts val="5550"/>
              </a:lnSpc>
              <a:buNone/>
            </a:pPr>
            <a:r>
              <a:rPr lang="en-US" sz="4450" dirty="0">
                <a:solidFill>
                  <a:srgbClr val="124E73"/>
                </a:solidFill>
                <a:ea typeface="MuseoModerno Medium" pitchFamily="34" charset="-122"/>
                <a:cs typeface="MuseoModerno Medium" pitchFamily="34" charset="-120"/>
              </a:rPr>
              <a:t>Αναστροφή</a:t>
            </a:r>
            <a:endParaRPr lang="en-US" sz="4450" dirty="0"/>
          </a:p>
        </p:txBody>
      </p:sp>
      <p:sp>
        <p:nvSpPr>
          <p:cNvPr id="4" name="Shape 1"/>
          <p:cNvSpPr/>
          <p:nvPr/>
        </p:nvSpPr>
        <p:spPr>
          <a:xfrm>
            <a:off x="6280190" y="3037403"/>
            <a:ext cx="3664863" cy="1669852"/>
          </a:xfrm>
          <a:prstGeom prst="roundRect">
            <a:avLst>
              <a:gd name="adj" fmla="val 2038"/>
            </a:avLst>
          </a:prstGeom>
          <a:solidFill>
            <a:srgbClr val="F3EEE3"/>
          </a:solidFill>
          <a:ln/>
        </p:spPr>
      </p:sp>
      <p:sp>
        <p:nvSpPr>
          <p:cNvPr id="5" name="Text 2"/>
          <p:cNvSpPr/>
          <p:nvPr/>
        </p:nvSpPr>
        <p:spPr>
          <a:xfrm>
            <a:off x="6507004" y="3264218"/>
            <a:ext cx="2835235" cy="354330"/>
          </a:xfrm>
          <a:prstGeom prst="rect">
            <a:avLst/>
          </a:prstGeom>
          <a:noFill/>
          <a:ln/>
        </p:spPr>
        <p:txBody>
          <a:bodyPr wrap="none" lIns="0" tIns="0" rIns="0" bIns="0" rtlCol="0" anchor="t"/>
          <a:lstStyle/>
          <a:p>
            <a:pPr marL="0" indent="0">
              <a:lnSpc>
                <a:spcPts val="2750"/>
              </a:lnSpc>
              <a:buNone/>
            </a:pPr>
            <a:r>
              <a:rPr lang="en-US" sz="2200" dirty="0">
                <a:solidFill>
                  <a:srgbClr val="2B4150"/>
                </a:solidFill>
                <a:ea typeface="MuseoModerno Medium" pitchFamily="34" charset="-122"/>
                <a:cs typeface="MuseoModerno Medium" pitchFamily="34" charset="-120"/>
              </a:rPr>
              <a:t>Ορισμός</a:t>
            </a:r>
            <a:endParaRPr lang="en-US" sz="2200" dirty="0"/>
          </a:p>
        </p:txBody>
      </p:sp>
      <p:sp>
        <p:nvSpPr>
          <p:cNvPr id="6" name="Text 3"/>
          <p:cNvSpPr/>
          <p:nvPr/>
        </p:nvSpPr>
        <p:spPr>
          <a:xfrm>
            <a:off x="6507004" y="3754636"/>
            <a:ext cx="3211235" cy="725805"/>
          </a:xfrm>
          <a:prstGeom prst="rect">
            <a:avLst/>
          </a:prstGeom>
          <a:noFill/>
          <a:ln/>
        </p:spPr>
        <p:txBody>
          <a:bodyPr wrap="square" lIns="0" tIns="0" rIns="0" bIns="0" rtlCol="0" anchor="t"/>
          <a:lstStyle/>
          <a:p>
            <a:pPr marL="0" indent="0">
              <a:lnSpc>
                <a:spcPts val="2850"/>
              </a:lnSpc>
              <a:buNone/>
            </a:pPr>
            <a:r>
              <a:rPr lang="en-US" sz="1750" dirty="0">
                <a:solidFill>
                  <a:srgbClr val="2B4150"/>
                </a:solidFill>
                <a:ea typeface="Source Sans Pro" pitchFamily="34" charset="-122"/>
                <a:cs typeface="Source Sans Pro" pitchFamily="34" charset="-120"/>
              </a:rPr>
              <a:t>Η σκόπιμη αλλαγή της φυσικής σειράς των λέξεων μιας φράσης.</a:t>
            </a:r>
            <a:endParaRPr lang="en-US" sz="1750" dirty="0"/>
          </a:p>
        </p:txBody>
      </p:sp>
      <p:sp>
        <p:nvSpPr>
          <p:cNvPr id="7" name="Shape 4"/>
          <p:cNvSpPr/>
          <p:nvPr/>
        </p:nvSpPr>
        <p:spPr>
          <a:xfrm>
            <a:off x="10171867" y="3037403"/>
            <a:ext cx="3664863" cy="1669852"/>
          </a:xfrm>
          <a:prstGeom prst="roundRect">
            <a:avLst>
              <a:gd name="adj" fmla="val 2038"/>
            </a:avLst>
          </a:prstGeom>
          <a:solidFill>
            <a:srgbClr val="F3EEE3"/>
          </a:solidFill>
          <a:ln/>
        </p:spPr>
      </p:sp>
      <p:sp>
        <p:nvSpPr>
          <p:cNvPr id="8" name="Text 5"/>
          <p:cNvSpPr/>
          <p:nvPr/>
        </p:nvSpPr>
        <p:spPr>
          <a:xfrm>
            <a:off x="10398681" y="3264218"/>
            <a:ext cx="2835235" cy="354330"/>
          </a:xfrm>
          <a:prstGeom prst="rect">
            <a:avLst/>
          </a:prstGeom>
          <a:noFill/>
          <a:ln/>
        </p:spPr>
        <p:txBody>
          <a:bodyPr wrap="none" lIns="0" tIns="0" rIns="0" bIns="0" rtlCol="0" anchor="t"/>
          <a:lstStyle/>
          <a:p>
            <a:pPr marL="0" indent="0">
              <a:lnSpc>
                <a:spcPts val="2750"/>
              </a:lnSpc>
              <a:buNone/>
            </a:pPr>
            <a:r>
              <a:rPr lang="en-US" sz="2200" dirty="0">
                <a:solidFill>
                  <a:srgbClr val="2B4150"/>
                </a:solidFill>
                <a:ea typeface="MuseoModerno Medium" pitchFamily="34" charset="-122"/>
                <a:cs typeface="MuseoModerno Medium" pitchFamily="34" charset="-120"/>
              </a:rPr>
              <a:t>Σκοπός</a:t>
            </a:r>
            <a:endParaRPr lang="en-US" sz="2200" dirty="0"/>
          </a:p>
        </p:txBody>
      </p:sp>
      <p:sp>
        <p:nvSpPr>
          <p:cNvPr id="9" name="Text 6"/>
          <p:cNvSpPr/>
          <p:nvPr/>
        </p:nvSpPr>
        <p:spPr>
          <a:xfrm>
            <a:off x="10398681" y="3754636"/>
            <a:ext cx="3367015" cy="725805"/>
          </a:xfrm>
          <a:prstGeom prst="rect">
            <a:avLst/>
          </a:prstGeom>
          <a:noFill/>
          <a:ln/>
        </p:spPr>
        <p:txBody>
          <a:bodyPr wrap="square" lIns="0" tIns="0" rIns="0" bIns="0" rtlCol="0" anchor="t"/>
          <a:lstStyle/>
          <a:p>
            <a:pPr marL="0" indent="0">
              <a:lnSpc>
                <a:spcPts val="2850"/>
              </a:lnSpc>
              <a:buNone/>
            </a:pPr>
            <a:r>
              <a:rPr lang="en-US" sz="1750" dirty="0">
                <a:solidFill>
                  <a:srgbClr val="2B4150"/>
                </a:solidFill>
                <a:ea typeface="Source Sans Pro" pitchFamily="34" charset="-122"/>
                <a:cs typeface="Source Sans Pro" pitchFamily="34" charset="-120"/>
              </a:rPr>
              <a:t>Δίνεται, έτσι, μεγαλύτερη έμφαση στην λέξη που προτάσσεται.</a:t>
            </a:r>
            <a:endParaRPr lang="en-US" sz="1750" dirty="0"/>
          </a:p>
        </p:txBody>
      </p:sp>
      <p:sp>
        <p:nvSpPr>
          <p:cNvPr id="10" name="Shape 7"/>
          <p:cNvSpPr/>
          <p:nvPr/>
        </p:nvSpPr>
        <p:spPr>
          <a:xfrm>
            <a:off x="6280190" y="4934069"/>
            <a:ext cx="7556421" cy="1306949"/>
          </a:xfrm>
          <a:prstGeom prst="roundRect">
            <a:avLst>
              <a:gd name="adj" fmla="val 2603"/>
            </a:avLst>
          </a:prstGeom>
          <a:solidFill>
            <a:srgbClr val="F3EEE3"/>
          </a:solidFill>
          <a:ln/>
        </p:spPr>
      </p:sp>
      <p:sp>
        <p:nvSpPr>
          <p:cNvPr id="11" name="Text 8"/>
          <p:cNvSpPr/>
          <p:nvPr/>
        </p:nvSpPr>
        <p:spPr>
          <a:xfrm>
            <a:off x="6507004" y="5160883"/>
            <a:ext cx="2835235" cy="354330"/>
          </a:xfrm>
          <a:prstGeom prst="rect">
            <a:avLst/>
          </a:prstGeom>
          <a:noFill/>
          <a:ln/>
        </p:spPr>
        <p:txBody>
          <a:bodyPr wrap="none" lIns="0" tIns="0" rIns="0" bIns="0" rtlCol="0" anchor="t"/>
          <a:lstStyle/>
          <a:p>
            <a:pPr marL="0" indent="0">
              <a:lnSpc>
                <a:spcPts val="2750"/>
              </a:lnSpc>
              <a:buNone/>
            </a:pPr>
            <a:r>
              <a:rPr lang="en-US" sz="2200" dirty="0">
                <a:solidFill>
                  <a:srgbClr val="2B4150"/>
                </a:solidFill>
                <a:ea typeface="MuseoModerno Medium" pitchFamily="34" charset="-122"/>
                <a:cs typeface="MuseoModerno Medium" pitchFamily="34" charset="-120"/>
              </a:rPr>
              <a:t>Παράδειγμα</a:t>
            </a:r>
            <a:endParaRPr lang="en-US" sz="2200" dirty="0"/>
          </a:p>
        </p:txBody>
      </p:sp>
      <p:sp>
        <p:nvSpPr>
          <p:cNvPr id="12" name="Text 9"/>
          <p:cNvSpPr/>
          <p:nvPr/>
        </p:nvSpPr>
        <p:spPr>
          <a:xfrm>
            <a:off x="6507004" y="5651302"/>
            <a:ext cx="7102793" cy="362903"/>
          </a:xfrm>
          <a:prstGeom prst="rect">
            <a:avLst/>
          </a:prstGeom>
          <a:noFill/>
          <a:ln/>
        </p:spPr>
        <p:txBody>
          <a:bodyPr wrap="none" lIns="0" tIns="0" rIns="0" bIns="0" rtlCol="0" anchor="t"/>
          <a:lstStyle/>
          <a:p>
            <a:pPr marL="0" indent="0">
              <a:lnSpc>
                <a:spcPts val="2850"/>
              </a:lnSpc>
              <a:buNone/>
            </a:pPr>
            <a:r>
              <a:rPr lang="en-US" sz="1750" dirty="0">
                <a:solidFill>
                  <a:srgbClr val="2B4150"/>
                </a:solidFill>
                <a:ea typeface="Source Sans Pro" pitchFamily="34" charset="-122"/>
                <a:cs typeface="Source Sans Pro" pitchFamily="34" charset="-120"/>
              </a:rPr>
              <a:t>Του προδομένου ο πόνος της καρδιάς.</a:t>
            </a:r>
            <a:endParaRPr lang="en-US" sz="175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403872"/>
            <a:ext cx="5670590" cy="708779"/>
          </a:xfrm>
          <a:prstGeom prst="rect">
            <a:avLst/>
          </a:prstGeom>
          <a:noFill/>
          <a:ln/>
        </p:spPr>
        <p:txBody>
          <a:bodyPr wrap="none" lIns="0" tIns="0" rIns="0" bIns="0" rtlCol="0" anchor="t"/>
          <a:lstStyle/>
          <a:p>
            <a:pPr marL="0" indent="0">
              <a:lnSpc>
                <a:spcPts val="5550"/>
              </a:lnSpc>
              <a:buNone/>
            </a:pPr>
            <a:r>
              <a:rPr lang="en-US" sz="4450" dirty="0">
                <a:solidFill>
                  <a:srgbClr val="124E73"/>
                </a:solidFill>
                <a:ea typeface="MuseoModerno Medium" pitchFamily="34" charset="-122"/>
                <a:cs typeface="MuseoModerno Medium" pitchFamily="34" charset="-120"/>
              </a:rPr>
              <a:t>Αντίθεση</a:t>
            </a:r>
            <a:endParaRPr lang="en-US" sz="4450" dirty="0"/>
          </a:p>
        </p:txBody>
      </p:sp>
      <p:pic>
        <p:nvPicPr>
          <p:cNvPr id="4" name="Image 1" descr="preencoded.png"/>
          <p:cNvPicPr>
            <a:picLocks noChangeAspect="1"/>
          </p:cNvPicPr>
          <p:nvPr/>
        </p:nvPicPr>
        <p:blipFill>
          <a:blip r:embed="rId4"/>
          <a:stretch>
            <a:fillRect/>
          </a:stretch>
        </p:blipFill>
        <p:spPr>
          <a:xfrm>
            <a:off x="6280190" y="3452813"/>
            <a:ext cx="566976" cy="566976"/>
          </a:xfrm>
          <a:prstGeom prst="rect">
            <a:avLst/>
          </a:prstGeom>
        </p:spPr>
      </p:pic>
      <p:sp>
        <p:nvSpPr>
          <p:cNvPr id="5" name="Text 1"/>
          <p:cNvSpPr/>
          <p:nvPr/>
        </p:nvSpPr>
        <p:spPr>
          <a:xfrm>
            <a:off x="6280190" y="424660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B4150"/>
                </a:solidFill>
                <a:ea typeface="MuseoModerno Medium" pitchFamily="34" charset="-122"/>
                <a:cs typeface="MuseoModerno Medium" pitchFamily="34" charset="-120"/>
              </a:rPr>
              <a:t>Ορισμός</a:t>
            </a:r>
            <a:endParaRPr lang="en-US" sz="2200" dirty="0"/>
          </a:p>
        </p:txBody>
      </p:sp>
      <p:sp>
        <p:nvSpPr>
          <p:cNvPr id="6" name="Text 2"/>
          <p:cNvSpPr/>
          <p:nvPr/>
        </p:nvSpPr>
        <p:spPr>
          <a:xfrm>
            <a:off x="6280190" y="4737021"/>
            <a:ext cx="3608070" cy="1088708"/>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ea typeface="Source Sans Pro" pitchFamily="34" charset="-122"/>
                <a:cs typeface="Source Sans Pro" pitchFamily="34" charset="-120"/>
              </a:rPr>
              <a:t>Παράθεση αντιθετικών λέξεων ή εννοιών με σκοπό να δημιουργήσουν εντύπωση.</a:t>
            </a:r>
            <a:endParaRPr lang="en-US" sz="1750" dirty="0"/>
          </a:p>
        </p:txBody>
      </p:sp>
      <p:pic>
        <p:nvPicPr>
          <p:cNvPr id="7" name="Image 2" descr="preencoded.png"/>
          <p:cNvPicPr>
            <a:picLocks noChangeAspect="1"/>
          </p:cNvPicPr>
          <p:nvPr/>
        </p:nvPicPr>
        <p:blipFill>
          <a:blip r:embed="rId5"/>
          <a:stretch>
            <a:fillRect/>
          </a:stretch>
        </p:blipFill>
        <p:spPr>
          <a:xfrm>
            <a:off x="10228421" y="3452813"/>
            <a:ext cx="566976" cy="566976"/>
          </a:xfrm>
          <a:prstGeom prst="rect">
            <a:avLst/>
          </a:prstGeom>
        </p:spPr>
      </p:pic>
      <p:sp>
        <p:nvSpPr>
          <p:cNvPr id="8" name="Text 3"/>
          <p:cNvSpPr/>
          <p:nvPr/>
        </p:nvSpPr>
        <p:spPr>
          <a:xfrm>
            <a:off x="10228421" y="424660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B4150"/>
                </a:solidFill>
                <a:ea typeface="MuseoModerno Medium" pitchFamily="34" charset="-122"/>
                <a:cs typeface="MuseoModerno Medium" pitchFamily="34" charset="-120"/>
              </a:rPr>
              <a:t>Παράδειγμα</a:t>
            </a:r>
            <a:endParaRPr lang="en-US" sz="2200" dirty="0"/>
          </a:p>
        </p:txBody>
      </p:sp>
      <p:sp>
        <p:nvSpPr>
          <p:cNvPr id="9" name="Text 4"/>
          <p:cNvSpPr/>
          <p:nvPr/>
        </p:nvSpPr>
        <p:spPr>
          <a:xfrm>
            <a:off x="10228421" y="4737021"/>
            <a:ext cx="3608189" cy="725805"/>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ea typeface="Source Sans Pro" pitchFamily="34" charset="-122"/>
                <a:cs typeface="Source Sans Pro" pitchFamily="34" charset="-120"/>
              </a:rPr>
              <a:t>Τις Εστιάδες τις σεμνές μα κολασμένες.</a:t>
            </a:r>
            <a:endParaRPr lang="en-US" sz="175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63867"/>
          </a:xfrm>
          <a:prstGeom prst="rect">
            <a:avLst/>
          </a:prstGeom>
        </p:spPr>
      </p:pic>
      <p:sp>
        <p:nvSpPr>
          <p:cNvPr id="3" name="Text 0"/>
          <p:cNvSpPr/>
          <p:nvPr/>
        </p:nvSpPr>
        <p:spPr>
          <a:xfrm>
            <a:off x="661868" y="2885003"/>
            <a:ext cx="4727853" cy="590907"/>
          </a:xfrm>
          <a:prstGeom prst="rect">
            <a:avLst/>
          </a:prstGeom>
          <a:noFill/>
          <a:ln/>
        </p:spPr>
        <p:txBody>
          <a:bodyPr wrap="none" lIns="0" tIns="0" rIns="0" bIns="0" rtlCol="0" anchor="t"/>
          <a:lstStyle/>
          <a:p>
            <a:pPr marL="0" indent="0">
              <a:lnSpc>
                <a:spcPts val="4650"/>
              </a:lnSpc>
              <a:buNone/>
            </a:pPr>
            <a:r>
              <a:rPr lang="en-US" sz="3700" dirty="0">
                <a:solidFill>
                  <a:srgbClr val="124E73"/>
                </a:solidFill>
                <a:ea typeface="MuseoModerno Medium" pitchFamily="34" charset="-122"/>
                <a:cs typeface="MuseoModerno Medium" pitchFamily="34" charset="-120"/>
              </a:rPr>
              <a:t>Αποστροφή</a:t>
            </a:r>
            <a:endParaRPr lang="en-US" sz="3700" dirty="0"/>
          </a:p>
        </p:txBody>
      </p:sp>
      <p:sp>
        <p:nvSpPr>
          <p:cNvPr id="4" name="Shape 1"/>
          <p:cNvSpPr/>
          <p:nvPr/>
        </p:nvSpPr>
        <p:spPr>
          <a:xfrm>
            <a:off x="934045" y="3759518"/>
            <a:ext cx="22860" cy="3948827"/>
          </a:xfrm>
          <a:prstGeom prst="roundRect">
            <a:avLst>
              <a:gd name="adj" fmla="val 124091"/>
            </a:avLst>
          </a:prstGeom>
          <a:solidFill>
            <a:srgbClr val="D9D4C9"/>
          </a:solidFill>
          <a:ln/>
        </p:spPr>
      </p:sp>
      <p:sp>
        <p:nvSpPr>
          <p:cNvPr id="5" name="Shape 2"/>
          <p:cNvSpPr/>
          <p:nvPr/>
        </p:nvSpPr>
        <p:spPr>
          <a:xfrm>
            <a:off x="1135320" y="4173379"/>
            <a:ext cx="661868" cy="22860"/>
          </a:xfrm>
          <a:prstGeom prst="roundRect">
            <a:avLst>
              <a:gd name="adj" fmla="val 124091"/>
            </a:avLst>
          </a:prstGeom>
          <a:solidFill>
            <a:srgbClr val="D9D4C9"/>
          </a:solidFill>
          <a:ln/>
        </p:spPr>
      </p:sp>
      <p:sp>
        <p:nvSpPr>
          <p:cNvPr id="6" name="Shape 3"/>
          <p:cNvSpPr/>
          <p:nvPr/>
        </p:nvSpPr>
        <p:spPr>
          <a:xfrm>
            <a:off x="732770" y="3972163"/>
            <a:ext cx="425410" cy="425410"/>
          </a:xfrm>
          <a:prstGeom prst="roundRect">
            <a:avLst>
              <a:gd name="adj" fmla="val 6668"/>
            </a:avLst>
          </a:prstGeom>
          <a:solidFill>
            <a:srgbClr val="F3EEE3"/>
          </a:solidFill>
          <a:ln/>
        </p:spPr>
      </p:sp>
      <p:sp>
        <p:nvSpPr>
          <p:cNvPr id="7" name="Text 4"/>
          <p:cNvSpPr/>
          <p:nvPr/>
        </p:nvSpPr>
        <p:spPr>
          <a:xfrm>
            <a:off x="878860" y="4043005"/>
            <a:ext cx="133112" cy="283726"/>
          </a:xfrm>
          <a:prstGeom prst="rect">
            <a:avLst/>
          </a:prstGeom>
          <a:noFill/>
          <a:ln/>
        </p:spPr>
        <p:txBody>
          <a:bodyPr wrap="none" lIns="0" tIns="0" rIns="0" bIns="0" rtlCol="0" anchor="t"/>
          <a:lstStyle/>
          <a:p>
            <a:pPr marL="0" indent="0" algn="ctr">
              <a:lnSpc>
                <a:spcPts val="2200"/>
              </a:lnSpc>
              <a:buNone/>
            </a:pPr>
            <a:r>
              <a:rPr lang="en-US" sz="2200" dirty="0">
                <a:solidFill>
                  <a:srgbClr val="2B4150"/>
                </a:solidFill>
                <a:ea typeface="MuseoModerno Medium" pitchFamily="34" charset="-122"/>
                <a:cs typeface="MuseoModerno Medium" pitchFamily="34" charset="-120"/>
              </a:rPr>
              <a:t>1</a:t>
            </a:r>
            <a:endParaRPr lang="en-US" sz="2200" dirty="0"/>
          </a:p>
        </p:txBody>
      </p:sp>
      <p:sp>
        <p:nvSpPr>
          <p:cNvPr id="8" name="Text 5"/>
          <p:cNvSpPr/>
          <p:nvPr/>
        </p:nvSpPr>
        <p:spPr>
          <a:xfrm>
            <a:off x="1985486" y="3948589"/>
            <a:ext cx="2363867" cy="295394"/>
          </a:xfrm>
          <a:prstGeom prst="rect">
            <a:avLst/>
          </a:prstGeom>
          <a:noFill/>
          <a:ln/>
        </p:spPr>
        <p:txBody>
          <a:bodyPr wrap="none" lIns="0" tIns="0" rIns="0" bIns="0" rtlCol="0" anchor="t"/>
          <a:lstStyle/>
          <a:p>
            <a:pPr marL="0" indent="0" algn="l">
              <a:lnSpc>
                <a:spcPts val="2300"/>
              </a:lnSpc>
              <a:buNone/>
            </a:pPr>
            <a:r>
              <a:rPr lang="en-US" sz="1850" dirty="0">
                <a:solidFill>
                  <a:srgbClr val="2B4150"/>
                </a:solidFill>
                <a:ea typeface="MuseoModerno Medium" pitchFamily="34" charset="-122"/>
                <a:cs typeface="MuseoModerno Medium" pitchFamily="34" charset="-120"/>
              </a:rPr>
              <a:t>Ορισμός</a:t>
            </a:r>
            <a:endParaRPr lang="en-US" sz="1850" dirty="0"/>
          </a:p>
        </p:txBody>
      </p:sp>
      <p:sp>
        <p:nvSpPr>
          <p:cNvPr id="9" name="Text 6"/>
          <p:cNvSpPr/>
          <p:nvPr/>
        </p:nvSpPr>
        <p:spPr>
          <a:xfrm>
            <a:off x="1985486" y="4357449"/>
            <a:ext cx="11983045" cy="604838"/>
          </a:xfrm>
          <a:prstGeom prst="rect">
            <a:avLst/>
          </a:prstGeom>
          <a:noFill/>
          <a:ln/>
        </p:spPr>
        <p:txBody>
          <a:bodyPr wrap="square" lIns="0" tIns="0" rIns="0" bIns="0" rtlCol="0" anchor="t"/>
          <a:lstStyle/>
          <a:p>
            <a:pPr marL="0" indent="0" algn="l">
              <a:lnSpc>
                <a:spcPts val="2350"/>
              </a:lnSpc>
              <a:buNone/>
            </a:pPr>
            <a:r>
              <a:rPr lang="en-US" sz="1450" dirty="0">
                <a:solidFill>
                  <a:srgbClr val="2B4150"/>
                </a:solidFill>
                <a:ea typeface="Source Sans Pro" pitchFamily="34" charset="-122"/>
                <a:cs typeface="Source Sans Pro" pitchFamily="34" charset="-120"/>
              </a:rPr>
              <a:t>Το σχήμα λόγου κατά το οποίο ο ομιλητής διακόπτει τη ροή του λόγου του και στρέφεται προς συγκεκριμένο πρόσωπο, σε προσωποποιημένο αντικείμενο ή σε αφηρημένη ιδέα.</a:t>
            </a:r>
            <a:endParaRPr lang="en-US" sz="1450" dirty="0"/>
          </a:p>
        </p:txBody>
      </p:sp>
      <p:sp>
        <p:nvSpPr>
          <p:cNvPr id="10" name="Shape 7"/>
          <p:cNvSpPr/>
          <p:nvPr/>
        </p:nvSpPr>
        <p:spPr>
          <a:xfrm>
            <a:off x="1135320" y="5754291"/>
            <a:ext cx="661868" cy="22860"/>
          </a:xfrm>
          <a:prstGeom prst="roundRect">
            <a:avLst>
              <a:gd name="adj" fmla="val 124091"/>
            </a:avLst>
          </a:prstGeom>
          <a:solidFill>
            <a:srgbClr val="D9D4C9"/>
          </a:solidFill>
          <a:ln/>
        </p:spPr>
      </p:sp>
      <p:sp>
        <p:nvSpPr>
          <p:cNvPr id="11" name="Shape 8"/>
          <p:cNvSpPr/>
          <p:nvPr/>
        </p:nvSpPr>
        <p:spPr>
          <a:xfrm>
            <a:off x="732770" y="5553075"/>
            <a:ext cx="425410" cy="425410"/>
          </a:xfrm>
          <a:prstGeom prst="roundRect">
            <a:avLst>
              <a:gd name="adj" fmla="val 6668"/>
            </a:avLst>
          </a:prstGeom>
          <a:solidFill>
            <a:srgbClr val="F3EEE3"/>
          </a:solidFill>
          <a:ln/>
        </p:spPr>
      </p:sp>
      <p:sp>
        <p:nvSpPr>
          <p:cNvPr id="12" name="Text 9"/>
          <p:cNvSpPr/>
          <p:nvPr/>
        </p:nvSpPr>
        <p:spPr>
          <a:xfrm>
            <a:off x="866596" y="5623917"/>
            <a:ext cx="157758" cy="283726"/>
          </a:xfrm>
          <a:prstGeom prst="rect">
            <a:avLst/>
          </a:prstGeom>
          <a:noFill/>
          <a:ln/>
        </p:spPr>
        <p:txBody>
          <a:bodyPr wrap="none" lIns="0" tIns="0" rIns="0" bIns="0" rtlCol="0" anchor="t"/>
          <a:lstStyle/>
          <a:p>
            <a:pPr marL="0" indent="0" algn="ctr">
              <a:lnSpc>
                <a:spcPts val="2200"/>
              </a:lnSpc>
              <a:buNone/>
            </a:pPr>
            <a:r>
              <a:rPr lang="en-US" sz="2200" dirty="0">
                <a:solidFill>
                  <a:srgbClr val="2B4150"/>
                </a:solidFill>
                <a:ea typeface="MuseoModerno Medium" pitchFamily="34" charset="-122"/>
                <a:cs typeface="MuseoModerno Medium" pitchFamily="34" charset="-120"/>
              </a:rPr>
              <a:t>2</a:t>
            </a:r>
            <a:endParaRPr lang="en-US" sz="2200" dirty="0"/>
          </a:p>
        </p:txBody>
      </p:sp>
      <p:sp>
        <p:nvSpPr>
          <p:cNvPr id="13" name="Text 10"/>
          <p:cNvSpPr/>
          <p:nvPr/>
        </p:nvSpPr>
        <p:spPr>
          <a:xfrm>
            <a:off x="1985486" y="5529501"/>
            <a:ext cx="2363867" cy="295394"/>
          </a:xfrm>
          <a:prstGeom prst="rect">
            <a:avLst/>
          </a:prstGeom>
          <a:noFill/>
          <a:ln/>
        </p:spPr>
        <p:txBody>
          <a:bodyPr wrap="none" lIns="0" tIns="0" rIns="0" bIns="0" rtlCol="0" anchor="t"/>
          <a:lstStyle/>
          <a:p>
            <a:pPr marL="0" indent="0" algn="l">
              <a:lnSpc>
                <a:spcPts val="2300"/>
              </a:lnSpc>
              <a:buNone/>
            </a:pPr>
            <a:r>
              <a:rPr lang="en-US" sz="1850" dirty="0">
                <a:solidFill>
                  <a:srgbClr val="2B4150"/>
                </a:solidFill>
                <a:ea typeface="MuseoModerno Medium" pitchFamily="34" charset="-122"/>
                <a:cs typeface="MuseoModerno Medium" pitchFamily="34" charset="-120"/>
              </a:rPr>
              <a:t>Χρήση</a:t>
            </a:r>
            <a:endParaRPr lang="en-US" sz="1850" dirty="0"/>
          </a:p>
        </p:txBody>
      </p:sp>
      <p:sp>
        <p:nvSpPr>
          <p:cNvPr id="14" name="Text 11"/>
          <p:cNvSpPr/>
          <p:nvPr/>
        </p:nvSpPr>
        <p:spPr>
          <a:xfrm>
            <a:off x="1985486" y="5938361"/>
            <a:ext cx="11983045" cy="302419"/>
          </a:xfrm>
          <a:prstGeom prst="rect">
            <a:avLst/>
          </a:prstGeom>
          <a:noFill/>
          <a:ln/>
        </p:spPr>
        <p:txBody>
          <a:bodyPr wrap="none" lIns="0" tIns="0" rIns="0" bIns="0" rtlCol="0" anchor="t"/>
          <a:lstStyle/>
          <a:p>
            <a:pPr marL="0" indent="0" algn="l">
              <a:lnSpc>
                <a:spcPts val="2350"/>
              </a:lnSpc>
              <a:buNone/>
            </a:pPr>
            <a:r>
              <a:rPr lang="en-US" sz="1450" dirty="0">
                <a:solidFill>
                  <a:srgbClr val="2B4150"/>
                </a:solidFill>
                <a:ea typeface="Source Sans Pro" pitchFamily="34" charset="-122"/>
                <a:cs typeface="Source Sans Pro" pitchFamily="34" charset="-120"/>
              </a:rPr>
              <a:t>Χρησιμοποιείται για να δώσει έμφαση ή συναισθηματική φόρτιση στο λόγο.</a:t>
            </a:r>
            <a:endParaRPr lang="en-US" sz="1450" dirty="0"/>
          </a:p>
        </p:txBody>
      </p:sp>
      <p:sp>
        <p:nvSpPr>
          <p:cNvPr id="15" name="Shape 12"/>
          <p:cNvSpPr/>
          <p:nvPr/>
        </p:nvSpPr>
        <p:spPr>
          <a:xfrm>
            <a:off x="1135320" y="7032784"/>
            <a:ext cx="661868" cy="22860"/>
          </a:xfrm>
          <a:prstGeom prst="roundRect">
            <a:avLst>
              <a:gd name="adj" fmla="val 124091"/>
            </a:avLst>
          </a:prstGeom>
          <a:solidFill>
            <a:srgbClr val="D9D4C9"/>
          </a:solidFill>
          <a:ln/>
        </p:spPr>
      </p:sp>
      <p:sp>
        <p:nvSpPr>
          <p:cNvPr id="16" name="Shape 13"/>
          <p:cNvSpPr/>
          <p:nvPr/>
        </p:nvSpPr>
        <p:spPr>
          <a:xfrm>
            <a:off x="732770" y="6831568"/>
            <a:ext cx="425410" cy="425410"/>
          </a:xfrm>
          <a:prstGeom prst="roundRect">
            <a:avLst>
              <a:gd name="adj" fmla="val 6668"/>
            </a:avLst>
          </a:prstGeom>
          <a:solidFill>
            <a:srgbClr val="F3EEE3"/>
          </a:solidFill>
          <a:ln/>
        </p:spPr>
      </p:sp>
      <p:sp>
        <p:nvSpPr>
          <p:cNvPr id="17" name="Text 14"/>
          <p:cNvSpPr/>
          <p:nvPr/>
        </p:nvSpPr>
        <p:spPr>
          <a:xfrm>
            <a:off x="865763" y="6902410"/>
            <a:ext cx="159425" cy="283726"/>
          </a:xfrm>
          <a:prstGeom prst="rect">
            <a:avLst/>
          </a:prstGeom>
          <a:noFill/>
          <a:ln/>
        </p:spPr>
        <p:txBody>
          <a:bodyPr wrap="none" lIns="0" tIns="0" rIns="0" bIns="0" rtlCol="0" anchor="t"/>
          <a:lstStyle/>
          <a:p>
            <a:pPr marL="0" indent="0" algn="ctr">
              <a:lnSpc>
                <a:spcPts val="2200"/>
              </a:lnSpc>
              <a:buNone/>
            </a:pPr>
            <a:r>
              <a:rPr lang="en-US" sz="2200" dirty="0">
                <a:solidFill>
                  <a:srgbClr val="2B4150"/>
                </a:solidFill>
                <a:ea typeface="MuseoModerno Medium" pitchFamily="34" charset="-122"/>
                <a:cs typeface="MuseoModerno Medium" pitchFamily="34" charset="-120"/>
              </a:rPr>
              <a:t>3</a:t>
            </a:r>
            <a:endParaRPr lang="en-US" sz="2200" dirty="0"/>
          </a:p>
        </p:txBody>
      </p:sp>
      <p:sp>
        <p:nvSpPr>
          <p:cNvPr id="18" name="Text 15"/>
          <p:cNvSpPr/>
          <p:nvPr/>
        </p:nvSpPr>
        <p:spPr>
          <a:xfrm>
            <a:off x="1985486" y="6807994"/>
            <a:ext cx="2363867" cy="295394"/>
          </a:xfrm>
          <a:prstGeom prst="rect">
            <a:avLst/>
          </a:prstGeom>
          <a:noFill/>
          <a:ln/>
        </p:spPr>
        <p:txBody>
          <a:bodyPr wrap="none" lIns="0" tIns="0" rIns="0" bIns="0" rtlCol="0" anchor="t"/>
          <a:lstStyle/>
          <a:p>
            <a:pPr marL="0" indent="0" algn="l">
              <a:lnSpc>
                <a:spcPts val="2300"/>
              </a:lnSpc>
              <a:buNone/>
            </a:pPr>
            <a:r>
              <a:rPr lang="en-US" sz="1850" dirty="0">
                <a:solidFill>
                  <a:srgbClr val="2B4150"/>
                </a:solidFill>
                <a:ea typeface="MuseoModerno Medium" pitchFamily="34" charset="-122"/>
                <a:cs typeface="MuseoModerno Medium" pitchFamily="34" charset="-120"/>
              </a:rPr>
              <a:t>Αποτέλεσμα</a:t>
            </a:r>
            <a:endParaRPr lang="en-US" sz="1850" dirty="0"/>
          </a:p>
        </p:txBody>
      </p:sp>
      <p:sp>
        <p:nvSpPr>
          <p:cNvPr id="19" name="Text 16"/>
          <p:cNvSpPr/>
          <p:nvPr/>
        </p:nvSpPr>
        <p:spPr>
          <a:xfrm>
            <a:off x="1985486" y="7216854"/>
            <a:ext cx="11983045" cy="302419"/>
          </a:xfrm>
          <a:prstGeom prst="rect">
            <a:avLst/>
          </a:prstGeom>
          <a:noFill/>
          <a:ln/>
        </p:spPr>
        <p:txBody>
          <a:bodyPr wrap="none" lIns="0" tIns="0" rIns="0" bIns="0" rtlCol="0" anchor="t"/>
          <a:lstStyle/>
          <a:p>
            <a:pPr marL="0" indent="0" algn="l">
              <a:lnSpc>
                <a:spcPts val="2350"/>
              </a:lnSpc>
              <a:buNone/>
            </a:pPr>
            <a:r>
              <a:rPr lang="en-US" sz="1450" dirty="0">
                <a:solidFill>
                  <a:srgbClr val="2B4150"/>
                </a:solidFill>
                <a:ea typeface="Source Sans Pro" pitchFamily="34" charset="-122"/>
                <a:cs typeface="Source Sans Pro" pitchFamily="34" charset="-120"/>
              </a:rPr>
              <a:t>Προσδίδει ζωντάνια και αμεσότητα στο κείμενο.</a:t>
            </a:r>
            <a:endParaRPr lang="en-US" sz="145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68561"/>
            <a:ext cx="5670590" cy="708779"/>
          </a:xfrm>
          <a:prstGeom prst="rect">
            <a:avLst/>
          </a:prstGeom>
          <a:noFill/>
          <a:ln/>
        </p:spPr>
        <p:txBody>
          <a:bodyPr wrap="none" lIns="0" tIns="0" rIns="0" bIns="0" rtlCol="0" anchor="t"/>
          <a:lstStyle/>
          <a:p>
            <a:pPr marL="0" indent="0">
              <a:lnSpc>
                <a:spcPts val="5550"/>
              </a:lnSpc>
              <a:buNone/>
            </a:pPr>
            <a:r>
              <a:rPr lang="en-US" sz="4450" dirty="0">
                <a:solidFill>
                  <a:srgbClr val="124E73"/>
                </a:solidFill>
                <a:ea typeface="MuseoModerno Medium" pitchFamily="34" charset="-122"/>
                <a:cs typeface="MuseoModerno Medium" pitchFamily="34" charset="-120"/>
              </a:rPr>
              <a:t>Άρση και θέση</a:t>
            </a:r>
            <a:endParaRPr lang="en-US" sz="4450" dirty="0"/>
          </a:p>
        </p:txBody>
      </p:sp>
      <p:pic>
        <p:nvPicPr>
          <p:cNvPr id="4" name="Image 1" descr="preencoded.png"/>
          <p:cNvPicPr>
            <a:picLocks noChangeAspect="1"/>
          </p:cNvPicPr>
          <p:nvPr/>
        </p:nvPicPr>
        <p:blipFill>
          <a:blip r:embed="rId4"/>
          <a:stretch>
            <a:fillRect/>
          </a:stretch>
        </p:blipFill>
        <p:spPr>
          <a:xfrm>
            <a:off x="793790" y="1917502"/>
            <a:ext cx="1134070" cy="1814513"/>
          </a:xfrm>
          <a:prstGeom prst="rect">
            <a:avLst/>
          </a:prstGeom>
        </p:spPr>
      </p:pic>
      <p:sp>
        <p:nvSpPr>
          <p:cNvPr id="5" name="Text 1"/>
          <p:cNvSpPr/>
          <p:nvPr/>
        </p:nvSpPr>
        <p:spPr>
          <a:xfrm>
            <a:off x="2268022" y="214431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B4150"/>
                </a:solidFill>
                <a:ea typeface="MuseoModerno Medium" pitchFamily="34" charset="-122"/>
                <a:cs typeface="MuseoModerno Medium" pitchFamily="34" charset="-120"/>
              </a:rPr>
              <a:t>Πρώτο μέρος</a:t>
            </a:r>
            <a:endParaRPr lang="en-US" sz="2200" dirty="0"/>
          </a:p>
        </p:txBody>
      </p:sp>
      <p:sp>
        <p:nvSpPr>
          <p:cNvPr id="6" name="Text 2"/>
          <p:cNvSpPr/>
          <p:nvPr/>
        </p:nvSpPr>
        <p:spPr>
          <a:xfrm>
            <a:off x="2268022" y="2634734"/>
            <a:ext cx="6082189" cy="362903"/>
          </a:xfrm>
          <a:prstGeom prst="rect">
            <a:avLst/>
          </a:prstGeom>
          <a:noFill/>
          <a:ln/>
        </p:spPr>
        <p:txBody>
          <a:bodyPr wrap="none" lIns="0" tIns="0" rIns="0" bIns="0" rtlCol="0" anchor="t"/>
          <a:lstStyle/>
          <a:p>
            <a:pPr marL="0" indent="0" algn="l">
              <a:lnSpc>
                <a:spcPts val="2850"/>
              </a:lnSpc>
              <a:buNone/>
            </a:pPr>
            <a:r>
              <a:rPr lang="en-US" sz="1750" dirty="0">
                <a:solidFill>
                  <a:srgbClr val="2B4150"/>
                </a:solidFill>
                <a:ea typeface="Source Sans Pro" pitchFamily="34" charset="-122"/>
                <a:cs typeface="Source Sans Pro" pitchFamily="34" charset="-120"/>
              </a:rPr>
              <a:t>Λέγεται τι δεν είναι κάτι (ή τι δε συμβαίνει)</a:t>
            </a:r>
            <a:endParaRPr lang="en-US" sz="1750" dirty="0"/>
          </a:p>
        </p:txBody>
      </p:sp>
      <p:pic>
        <p:nvPicPr>
          <p:cNvPr id="7" name="Image 2" descr="preencoded.png"/>
          <p:cNvPicPr>
            <a:picLocks noChangeAspect="1"/>
          </p:cNvPicPr>
          <p:nvPr/>
        </p:nvPicPr>
        <p:blipFill>
          <a:blip r:embed="rId5"/>
          <a:stretch>
            <a:fillRect/>
          </a:stretch>
        </p:blipFill>
        <p:spPr>
          <a:xfrm>
            <a:off x="793790" y="3732014"/>
            <a:ext cx="1134070" cy="1814513"/>
          </a:xfrm>
          <a:prstGeom prst="rect">
            <a:avLst/>
          </a:prstGeom>
        </p:spPr>
      </p:pic>
      <p:sp>
        <p:nvSpPr>
          <p:cNvPr id="8" name="Text 3"/>
          <p:cNvSpPr/>
          <p:nvPr/>
        </p:nvSpPr>
        <p:spPr>
          <a:xfrm>
            <a:off x="2268022" y="395882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B4150"/>
                </a:solidFill>
                <a:ea typeface="MuseoModerno Medium" pitchFamily="34" charset="-122"/>
                <a:cs typeface="MuseoModerno Medium" pitchFamily="34" charset="-120"/>
              </a:rPr>
              <a:t>Δεύτερο μέρος</a:t>
            </a:r>
            <a:endParaRPr lang="en-US" sz="2200" dirty="0"/>
          </a:p>
        </p:txBody>
      </p:sp>
      <p:sp>
        <p:nvSpPr>
          <p:cNvPr id="9" name="Text 4"/>
          <p:cNvSpPr/>
          <p:nvPr/>
        </p:nvSpPr>
        <p:spPr>
          <a:xfrm>
            <a:off x="2268022" y="4449247"/>
            <a:ext cx="6082189" cy="362903"/>
          </a:xfrm>
          <a:prstGeom prst="rect">
            <a:avLst/>
          </a:prstGeom>
          <a:noFill/>
          <a:ln/>
        </p:spPr>
        <p:txBody>
          <a:bodyPr wrap="none" lIns="0" tIns="0" rIns="0" bIns="0" rtlCol="0" anchor="t"/>
          <a:lstStyle/>
          <a:p>
            <a:pPr marL="0" indent="0" algn="l">
              <a:lnSpc>
                <a:spcPts val="2850"/>
              </a:lnSpc>
              <a:buNone/>
            </a:pPr>
            <a:r>
              <a:rPr lang="en-US" sz="1750" dirty="0">
                <a:solidFill>
                  <a:srgbClr val="2B4150"/>
                </a:solidFill>
                <a:ea typeface="Source Sans Pro" pitchFamily="34" charset="-122"/>
                <a:cs typeface="Source Sans Pro" pitchFamily="34" charset="-120"/>
              </a:rPr>
              <a:t>Λέγεται τι είναι (ή τι συμβαίνει)</a:t>
            </a:r>
            <a:endParaRPr lang="en-US" sz="1750" dirty="0"/>
          </a:p>
        </p:txBody>
      </p:sp>
      <p:pic>
        <p:nvPicPr>
          <p:cNvPr id="10" name="Image 3" descr="preencoded.png"/>
          <p:cNvPicPr>
            <a:picLocks noChangeAspect="1"/>
          </p:cNvPicPr>
          <p:nvPr/>
        </p:nvPicPr>
        <p:blipFill>
          <a:blip r:embed="rId6"/>
          <a:stretch>
            <a:fillRect/>
          </a:stretch>
        </p:blipFill>
        <p:spPr>
          <a:xfrm>
            <a:off x="793790" y="5546527"/>
            <a:ext cx="1134070" cy="1814513"/>
          </a:xfrm>
          <a:prstGeom prst="rect">
            <a:avLst/>
          </a:prstGeom>
        </p:spPr>
      </p:pic>
      <p:sp>
        <p:nvSpPr>
          <p:cNvPr id="11" name="Text 5"/>
          <p:cNvSpPr/>
          <p:nvPr/>
        </p:nvSpPr>
        <p:spPr>
          <a:xfrm>
            <a:off x="2268022" y="577334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B4150"/>
                </a:solidFill>
                <a:ea typeface="MuseoModerno Medium" pitchFamily="34" charset="-122"/>
                <a:cs typeface="MuseoModerno Medium" pitchFamily="34" charset="-120"/>
              </a:rPr>
              <a:t>Παράδειγμα</a:t>
            </a:r>
            <a:endParaRPr lang="en-US" sz="2200" dirty="0"/>
          </a:p>
        </p:txBody>
      </p:sp>
      <p:sp>
        <p:nvSpPr>
          <p:cNvPr id="12" name="Text 6"/>
          <p:cNvSpPr/>
          <p:nvPr/>
        </p:nvSpPr>
        <p:spPr>
          <a:xfrm>
            <a:off x="2268022" y="6263759"/>
            <a:ext cx="6082189" cy="725805"/>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ea typeface="Source Sans Pro" pitchFamily="34" charset="-122"/>
                <a:cs typeface="Source Sans Pro" pitchFamily="34" charset="-120"/>
              </a:rPr>
              <a:t>Εγώ δεν είμαι Τούρκος ουδέ Κόνιαρος, είμαι καλογεράκι απ' ασκηταριό.</a:t>
            </a:r>
            <a:endParaRPr lang="en-US" sz="175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207413"/>
            <a:ext cx="5670590" cy="708779"/>
          </a:xfrm>
          <a:prstGeom prst="rect">
            <a:avLst/>
          </a:prstGeom>
          <a:noFill/>
          <a:ln/>
        </p:spPr>
        <p:txBody>
          <a:bodyPr wrap="none" lIns="0" tIns="0" rIns="0" bIns="0" rtlCol="0" anchor="t"/>
          <a:lstStyle/>
          <a:p>
            <a:pPr marL="0" indent="0">
              <a:lnSpc>
                <a:spcPts val="5550"/>
              </a:lnSpc>
              <a:buNone/>
            </a:pPr>
            <a:r>
              <a:rPr lang="en-US" sz="4450" dirty="0">
                <a:solidFill>
                  <a:srgbClr val="124E73"/>
                </a:solidFill>
                <a:ea typeface="MuseoModerno Medium" pitchFamily="34" charset="-122"/>
                <a:cs typeface="MuseoModerno Medium" pitchFamily="34" charset="-120"/>
              </a:rPr>
              <a:t>Ασύνδετο</a:t>
            </a:r>
            <a:endParaRPr lang="en-US" sz="4450" dirty="0"/>
          </a:p>
        </p:txBody>
      </p:sp>
      <p:pic>
        <p:nvPicPr>
          <p:cNvPr id="3" name="Image 0" descr="preencoded.png"/>
          <p:cNvPicPr>
            <a:picLocks noChangeAspect="1"/>
          </p:cNvPicPr>
          <p:nvPr/>
        </p:nvPicPr>
        <p:blipFill>
          <a:blip r:embed="rId3"/>
          <a:stretch>
            <a:fillRect/>
          </a:stretch>
        </p:blipFill>
        <p:spPr>
          <a:xfrm>
            <a:off x="2978348" y="2369820"/>
            <a:ext cx="2152055" cy="1306949"/>
          </a:xfrm>
          <a:prstGeom prst="rect">
            <a:avLst/>
          </a:prstGeom>
        </p:spPr>
      </p:pic>
      <p:sp>
        <p:nvSpPr>
          <p:cNvPr id="4" name="Text 1"/>
          <p:cNvSpPr/>
          <p:nvPr/>
        </p:nvSpPr>
        <p:spPr>
          <a:xfrm>
            <a:off x="3987879" y="2958465"/>
            <a:ext cx="132993" cy="453509"/>
          </a:xfrm>
          <a:prstGeom prst="rect">
            <a:avLst/>
          </a:prstGeom>
          <a:noFill/>
          <a:ln/>
        </p:spPr>
        <p:txBody>
          <a:bodyPr wrap="none" lIns="0" tIns="0" rIns="0" bIns="0" rtlCol="0" anchor="t"/>
          <a:lstStyle/>
          <a:p>
            <a:pPr marL="0" indent="0" algn="ctr">
              <a:lnSpc>
                <a:spcPts val="3550"/>
              </a:lnSpc>
              <a:buNone/>
            </a:pPr>
            <a:r>
              <a:rPr lang="en-US" sz="2200" dirty="0">
                <a:solidFill>
                  <a:srgbClr val="2B4150"/>
                </a:solidFill>
                <a:ea typeface="MuseoModerno Medium" pitchFamily="34" charset="-122"/>
                <a:cs typeface="MuseoModerno Medium" pitchFamily="34" charset="-120"/>
              </a:rPr>
              <a:t>1</a:t>
            </a:r>
            <a:endParaRPr lang="en-US" sz="2200" dirty="0"/>
          </a:p>
        </p:txBody>
      </p:sp>
      <p:sp>
        <p:nvSpPr>
          <p:cNvPr id="5" name="Text 2"/>
          <p:cNvSpPr/>
          <p:nvPr/>
        </p:nvSpPr>
        <p:spPr>
          <a:xfrm>
            <a:off x="5357217" y="259663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B4150"/>
                </a:solidFill>
                <a:ea typeface="MuseoModerno Medium" pitchFamily="34" charset="-122"/>
                <a:cs typeface="MuseoModerno Medium" pitchFamily="34" charset="-120"/>
              </a:rPr>
              <a:t>Ορισμός</a:t>
            </a:r>
            <a:endParaRPr lang="en-US" sz="2200" dirty="0"/>
          </a:p>
        </p:txBody>
      </p:sp>
      <p:sp>
        <p:nvSpPr>
          <p:cNvPr id="6" name="Text 3"/>
          <p:cNvSpPr/>
          <p:nvPr/>
        </p:nvSpPr>
        <p:spPr>
          <a:xfrm>
            <a:off x="5357217" y="3087053"/>
            <a:ext cx="6183392" cy="362903"/>
          </a:xfrm>
          <a:prstGeom prst="rect">
            <a:avLst/>
          </a:prstGeom>
          <a:noFill/>
          <a:ln/>
        </p:spPr>
        <p:txBody>
          <a:bodyPr wrap="none" lIns="0" tIns="0" rIns="0" bIns="0" rtlCol="0" anchor="t"/>
          <a:lstStyle/>
          <a:p>
            <a:pPr marL="0" indent="0" algn="l">
              <a:lnSpc>
                <a:spcPts val="2850"/>
              </a:lnSpc>
              <a:buNone/>
            </a:pPr>
            <a:r>
              <a:rPr lang="en-US" sz="1750" dirty="0">
                <a:solidFill>
                  <a:srgbClr val="2B4150"/>
                </a:solidFill>
                <a:ea typeface="Source Sans Pro" pitchFamily="34" charset="-122"/>
                <a:cs typeface="Source Sans Pro" pitchFamily="34" charset="-120"/>
              </a:rPr>
              <a:t>Παράθεση ομοειδών συντακτικών όρων χωρίς συνδετικά στοιχεία</a:t>
            </a:r>
            <a:endParaRPr lang="en-US" sz="1750" dirty="0"/>
          </a:p>
        </p:txBody>
      </p:sp>
      <p:sp>
        <p:nvSpPr>
          <p:cNvPr id="7" name="Shape 4"/>
          <p:cNvSpPr/>
          <p:nvPr/>
        </p:nvSpPr>
        <p:spPr>
          <a:xfrm>
            <a:off x="5187077" y="3689866"/>
            <a:ext cx="8592860" cy="15240"/>
          </a:xfrm>
          <a:prstGeom prst="roundRect">
            <a:avLst>
              <a:gd name="adj" fmla="val 223256"/>
            </a:avLst>
          </a:prstGeom>
          <a:solidFill>
            <a:srgbClr val="D9D4C9"/>
          </a:solidFill>
          <a:ln/>
        </p:spPr>
      </p:sp>
      <p:pic>
        <p:nvPicPr>
          <p:cNvPr id="8" name="Image 1" descr="preencoded.png"/>
          <p:cNvPicPr>
            <a:picLocks noChangeAspect="1"/>
          </p:cNvPicPr>
          <p:nvPr/>
        </p:nvPicPr>
        <p:blipFill>
          <a:blip r:embed="rId4"/>
          <a:stretch>
            <a:fillRect/>
          </a:stretch>
        </p:blipFill>
        <p:spPr>
          <a:xfrm>
            <a:off x="1902381" y="3733443"/>
            <a:ext cx="4304109" cy="1306949"/>
          </a:xfrm>
          <a:prstGeom prst="rect">
            <a:avLst/>
          </a:prstGeom>
        </p:spPr>
      </p:pic>
      <p:sp>
        <p:nvSpPr>
          <p:cNvPr id="9" name="Text 5"/>
          <p:cNvSpPr/>
          <p:nvPr/>
        </p:nvSpPr>
        <p:spPr>
          <a:xfrm>
            <a:off x="3975497" y="4160163"/>
            <a:ext cx="157639" cy="453509"/>
          </a:xfrm>
          <a:prstGeom prst="rect">
            <a:avLst/>
          </a:prstGeom>
          <a:noFill/>
          <a:ln/>
        </p:spPr>
        <p:txBody>
          <a:bodyPr wrap="none" lIns="0" tIns="0" rIns="0" bIns="0" rtlCol="0" anchor="t"/>
          <a:lstStyle/>
          <a:p>
            <a:pPr marL="0" indent="0" algn="ctr">
              <a:lnSpc>
                <a:spcPts val="3550"/>
              </a:lnSpc>
              <a:buNone/>
            </a:pPr>
            <a:r>
              <a:rPr lang="en-US" sz="2200" dirty="0">
                <a:solidFill>
                  <a:srgbClr val="2B4150"/>
                </a:solidFill>
                <a:ea typeface="MuseoModerno Medium" pitchFamily="34" charset="-122"/>
                <a:cs typeface="MuseoModerno Medium" pitchFamily="34" charset="-120"/>
              </a:rPr>
              <a:t>2</a:t>
            </a:r>
            <a:endParaRPr lang="en-US" sz="2200" dirty="0"/>
          </a:p>
        </p:txBody>
      </p:sp>
      <p:sp>
        <p:nvSpPr>
          <p:cNvPr id="10" name="Text 6"/>
          <p:cNvSpPr/>
          <p:nvPr/>
        </p:nvSpPr>
        <p:spPr>
          <a:xfrm>
            <a:off x="6433304" y="396025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B4150"/>
                </a:solidFill>
                <a:ea typeface="MuseoModerno Medium" pitchFamily="34" charset="-122"/>
                <a:cs typeface="MuseoModerno Medium" pitchFamily="34" charset="-120"/>
              </a:rPr>
              <a:t>Αποτέλεσμα</a:t>
            </a:r>
            <a:endParaRPr lang="en-US" sz="2200" dirty="0"/>
          </a:p>
        </p:txBody>
      </p:sp>
      <p:sp>
        <p:nvSpPr>
          <p:cNvPr id="11" name="Text 7"/>
          <p:cNvSpPr/>
          <p:nvPr/>
        </p:nvSpPr>
        <p:spPr>
          <a:xfrm>
            <a:off x="6433304" y="4450675"/>
            <a:ext cx="3436025" cy="362903"/>
          </a:xfrm>
          <a:prstGeom prst="rect">
            <a:avLst/>
          </a:prstGeom>
          <a:noFill/>
          <a:ln/>
        </p:spPr>
        <p:txBody>
          <a:bodyPr wrap="none" lIns="0" tIns="0" rIns="0" bIns="0" rtlCol="0" anchor="t"/>
          <a:lstStyle/>
          <a:p>
            <a:pPr marL="0" indent="0" algn="l">
              <a:lnSpc>
                <a:spcPts val="2850"/>
              </a:lnSpc>
              <a:buNone/>
            </a:pPr>
            <a:r>
              <a:rPr lang="en-US" sz="1750" dirty="0">
                <a:solidFill>
                  <a:srgbClr val="2B4150"/>
                </a:solidFill>
                <a:ea typeface="Source Sans Pro" pitchFamily="34" charset="-122"/>
                <a:cs typeface="Source Sans Pro" pitchFamily="34" charset="-120"/>
              </a:rPr>
              <a:t>Ενισχύει τη δραστικότητα του λόγου</a:t>
            </a:r>
            <a:endParaRPr lang="en-US" sz="1750" dirty="0"/>
          </a:p>
        </p:txBody>
      </p:sp>
      <p:sp>
        <p:nvSpPr>
          <p:cNvPr id="12" name="Shape 8"/>
          <p:cNvSpPr/>
          <p:nvPr/>
        </p:nvSpPr>
        <p:spPr>
          <a:xfrm>
            <a:off x="6263164" y="5053489"/>
            <a:ext cx="7516773" cy="15240"/>
          </a:xfrm>
          <a:prstGeom prst="roundRect">
            <a:avLst>
              <a:gd name="adj" fmla="val 223256"/>
            </a:avLst>
          </a:prstGeom>
          <a:solidFill>
            <a:srgbClr val="D9D4C9"/>
          </a:solidFill>
          <a:ln/>
        </p:spPr>
      </p:sp>
      <p:pic>
        <p:nvPicPr>
          <p:cNvPr id="13" name="Image 2" descr="preencoded.png"/>
          <p:cNvPicPr>
            <a:picLocks noChangeAspect="1"/>
          </p:cNvPicPr>
          <p:nvPr/>
        </p:nvPicPr>
        <p:blipFill>
          <a:blip r:embed="rId5"/>
          <a:stretch>
            <a:fillRect/>
          </a:stretch>
        </p:blipFill>
        <p:spPr>
          <a:xfrm>
            <a:off x="826294" y="5097066"/>
            <a:ext cx="6456164" cy="1306949"/>
          </a:xfrm>
          <a:prstGeom prst="rect">
            <a:avLst/>
          </a:prstGeom>
        </p:spPr>
      </p:pic>
      <p:sp>
        <p:nvSpPr>
          <p:cNvPr id="14" name="Text 9"/>
          <p:cNvSpPr/>
          <p:nvPr/>
        </p:nvSpPr>
        <p:spPr>
          <a:xfrm>
            <a:off x="3974663" y="5523786"/>
            <a:ext cx="159306" cy="453509"/>
          </a:xfrm>
          <a:prstGeom prst="rect">
            <a:avLst/>
          </a:prstGeom>
          <a:noFill/>
          <a:ln/>
        </p:spPr>
        <p:txBody>
          <a:bodyPr wrap="none" lIns="0" tIns="0" rIns="0" bIns="0" rtlCol="0" anchor="t"/>
          <a:lstStyle/>
          <a:p>
            <a:pPr marL="0" indent="0" algn="ctr">
              <a:lnSpc>
                <a:spcPts val="3550"/>
              </a:lnSpc>
              <a:buNone/>
            </a:pPr>
            <a:r>
              <a:rPr lang="en-US" sz="2200" dirty="0">
                <a:solidFill>
                  <a:srgbClr val="2B4150"/>
                </a:solidFill>
                <a:ea typeface="MuseoModerno Medium" pitchFamily="34" charset="-122"/>
                <a:cs typeface="MuseoModerno Medium" pitchFamily="34" charset="-120"/>
              </a:rPr>
              <a:t>3</a:t>
            </a:r>
            <a:endParaRPr lang="en-US" sz="2200" dirty="0"/>
          </a:p>
        </p:txBody>
      </p:sp>
      <p:sp>
        <p:nvSpPr>
          <p:cNvPr id="15" name="Text 10"/>
          <p:cNvSpPr/>
          <p:nvPr/>
        </p:nvSpPr>
        <p:spPr>
          <a:xfrm>
            <a:off x="7509272" y="532388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B4150"/>
                </a:solidFill>
                <a:ea typeface="MuseoModerno Medium" pitchFamily="34" charset="-122"/>
                <a:cs typeface="MuseoModerno Medium" pitchFamily="34" charset="-120"/>
              </a:rPr>
              <a:t>Επίδραση</a:t>
            </a:r>
            <a:endParaRPr lang="en-US" sz="2200" dirty="0"/>
          </a:p>
        </p:txBody>
      </p:sp>
      <p:sp>
        <p:nvSpPr>
          <p:cNvPr id="16" name="Text 11"/>
          <p:cNvSpPr/>
          <p:nvPr/>
        </p:nvSpPr>
        <p:spPr>
          <a:xfrm>
            <a:off x="7509272" y="5814298"/>
            <a:ext cx="2951678" cy="362903"/>
          </a:xfrm>
          <a:prstGeom prst="rect">
            <a:avLst/>
          </a:prstGeom>
          <a:noFill/>
          <a:ln/>
        </p:spPr>
        <p:txBody>
          <a:bodyPr wrap="none" lIns="0" tIns="0" rIns="0" bIns="0" rtlCol="0" anchor="t"/>
          <a:lstStyle/>
          <a:p>
            <a:pPr marL="0" indent="0" algn="l">
              <a:lnSpc>
                <a:spcPts val="2850"/>
              </a:lnSpc>
              <a:buNone/>
            </a:pPr>
            <a:r>
              <a:rPr lang="en-US" sz="1750" dirty="0">
                <a:solidFill>
                  <a:srgbClr val="2B4150"/>
                </a:solidFill>
                <a:ea typeface="Source Sans Pro" pitchFamily="34" charset="-122"/>
                <a:cs typeface="Source Sans Pro" pitchFamily="34" charset="-120"/>
              </a:rPr>
              <a:t>Προσδίδει ζωντάνια και ένταση</a:t>
            </a:r>
            <a:endParaRPr lang="en-US" sz="1750" dirty="0"/>
          </a:p>
        </p:txBody>
      </p:sp>
      <p:sp>
        <p:nvSpPr>
          <p:cNvPr id="17" name="Text 12"/>
          <p:cNvSpPr/>
          <p:nvPr/>
        </p:nvSpPr>
        <p:spPr>
          <a:xfrm>
            <a:off x="793790" y="6659166"/>
            <a:ext cx="13042821" cy="362903"/>
          </a:xfrm>
          <a:prstGeom prst="rect">
            <a:avLst/>
          </a:prstGeom>
          <a:noFill/>
          <a:ln/>
        </p:spPr>
        <p:txBody>
          <a:bodyPr wrap="none" lIns="0" tIns="0" rIns="0" bIns="0" rtlCol="0" anchor="t"/>
          <a:lstStyle/>
          <a:p>
            <a:pPr marL="0" indent="0">
              <a:lnSpc>
                <a:spcPts val="2850"/>
              </a:lnSpc>
              <a:buNone/>
            </a:pPr>
            <a:r>
              <a:rPr lang="en-US" sz="1750" dirty="0">
                <a:solidFill>
                  <a:srgbClr val="2B4150"/>
                </a:solidFill>
                <a:ea typeface="Source Sans Pro" pitchFamily="34" charset="-122"/>
                <a:cs typeface="Source Sans Pro" pitchFamily="34" charset="-120"/>
              </a:rPr>
              <a:t>Παράδειγμα: Μας έδωσαν ρούχα, τρόφιμα, χρήματα.</a:t>
            </a:r>
            <a:endParaRPr lang="en-US" sz="175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459825"/>
            <a:ext cx="5670590" cy="708779"/>
          </a:xfrm>
          <a:prstGeom prst="rect">
            <a:avLst/>
          </a:prstGeom>
          <a:noFill/>
          <a:ln/>
        </p:spPr>
        <p:txBody>
          <a:bodyPr wrap="none" lIns="0" tIns="0" rIns="0" bIns="0" rtlCol="0" anchor="t"/>
          <a:lstStyle/>
          <a:p>
            <a:pPr marL="0" indent="0">
              <a:lnSpc>
                <a:spcPts val="5550"/>
              </a:lnSpc>
              <a:buNone/>
            </a:pPr>
            <a:r>
              <a:rPr lang="en-US" sz="4450" dirty="0">
                <a:solidFill>
                  <a:srgbClr val="124E73"/>
                </a:solidFill>
                <a:ea typeface="MuseoModerno Medium" pitchFamily="34" charset="-122"/>
                <a:cs typeface="MuseoModerno Medium" pitchFamily="34" charset="-120"/>
              </a:rPr>
              <a:t>Βραχυλογία</a:t>
            </a:r>
            <a:endParaRPr lang="en-US" sz="4450" dirty="0"/>
          </a:p>
        </p:txBody>
      </p:sp>
      <p:sp>
        <p:nvSpPr>
          <p:cNvPr id="3" name="Shape 1"/>
          <p:cNvSpPr/>
          <p:nvPr/>
        </p:nvSpPr>
        <p:spPr>
          <a:xfrm>
            <a:off x="793790" y="2622233"/>
            <a:ext cx="2173724" cy="1306949"/>
          </a:xfrm>
          <a:prstGeom prst="roundRect">
            <a:avLst>
              <a:gd name="adj" fmla="val 2603"/>
            </a:avLst>
          </a:prstGeom>
          <a:solidFill>
            <a:srgbClr val="F3EEE3"/>
          </a:solidFill>
          <a:ln/>
        </p:spPr>
      </p:sp>
      <p:sp>
        <p:nvSpPr>
          <p:cNvPr id="4" name="Text 2"/>
          <p:cNvSpPr/>
          <p:nvPr/>
        </p:nvSpPr>
        <p:spPr>
          <a:xfrm>
            <a:off x="1020604" y="3048953"/>
            <a:ext cx="132993" cy="453509"/>
          </a:xfrm>
          <a:prstGeom prst="rect">
            <a:avLst/>
          </a:prstGeom>
          <a:noFill/>
          <a:ln/>
        </p:spPr>
        <p:txBody>
          <a:bodyPr wrap="none" lIns="0" tIns="0" rIns="0" bIns="0" rtlCol="0" anchor="t"/>
          <a:lstStyle/>
          <a:p>
            <a:pPr marL="0" indent="0" algn="ctr">
              <a:lnSpc>
                <a:spcPts val="3550"/>
              </a:lnSpc>
              <a:buNone/>
            </a:pPr>
            <a:r>
              <a:rPr lang="en-US" sz="2200" dirty="0">
                <a:solidFill>
                  <a:srgbClr val="2B4150"/>
                </a:solidFill>
                <a:ea typeface="MuseoModerno Medium" pitchFamily="34" charset="-122"/>
                <a:cs typeface="MuseoModerno Medium" pitchFamily="34" charset="-120"/>
              </a:rPr>
              <a:t>1</a:t>
            </a:r>
            <a:endParaRPr lang="en-US" sz="2200" dirty="0"/>
          </a:p>
        </p:txBody>
      </p:sp>
      <p:sp>
        <p:nvSpPr>
          <p:cNvPr id="5" name="Text 3"/>
          <p:cNvSpPr/>
          <p:nvPr/>
        </p:nvSpPr>
        <p:spPr>
          <a:xfrm>
            <a:off x="3194328" y="284904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B4150"/>
                </a:solidFill>
                <a:ea typeface="MuseoModerno Medium" pitchFamily="34" charset="-122"/>
                <a:cs typeface="MuseoModerno Medium" pitchFamily="34" charset="-120"/>
              </a:rPr>
              <a:t>Ορισμός</a:t>
            </a:r>
            <a:endParaRPr lang="en-US" sz="2200" dirty="0"/>
          </a:p>
        </p:txBody>
      </p:sp>
      <p:sp>
        <p:nvSpPr>
          <p:cNvPr id="6" name="Text 4"/>
          <p:cNvSpPr/>
          <p:nvPr/>
        </p:nvSpPr>
        <p:spPr>
          <a:xfrm>
            <a:off x="3194328" y="3339465"/>
            <a:ext cx="3792498" cy="362903"/>
          </a:xfrm>
          <a:prstGeom prst="rect">
            <a:avLst/>
          </a:prstGeom>
          <a:noFill/>
          <a:ln/>
        </p:spPr>
        <p:txBody>
          <a:bodyPr wrap="none" lIns="0" tIns="0" rIns="0" bIns="0" rtlCol="0" anchor="t"/>
          <a:lstStyle/>
          <a:p>
            <a:pPr marL="0" indent="0" algn="l">
              <a:lnSpc>
                <a:spcPts val="2850"/>
              </a:lnSpc>
              <a:buNone/>
            </a:pPr>
            <a:r>
              <a:rPr lang="en-US" sz="1750" dirty="0">
                <a:solidFill>
                  <a:srgbClr val="2B4150"/>
                </a:solidFill>
                <a:ea typeface="Source Sans Pro" pitchFamily="34" charset="-122"/>
                <a:cs typeface="Source Sans Pro" pitchFamily="34" charset="-120"/>
              </a:rPr>
              <a:t>Παράλειψη ευκόλως εννοούμενων όρων</a:t>
            </a:r>
            <a:endParaRPr lang="en-US" sz="1750" dirty="0"/>
          </a:p>
        </p:txBody>
      </p:sp>
      <p:sp>
        <p:nvSpPr>
          <p:cNvPr id="7" name="Shape 5"/>
          <p:cNvSpPr/>
          <p:nvPr/>
        </p:nvSpPr>
        <p:spPr>
          <a:xfrm>
            <a:off x="3080861" y="3913942"/>
            <a:ext cx="10642402" cy="15240"/>
          </a:xfrm>
          <a:prstGeom prst="roundRect">
            <a:avLst>
              <a:gd name="adj" fmla="val 223256"/>
            </a:avLst>
          </a:prstGeom>
          <a:solidFill>
            <a:srgbClr val="D9D4C9"/>
          </a:solidFill>
          <a:ln/>
        </p:spPr>
      </p:sp>
      <p:sp>
        <p:nvSpPr>
          <p:cNvPr id="8" name="Shape 6"/>
          <p:cNvSpPr/>
          <p:nvPr/>
        </p:nvSpPr>
        <p:spPr>
          <a:xfrm>
            <a:off x="793790" y="4042529"/>
            <a:ext cx="4347567" cy="1306949"/>
          </a:xfrm>
          <a:prstGeom prst="roundRect">
            <a:avLst>
              <a:gd name="adj" fmla="val 2603"/>
            </a:avLst>
          </a:prstGeom>
          <a:solidFill>
            <a:srgbClr val="F3EEE3"/>
          </a:solidFill>
          <a:ln/>
        </p:spPr>
      </p:sp>
      <p:sp>
        <p:nvSpPr>
          <p:cNvPr id="9" name="Text 7"/>
          <p:cNvSpPr/>
          <p:nvPr/>
        </p:nvSpPr>
        <p:spPr>
          <a:xfrm>
            <a:off x="1020604" y="4469249"/>
            <a:ext cx="157639" cy="453509"/>
          </a:xfrm>
          <a:prstGeom prst="rect">
            <a:avLst/>
          </a:prstGeom>
          <a:noFill/>
          <a:ln/>
        </p:spPr>
        <p:txBody>
          <a:bodyPr wrap="none" lIns="0" tIns="0" rIns="0" bIns="0" rtlCol="0" anchor="t"/>
          <a:lstStyle/>
          <a:p>
            <a:pPr marL="0" indent="0" algn="ctr">
              <a:lnSpc>
                <a:spcPts val="3550"/>
              </a:lnSpc>
              <a:buNone/>
            </a:pPr>
            <a:r>
              <a:rPr lang="en-US" sz="2200" dirty="0">
                <a:solidFill>
                  <a:srgbClr val="2B4150"/>
                </a:solidFill>
                <a:ea typeface="MuseoModerno Medium" pitchFamily="34" charset="-122"/>
                <a:cs typeface="MuseoModerno Medium" pitchFamily="34" charset="-120"/>
              </a:rPr>
              <a:t>2</a:t>
            </a:r>
            <a:endParaRPr lang="en-US" sz="2200" dirty="0"/>
          </a:p>
        </p:txBody>
      </p:sp>
      <p:sp>
        <p:nvSpPr>
          <p:cNvPr id="10" name="Text 8"/>
          <p:cNvSpPr/>
          <p:nvPr/>
        </p:nvSpPr>
        <p:spPr>
          <a:xfrm>
            <a:off x="5368171" y="4269343"/>
            <a:ext cx="1550194" cy="354330"/>
          </a:xfrm>
          <a:prstGeom prst="rect">
            <a:avLst/>
          </a:prstGeom>
          <a:noFill/>
          <a:ln/>
        </p:spPr>
        <p:txBody>
          <a:bodyPr wrap="none" lIns="0" tIns="0" rIns="0" bIns="0" rtlCol="0" anchor="t"/>
          <a:lstStyle/>
          <a:p>
            <a:pPr marL="0" indent="0" algn="l">
              <a:lnSpc>
                <a:spcPts val="2750"/>
              </a:lnSpc>
              <a:buNone/>
            </a:pPr>
            <a:r>
              <a:rPr lang="en-US" sz="2200" dirty="0">
                <a:solidFill>
                  <a:srgbClr val="2B4150"/>
                </a:solidFill>
                <a:ea typeface="MuseoModerno Medium" pitchFamily="34" charset="-122"/>
                <a:cs typeface="MuseoModerno Medium" pitchFamily="34" charset="-120"/>
              </a:rPr>
              <a:t>Σκοπός</a:t>
            </a:r>
            <a:endParaRPr lang="en-US" sz="2200" dirty="0"/>
          </a:p>
        </p:txBody>
      </p:sp>
      <p:sp>
        <p:nvSpPr>
          <p:cNvPr id="11" name="Text 9"/>
          <p:cNvSpPr/>
          <p:nvPr/>
        </p:nvSpPr>
        <p:spPr>
          <a:xfrm>
            <a:off x="5368171" y="4759762"/>
            <a:ext cx="1550194" cy="362903"/>
          </a:xfrm>
          <a:prstGeom prst="rect">
            <a:avLst/>
          </a:prstGeom>
          <a:noFill/>
          <a:ln/>
        </p:spPr>
        <p:txBody>
          <a:bodyPr wrap="none" lIns="0" tIns="0" rIns="0" bIns="0" rtlCol="0" anchor="t"/>
          <a:lstStyle/>
          <a:p>
            <a:pPr marL="0" indent="0" algn="l">
              <a:lnSpc>
                <a:spcPts val="2850"/>
              </a:lnSpc>
              <a:buNone/>
            </a:pPr>
            <a:r>
              <a:rPr lang="en-US" sz="1750" dirty="0">
                <a:solidFill>
                  <a:srgbClr val="2B4150"/>
                </a:solidFill>
                <a:ea typeface="Source Sans Pro" pitchFamily="34" charset="-122"/>
                <a:cs typeface="Source Sans Pro" pitchFamily="34" charset="-120"/>
              </a:rPr>
              <a:t>Χάριν συντομίας</a:t>
            </a:r>
            <a:endParaRPr lang="en-US" sz="1750" dirty="0"/>
          </a:p>
        </p:txBody>
      </p:sp>
      <p:sp>
        <p:nvSpPr>
          <p:cNvPr id="12" name="Shape 10"/>
          <p:cNvSpPr/>
          <p:nvPr/>
        </p:nvSpPr>
        <p:spPr>
          <a:xfrm>
            <a:off x="5254704" y="5334238"/>
            <a:ext cx="8468558" cy="15240"/>
          </a:xfrm>
          <a:prstGeom prst="roundRect">
            <a:avLst>
              <a:gd name="adj" fmla="val 223256"/>
            </a:avLst>
          </a:prstGeom>
          <a:solidFill>
            <a:srgbClr val="D9D4C9"/>
          </a:solidFill>
          <a:ln/>
        </p:spPr>
      </p:sp>
      <p:sp>
        <p:nvSpPr>
          <p:cNvPr id="13" name="Shape 11"/>
          <p:cNvSpPr/>
          <p:nvPr/>
        </p:nvSpPr>
        <p:spPr>
          <a:xfrm>
            <a:off x="793790" y="5462826"/>
            <a:ext cx="6521410" cy="1306949"/>
          </a:xfrm>
          <a:prstGeom prst="roundRect">
            <a:avLst>
              <a:gd name="adj" fmla="val 2603"/>
            </a:avLst>
          </a:prstGeom>
          <a:solidFill>
            <a:srgbClr val="F3EEE3"/>
          </a:solidFill>
          <a:ln/>
        </p:spPr>
      </p:sp>
      <p:sp>
        <p:nvSpPr>
          <p:cNvPr id="14" name="Text 12"/>
          <p:cNvSpPr/>
          <p:nvPr/>
        </p:nvSpPr>
        <p:spPr>
          <a:xfrm>
            <a:off x="1020604" y="5889546"/>
            <a:ext cx="159306" cy="453509"/>
          </a:xfrm>
          <a:prstGeom prst="rect">
            <a:avLst/>
          </a:prstGeom>
          <a:noFill/>
          <a:ln/>
        </p:spPr>
        <p:txBody>
          <a:bodyPr wrap="none" lIns="0" tIns="0" rIns="0" bIns="0" rtlCol="0" anchor="t"/>
          <a:lstStyle/>
          <a:p>
            <a:pPr marL="0" indent="0" algn="ctr">
              <a:lnSpc>
                <a:spcPts val="3550"/>
              </a:lnSpc>
              <a:buNone/>
            </a:pPr>
            <a:r>
              <a:rPr lang="en-US" sz="2200" dirty="0">
                <a:solidFill>
                  <a:srgbClr val="2B4150"/>
                </a:solidFill>
                <a:ea typeface="MuseoModerno Medium" pitchFamily="34" charset="-122"/>
                <a:cs typeface="MuseoModerno Medium" pitchFamily="34" charset="-120"/>
              </a:rPr>
              <a:t>3</a:t>
            </a:r>
            <a:endParaRPr lang="en-US" sz="2200" dirty="0"/>
          </a:p>
        </p:txBody>
      </p:sp>
      <p:sp>
        <p:nvSpPr>
          <p:cNvPr id="15" name="Text 13"/>
          <p:cNvSpPr/>
          <p:nvPr/>
        </p:nvSpPr>
        <p:spPr>
          <a:xfrm>
            <a:off x="7542014" y="568964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B4150"/>
                </a:solidFill>
                <a:ea typeface="MuseoModerno Medium" pitchFamily="34" charset="-122"/>
                <a:cs typeface="MuseoModerno Medium" pitchFamily="34" charset="-120"/>
              </a:rPr>
              <a:t>Είδη</a:t>
            </a:r>
            <a:endParaRPr lang="en-US" sz="2200" dirty="0"/>
          </a:p>
        </p:txBody>
      </p:sp>
      <p:sp>
        <p:nvSpPr>
          <p:cNvPr id="16" name="Text 14"/>
          <p:cNvSpPr/>
          <p:nvPr/>
        </p:nvSpPr>
        <p:spPr>
          <a:xfrm>
            <a:off x="7542014" y="6180058"/>
            <a:ext cx="4256723" cy="362903"/>
          </a:xfrm>
          <a:prstGeom prst="rect">
            <a:avLst/>
          </a:prstGeom>
          <a:noFill/>
          <a:ln/>
        </p:spPr>
        <p:txBody>
          <a:bodyPr wrap="none" lIns="0" tIns="0" rIns="0" bIns="0" rtlCol="0" anchor="t"/>
          <a:lstStyle/>
          <a:p>
            <a:pPr marL="0" indent="0" algn="l">
              <a:lnSpc>
                <a:spcPts val="2850"/>
              </a:lnSpc>
              <a:buNone/>
            </a:pPr>
            <a:r>
              <a:rPr lang="en-US" sz="1750" dirty="0">
                <a:solidFill>
                  <a:srgbClr val="2B4150"/>
                </a:solidFill>
                <a:ea typeface="Source Sans Pro" pitchFamily="34" charset="-122"/>
                <a:cs typeface="Source Sans Pro" pitchFamily="34" charset="-120"/>
              </a:rPr>
              <a:t>Σχήματα από κοινού, εξ αναλόγου και ζεύγμα</a:t>
            </a:r>
            <a:endParaRPr lang="en-US" sz="175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1387</Words>
  <Application>Microsoft Office PowerPoint</Application>
  <PresentationFormat>Προσαρμογή</PresentationFormat>
  <Paragraphs>256</Paragraphs>
  <Slides>29</Slides>
  <Notes>29</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2</vt:i4>
      </vt:variant>
      <vt:variant>
        <vt:lpstr>Τίτλοι διαφανειών</vt:lpstr>
      </vt:variant>
      <vt:variant>
        <vt:i4>29</vt:i4>
      </vt:variant>
    </vt:vector>
  </HeadingPairs>
  <TitlesOfParts>
    <vt:vector size="36" baseType="lpstr">
      <vt:lpstr>Arial</vt:lpstr>
      <vt:lpstr>MuseoModerno Medium</vt:lpstr>
      <vt:lpstr>Source Sans Pro</vt:lpstr>
      <vt:lpstr>Source Sans Pro Bold</vt:lpstr>
      <vt:lpstr>Calibri</vt:lpstr>
      <vt:lpstr>Office Theme</vt:lpstr>
      <vt:lpstr>1_Office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PptxGenJS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Vasilis Varsamopoulos</cp:lastModifiedBy>
  <cp:revision>2</cp:revision>
  <dcterms:created xsi:type="dcterms:W3CDTF">2025-01-28T14:08:31Z</dcterms:created>
  <dcterms:modified xsi:type="dcterms:W3CDTF">2025-01-28T17:49:27Z</dcterms:modified>
</cp:coreProperties>
</file>