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17"/>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x="18288000" cy="10287000"/>
  <p:notesSz cx="6858000" cy="9144000"/>
  <p:embeddedFontLst>
    <p:embeddedFont>
      <p:font typeface="Arimo Bold" charset="1" panose="020B0704020202020204"/>
      <p:regular r:id="rId20"/>
    </p:embeddedFont>
    <p:embeddedFont>
      <p:font typeface="Montserrat" charset="1" panose="0000050000000000000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notesMasters/notesMaster1.xml" Type="http://schemas.openxmlformats.org/officeDocument/2006/relationships/notesMaster"/><Relationship Id="rId18" Target="theme/theme2.xml" Type="http://schemas.openxmlformats.org/officeDocument/2006/relationships/theme"/><Relationship Id="rId19" Target="notesSlides/notesSlide1.xml" Type="http://schemas.openxmlformats.org/officeDocument/2006/relationships/notesSlide"/><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notesSlides/notesSlide2.xml" Type="http://schemas.openxmlformats.org/officeDocument/2006/relationships/notesSlide"/><Relationship Id="rId23" Target="notesSlides/notesSlide3.xml" Type="http://schemas.openxmlformats.org/officeDocument/2006/relationships/notesSlide"/><Relationship Id="rId24" Target="notesSlides/notesSlide4.xml" Type="http://schemas.openxmlformats.org/officeDocument/2006/relationships/notesSlide"/><Relationship Id="rId25" Target="notesSlides/notesSlide5.xml" Type="http://schemas.openxmlformats.org/officeDocument/2006/relationships/notesSlide"/><Relationship Id="rId26" Target="notesSlides/notesSlide6.xml" Type="http://schemas.openxmlformats.org/officeDocument/2006/relationships/notesSlide"/><Relationship Id="rId27" Target="notesSlides/notesSlide7.xml" Type="http://schemas.openxmlformats.org/officeDocument/2006/relationships/notesSlide"/><Relationship Id="rId28" Target="notesSlides/notesSlide8.xml" Type="http://schemas.openxmlformats.org/officeDocument/2006/relationships/notesSlide"/><Relationship Id="rId29" Target="notesSlides/notesSlide9.xml" Type="http://schemas.openxmlformats.org/officeDocument/2006/relationships/notesSlide"/><Relationship Id="rId3" Target="viewProps.xml" Type="http://schemas.openxmlformats.org/officeDocument/2006/relationships/viewProps"/><Relationship Id="rId30" Target="notesSlides/notesSlide10.xml" Type="http://schemas.openxmlformats.org/officeDocument/2006/relationships/notesSlide"/><Relationship Id="rId31" Target="notesSlides/notesSlide11.xml" Type="http://schemas.openxmlformats.org/officeDocument/2006/relationships/notesSlide"/><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5.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1.png" Type="http://schemas.openxmlformats.org/officeDocument/2006/relationships/image"/><Relationship Id="rId4" Target="../media/image21.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9.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png" Type="http://schemas.openxmlformats.org/officeDocument/2006/relationships/image"/><Relationship Id="rId4" Target="../media/image10.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png" Type="http://schemas.openxmlformats.org/officeDocument/2006/relationships/image"/><Relationship Id="rId4" Target="../media/image11.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png" Type="http://schemas.openxmlformats.org/officeDocument/2006/relationships/image"/><Relationship Id="rId4" Target="../media/image1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15.png" Type="http://schemas.openxmlformats.org/officeDocument/2006/relationships/image"/><Relationship Id="rId7" Target="../media/image16.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png" Type="http://schemas.openxmlformats.org/officeDocument/2006/relationships/image"/><Relationship Id="rId4" Target="../media/image17.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png" Type="http://schemas.openxmlformats.org/officeDocument/2006/relationships/image"/><Relationship Id="rId4" Target="../media/image18.png" Type="http://schemas.openxmlformats.org/officeDocument/2006/relationships/image"/><Relationship Id="rId5" Target="../media/image19.png" Type="http://schemas.openxmlformats.org/officeDocument/2006/relationships/image"/><Relationship Id="rId6" Target="../media/image2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EEFF5"/>
            </a:solidFill>
          </p:spPr>
        </p:sp>
      </p:grpSp>
      <p:sp>
        <p:nvSpPr>
          <p:cNvPr name="Freeform 5" id="5" descr="preencoded.png"/>
          <p:cNvSpPr/>
          <p:nvPr/>
        </p:nvSpPr>
        <p:spPr>
          <a:xfrm flipH="true" flipV="false" rot="0">
            <a:off x="-434667" y="-591257"/>
            <a:ext cx="6858000" cy="10287000"/>
          </a:xfrm>
          <a:custGeom>
            <a:avLst/>
            <a:gdLst/>
            <a:ahLst/>
            <a:cxnLst/>
            <a:rect r="r" b="b" t="t" l="l"/>
            <a:pathLst>
              <a:path h="10287000" w="6858000">
                <a:moveTo>
                  <a:pt x="6858000" y="0"/>
                </a:moveTo>
                <a:lnTo>
                  <a:pt x="0" y="0"/>
                </a:lnTo>
                <a:lnTo>
                  <a:pt x="0" y="10287000"/>
                </a:lnTo>
                <a:lnTo>
                  <a:pt x="6858000" y="10287000"/>
                </a:lnTo>
                <a:lnTo>
                  <a:pt x="6858000" y="0"/>
                </a:lnTo>
                <a:close/>
              </a:path>
            </a:pathLst>
          </a:custGeom>
          <a:blipFill>
            <a:blip r:embed="rId4"/>
            <a:stretch>
              <a:fillRect l="0" t="0" r="0" b="0"/>
            </a:stretch>
          </a:blipFill>
        </p:spPr>
      </p:sp>
      <p:grpSp>
        <p:nvGrpSpPr>
          <p:cNvPr name="Group 6" id="6"/>
          <p:cNvGrpSpPr/>
          <p:nvPr/>
        </p:nvGrpSpPr>
        <p:grpSpPr>
          <a:xfrm rot="0">
            <a:off x="7782520" y="8747075"/>
            <a:ext cx="434280" cy="434280"/>
            <a:chOff x="0" y="0"/>
            <a:chExt cx="579040" cy="579040"/>
          </a:xfrm>
        </p:grpSpPr>
        <p:sp>
          <p:nvSpPr>
            <p:cNvPr name="Freeform 7" id="7"/>
            <p:cNvSpPr/>
            <p:nvPr/>
          </p:nvSpPr>
          <p:spPr>
            <a:xfrm flipH="false" flipV="false" rot="0">
              <a:off x="0" y="0"/>
              <a:ext cx="579120" cy="579120"/>
            </a:xfrm>
            <a:custGeom>
              <a:avLst/>
              <a:gdLst/>
              <a:ahLst/>
              <a:cxnLst/>
              <a:rect r="r" b="b" t="t" l="l"/>
              <a:pathLst>
                <a:path h="579120" w="579120">
                  <a:moveTo>
                    <a:pt x="0" y="289560"/>
                  </a:moveTo>
                  <a:cubicBezTo>
                    <a:pt x="0" y="129667"/>
                    <a:pt x="129667" y="0"/>
                    <a:pt x="289560" y="0"/>
                  </a:cubicBezTo>
                  <a:cubicBezTo>
                    <a:pt x="291465" y="0"/>
                    <a:pt x="293370" y="889"/>
                    <a:pt x="294513" y="2413"/>
                  </a:cubicBezTo>
                  <a:lnTo>
                    <a:pt x="289560" y="6350"/>
                  </a:lnTo>
                  <a:lnTo>
                    <a:pt x="289560" y="0"/>
                  </a:lnTo>
                  <a:lnTo>
                    <a:pt x="289560" y="6350"/>
                  </a:lnTo>
                  <a:lnTo>
                    <a:pt x="289560" y="0"/>
                  </a:lnTo>
                  <a:cubicBezTo>
                    <a:pt x="449453" y="0"/>
                    <a:pt x="579120" y="129667"/>
                    <a:pt x="579120" y="289560"/>
                  </a:cubicBezTo>
                  <a:cubicBezTo>
                    <a:pt x="579120" y="291973"/>
                    <a:pt x="577723" y="294132"/>
                    <a:pt x="575564" y="295275"/>
                  </a:cubicBezTo>
                  <a:lnTo>
                    <a:pt x="572770" y="289560"/>
                  </a:lnTo>
                  <a:lnTo>
                    <a:pt x="579120" y="289560"/>
                  </a:lnTo>
                  <a:cubicBezTo>
                    <a:pt x="579120" y="449453"/>
                    <a:pt x="449453" y="579120"/>
                    <a:pt x="289560" y="579120"/>
                  </a:cubicBezTo>
                  <a:lnTo>
                    <a:pt x="289560" y="572770"/>
                  </a:lnTo>
                  <a:lnTo>
                    <a:pt x="289560" y="566420"/>
                  </a:lnTo>
                  <a:lnTo>
                    <a:pt x="289560" y="572770"/>
                  </a:lnTo>
                  <a:lnTo>
                    <a:pt x="289560" y="579120"/>
                  </a:lnTo>
                  <a:cubicBezTo>
                    <a:pt x="129667" y="578993"/>
                    <a:pt x="0" y="449453"/>
                    <a:pt x="0" y="289560"/>
                  </a:cubicBezTo>
                  <a:lnTo>
                    <a:pt x="6350" y="289560"/>
                  </a:lnTo>
                  <a:lnTo>
                    <a:pt x="0" y="289560"/>
                  </a:lnTo>
                  <a:moveTo>
                    <a:pt x="12700" y="289560"/>
                  </a:moveTo>
                  <a:lnTo>
                    <a:pt x="6350" y="289560"/>
                  </a:lnTo>
                  <a:lnTo>
                    <a:pt x="12700" y="289560"/>
                  </a:lnTo>
                  <a:cubicBezTo>
                    <a:pt x="12700" y="442468"/>
                    <a:pt x="136652" y="566420"/>
                    <a:pt x="289560" y="566420"/>
                  </a:cubicBezTo>
                  <a:cubicBezTo>
                    <a:pt x="293116" y="566420"/>
                    <a:pt x="295910" y="569214"/>
                    <a:pt x="295910" y="572770"/>
                  </a:cubicBezTo>
                  <a:cubicBezTo>
                    <a:pt x="295910" y="576326"/>
                    <a:pt x="293116" y="579120"/>
                    <a:pt x="289560" y="579120"/>
                  </a:cubicBezTo>
                  <a:cubicBezTo>
                    <a:pt x="286004" y="579120"/>
                    <a:pt x="283210" y="576326"/>
                    <a:pt x="283210" y="572770"/>
                  </a:cubicBezTo>
                  <a:cubicBezTo>
                    <a:pt x="283210" y="569214"/>
                    <a:pt x="286004" y="566420"/>
                    <a:pt x="289560" y="566420"/>
                  </a:cubicBezTo>
                  <a:cubicBezTo>
                    <a:pt x="442468" y="566420"/>
                    <a:pt x="566420" y="442468"/>
                    <a:pt x="566420" y="289560"/>
                  </a:cubicBezTo>
                  <a:cubicBezTo>
                    <a:pt x="566420" y="287147"/>
                    <a:pt x="567817" y="284988"/>
                    <a:pt x="569976" y="283845"/>
                  </a:cubicBezTo>
                  <a:lnTo>
                    <a:pt x="572770" y="289560"/>
                  </a:lnTo>
                  <a:lnTo>
                    <a:pt x="566420" y="289560"/>
                  </a:lnTo>
                  <a:cubicBezTo>
                    <a:pt x="566293" y="136652"/>
                    <a:pt x="442341" y="12700"/>
                    <a:pt x="289560" y="12700"/>
                  </a:cubicBezTo>
                  <a:cubicBezTo>
                    <a:pt x="287655" y="12700"/>
                    <a:pt x="285750" y="11811"/>
                    <a:pt x="284607" y="10287"/>
                  </a:cubicBezTo>
                  <a:lnTo>
                    <a:pt x="289560" y="6350"/>
                  </a:lnTo>
                  <a:lnTo>
                    <a:pt x="289560" y="12700"/>
                  </a:lnTo>
                  <a:cubicBezTo>
                    <a:pt x="136652" y="12700"/>
                    <a:pt x="12700" y="136652"/>
                    <a:pt x="12700" y="289560"/>
                  </a:cubicBezTo>
                  <a:close/>
                </a:path>
              </a:pathLst>
            </a:custGeom>
            <a:solidFill>
              <a:srgbClr val="FFFFFF"/>
            </a:solidFill>
          </p:spPr>
        </p:sp>
      </p:grpSp>
      <p:sp>
        <p:nvSpPr>
          <p:cNvPr name="Freeform 8" id="8" descr="preencoded.png"/>
          <p:cNvSpPr/>
          <p:nvPr/>
        </p:nvSpPr>
        <p:spPr>
          <a:xfrm flipH="false" flipV="false" rot="0">
            <a:off x="7796807" y="8761362"/>
            <a:ext cx="405705" cy="405705"/>
          </a:xfrm>
          <a:custGeom>
            <a:avLst/>
            <a:gdLst/>
            <a:ahLst/>
            <a:cxnLst/>
            <a:rect r="r" b="b" t="t" l="l"/>
            <a:pathLst>
              <a:path h="405705" w="405705">
                <a:moveTo>
                  <a:pt x="0" y="0"/>
                </a:moveTo>
                <a:lnTo>
                  <a:pt x="405705" y="0"/>
                </a:lnTo>
                <a:lnTo>
                  <a:pt x="405705" y="405705"/>
                </a:lnTo>
                <a:lnTo>
                  <a:pt x="0" y="405705"/>
                </a:lnTo>
                <a:lnTo>
                  <a:pt x="0" y="0"/>
                </a:lnTo>
                <a:close/>
              </a:path>
            </a:pathLst>
          </a:custGeom>
          <a:blipFill>
            <a:blip r:embed="rId5"/>
            <a:stretch>
              <a:fillRect l="0" t="0" r="0" b="0"/>
            </a:stretch>
          </a:blipFill>
        </p:spPr>
      </p:sp>
      <p:sp>
        <p:nvSpPr>
          <p:cNvPr name="Freeform 9" id="9"/>
          <p:cNvSpPr/>
          <p:nvPr/>
        </p:nvSpPr>
        <p:spPr>
          <a:xfrm flipH="false" flipV="false" rot="0">
            <a:off x="4061502" y="7371309"/>
            <a:ext cx="2361832" cy="2525092"/>
          </a:xfrm>
          <a:custGeom>
            <a:avLst/>
            <a:gdLst/>
            <a:ahLst/>
            <a:cxnLst/>
            <a:rect r="r" b="b" t="t" l="l"/>
            <a:pathLst>
              <a:path h="2525092" w="2361832">
                <a:moveTo>
                  <a:pt x="0" y="0"/>
                </a:moveTo>
                <a:lnTo>
                  <a:pt x="2361831" y="0"/>
                </a:lnTo>
                <a:lnTo>
                  <a:pt x="2361831" y="2525092"/>
                </a:lnTo>
                <a:lnTo>
                  <a:pt x="0" y="2525092"/>
                </a:lnTo>
                <a:lnTo>
                  <a:pt x="0" y="0"/>
                </a:lnTo>
                <a:close/>
              </a:path>
            </a:pathLst>
          </a:custGeom>
          <a:blipFill>
            <a:blip r:embed="rId6"/>
            <a:stretch>
              <a:fillRect l="0" t="0" r="0" b="0"/>
            </a:stretch>
          </a:blipFill>
        </p:spPr>
      </p:sp>
      <p:sp>
        <p:nvSpPr>
          <p:cNvPr name="Freeform 10" id="10"/>
          <p:cNvSpPr/>
          <p:nvPr/>
        </p:nvSpPr>
        <p:spPr>
          <a:xfrm flipH="false" flipV="false" rot="0">
            <a:off x="1813453" y="0"/>
            <a:ext cx="5462023" cy="3714176"/>
          </a:xfrm>
          <a:custGeom>
            <a:avLst/>
            <a:gdLst/>
            <a:ahLst/>
            <a:cxnLst/>
            <a:rect r="r" b="b" t="t" l="l"/>
            <a:pathLst>
              <a:path h="3714176" w="5462023">
                <a:moveTo>
                  <a:pt x="0" y="0"/>
                </a:moveTo>
                <a:lnTo>
                  <a:pt x="5462023" y="0"/>
                </a:lnTo>
                <a:lnTo>
                  <a:pt x="5462023" y="3714176"/>
                </a:lnTo>
                <a:lnTo>
                  <a:pt x="0" y="3714176"/>
                </a:lnTo>
                <a:lnTo>
                  <a:pt x="0" y="0"/>
                </a:lnTo>
                <a:close/>
              </a:path>
            </a:pathLst>
          </a:custGeom>
          <a:blipFill>
            <a:blip r:embed="rId7"/>
            <a:stretch>
              <a:fillRect l="0" t="0" r="0" b="0"/>
            </a:stretch>
          </a:blipFill>
        </p:spPr>
      </p:sp>
      <p:sp>
        <p:nvSpPr>
          <p:cNvPr name="TextBox 11" id="11"/>
          <p:cNvSpPr txBox="true"/>
          <p:nvPr/>
        </p:nvSpPr>
        <p:spPr>
          <a:xfrm rot="0">
            <a:off x="7787283" y="1023640"/>
            <a:ext cx="9571435" cy="4783137"/>
          </a:xfrm>
          <a:prstGeom prst="rect">
            <a:avLst/>
          </a:prstGeom>
        </p:spPr>
        <p:txBody>
          <a:bodyPr anchor="t" rtlCol="false" tIns="0" lIns="0" bIns="0" rIns="0">
            <a:spAutoFit/>
          </a:bodyPr>
          <a:lstStyle/>
          <a:p>
            <a:pPr algn="l">
              <a:lnSpc>
                <a:spcPts val="9437"/>
              </a:lnSpc>
            </a:pPr>
            <a:r>
              <a:rPr lang="en-US" sz="7562" b="true">
                <a:solidFill>
                  <a:srgbClr val="7068F4"/>
                </a:solidFill>
                <a:latin typeface="Arimo Bold"/>
                <a:ea typeface="Arimo Bold"/>
                <a:cs typeface="Arimo Bold"/>
                <a:sym typeface="Arimo Bold"/>
              </a:rPr>
              <a:t>Φιλοσοφία και Κοινωνία: Η Αξία και η Χρησιμότητα της Φιλοσοφίας</a:t>
            </a:r>
          </a:p>
        </p:txBody>
      </p:sp>
      <p:sp>
        <p:nvSpPr>
          <p:cNvPr name="TextBox 12" id="12"/>
          <p:cNvSpPr txBox="true"/>
          <p:nvPr/>
        </p:nvSpPr>
        <p:spPr>
          <a:xfrm rot="0">
            <a:off x="7787282" y="6223695"/>
            <a:ext cx="9571435" cy="2209503"/>
          </a:xfrm>
          <a:prstGeom prst="rect">
            <a:avLst/>
          </a:prstGeom>
        </p:spPr>
        <p:txBody>
          <a:bodyPr anchor="t" rtlCol="false" tIns="0" lIns="0" bIns="0" rIns="0">
            <a:spAutoFit/>
          </a:bodyPr>
          <a:lstStyle/>
          <a:p>
            <a:pPr algn="l">
              <a:lnSpc>
                <a:spcPts val="3312"/>
              </a:lnSpc>
            </a:pPr>
            <a:r>
              <a:rPr lang="en-US" sz="2062">
                <a:solidFill>
                  <a:srgbClr val="272525"/>
                </a:solidFill>
                <a:latin typeface="Montserrat"/>
                <a:ea typeface="Montserrat"/>
                <a:cs typeface="Montserrat"/>
                <a:sym typeface="Montserrat"/>
              </a:rPr>
              <a:t>Η φιλοσοφία, ως ιδιαίτερη διανοητική δραστηριότητα, έχει συχνά αμφισβητηθεί αλλά και αναγνωριστεί ως σημαντική για την κοινωνία. Αυτή η ενότητα εξετάζει τις διάφορες απόψεις σχετικά με την αξία της φιλοσοφίας, τις αμφισβητήσεις που έχει αντιμετωπίσει, καθώς και τη χρησιμότητά της στην ατομική και κοινωνική πρόοδο.</a:t>
            </a:r>
          </a:p>
        </p:txBody>
      </p:sp>
      <p:sp>
        <p:nvSpPr>
          <p:cNvPr name="TextBox 13" id="13"/>
          <p:cNvSpPr txBox="true"/>
          <p:nvPr/>
        </p:nvSpPr>
        <p:spPr>
          <a:xfrm rot="0">
            <a:off x="8344792" y="8665220"/>
            <a:ext cx="4387602" cy="531316"/>
          </a:xfrm>
          <a:prstGeom prst="rect">
            <a:avLst/>
          </a:prstGeom>
        </p:spPr>
        <p:txBody>
          <a:bodyPr anchor="t" rtlCol="false" tIns="0" lIns="0" bIns="0" rIns="0">
            <a:spAutoFit/>
          </a:bodyPr>
          <a:lstStyle/>
          <a:p>
            <a:pPr algn="l">
              <a:lnSpc>
                <a:spcPts val="3625"/>
              </a:lnSpc>
            </a:pPr>
            <a:r>
              <a:rPr lang="en-US" sz="2562" b="true">
                <a:solidFill>
                  <a:srgbClr val="272525"/>
                </a:solidFill>
                <a:latin typeface="Arimo Bold"/>
                <a:ea typeface="Arimo Bold"/>
                <a:cs typeface="Arimo Bold"/>
                <a:sym typeface="Arimo Bold"/>
              </a:rPr>
              <a:t>by Vasilis Varsamopoulos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EEFF5"/>
            </a:solidFill>
          </p:spPr>
        </p:sp>
      </p:grpSp>
      <p:sp>
        <p:nvSpPr>
          <p:cNvPr name="TextBox 5" id="5"/>
          <p:cNvSpPr txBox="true"/>
          <p:nvPr/>
        </p:nvSpPr>
        <p:spPr>
          <a:xfrm rot="0">
            <a:off x="1080046" y="1173361"/>
            <a:ext cx="16091595" cy="1072306"/>
          </a:xfrm>
          <a:prstGeom prst="rect">
            <a:avLst/>
          </a:prstGeom>
        </p:spPr>
        <p:txBody>
          <a:bodyPr anchor="t" rtlCol="false" tIns="0" lIns="0" bIns="0" rIns="0">
            <a:spAutoFit/>
          </a:bodyPr>
          <a:lstStyle/>
          <a:p>
            <a:pPr algn="l">
              <a:lnSpc>
                <a:spcPts val="7937"/>
              </a:lnSpc>
            </a:pPr>
            <a:r>
              <a:rPr lang="en-US" sz="6374" b="true">
                <a:solidFill>
                  <a:srgbClr val="7068F4"/>
                </a:solidFill>
                <a:latin typeface="Arimo Bold"/>
                <a:ea typeface="Arimo Bold"/>
                <a:cs typeface="Arimo Bold"/>
                <a:sym typeface="Arimo Bold"/>
              </a:rPr>
              <a:t>Πρακτική Χρησιμότητα της Φιλοσοφίας</a:t>
            </a:r>
          </a:p>
        </p:txBody>
      </p:sp>
      <p:sp>
        <p:nvSpPr>
          <p:cNvPr name="TextBox 6" id="6"/>
          <p:cNvSpPr txBox="true"/>
          <p:nvPr/>
        </p:nvSpPr>
        <p:spPr>
          <a:xfrm rot="0">
            <a:off x="1080046" y="2758082"/>
            <a:ext cx="16127909" cy="3067645"/>
          </a:xfrm>
          <a:prstGeom prst="rect">
            <a:avLst/>
          </a:prstGeom>
        </p:spPr>
        <p:txBody>
          <a:bodyPr anchor="t" rtlCol="false" tIns="0" lIns="0" bIns="0" rIns="0">
            <a:spAutoFit/>
          </a:bodyPr>
          <a:lstStyle/>
          <a:p>
            <a:pPr algn="l">
              <a:lnSpc>
                <a:spcPts val="3875"/>
              </a:lnSpc>
            </a:pPr>
            <a:r>
              <a:rPr lang="en-US" sz="2375">
                <a:solidFill>
                  <a:srgbClr val="272525"/>
                </a:solidFill>
                <a:latin typeface="Montserrat"/>
                <a:ea typeface="Montserrat"/>
                <a:cs typeface="Montserrat"/>
                <a:sym typeface="Montserrat"/>
              </a:rPr>
              <a:t>Η φιλοσοφία έχει σημαντική πρακτική χρησιμότητα, συμβάλλοντας στην ατομική προκοπή και την κοινωνική πρόοδο. Η άσκηση στην επιχειρηματολογία ενισχύει την κριτική ικανότητα και προστατεύει από λογικά σφάλματα. Ο φιλοσοφικός στοχασμός διευρύνει τον διανοητικό ορίζοντα, ενώ η φιλοσοφική ανάλυση έχει συμβάλει στην ανάπτυξη νέων επιστημονικών θεωριών. Επιπλέον, οι φιλόσοφοι έχουν επεξεργαστεί θεωρίες για τα ανθρώπινα δικαιώματα, τη δικαιοσύνη και την κοινωνική χειραφέτηση, συμβάλλοντας στην κοινωνική πρόοδο.</a:t>
            </a:r>
          </a:p>
        </p:txBody>
      </p:sp>
      <p:sp>
        <p:nvSpPr>
          <p:cNvPr name="TextBox 7" id="7"/>
          <p:cNvSpPr txBox="true"/>
          <p:nvPr/>
        </p:nvSpPr>
        <p:spPr>
          <a:xfrm rot="0">
            <a:off x="1080046" y="6443216"/>
            <a:ext cx="4060626" cy="545604"/>
          </a:xfrm>
          <a:prstGeom prst="rect">
            <a:avLst/>
          </a:prstGeom>
        </p:spPr>
        <p:txBody>
          <a:bodyPr anchor="t" rtlCol="false" tIns="0" lIns="0" bIns="0" rIns="0">
            <a:spAutoFit/>
          </a:bodyPr>
          <a:lstStyle/>
          <a:p>
            <a:pPr algn="l">
              <a:lnSpc>
                <a:spcPts val="3937"/>
              </a:lnSpc>
            </a:pPr>
            <a:r>
              <a:rPr lang="en-US" sz="3187" b="true">
                <a:solidFill>
                  <a:srgbClr val="7068F4"/>
                </a:solidFill>
                <a:latin typeface="Arimo Bold"/>
                <a:ea typeface="Arimo Bold"/>
                <a:cs typeface="Arimo Bold"/>
                <a:sym typeface="Arimo Bold"/>
              </a:rPr>
              <a:t>Κριτική Σκέψη</a:t>
            </a:r>
          </a:p>
        </p:txBody>
      </p:sp>
      <p:sp>
        <p:nvSpPr>
          <p:cNvPr name="TextBox 8" id="8"/>
          <p:cNvSpPr txBox="true"/>
          <p:nvPr/>
        </p:nvSpPr>
        <p:spPr>
          <a:xfrm rot="0">
            <a:off x="1080046" y="7192566"/>
            <a:ext cx="4873526" cy="1092399"/>
          </a:xfrm>
          <a:prstGeom prst="rect">
            <a:avLst/>
          </a:prstGeom>
        </p:spPr>
        <p:txBody>
          <a:bodyPr anchor="t" rtlCol="false" tIns="0" lIns="0" bIns="0" rIns="0">
            <a:spAutoFit/>
          </a:bodyPr>
          <a:lstStyle/>
          <a:p>
            <a:pPr algn="l">
              <a:lnSpc>
                <a:spcPts val="3875"/>
              </a:lnSpc>
            </a:pPr>
            <a:r>
              <a:rPr lang="en-US" sz="2375">
                <a:solidFill>
                  <a:srgbClr val="272525"/>
                </a:solidFill>
                <a:latin typeface="Montserrat"/>
                <a:ea typeface="Montserrat"/>
                <a:cs typeface="Montserrat"/>
                <a:sym typeface="Montserrat"/>
              </a:rPr>
              <a:t>Ενίσχυση της ικανότητας λογικής ανάλυσης</a:t>
            </a:r>
          </a:p>
        </p:txBody>
      </p:sp>
      <p:sp>
        <p:nvSpPr>
          <p:cNvPr name="TextBox 9" id="9"/>
          <p:cNvSpPr txBox="true"/>
          <p:nvPr/>
        </p:nvSpPr>
        <p:spPr>
          <a:xfrm rot="0">
            <a:off x="6715869" y="6443216"/>
            <a:ext cx="4655046" cy="545604"/>
          </a:xfrm>
          <a:prstGeom prst="rect">
            <a:avLst/>
          </a:prstGeom>
        </p:spPr>
        <p:txBody>
          <a:bodyPr anchor="t" rtlCol="false" tIns="0" lIns="0" bIns="0" rIns="0">
            <a:spAutoFit/>
          </a:bodyPr>
          <a:lstStyle/>
          <a:p>
            <a:pPr algn="l">
              <a:lnSpc>
                <a:spcPts val="3937"/>
              </a:lnSpc>
            </a:pPr>
            <a:r>
              <a:rPr lang="en-US" sz="3187" b="true">
                <a:solidFill>
                  <a:srgbClr val="7068F4"/>
                </a:solidFill>
                <a:latin typeface="Arimo Bold"/>
                <a:ea typeface="Arimo Bold"/>
                <a:cs typeface="Arimo Bold"/>
                <a:sym typeface="Arimo Bold"/>
              </a:rPr>
              <a:t>Επιστημονική Πρόοδος</a:t>
            </a:r>
          </a:p>
        </p:txBody>
      </p:sp>
      <p:sp>
        <p:nvSpPr>
          <p:cNvPr name="TextBox 10" id="10"/>
          <p:cNvSpPr txBox="true"/>
          <p:nvPr/>
        </p:nvSpPr>
        <p:spPr>
          <a:xfrm rot="0">
            <a:off x="6715869" y="7192566"/>
            <a:ext cx="4873526" cy="1092399"/>
          </a:xfrm>
          <a:prstGeom prst="rect">
            <a:avLst/>
          </a:prstGeom>
        </p:spPr>
        <p:txBody>
          <a:bodyPr anchor="t" rtlCol="false" tIns="0" lIns="0" bIns="0" rIns="0">
            <a:spAutoFit/>
          </a:bodyPr>
          <a:lstStyle/>
          <a:p>
            <a:pPr algn="l">
              <a:lnSpc>
                <a:spcPts val="3875"/>
              </a:lnSpc>
            </a:pPr>
            <a:r>
              <a:rPr lang="en-US" sz="2375">
                <a:solidFill>
                  <a:srgbClr val="272525"/>
                </a:solidFill>
                <a:latin typeface="Montserrat"/>
                <a:ea typeface="Montserrat"/>
                <a:cs typeface="Montserrat"/>
                <a:sym typeface="Montserrat"/>
              </a:rPr>
              <a:t>Συμβολή στην ανάπτυξη νέων επιστημονικών θεωριών</a:t>
            </a:r>
          </a:p>
        </p:txBody>
      </p:sp>
      <p:sp>
        <p:nvSpPr>
          <p:cNvPr name="TextBox 11" id="11"/>
          <p:cNvSpPr txBox="true"/>
          <p:nvPr/>
        </p:nvSpPr>
        <p:spPr>
          <a:xfrm rot="0">
            <a:off x="12351692" y="6443216"/>
            <a:ext cx="4685408" cy="545604"/>
          </a:xfrm>
          <a:prstGeom prst="rect">
            <a:avLst/>
          </a:prstGeom>
        </p:spPr>
        <p:txBody>
          <a:bodyPr anchor="t" rtlCol="false" tIns="0" lIns="0" bIns="0" rIns="0">
            <a:spAutoFit/>
          </a:bodyPr>
          <a:lstStyle/>
          <a:p>
            <a:pPr algn="l">
              <a:lnSpc>
                <a:spcPts val="3937"/>
              </a:lnSpc>
            </a:pPr>
            <a:r>
              <a:rPr lang="en-US" sz="3187" b="true">
                <a:solidFill>
                  <a:srgbClr val="7068F4"/>
                </a:solidFill>
                <a:latin typeface="Arimo Bold"/>
                <a:ea typeface="Arimo Bold"/>
                <a:cs typeface="Arimo Bold"/>
                <a:sym typeface="Arimo Bold"/>
              </a:rPr>
              <a:t>Κοινωνική Δικαιοσύνη</a:t>
            </a:r>
          </a:p>
        </p:txBody>
      </p:sp>
      <p:sp>
        <p:nvSpPr>
          <p:cNvPr name="TextBox 12" id="12"/>
          <p:cNvSpPr txBox="true"/>
          <p:nvPr/>
        </p:nvSpPr>
        <p:spPr>
          <a:xfrm rot="0">
            <a:off x="12351692" y="7192566"/>
            <a:ext cx="4873526" cy="1586210"/>
          </a:xfrm>
          <a:prstGeom prst="rect">
            <a:avLst/>
          </a:prstGeom>
        </p:spPr>
        <p:txBody>
          <a:bodyPr anchor="t" rtlCol="false" tIns="0" lIns="0" bIns="0" rIns="0">
            <a:spAutoFit/>
          </a:bodyPr>
          <a:lstStyle/>
          <a:p>
            <a:pPr algn="l">
              <a:lnSpc>
                <a:spcPts val="3875"/>
              </a:lnSpc>
            </a:pPr>
            <a:r>
              <a:rPr lang="en-US" sz="2375">
                <a:solidFill>
                  <a:srgbClr val="272525"/>
                </a:solidFill>
                <a:latin typeface="Montserrat"/>
                <a:ea typeface="Montserrat"/>
                <a:cs typeface="Montserrat"/>
                <a:sym typeface="Montserrat"/>
              </a:rPr>
              <a:t>Ανάπτυξη θεωριών για τα ανθρώπινα δικαιώματα και την κοινωνική πρόοδο</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EEFF5"/>
            </a:solidFill>
          </p:spPr>
        </p:sp>
      </p:grpSp>
      <p:sp>
        <p:nvSpPr>
          <p:cNvPr name="Freeform 5" id="5" descr="preencoded.png"/>
          <p:cNvSpPr/>
          <p:nvPr/>
        </p:nvSpPr>
        <p:spPr>
          <a:xfrm flipH="false" flipV="false" rot="0">
            <a:off x="0" y="0"/>
            <a:ext cx="18288000" cy="2990255"/>
          </a:xfrm>
          <a:custGeom>
            <a:avLst/>
            <a:gdLst/>
            <a:ahLst/>
            <a:cxnLst/>
            <a:rect r="r" b="b" t="t" l="l"/>
            <a:pathLst>
              <a:path h="2990255" w="18288000">
                <a:moveTo>
                  <a:pt x="0" y="0"/>
                </a:moveTo>
                <a:lnTo>
                  <a:pt x="18288000" y="0"/>
                </a:lnTo>
                <a:lnTo>
                  <a:pt x="18288000" y="2990255"/>
                </a:lnTo>
                <a:lnTo>
                  <a:pt x="0" y="2990255"/>
                </a:lnTo>
                <a:lnTo>
                  <a:pt x="0" y="0"/>
                </a:lnTo>
                <a:close/>
              </a:path>
            </a:pathLst>
          </a:custGeom>
          <a:blipFill>
            <a:blip r:embed="rId4"/>
            <a:stretch>
              <a:fillRect l="0" t="-9" r="0" b="-9"/>
            </a:stretch>
          </a:blipFill>
        </p:spPr>
      </p:sp>
      <p:sp>
        <p:nvSpPr>
          <p:cNvPr name="TextBox 6" id="6"/>
          <p:cNvSpPr txBox="true"/>
          <p:nvPr/>
        </p:nvSpPr>
        <p:spPr>
          <a:xfrm rot="0">
            <a:off x="837159" y="3600896"/>
            <a:ext cx="10452199" cy="834479"/>
          </a:xfrm>
          <a:prstGeom prst="rect">
            <a:avLst/>
          </a:prstGeom>
        </p:spPr>
        <p:txBody>
          <a:bodyPr anchor="t" rtlCol="false" tIns="0" lIns="0" bIns="0" rIns="0">
            <a:spAutoFit/>
          </a:bodyPr>
          <a:lstStyle/>
          <a:p>
            <a:pPr algn="l">
              <a:lnSpc>
                <a:spcPts val="6187"/>
              </a:lnSpc>
            </a:pPr>
            <a:r>
              <a:rPr lang="en-US" sz="4937" b="true">
                <a:solidFill>
                  <a:srgbClr val="7068F4"/>
                </a:solidFill>
                <a:latin typeface="Arimo Bold"/>
                <a:ea typeface="Arimo Bold"/>
                <a:cs typeface="Arimo Bold"/>
                <a:sym typeface="Arimo Bold"/>
              </a:rPr>
              <a:t>Φιλοσοφία στην Προσωπική Ζωή</a:t>
            </a:r>
          </a:p>
        </p:txBody>
      </p:sp>
      <p:sp>
        <p:nvSpPr>
          <p:cNvPr name="TextBox 7" id="7"/>
          <p:cNvSpPr txBox="true"/>
          <p:nvPr/>
        </p:nvSpPr>
        <p:spPr>
          <a:xfrm rot="0">
            <a:off x="837159" y="4718000"/>
            <a:ext cx="16613684" cy="1606749"/>
          </a:xfrm>
          <a:prstGeom prst="rect">
            <a:avLst/>
          </a:prstGeom>
        </p:spPr>
        <p:txBody>
          <a:bodyPr anchor="t" rtlCol="false" tIns="0" lIns="0" bIns="0" rIns="0">
            <a:spAutoFit/>
          </a:bodyPr>
          <a:lstStyle/>
          <a:p>
            <a:pPr algn="l">
              <a:lnSpc>
                <a:spcPts val="3000"/>
              </a:lnSpc>
            </a:pPr>
            <a:r>
              <a:rPr lang="en-US" sz="1874">
                <a:solidFill>
                  <a:srgbClr val="272525"/>
                </a:solidFill>
                <a:latin typeface="Montserrat"/>
                <a:ea typeface="Montserrat"/>
                <a:cs typeface="Montserrat"/>
                <a:sym typeface="Montserrat"/>
              </a:rPr>
              <a:t>Ο φιλοσοφικός τρόπος στοχασμού μπορεί να μας βοηθήσει και στην προσωπική μας ζωή. Μας επιτρέπει να κατανοήσουμε τους βαθύτερους λόγους για τους οποίους πρέπει να διεκδικούμε την προσωπική μας αυτονομία ως ελεύθεροι πολίτες και να σεβόμαστε την αυτονομία των άλλων. Επιπλέον, μας βοηθά να σκεφτούμε με τρόπο συστηματικό και ορθολογικό κάθε σοβαρό πρόβλημα που μπορεί να προκύψει στη ζωή μας, προσφέροντας εργαλεία για την αντιμετώπιση προσωπικών και ηθικών διλημμάτων.</a:t>
            </a:r>
          </a:p>
        </p:txBody>
      </p:sp>
      <p:grpSp>
        <p:nvGrpSpPr>
          <p:cNvPr name="Group 8" id="8"/>
          <p:cNvGrpSpPr/>
          <p:nvPr/>
        </p:nvGrpSpPr>
        <p:grpSpPr>
          <a:xfrm rot="0">
            <a:off x="837159" y="6593830"/>
            <a:ext cx="8187332" cy="1397794"/>
            <a:chOff x="0" y="0"/>
            <a:chExt cx="10916443" cy="1863725"/>
          </a:xfrm>
        </p:grpSpPr>
        <p:sp>
          <p:nvSpPr>
            <p:cNvPr name="Freeform 9" id="9"/>
            <p:cNvSpPr/>
            <p:nvPr/>
          </p:nvSpPr>
          <p:spPr>
            <a:xfrm flipH="false" flipV="false" rot="0">
              <a:off x="0" y="0"/>
              <a:ext cx="10916412" cy="1863725"/>
            </a:xfrm>
            <a:custGeom>
              <a:avLst/>
              <a:gdLst/>
              <a:ahLst/>
              <a:cxnLst/>
              <a:rect r="r" b="b" t="t" l="l"/>
              <a:pathLst>
                <a:path h="1863725" w="10916412">
                  <a:moveTo>
                    <a:pt x="0" y="287020"/>
                  </a:moveTo>
                  <a:cubicBezTo>
                    <a:pt x="0" y="128524"/>
                    <a:pt x="128524" y="0"/>
                    <a:pt x="287020" y="0"/>
                  </a:cubicBezTo>
                  <a:lnTo>
                    <a:pt x="10629392" y="0"/>
                  </a:lnTo>
                  <a:cubicBezTo>
                    <a:pt x="10787888" y="0"/>
                    <a:pt x="10916412" y="128524"/>
                    <a:pt x="10916412" y="287020"/>
                  </a:cubicBezTo>
                  <a:lnTo>
                    <a:pt x="10916412" y="1576705"/>
                  </a:lnTo>
                  <a:cubicBezTo>
                    <a:pt x="10916412" y="1735201"/>
                    <a:pt x="10787888" y="1863725"/>
                    <a:pt x="10629392" y="1863725"/>
                  </a:cubicBezTo>
                  <a:lnTo>
                    <a:pt x="287020" y="1863725"/>
                  </a:lnTo>
                  <a:cubicBezTo>
                    <a:pt x="128524" y="1863725"/>
                    <a:pt x="0" y="1735201"/>
                    <a:pt x="0" y="1576705"/>
                  </a:cubicBezTo>
                  <a:close/>
                </a:path>
              </a:pathLst>
            </a:custGeom>
            <a:solidFill>
              <a:srgbClr val="EEEFF5"/>
            </a:solidFill>
          </p:spPr>
        </p:sp>
      </p:grpSp>
      <p:sp>
        <p:nvSpPr>
          <p:cNvPr name="TextBox 10" id="10"/>
          <p:cNvSpPr txBox="true"/>
          <p:nvPr/>
        </p:nvSpPr>
        <p:spPr>
          <a:xfrm rot="0">
            <a:off x="1076325" y="6813948"/>
            <a:ext cx="3573066" cy="412402"/>
          </a:xfrm>
          <a:prstGeom prst="rect">
            <a:avLst/>
          </a:prstGeom>
        </p:spPr>
        <p:txBody>
          <a:bodyPr anchor="t" rtlCol="false" tIns="0" lIns="0" bIns="0" rIns="0">
            <a:spAutoFit/>
          </a:bodyPr>
          <a:lstStyle/>
          <a:p>
            <a:pPr algn="l">
              <a:lnSpc>
                <a:spcPts val="3062"/>
              </a:lnSpc>
            </a:pPr>
            <a:r>
              <a:rPr lang="en-US" sz="2437" b="true">
                <a:solidFill>
                  <a:srgbClr val="272525"/>
                </a:solidFill>
                <a:latin typeface="Arimo Bold"/>
                <a:ea typeface="Arimo Bold"/>
                <a:cs typeface="Arimo Bold"/>
                <a:sym typeface="Arimo Bold"/>
              </a:rPr>
              <a:t>Προσωπική Αυτονομία</a:t>
            </a:r>
          </a:p>
        </p:txBody>
      </p:sp>
      <p:sp>
        <p:nvSpPr>
          <p:cNvPr name="TextBox 11" id="11"/>
          <p:cNvSpPr txBox="true"/>
          <p:nvPr/>
        </p:nvSpPr>
        <p:spPr>
          <a:xfrm rot="0">
            <a:off x="1076325" y="7293620"/>
            <a:ext cx="7708999" cy="458837"/>
          </a:xfrm>
          <a:prstGeom prst="rect">
            <a:avLst/>
          </a:prstGeom>
        </p:spPr>
        <p:txBody>
          <a:bodyPr anchor="t" rtlCol="false" tIns="0" lIns="0" bIns="0" rIns="0">
            <a:spAutoFit/>
          </a:bodyPr>
          <a:lstStyle/>
          <a:p>
            <a:pPr algn="l">
              <a:lnSpc>
                <a:spcPts val="3000"/>
              </a:lnSpc>
            </a:pPr>
            <a:r>
              <a:rPr lang="en-US" sz="1874">
                <a:solidFill>
                  <a:srgbClr val="272525"/>
                </a:solidFill>
                <a:latin typeface="Montserrat"/>
                <a:ea typeface="Montserrat"/>
                <a:cs typeface="Montserrat"/>
                <a:sym typeface="Montserrat"/>
              </a:rPr>
              <a:t>Κατανόηση και διεκδίκηση της ελευθερίας μας</a:t>
            </a:r>
          </a:p>
        </p:txBody>
      </p:sp>
      <p:grpSp>
        <p:nvGrpSpPr>
          <p:cNvPr name="Group 12" id="12"/>
          <p:cNvGrpSpPr/>
          <p:nvPr/>
        </p:nvGrpSpPr>
        <p:grpSpPr>
          <a:xfrm rot="0">
            <a:off x="9263657" y="6593830"/>
            <a:ext cx="8187332" cy="1397794"/>
            <a:chOff x="0" y="0"/>
            <a:chExt cx="10916443" cy="1863725"/>
          </a:xfrm>
        </p:grpSpPr>
        <p:sp>
          <p:nvSpPr>
            <p:cNvPr name="Freeform 13" id="13"/>
            <p:cNvSpPr/>
            <p:nvPr/>
          </p:nvSpPr>
          <p:spPr>
            <a:xfrm flipH="false" flipV="false" rot="0">
              <a:off x="0" y="0"/>
              <a:ext cx="10916412" cy="1863725"/>
            </a:xfrm>
            <a:custGeom>
              <a:avLst/>
              <a:gdLst/>
              <a:ahLst/>
              <a:cxnLst/>
              <a:rect r="r" b="b" t="t" l="l"/>
              <a:pathLst>
                <a:path h="1863725" w="10916412">
                  <a:moveTo>
                    <a:pt x="0" y="287020"/>
                  </a:moveTo>
                  <a:cubicBezTo>
                    <a:pt x="0" y="128524"/>
                    <a:pt x="128524" y="0"/>
                    <a:pt x="287020" y="0"/>
                  </a:cubicBezTo>
                  <a:lnTo>
                    <a:pt x="10629392" y="0"/>
                  </a:lnTo>
                  <a:cubicBezTo>
                    <a:pt x="10787888" y="0"/>
                    <a:pt x="10916412" y="128524"/>
                    <a:pt x="10916412" y="287020"/>
                  </a:cubicBezTo>
                  <a:lnTo>
                    <a:pt x="10916412" y="1576705"/>
                  </a:lnTo>
                  <a:cubicBezTo>
                    <a:pt x="10916412" y="1735201"/>
                    <a:pt x="10787888" y="1863725"/>
                    <a:pt x="10629392" y="1863725"/>
                  </a:cubicBezTo>
                  <a:lnTo>
                    <a:pt x="287020" y="1863725"/>
                  </a:lnTo>
                  <a:cubicBezTo>
                    <a:pt x="128524" y="1863725"/>
                    <a:pt x="0" y="1735201"/>
                    <a:pt x="0" y="1576705"/>
                  </a:cubicBezTo>
                  <a:close/>
                </a:path>
              </a:pathLst>
            </a:custGeom>
            <a:solidFill>
              <a:srgbClr val="EEEFF5"/>
            </a:solidFill>
          </p:spPr>
        </p:sp>
      </p:grpSp>
      <p:sp>
        <p:nvSpPr>
          <p:cNvPr name="TextBox 14" id="14"/>
          <p:cNvSpPr txBox="true"/>
          <p:nvPr/>
        </p:nvSpPr>
        <p:spPr>
          <a:xfrm rot="0">
            <a:off x="9502825" y="6813948"/>
            <a:ext cx="3722638" cy="412402"/>
          </a:xfrm>
          <a:prstGeom prst="rect">
            <a:avLst/>
          </a:prstGeom>
        </p:spPr>
        <p:txBody>
          <a:bodyPr anchor="t" rtlCol="false" tIns="0" lIns="0" bIns="0" rIns="0">
            <a:spAutoFit/>
          </a:bodyPr>
          <a:lstStyle/>
          <a:p>
            <a:pPr algn="l">
              <a:lnSpc>
                <a:spcPts val="3062"/>
              </a:lnSpc>
            </a:pPr>
            <a:r>
              <a:rPr lang="en-US" sz="2437" b="true">
                <a:solidFill>
                  <a:srgbClr val="272525"/>
                </a:solidFill>
                <a:latin typeface="Arimo Bold"/>
                <a:ea typeface="Arimo Bold"/>
                <a:cs typeface="Arimo Bold"/>
                <a:sym typeface="Arimo Bold"/>
              </a:rPr>
              <a:t>Σεβασμός στους Άλλους</a:t>
            </a:r>
          </a:p>
        </p:txBody>
      </p:sp>
      <p:sp>
        <p:nvSpPr>
          <p:cNvPr name="TextBox 15" id="15"/>
          <p:cNvSpPr txBox="true"/>
          <p:nvPr/>
        </p:nvSpPr>
        <p:spPr>
          <a:xfrm rot="0">
            <a:off x="9502825" y="7293620"/>
            <a:ext cx="7708999" cy="458837"/>
          </a:xfrm>
          <a:prstGeom prst="rect">
            <a:avLst/>
          </a:prstGeom>
        </p:spPr>
        <p:txBody>
          <a:bodyPr anchor="t" rtlCol="false" tIns="0" lIns="0" bIns="0" rIns="0">
            <a:spAutoFit/>
          </a:bodyPr>
          <a:lstStyle/>
          <a:p>
            <a:pPr algn="l">
              <a:lnSpc>
                <a:spcPts val="3000"/>
              </a:lnSpc>
            </a:pPr>
            <a:r>
              <a:rPr lang="en-US" sz="1874">
                <a:solidFill>
                  <a:srgbClr val="272525"/>
                </a:solidFill>
                <a:latin typeface="Montserrat"/>
                <a:ea typeface="Montserrat"/>
                <a:cs typeface="Montserrat"/>
                <a:sym typeface="Montserrat"/>
              </a:rPr>
              <a:t>Αναγνώριση της αυτονομίας των συνανθρώπων μας</a:t>
            </a:r>
          </a:p>
        </p:txBody>
      </p:sp>
      <p:grpSp>
        <p:nvGrpSpPr>
          <p:cNvPr name="Group 16" id="16"/>
          <p:cNvGrpSpPr/>
          <p:nvPr/>
        </p:nvGrpSpPr>
        <p:grpSpPr>
          <a:xfrm rot="0">
            <a:off x="837159" y="8230791"/>
            <a:ext cx="8187332" cy="1397794"/>
            <a:chOff x="0" y="0"/>
            <a:chExt cx="10916443" cy="1863725"/>
          </a:xfrm>
        </p:grpSpPr>
        <p:sp>
          <p:nvSpPr>
            <p:cNvPr name="Freeform 17" id="17"/>
            <p:cNvSpPr/>
            <p:nvPr/>
          </p:nvSpPr>
          <p:spPr>
            <a:xfrm flipH="false" flipV="false" rot="0">
              <a:off x="0" y="0"/>
              <a:ext cx="10916412" cy="1863725"/>
            </a:xfrm>
            <a:custGeom>
              <a:avLst/>
              <a:gdLst/>
              <a:ahLst/>
              <a:cxnLst/>
              <a:rect r="r" b="b" t="t" l="l"/>
              <a:pathLst>
                <a:path h="1863725" w="10916412">
                  <a:moveTo>
                    <a:pt x="0" y="287020"/>
                  </a:moveTo>
                  <a:cubicBezTo>
                    <a:pt x="0" y="128524"/>
                    <a:pt x="128524" y="0"/>
                    <a:pt x="287020" y="0"/>
                  </a:cubicBezTo>
                  <a:lnTo>
                    <a:pt x="10629392" y="0"/>
                  </a:lnTo>
                  <a:cubicBezTo>
                    <a:pt x="10787888" y="0"/>
                    <a:pt x="10916412" y="128524"/>
                    <a:pt x="10916412" y="287020"/>
                  </a:cubicBezTo>
                  <a:lnTo>
                    <a:pt x="10916412" y="1576705"/>
                  </a:lnTo>
                  <a:cubicBezTo>
                    <a:pt x="10916412" y="1735201"/>
                    <a:pt x="10787888" y="1863725"/>
                    <a:pt x="10629392" y="1863725"/>
                  </a:cubicBezTo>
                  <a:lnTo>
                    <a:pt x="287020" y="1863725"/>
                  </a:lnTo>
                  <a:cubicBezTo>
                    <a:pt x="128524" y="1863725"/>
                    <a:pt x="0" y="1735201"/>
                    <a:pt x="0" y="1576705"/>
                  </a:cubicBezTo>
                  <a:close/>
                </a:path>
              </a:pathLst>
            </a:custGeom>
            <a:solidFill>
              <a:srgbClr val="EEEFF5"/>
            </a:solidFill>
          </p:spPr>
        </p:sp>
      </p:grpSp>
      <p:sp>
        <p:nvSpPr>
          <p:cNvPr name="TextBox 18" id="18"/>
          <p:cNvSpPr txBox="true"/>
          <p:nvPr/>
        </p:nvSpPr>
        <p:spPr>
          <a:xfrm rot="0">
            <a:off x="1076325" y="8450908"/>
            <a:ext cx="3620989" cy="412402"/>
          </a:xfrm>
          <a:prstGeom prst="rect">
            <a:avLst/>
          </a:prstGeom>
        </p:spPr>
        <p:txBody>
          <a:bodyPr anchor="t" rtlCol="false" tIns="0" lIns="0" bIns="0" rIns="0">
            <a:spAutoFit/>
          </a:bodyPr>
          <a:lstStyle/>
          <a:p>
            <a:pPr algn="l">
              <a:lnSpc>
                <a:spcPts val="3062"/>
              </a:lnSpc>
            </a:pPr>
            <a:r>
              <a:rPr lang="en-US" sz="2437" b="true">
                <a:solidFill>
                  <a:srgbClr val="272525"/>
                </a:solidFill>
                <a:latin typeface="Arimo Bold"/>
                <a:ea typeface="Arimo Bold"/>
                <a:cs typeface="Arimo Bold"/>
                <a:sym typeface="Arimo Bold"/>
              </a:rPr>
              <a:t>Επίλυση Προβλημάτων</a:t>
            </a:r>
          </a:p>
        </p:txBody>
      </p:sp>
      <p:sp>
        <p:nvSpPr>
          <p:cNvPr name="TextBox 19" id="19"/>
          <p:cNvSpPr txBox="true"/>
          <p:nvPr/>
        </p:nvSpPr>
        <p:spPr>
          <a:xfrm rot="0">
            <a:off x="1076325" y="8930580"/>
            <a:ext cx="7708999" cy="458837"/>
          </a:xfrm>
          <a:prstGeom prst="rect">
            <a:avLst/>
          </a:prstGeom>
        </p:spPr>
        <p:txBody>
          <a:bodyPr anchor="t" rtlCol="false" tIns="0" lIns="0" bIns="0" rIns="0">
            <a:spAutoFit/>
          </a:bodyPr>
          <a:lstStyle/>
          <a:p>
            <a:pPr algn="l">
              <a:lnSpc>
                <a:spcPts val="3000"/>
              </a:lnSpc>
            </a:pPr>
            <a:r>
              <a:rPr lang="en-US" sz="1874">
                <a:solidFill>
                  <a:srgbClr val="272525"/>
                </a:solidFill>
                <a:latin typeface="Montserrat"/>
                <a:ea typeface="Montserrat"/>
                <a:cs typeface="Montserrat"/>
                <a:sym typeface="Montserrat"/>
              </a:rPr>
              <a:t>Συστηματική προσέγγιση σε προσωπικά διλήμματα</a:t>
            </a:r>
          </a:p>
        </p:txBody>
      </p:sp>
      <p:grpSp>
        <p:nvGrpSpPr>
          <p:cNvPr name="Group 20" id="20"/>
          <p:cNvGrpSpPr/>
          <p:nvPr/>
        </p:nvGrpSpPr>
        <p:grpSpPr>
          <a:xfrm rot="0">
            <a:off x="9263657" y="8230791"/>
            <a:ext cx="8187332" cy="1397794"/>
            <a:chOff x="0" y="0"/>
            <a:chExt cx="10916443" cy="1863725"/>
          </a:xfrm>
        </p:grpSpPr>
        <p:sp>
          <p:nvSpPr>
            <p:cNvPr name="Freeform 21" id="21"/>
            <p:cNvSpPr/>
            <p:nvPr/>
          </p:nvSpPr>
          <p:spPr>
            <a:xfrm flipH="false" flipV="false" rot="0">
              <a:off x="0" y="0"/>
              <a:ext cx="10916412" cy="1863725"/>
            </a:xfrm>
            <a:custGeom>
              <a:avLst/>
              <a:gdLst/>
              <a:ahLst/>
              <a:cxnLst/>
              <a:rect r="r" b="b" t="t" l="l"/>
              <a:pathLst>
                <a:path h="1863725" w="10916412">
                  <a:moveTo>
                    <a:pt x="0" y="287020"/>
                  </a:moveTo>
                  <a:cubicBezTo>
                    <a:pt x="0" y="128524"/>
                    <a:pt x="128524" y="0"/>
                    <a:pt x="287020" y="0"/>
                  </a:cubicBezTo>
                  <a:lnTo>
                    <a:pt x="10629392" y="0"/>
                  </a:lnTo>
                  <a:cubicBezTo>
                    <a:pt x="10787888" y="0"/>
                    <a:pt x="10916412" y="128524"/>
                    <a:pt x="10916412" y="287020"/>
                  </a:cubicBezTo>
                  <a:lnTo>
                    <a:pt x="10916412" y="1576705"/>
                  </a:lnTo>
                  <a:cubicBezTo>
                    <a:pt x="10916412" y="1735201"/>
                    <a:pt x="10787888" y="1863725"/>
                    <a:pt x="10629392" y="1863725"/>
                  </a:cubicBezTo>
                  <a:lnTo>
                    <a:pt x="287020" y="1863725"/>
                  </a:lnTo>
                  <a:cubicBezTo>
                    <a:pt x="128524" y="1863725"/>
                    <a:pt x="0" y="1735201"/>
                    <a:pt x="0" y="1576705"/>
                  </a:cubicBezTo>
                  <a:close/>
                </a:path>
              </a:pathLst>
            </a:custGeom>
            <a:solidFill>
              <a:srgbClr val="EEEFF5"/>
            </a:solidFill>
          </p:spPr>
        </p:sp>
      </p:grpSp>
      <p:sp>
        <p:nvSpPr>
          <p:cNvPr name="TextBox 22" id="22"/>
          <p:cNvSpPr txBox="true"/>
          <p:nvPr/>
        </p:nvSpPr>
        <p:spPr>
          <a:xfrm rot="0">
            <a:off x="9502825" y="8450908"/>
            <a:ext cx="3147715" cy="412402"/>
          </a:xfrm>
          <a:prstGeom prst="rect">
            <a:avLst/>
          </a:prstGeom>
        </p:spPr>
        <p:txBody>
          <a:bodyPr anchor="t" rtlCol="false" tIns="0" lIns="0" bIns="0" rIns="0">
            <a:spAutoFit/>
          </a:bodyPr>
          <a:lstStyle/>
          <a:p>
            <a:pPr algn="l">
              <a:lnSpc>
                <a:spcPts val="3062"/>
              </a:lnSpc>
            </a:pPr>
            <a:r>
              <a:rPr lang="en-US" sz="2437" b="true">
                <a:solidFill>
                  <a:srgbClr val="272525"/>
                </a:solidFill>
                <a:latin typeface="Arimo Bold"/>
                <a:ea typeface="Arimo Bold"/>
                <a:cs typeface="Arimo Bold"/>
                <a:sym typeface="Arimo Bold"/>
              </a:rPr>
              <a:t>Ηθική Καθοδήγηση</a:t>
            </a:r>
          </a:p>
        </p:txBody>
      </p:sp>
      <p:sp>
        <p:nvSpPr>
          <p:cNvPr name="TextBox 23" id="23"/>
          <p:cNvSpPr txBox="true"/>
          <p:nvPr/>
        </p:nvSpPr>
        <p:spPr>
          <a:xfrm rot="0">
            <a:off x="9502825" y="8930580"/>
            <a:ext cx="7708999" cy="458837"/>
          </a:xfrm>
          <a:prstGeom prst="rect">
            <a:avLst/>
          </a:prstGeom>
        </p:spPr>
        <p:txBody>
          <a:bodyPr anchor="t" rtlCol="false" tIns="0" lIns="0" bIns="0" rIns="0">
            <a:spAutoFit/>
          </a:bodyPr>
          <a:lstStyle/>
          <a:p>
            <a:pPr algn="l">
              <a:lnSpc>
                <a:spcPts val="3000"/>
              </a:lnSpc>
            </a:pPr>
            <a:r>
              <a:rPr lang="en-US" sz="1874">
                <a:solidFill>
                  <a:srgbClr val="272525"/>
                </a:solidFill>
                <a:latin typeface="Montserrat"/>
                <a:ea typeface="Montserrat"/>
                <a:cs typeface="Montserrat"/>
                <a:sym typeface="Montserrat"/>
              </a:rPr>
              <a:t>Εργαλεία για την αντιμετώπιση ηθικών ζητημάτων</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EEFF5"/>
            </a:solidFill>
          </p:spPr>
        </p:sp>
      </p:grpSp>
      <p:sp>
        <p:nvSpPr>
          <p:cNvPr name="Freeform 5" id="5" descr="preencoded.png"/>
          <p:cNvSpPr/>
          <p:nvPr/>
        </p:nvSpPr>
        <p:spPr>
          <a:xfrm flipH="false" flipV="false" rot="0">
            <a:off x="13716000" y="0"/>
            <a:ext cx="4572000" cy="10287000"/>
          </a:xfrm>
          <a:custGeom>
            <a:avLst/>
            <a:gdLst/>
            <a:ahLst/>
            <a:cxnLst/>
            <a:rect r="r" b="b" t="t" l="l"/>
            <a:pathLst>
              <a:path h="10287000" w="4572000">
                <a:moveTo>
                  <a:pt x="0" y="0"/>
                </a:moveTo>
                <a:lnTo>
                  <a:pt x="4572000" y="0"/>
                </a:lnTo>
                <a:lnTo>
                  <a:pt x="4572000" y="10287000"/>
                </a:lnTo>
                <a:lnTo>
                  <a:pt x="0" y="10287000"/>
                </a:lnTo>
                <a:lnTo>
                  <a:pt x="0" y="0"/>
                </a:lnTo>
                <a:close/>
              </a:path>
            </a:pathLst>
          </a:custGeom>
          <a:blipFill>
            <a:blip r:embed="rId4"/>
            <a:stretch>
              <a:fillRect l="0" t="0" r="0" b="0"/>
            </a:stretch>
          </a:blipFill>
        </p:spPr>
      </p:sp>
      <p:sp>
        <p:nvSpPr>
          <p:cNvPr name="TextBox 6" id="6"/>
          <p:cNvSpPr txBox="true"/>
          <p:nvPr/>
        </p:nvSpPr>
        <p:spPr>
          <a:xfrm rot="0">
            <a:off x="673745" y="950119"/>
            <a:ext cx="10516046" cy="680889"/>
          </a:xfrm>
          <a:prstGeom prst="rect">
            <a:avLst/>
          </a:prstGeom>
        </p:spPr>
        <p:txBody>
          <a:bodyPr anchor="t" rtlCol="false" tIns="0" lIns="0" bIns="0" rIns="0">
            <a:spAutoFit/>
          </a:bodyPr>
          <a:lstStyle/>
          <a:p>
            <a:pPr algn="l">
              <a:lnSpc>
                <a:spcPts val="4937"/>
              </a:lnSpc>
            </a:pPr>
            <a:r>
              <a:rPr lang="en-US" sz="3937" b="true">
                <a:solidFill>
                  <a:srgbClr val="7068F4"/>
                </a:solidFill>
                <a:latin typeface="Arimo Bold"/>
                <a:ea typeface="Arimo Bold"/>
                <a:cs typeface="Arimo Bold"/>
                <a:sym typeface="Arimo Bold"/>
              </a:rPr>
              <a:t>Αμφισβητήσεις της Αξίας της Φιλοσοφίας</a:t>
            </a:r>
          </a:p>
        </p:txBody>
      </p:sp>
      <p:sp>
        <p:nvSpPr>
          <p:cNvPr name="TextBox 7" id="7"/>
          <p:cNvSpPr txBox="true"/>
          <p:nvPr/>
        </p:nvSpPr>
        <p:spPr>
          <a:xfrm rot="0">
            <a:off x="673745" y="1862584"/>
            <a:ext cx="12368510" cy="981372"/>
          </a:xfrm>
          <a:prstGeom prst="rect">
            <a:avLst/>
          </a:prstGeom>
        </p:spPr>
        <p:txBody>
          <a:bodyPr anchor="t" rtlCol="false" tIns="0" lIns="0" bIns="0" rIns="0">
            <a:spAutoFit/>
          </a:bodyPr>
          <a:lstStyle/>
          <a:p>
            <a:pPr algn="l">
              <a:lnSpc>
                <a:spcPts val="2375"/>
              </a:lnSpc>
            </a:pPr>
            <a:r>
              <a:rPr lang="en-US" sz="1500">
                <a:solidFill>
                  <a:srgbClr val="272525"/>
                </a:solidFill>
                <a:latin typeface="Montserrat"/>
                <a:ea typeface="Montserrat"/>
                <a:cs typeface="Montserrat"/>
                <a:sym typeface="Montserrat"/>
              </a:rPr>
              <a:t>Πολλοί θεωρούν τη φιλοσοφία ως μια άχρηστη δραστηριότητα, πιστεύοντας ότι οι φιλόσοφοι ασχολούνται με ερωτήματα που δεν απασχολούν κανέναν και αναλύουν αυτονόητες έννοιες. Συχνά, οι φιλόσοφοι παρουσιάζονται ως κωμικές φιγούρες που δεν μπορούν να ζήσουν κανονικά και ασχολούνται με ερωτήματα που μόνο αυτούς απασχολούν.</a:t>
            </a:r>
          </a:p>
        </p:txBody>
      </p:sp>
      <p:sp>
        <p:nvSpPr>
          <p:cNvPr name="TextBox 8" id="8"/>
          <p:cNvSpPr txBox="true"/>
          <p:nvPr/>
        </p:nvSpPr>
        <p:spPr>
          <a:xfrm rot="0">
            <a:off x="673745" y="3003351"/>
            <a:ext cx="12368510" cy="673299"/>
          </a:xfrm>
          <a:prstGeom prst="rect">
            <a:avLst/>
          </a:prstGeom>
        </p:spPr>
        <p:txBody>
          <a:bodyPr anchor="t" rtlCol="false" tIns="0" lIns="0" bIns="0" rIns="0">
            <a:spAutoFit/>
          </a:bodyPr>
          <a:lstStyle/>
          <a:p>
            <a:pPr algn="l">
              <a:lnSpc>
                <a:spcPts val="2375"/>
              </a:lnSpc>
            </a:pPr>
            <a:r>
              <a:rPr lang="en-US" sz="1500">
                <a:solidFill>
                  <a:srgbClr val="272525"/>
                </a:solidFill>
                <a:latin typeface="Montserrat"/>
                <a:ea typeface="Montserrat"/>
                <a:cs typeface="Montserrat"/>
                <a:sym typeface="Montserrat"/>
              </a:rPr>
              <a:t>Ωστόσο, η κριτική στάση των φιλόσοφων έχει συχνά θεωρηθεί επικίνδυνη για την καθεστηκυία τάξη, καθώς υπονομεύει παραδεδομένες αξίες και αναδεικνύει τις αδικίες στην κοινωνική οργάνωση.</a:t>
            </a:r>
          </a:p>
        </p:txBody>
      </p:sp>
      <p:sp>
        <p:nvSpPr>
          <p:cNvPr name="Freeform 9" id="9" descr="preencoded.png"/>
          <p:cNvSpPr/>
          <p:nvPr/>
        </p:nvSpPr>
        <p:spPr>
          <a:xfrm flipH="false" flipV="false" rot="0">
            <a:off x="673745" y="3893195"/>
            <a:ext cx="481161" cy="481161"/>
          </a:xfrm>
          <a:custGeom>
            <a:avLst/>
            <a:gdLst/>
            <a:ahLst/>
            <a:cxnLst/>
            <a:rect r="r" b="b" t="t" l="l"/>
            <a:pathLst>
              <a:path h="481161" w="481161">
                <a:moveTo>
                  <a:pt x="0" y="0"/>
                </a:moveTo>
                <a:lnTo>
                  <a:pt x="481161" y="0"/>
                </a:lnTo>
                <a:lnTo>
                  <a:pt x="481161" y="481161"/>
                </a:lnTo>
                <a:lnTo>
                  <a:pt x="0" y="481161"/>
                </a:lnTo>
                <a:lnTo>
                  <a:pt x="0" y="0"/>
                </a:lnTo>
                <a:close/>
              </a:path>
            </a:pathLst>
          </a:custGeom>
          <a:blipFill>
            <a:blip r:embed="rId5"/>
            <a:stretch>
              <a:fillRect l="0" t="0" r="0" b="0"/>
            </a:stretch>
          </a:blipFill>
        </p:spPr>
      </p:sp>
      <p:sp>
        <p:nvSpPr>
          <p:cNvPr name="TextBox 10" id="10"/>
          <p:cNvSpPr txBox="true"/>
          <p:nvPr/>
        </p:nvSpPr>
        <p:spPr>
          <a:xfrm rot="0">
            <a:off x="673745" y="4538216"/>
            <a:ext cx="2533055" cy="345133"/>
          </a:xfrm>
          <a:prstGeom prst="rect">
            <a:avLst/>
          </a:prstGeom>
        </p:spPr>
        <p:txBody>
          <a:bodyPr anchor="t" rtlCol="false" tIns="0" lIns="0" bIns="0" rIns="0">
            <a:spAutoFit/>
          </a:bodyPr>
          <a:lstStyle/>
          <a:p>
            <a:pPr algn="l">
              <a:lnSpc>
                <a:spcPts val="2437"/>
              </a:lnSpc>
            </a:pPr>
            <a:r>
              <a:rPr lang="en-US" sz="1937" b="true">
                <a:solidFill>
                  <a:srgbClr val="272525"/>
                </a:solidFill>
                <a:latin typeface="Arimo Bold"/>
                <a:ea typeface="Arimo Bold"/>
                <a:cs typeface="Arimo Bold"/>
                <a:sym typeface="Arimo Bold"/>
              </a:rPr>
              <a:t>Αμφισβήτηση</a:t>
            </a:r>
          </a:p>
        </p:txBody>
      </p:sp>
      <p:sp>
        <p:nvSpPr>
          <p:cNvPr name="TextBox 11" id="11"/>
          <p:cNvSpPr txBox="true"/>
          <p:nvPr/>
        </p:nvSpPr>
        <p:spPr>
          <a:xfrm rot="0">
            <a:off x="673745" y="4941689"/>
            <a:ext cx="12368510" cy="365224"/>
          </a:xfrm>
          <a:prstGeom prst="rect">
            <a:avLst/>
          </a:prstGeom>
        </p:spPr>
        <p:txBody>
          <a:bodyPr anchor="t" rtlCol="false" tIns="0" lIns="0" bIns="0" rIns="0">
            <a:spAutoFit/>
          </a:bodyPr>
          <a:lstStyle/>
          <a:p>
            <a:pPr algn="l">
              <a:lnSpc>
                <a:spcPts val="2375"/>
              </a:lnSpc>
            </a:pPr>
            <a:r>
              <a:rPr lang="en-US" sz="1500">
                <a:solidFill>
                  <a:srgbClr val="272525"/>
                </a:solidFill>
                <a:latin typeface="Montserrat"/>
                <a:ea typeface="Montserrat"/>
                <a:cs typeface="Montserrat"/>
                <a:sym typeface="Montserrat"/>
              </a:rPr>
              <a:t>Η φιλοσοφία θεωρείται συχνά άχρηστη δραστηριότητα</a:t>
            </a:r>
          </a:p>
        </p:txBody>
      </p:sp>
      <p:sp>
        <p:nvSpPr>
          <p:cNvPr name="Freeform 12" id="12" descr="preencoded.png"/>
          <p:cNvSpPr/>
          <p:nvPr/>
        </p:nvSpPr>
        <p:spPr>
          <a:xfrm flipH="false" flipV="false" rot="0">
            <a:off x="673745" y="5884366"/>
            <a:ext cx="481161" cy="481161"/>
          </a:xfrm>
          <a:custGeom>
            <a:avLst/>
            <a:gdLst/>
            <a:ahLst/>
            <a:cxnLst/>
            <a:rect r="r" b="b" t="t" l="l"/>
            <a:pathLst>
              <a:path h="481161" w="481161">
                <a:moveTo>
                  <a:pt x="0" y="0"/>
                </a:moveTo>
                <a:lnTo>
                  <a:pt x="481161" y="0"/>
                </a:lnTo>
                <a:lnTo>
                  <a:pt x="481161" y="481161"/>
                </a:lnTo>
                <a:lnTo>
                  <a:pt x="0" y="481161"/>
                </a:lnTo>
                <a:lnTo>
                  <a:pt x="0" y="0"/>
                </a:lnTo>
                <a:close/>
              </a:path>
            </a:pathLst>
          </a:custGeom>
          <a:blipFill>
            <a:blip r:embed="rId6"/>
            <a:stretch>
              <a:fillRect l="0" t="0" r="0" b="0"/>
            </a:stretch>
          </a:blipFill>
        </p:spPr>
      </p:sp>
      <p:sp>
        <p:nvSpPr>
          <p:cNvPr name="TextBox 13" id="13"/>
          <p:cNvSpPr txBox="true"/>
          <p:nvPr/>
        </p:nvSpPr>
        <p:spPr>
          <a:xfrm rot="0">
            <a:off x="673745" y="6529387"/>
            <a:ext cx="2533055" cy="345132"/>
          </a:xfrm>
          <a:prstGeom prst="rect">
            <a:avLst/>
          </a:prstGeom>
        </p:spPr>
        <p:txBody>
          <a:bodyPr anchor="t" rtlCol="false" tIns="0" lIns="0" bIns="0" rIns="0">
            <a:spAutoFit/>
          </a:bodyPr>
          <a:lstStyle/>
          <a:p>
            <a:pPr algn="l">
              <a:lnSpc>
                <a:spcPts val="2437"/>
              </a:lnSpc>
            </a:pPr>
            <a:r>
              <a:rPr lang="en-US" sz="1937" b="true">
                <a:solidFill>
                  <a:srgbClr val="272525"/>
                </a:solidFill>
                <a:latin typeface="Arimo Bold"/>
                <a:ea typeface="Arimo Bold"/>
                <a:cs typeface="Arimo Bold"/>
                <a:sym typeface="Arimo Bold"/>
              </a:rPr>
              <a:t>Κωμική Εικόνα</a:t>
            </a:r>
          </a:p>
        </p:txBody>
      </p:sp>
      <p:sp>
        <p:nvSpPr>
          <p:cNvPr name="TextBox 14" id="14"/>
          <p:cNvSpPr txBox="true"/>
          <p:nvPr/>
        </p:nvSpPr>
        <p:spPr>
          <a:xfrm rot="0">
            <a:off x="673745" y="6932860"/>
            <a:ext cx="12368510" cy="365224"/>
          </a:xfrm>
          <a:prstGeom prst="rect">
            <a:avLst/>
          </a:prstGeom>
        </p:spPr>
        <p:txBody>
          <a:bodyPr anchor="t" rtlCol="false" tIns="0" lIns="0" bIns="0" rIns="0">
            <a:spAutoFit/>
          </a:bodyPr>
          <a:lstStyle/>
          <a:p>
            <a:pPr algn="l">
              <a:lnSpc>
                <a:spcPts val="2375"/>
              </a:lnSpc>
            </a:pPr>
            <a:r>
              <a:rPr lang="en-US" sz="1500">
                <a:solidFill>
                  <a:srgbClr val="272525"/>
                </a:solidFill>
                <a:latin typeface="Montserrat"/>
                <a:ea typeface="Montserrat"/>
                <a:cs typeface="Montserrat"/>
                <a:sym typeface="Montserrat"/>
              </a:rPr>
              <a:t>Οι φιλόσοφοι παρουσιάζονται ως κωμικές φιγούρες</a:t>
            </a:r>
          </a:p>
        </p:txBody>
      </p:sp>
      <p:sp>
        <p:nvSpPr>
          <p:cNvPr name="Freeform 15" id="15" descr="preencoded.png"/>
          <p:cNvSpPr/>
          <p:nvPr/>
        </p:nvSpPr>
        <p:spPr>
          <a:xfrm flipH="false" flipV="false" rot="0">
            <a:off x="673745" y="7875537"/>
            <a:ext cx="481161" cy="481161"/>
          </a:xfrm>
          <a:custGeom>
            <a:avLst/>
            <a:gdLst/>
            <a:ahLst/>
            <a:cxnLst/>
            <a:rect r="r" b="b" t="t" l="l"/>
            <a:pathLst>
              <a:path h="481161" w="481161">
                <a:moveTo>
                  <a:pt x="0" y="0"/>
                </a:moveTo>
                <a:lnTo>
                  <a:pt x="481161" y="0"/>
                </a:lnTo>
                <a:lnTo>
                  <a:pt x="481161" y="481162"/>
                </a:lnTo>
                <a:lnTo>
                  <a:pt x="0" y="481162"/>
                </a:lnTo>
                <a:lnTo>
                  <a:pt x="0" y="0"/>
                </a:lnTo>
                <a:close/>
              </a:path>
            </a:pathLst>
          </a:custGeom>
          <a:blipFill>
            <a:blip r:embed="rId7"/>
            <a:stretch>
              <a:fillRect l="0" t="0" r="0" b="0"/>
            </a:stretch>
          </a:blipFill>
        </p:spPr>
      </p:sp>
      <p:sp>
        <p:nvSpPr>
          <p:cNvPr name="TextBox 16" id="16"/>
          <p:cNvSpPr txBox="true"/>
          <p:nvPr/>
        </p:nvSpPr>
        <p:spPr>
          <a:xfrm rot="0">
            <a:off x="673745" y="8520559"/>
            <a:ext cx="2533055" cy="345132"/>
          </a:xfrm>
          <a:prstGeom prst="rect">
            <a:avLst/>
          </a:prstGeom>
        </p:spPr>
        <p:txBody>
          <a:bodyPr anchor="t" rtlCol="false" tIns="0" lIns="0" bIns="0" rIns="0">
            <a:spAutoFit/>
          </a:bodyPr>
          <a:lstStyle/>
          <a:p>
            <a:pPr algn="l">
              <a:lnSpc>
                <a:spcPts val="2437"/>
              </a:lnSpc>
            </a:pPr>
            <a:r>
              <a:rPr lang="en-US" sz="1937" b="true">
                <a:solidFill>
                  <a:srgbClr val="272525"/>
                </a:solidFill>
                <a:latin typeface="Arimo Bold"/>
                <a:ea typeface="Arimo Bold"/>
                <a:cs typeface="Arimo Bold"/>
                <a:sym typeface="Arimo Bold"/>
              </a:rPr>
              <a:t>Επικίνδυνη Κριτική</a:t>
            </a:r>
          </a:p>
        </p:txBody>
      </p:sp>
      <p:sp>
        <p:nvSpPr>
          <p:cNvPr name="TextBox 17" id="17"/>
          <p:cNvSpPr txBox="true"/>
          <p:nvPr/>
        </p:nvSpPr>
        <p:spPr>
          <a:xfrm rot="0">
            <a:off x="673745" y="8924032"/>
            <a:ext cx="12368510" cy="365224"/>
          </a:xfrm>
          <a:prstGeom prst="rect">
            <a:avLst/>
          </a:prstGeom>
        </p:spPr>
        <p:txBody>
          <a:bodyPr anchor="t" rtlCol="false" tIns="0" lIns="0" bIns="0" rIns="0">
            <a:spAutoFit/>
          </a:bodyPr>
          <a:lstStyle/>
          <a:p>
            <a:pPr algn="l">
              <a:lnSpc>
                <a:spcPts val="2375"/>
              </a:lnSpc>
            </a:pPr>
            <a:r>
              <a:rPr lang="en-US" sz="1500">
                <a:solidFill>
                  <a:srgbClr val="272525"/>
                </a:solidFill>
                <a:latin typeface="Montserrat"/>
                <a:ea typeface="Montserrat"/>
                <a:cs typeface="Montserrat"/>
                <a:sym typeface="Montserrat"/>
              </a:rPr>
              <a:t>Η φιλοσοφική κριτική θεωρείται απειλή για το κατεστημένο</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EEFF5"/>
            </a:solidFill>
          </p:spPr>
        </p:sp>
      </p:grpSp>
      <p:grpSp>
        <p:nvGrpSpPr>
          <p:cNvPr name="Group 5" id="5"/>
          <p:cNvGrpSpPr/>
          <p:nvPr/>
        </p:nvGrpSpPr>
        <p:grpSpPr>
          <a:xfrm rot="0">
            <a:off x="8017371" y="5058816"/>
            <a:ext cx="28575" cy="4584204"/>
            <a:chOff x="0" y="0"/>
            <a:chExt cx="38100" cy="6112272"/>
          </a:xfrm>
        </p:grpSpPr>
        <p:sp>
          <p:nvSpPr>
            <p:cNvPr name="Freeform 6" id="6"/>
            <p:cNvSpPr/>
            <p:nvPr/>
          </p:nvSpPr>
          <p:spPr>
            <a:xfrm flipH="false" flipV="false" rot="0">
              <a:off x="0" y="0"/>
              <a:ext cx="38100" cy="6112256"/>
            </a:xfrm>
            <a:custGeom>
              <a:avLst/>
              <a:gdLst/>
              <a:ahLst/>
              <a:cxnLst/>
              <a:rect r="r" b="b" t="t" l="l"/>
              <a:pathLst>
                <a:path h="6112256" w="38100">
                  <a:moveTo>
                    <a:pt x="0" y="19050"/>
                  </a:moveTo>
                  <a:cubicBezTo>
                    <a:pt x="0" y="8509"/>
                    <a:pt x="8509" y="0"/>
                    <a:pt x="19050" y="0"/>
                  </a:cubicBezTo>
                  <a:cubicBezTo>
                    <a:pt x="29591" y="0"/>
                    <a:pt x="38100" y="8509"/>
                    <a:pt x="38100" y="19050"/>
                  </a:cubicBezTo>
                  <a:lnTo>
                    <a:pt x="38100" y="6093206"/>
                  </a:lnTo>
                  <a:cubicBezTo>
                    <a:pt x="38100" y="6103747"/>
                    <a:pt x="29591" y="6112256"/>
                    <a:pt x="19050" y="6112256"/>
                  </a:cubicBezTo>
                  <a:cubicBezTo>
                    <a:pt x="8509" y="6112256"/>
                    <a:pt x="0" y="6103747"/>
                    <a:pt x="0" y="6093206"/>
                  </a:cubicBezTo>
                  <a:close/>
                </a:path>
              </a:pathLst>
            </a:custGeom>
            <a:solidFill>
              <a:srgbClr val="C1C3D0"/>
            </a:solidFill>
          </p:spPr>
        </p:sp>
      </p:grpSp>
      <p:grpSp>
        <p:nvGrpSpPr>
          <p:cNvPr name="Group 7" id="7"/>
          <p:cNvGrpSpPr/>
          <p:nvPr/>
        </p:nvGrpSpPr>
        <p:grpSpPr>
          <a:xfrm rot="0">
            <a:off x="8267179" y="5572571"/>
            <a:ext cx="821531" cy="28575"/>
            <a:chOff x="0" y="0"/>
            <a:chExt cx="1095375" cy="38100"/>
          </a:xfrm>
        </p:grpSpPr>
        <p:sp>
          <p:nvSpPr>
            <p:cNvPr name="Freeform 8" id="8"/>
            <p:cNvSpPr/>
            <p:nvPr/>
          </p:nvSpPr>
          <p:spPr>
            <a:xfrm flipH="false" flipV="false" rot="0">
              <a:off x="0" y="0"/>
              <a:ext cx="1095375" cy="38100"/>
            </a:xfrm>
            <a:custGeom>
              <a:avLst/>
              <a:gdLst/>
              <a:ahLst/>
              <a:cxnLst/>
              <a:rect r="r" b="b" t="t" l="l"/>
              <a:pathLst>
                <a:path h="38100" w="1095375">
                  <a:moveTo>
                    <a:pt x="0" y="19050"/>
                  </a:moveTo>
                  <a:cubicBezTo>
                    <a:pt x="0" y="8509"/>
                    <a:pt x="8509" y="0"/>
                    <a:pt x="19050" y="0"/>
                  </a:cubicBezTo>
                  <a:lnTo>
                    <a:pt x="1076325" y="0"/>
                  </a:lnTo>
                  <a:cubicBezTo>
                    <a:pt x="1086866" y="0"/>
                    <a:pt x="1095375" y="8509"/>
                    <a:pt x="1095375" y="19050"/>
                  </a:cubicBezTo>
                  <a:cubicBezTo>
                    <a:pt x="1095375" y="29591"/>
                    <a:pt x="1086866" y="38100"/>
                    <a:pt x="1076325" y="38100"/>
                  </a:cubicBezTo>
                  <a:lnTo>
                    <a:pt x="19050" y="38100"/>
                  </a:lnTo>
                  <a:cubicBezTo>
                    <a:pt x="8509" y="38100"/>
                    <a:pt x="0" y="29591"/>
                    <a:pt x="0" y="19050"/>
                  </a:cubicBezTo>
                  <a:close/>
                </a:path>
              </a:pathLst>
            </a:custGeom>
            <a:solidFill>
              <a:srgbClr val="C1C3D0"/>
            </a:solidFill>
          </p:spPr>
        </p:sp>
      </p:grpSp>
      <p:grpSp>
        <p:nvGrpSpPr>
          <p:cNvPr name="Group 9" id="9"/>
          <p:cNvGrpSpPr/>
          <p:nvPr/>
        </p:nvGrpSpPr>
        <p:grpSpPr>
          <a:xfrm rot="0">
            <a:off x="7767562" y="5322837"/>
            <a:ext cx="528191" cy="528191"/>
            <a:chOff x="0" y="0"/>
            <a:chExt cx="704255" cy="704255"/>
          </a:xfrm>
        </p:grpSpPr>
        <p:sp>
          <p:nvSpPr>
            <p:cNvPr name="Freeform 10" id="10"/>
            <p:cNvSpPr/>
            <p:nvPr/>
          </p:nvSpPr>
          <p:spPr>
            <a:xfrm flipH="false" flipV="false" rot="0">
              <a:off x="0" y="0"/>
              <a:ext cx="704215" cy="704215"/>
            </a:xfrm>
            <a:custGeom>
              <a:avLst/>
              <a:gdLst/>
              <a:ahLst/>
              <a:cxnLst/>
              <a:rect r="r" b="b" t="t" l="l"/>
              <a:pathLst>
                <a:path h="704215" w="704215">
                  <a:moveTo>
                    <a:pt x="0" y="281686"/>
                  </a:moveTo>
                  <a:cubicBezTo>
                    <a:pt x="0" y="126111"/>
                    <a:pt x="126111" y="0"/>
                    <a:pt x="281686" y="0"/>
                  </a:cubicBezTo>
                  <a:lnTo>
                    <a:pt x="422529" y="0"/>
                  </a:lnTo>
                  <a:cubicBezTo>
                    <a:pt x="578104" y="0"/>
                    <a:pt x="704215" y="126111"/>
                    <a:pt x="704215" y="281686"/>
                  </a:cubicBezTo>
                  <a:lnTo>
                    <a:pt x="704215" y="422529"/>
                  </a:lnTo>
                  <a:cubicBezTo>
                    <a:pt x="704215" y="578104"/>
                    <a:pt x="578104" y="704215"/>
                    <a:pt x="422529" y="704215"/>
                  </a:cubicBezTo>
                  <a:lnTo>
                    <a:pt x="281686" y="704215"/>
                  </a:lnTo>
                  <a:cubicBezTo>
                    <a:pt x="126111" y="704215"/>
                    <a:pt x="0" y="578104"/>
                    <a:pt x="0" y="422529"/>
                  </a:cubicBezTo>
                  <a:close/>
                </a:path>
              </a:pathLst>
            </a:custGeom>
            <a:solidFill>
              <a:srgbClr val="EEEFF5"/>
            </a:solidFill>
          </p:spPr>
        </p:sp>
      </p:grpSp>
      <p:grpSp>
        <p:nvGrpSpPr>
          <p:cNvPr name="Group 11" id="11"/>
          <p:cNvGrpSpPr/>
          <p:nvPr/>
        </p:nvGrpSpPr>
        <p:grpSpPr>
          <a:xfrm rot="0">
            <a:off x="8267179" y="7178874"/>
            <a:ext cx="821531" cy="28575"/>
            <a:chOff x="0" y="0"/>
            <a:chExt cx="1095375" cy="38100"/>
          </a:xfrm>
        </p:grpSpPr>
        <p:sp>
          <p:nvSpPr>
            <p:cNvPr name="Freeform 12" id="12"/>
            <p:cNvSpPr/>
            <p:nvPr/>
          </p:nvSpPr>
          <p:spPr>
            <a:xfrm flipH="false" flipV="false" rot="0">
              <a:off x="0" y="0"/>
              <a:ext cx="1095375" cy="38100"/>
            </a:xfrm>
            <a:custGeom>
              <a:avLst/>
              <a:gdLst/>
              <a:ahLst/>
              <a:cxnLst/>
              <a:rect r="r" b="b" t="t" l="l"/>
              <a:pathLst>
                <a:path h="38100" w="1095375">
                  <a:moveTo>
                    <a:pt x="0" y="19050"/>
                  </a:moveTo>
                  <a:cubicBezTo>
                    <a:pt x="0" y="8509"/>
                    <a:pt x="8509" y="0"/>
                    <a:pt x="19050" y="0"/>
                  </a:cubicBezTo>
                  <a:lnTo>
                    <a:pt x="1076325" y="0"/>
                  </a:lnTo>
                  <a:cubicBezTo>
                    <a:pt x="1086866" y="0"/>
                    <a:pt x="1095375" y="8509"/>
                    <a:pt x="1095375" y="19050"/>
                  </a:cubicBezTo>
                  <a:cubicBezTo>
                    <a:pt x="1095375" y="29591"/>
                    <a:pt x="1086866" y="38100"/>
                    <a:pt x="1076325" y="38100"/>
                  </a:cubicBezTo>
                  <a:lnTo>
                    <a:pt x="19050" y="38100"/>
                  </a:lnTo>
                  <a:cubicBezTo>
                    <a:pt x="8509" y="38100"/>
                    <a:pt x="0" y="29591"/>
                    <a:pt x="0" y="19050"/>
                  </a:cubicBezTo>
                  <a:close/>
                </a:path>
              </a:pathLst>
            </a:custGeom>
            <a:solidFill>
              <a:srgbClr val="C1C3D0"/>
            </a:solidFill>
          </p:spPr>
        </p:sp>
      </p:grpSp>
      <p:grpSp>
        <p:nvGrpSpPr>
          <p:cNvPr name="Group 13" id="13"/>
          <p:cNvGrpSpPr/>
          <p:nvPr/>
        </p:nvGrpSpPr>
        <p:grpSpPr>
          <a:xfrm rot="0">
            <a:off x="7767562" y="6929140"/>
            <a:ext cx="528191" cy="528191"/>
            <a:chOff x="0" y="0"/>
            <a:chExt cx="704255" cy="704255"/>
          </a:xfrm>
        </p:grpSpPr>
        <p:sp>
          <p:nvSpPr>
            <p:cNvPr name="Freeform 14" id="14"/>
            <p:cNvSpPr/>
            <p:nvPr/>
          </p:nvSpPr>
          <p:spPr>
            <a:xfrm flipH="false" flipV="false" rot="0">
              <a:off x="0" y="0"/>
              <a:ext cx="704215" cy="704215"/>
            </a:xfrm>
            <a:custGeom>
              <a:avLst/>
              <a:gdLst/>
              <a:ahLst/>
              <a:cxnLst/>
              <a:rect r="r" b="b" t="t" l="l"/>
              <a:pathLst>
                <a:path h="704215" w="704215">
                  <a:moveTo>
                    <a:pt x="0" y="281686"/>
                  </a:moveTo>
                  <a:cubicBezTo>
                    <a:pt x="0" y="126111"/>
                    <a:pt x="126111" y="0"/>
                    <a:pt x="281686" y="0"/>
                  </a:cubicBezTo>
                  <a:lnTo>
                    <a:pt x="422529" y="0"/>
                  </a:lnTo>
                  <a:cubicBezTo>
                    <a:pt x="578104" y="0"/>
                    <a:pt x="704215" y="126111"/>
                    <a:pt x="704215" y="281686"/>
                  </a:cubicBezTo>
                  <a:lnTo>
                    <a:pt x="704215" y="422529"/>
                  </a:lnTo>
                  <a:cubicBezTo>
                    <a:pt x="704215" y="578104"/>
                    <a:pt x="578104" y="704215"/>
                    <a:pt x="422529" y="704215"/>
                  </a:cubicBezTo>
                  <a:lnTo>
                    <a:pt x="281686" y="704215"/>
                  </a:lnTo>
                  <a:cubicBezTo>
                    <a:pt x="126111" y="704215"/>
                    <a:pt x="0" y="578104"/>
                    <a:pt x="0" y="422529"/>
                  </a:cubicBezTo>
                  <a:close/>
                </a:path>
              </a:pathLst>
            </a:custGeom>
            <a:solidFill>
              <a:srgbClr val="EEEFF5"/>
            </a:solidFill>
          </p:spPr>
        </p:sp>
      </p:grpSp>
      <p:grpSp>
        <p:nvGrpSpPr>
          <p:cNvPr name="Group 15" id="15"/>
          <p:cNvGrpSpPr/>
          <p:nvPr/>
        </p:nvGrpSpPr>
        <p:grpSpPr>
          <a:xfrm rot="0">
            <a:off x="8267179" y="8785175"/>
            <a:ext cx="821531" cy="28575"/>
            <a:chOff x="0" y="0"/>
            <a:chExt cx="1095375" cy="38100"/>
          </a:xfrm>
        </p:grpSpPr>
        <p:sp>
          <p:nvSpPr>
            <p:cNvPr name="Freeform 16" id="16"/>
            <p:cNvSpPr/>
            <p:nvPr/>
          </p:nvSpPr>
          <p:spPr>
            <a:xfrm flipH="false" flipV="false" rot="0">
              <a:off x="0" y="0"/>
              <a:ext cx="1095375" cy="38100"/>
            </a:xfrm>
            <a:custGeom>
              <a:avLst/>
              <a:gdLst/>
              <a:ahLst/>
              <a:cxnLst/>
              <a:rect r="r" b="b" t="t" l="l"/>
              <a:pathLst>
                <a:path h="38100" w="1095375">
                  <a:moveTo>
                    <a:pt x="0" y="19050"/>
                  </a:moveTo>
                  <a:cubicBezTo>
                    <a:pt x="0" y="8509"/>
                    <a:pt x="8509" y="0"/>
                    <a:pt x="19050" y="0"/>
                  </a:cubicBezTo>
                  <a:lnTo>
                    <a:pt x="1076325" y="0"/>
                  </a:lnTo>
                  <a:cubicBezTo>
                    <a:pt x="1086866" y="0"/>
                    <a:pt x="1095375" y="8509"/>
                    <a:pt x="1095375" y="19050"/>
                  </a:cubicBezTo>
                  <a:cubicBezTo>
                    <a:pt x="1095375" y="29591"/>
                    <a:pt x="1086866" y="38100"/>
                    <a:pt x="1076325" y="38100"/>
                  </a:cubicBezTo>
                  <a:lnTo>
                    <a:pt x="19050" y="38100"/>
                  </a:lnTo>
                  <a:cubicBezTo>
                    <a:pt x="8509" y="38100"/>
                    <a:pt x="0" y="29591"/>
                    <a:pt x="0" y="19050"/>
                  </a:cubicBezTo>
                  <a:close/>
                </a:path>
              </a:pathLst>
            </a:custGeom>
            <a:solidFill>
              <a:srgbClr val="C1C3D0"/>
            </a:solidFill>
          </p:spPr>
        </p:sp>
      </p:grpSp>
      <p:grpSp>
        <p:nvGrpSpPr>
          <p:cNvPr name="Group 17" id="17"/>
          <p:cNvGrpSpPr/>
          <p:nvPr/>
        </p:nvGrpSpPr>
        <p:grpSpPr>
          <a:xfrm rot="0">
            <a:off x="7767562" y="8535441"/>
            <a:ext cx="528191" cy="528191"/>
            <a:chOff x="0" y="0"/>
            <a:chExt cx="704255" cy="704255"/>
          </a:xfrm>
        </p:grpSpPr>
        <p:sp>
          <p:nvSpPr>
            <p:cNvPr name="Freeform 18" id="18"/>
            <p:cNvSpPr/>
            <p:nvPr/>
          </p:nvSpPr>
          <p:spPr>
            <a:xfrm flipH="false" flipV="false" rot="0">
              <a:off x="0" y="0"/>
              <a:ext cx="704215" cy="704215"/>
            </a:xfrm>
            <a:custGeom>
              <a:avLst/>
              <a:gdLst/>
              <a:ahLst/>
              <a:cxnLst/>
              <a:rect r="r" b="b" t="t" l="l"/>
              <a:pathLst>
                <a:path h="704215" w="704215">
                  <a:moveTo>
                    <a:pt x="0" y="281686"/>
                  </a:moveTo>
                  <a:cubicBezTo>
                    <a:pt x="0" y="126111"/>
                    <a:pt x="126111" y="0"/>
                    <a:pt x="281686" y="0"/>
                  </a:cubicBezTo>
                  <a:lnTo>
                    <a:pt x="422529" y="0"/>
                  </a:lnTo>
                  <a:cubicBezTo>
                    <a:pt x="578104" y="0"/>
                    <a:pt x="704215" y="126111"/>
                    <a:pt x="704215" y="281686"/>
                  </a:cubicBezTo>
                  <a:lnTo>
                    <a:pt x="704215" y="422529"/>
                  </a:lnTo>
                  <a:cubicBezTo>
                    <a:pt x="704215" y="578104"/>
                    <a:pt x="578104" y="704215"/>
                    <a:pt x="422529" y="704215"/>
                  </a:cubicBezTo>
                  <a:lnTo>
                    <a:pt x="281686" y="704215"/>
                  </a:lnTo>
                  <a:cubicBezTo>
                    <a:pt x="126111" y="704215"/>
                    <a:pt x="0" y="578104"/>
                    <a:pt x="0" y="422529"/>
                  </a:cubicBezTo>
                  <a:close/>
                </a:path>
              </a:pathLst>
            </a:custGeom>
            <a:solidFill>
              <a:srgbClr val="EEEFF5"/>
            </a:solidFill>
          </p:spPr>
        </p:sp>
      </p:grpSp>
      <p:grpSp>
        <p:nvGrpSpPr>
          <p:cNvPr name="Group 19" id="19"/>
          <p:cNvGrpSpPr/>
          <p:nvPr/>
        </p:nvGrpSpPr>
        <p:grpSpPr>
          <a:xfrm rot="0">
            <a:off x="3214688" y="8396288"/>
            <a:ext cx="189548" cy="189548"/>
            <a:chOff x="0" y="0"/>
            <a:chExt cx="252730" cy="252730"/>
          </a:xfrm>
        </p:grpSpPr>
        <p:sp>
          <p:nvSpPr>
            <p:cNvPr name="Freeform 20" id="20"/>
            <p:cNvSpPr/>
            <p:nvPr/>
          </p:nvSpPr>
          <p:spPr>
            <a:xfrm flipH="false" flipV="false" rot="0">
              <a:off x="49530" y="49530"/>
              <a:ext cx="149860" cy="154940"/>
            </a:xfrm>
            <a:custGeom>
              <a:avLst/>
              <a:gdLst/>
              <a:ahLst/>
              <a:cxnLst/>
              <a:rect r="r" b="b" t="t" l="l"/>
              <a:pathLst>
                <a:path h="154940" w="149860">
                  <a:moveTo>
                    <a:pt x="149860" y="53340"/>
                  </a:moveTo>
                  <a:cubicBezTo>
                    <a:pt x="147320" y="107950"/>
                    <a:pt x="124460" y="135890"/>
                    <a:pt x="107950" y="146050"/>
                  </a:cubicBezTo>
                  <a:cubicBezTo>
                    <a:pt x="97790" y="152400"/>
                    <a:pt x="85090" y="154940"/>
                    <a:pt x="72390" y="152400"/>
                  </a:cubicBezTo>
                  <a:cubicBezTo>
                    <a:pt x="54610" y="148590"/>
                    <a:pt x="22860" y="129540"/>
                    <a:pt x="12700" y="115570"/>
                  </a:cubicBezTo>
                  <a:cubicBezTo>
                    <a:pt x="3810" y="105410"/>
                    <a:pt x="0" y="93980"/>
                    <a:pt x="1270" y="81280"/>
                  </a:cubicBezTo>
                  <a:cubicBezTo>
                    <a:pt x="2540" y="62230"/>
                    <a:pt x="17780" y="29210"/>
                    <a:pt x="30480" y="16510"/>
                  </a:cubicBezTo>
                  <a:cubicBezTo>
                    <a:pt x="39370" y="6350"/>
                    <a:pt x="50800" y="2540"/>
                    <a:pt x="63500" y="1270"/>
                  </a:cubicBezTo>
                  <a:cubicBezTo>
                    <a:pt x="82550" y="0"/>
                    <a:pt x="130810" y="21590"/>
                    <a:pt x="130810" y="21590"/>
                  </a:cubicBezTo>
                </a:path>
              </a:pathLst>
            </a:custGeom>
            <a:solidFill>
              <a:srgbClr val="7068F4"/>
            </a:solidFill>
            <a:ln cap="sq">
              <a:noFill/>
              <a:prstDash val="solid"/>
              <a:miter/>
            </a:ln>
          </p:spPr>
        </p:sp>
      </p:grpSp>
      <p:grpSp>
        <p:nvGrpSpPr>
          <p:cNvPr name="Group 21" id="21"/>
          <p:cNvGrpSpPr/>
          <p:nvPr/>
        </p:nvGrpSpPr>
        <p:grpSpPr>
          <a:xfrm rot="0">
            <a:off x="3079433" y="6831330"/>
            <a:ext cx="189548" cy="189548"/>
            <a:chOff x="0" y="0"/>
            <a:chExt cx="252730" cy="252730"/>
          </a:xfrm>
        </p:grpSpPr>
        <p:sp>
          <p:nvSpPr>
            <p:cNvPr name="Freeform 22" id="22"/>
            <p:cNvSpPr/>
            <p:nvPr/>
          </p:nvSpPr>
          <p:spPr>
            <a:xfrm flipH="false" flipV="false" rot="0">
              <a:off x="49530" y="49530"/>
              <a:ext cx="149860" cy="154940"/>
            </a:xfrm>
            <a:custGeom>
              <a:avLst/>
              <a:gdLst/>
              <a:ahLst/>
              <a:cxnLst/>
              <a:rect r="r" b="b" t="t" l="l"/>
              <a:pathLst>
                <a:path h="154940" w="149860">
                  <a:moveTo>
                    <a:pt x="149860" y="53340"/>
                  </a:moveTo>
                  <a:cubicBezTo>
                    <a:pt x="147320" y="107950"/>
                    <a:pt x="124460" y="135890"/>
                    <a:pt x="109220" y="146050"/>
                  </a:cubicBezTo>
                  <a:cubicBezTo>
                    <a:pt x="97790" y="152400"/>
                    <a:pt x="86360" y="154940"/>
                    <a:pt x="72390" y="152400"/>
                  </a:cubicBezTo>
                  <a:cubicBezTo>
                    <a:pt x="54610" y="148590"/>
                    <a:pt x="22860" y="130810"/>
                    <a:pt x="12700" y="115570"/>
                  </a:cubicBezTo>
                  <a:cubicBezTo>
                    <a:pt x="3810" y="105410"/>
                    <a:pt x="0" y="93980"/>
                    <a:pt x="1270" y="81280"/>
                  </a:cubicBezTo>
                  <a:cubicBezTo>
                    <a:pt x="2540" y="62230"/>
                    <a:pt x="17780" y="29210"/>
                    <a:pt x="30480" y="16510"/>
                  </a:cubicBezTo>
                  <a:cubicBezTo>
                    <a:pt x="39370" y="6350"/>
                    <a:pt x="50800" y="2540"/>
                    <a:pt x="63500" y="1270"/>
                  </a:cubicBezTo>
                  <a:cubicBezTo>
                    <a:pt x="82550" y="0"/>
                    <a:pt x="130810" y="22860"/>
                    <a:pt x="130810" y="22860"/>
                  </a:cubicBezTo>
                </a:path>
              </a:pathLst>
            </a:custGeom>
            <a:solidFill>
              <a:srgbClr val="9747FF"/>
            </a:solidFill>
            <a:ln cap="sq">
              <a:noFill/>
              <a:prstDash val="solid"/>
              <a:miter/>
            </a:ln>
          </p:spPr>
        </p:sp>
      </p:grpSp>
      <p:sp>
        <p:nvSpPr>
          <p:cNvPr name="Freeform 23" id="23"/>
          <p:cNvSpPr/>
          <p:nvPr/>
        </p:nvSpPr>
        <p:spPr>
          <a:xfrm flipH="false" flipV="false" rot="0">
            <a:off x="0" y="0"/>
            <a:ext cx="7284809" cy="10287000"/>
          </a:xfrm>
          <a:custGeom>
            <a:avLst/>
            <a:gdLst/>
            <a:ahLst/>
            <a:cxnLst/>
            <a:rect r="r" b="b" t="t" l="l"/>
            <a:pathLst>
              <a:path h="10287000" w="7284809">
                <a:moveTo>
                  <a:pt x="0" y="0"/>
                </a:moveTo>
                <a:lnTo>
                  <a:pt x="7284809" y="0"/>
                </a:lnTo>
                <a:lnTo>
                  <a:pt x="7284809" y="10287000"/>
                </a:lnTo>
                <a:lnTo>
                  <a:pt x="0" y="10287000"/>
                </a:lnTo>
                <a:lnTo>
                  <a:pt x="0" y="0"/>
                </a:lnTo>
                <a:close/>
              </a:path>
            </a:pathLst>
          </a:custGeom>
          <a:blipFill>
            <a:blip r:embed="rId4"/>
            <a:stretch>
              <a:fillRect l="-10965" t="0" r="-591" b="0"/>
            </a:stretch>
          </a:blipFill>
        </p:spPr>
      </p:sp>
      <p:sp>
        <p:nvSpPr>
          <p:cNvPr name="TextBox 24" id="24"/>
          <p:cNvSpPr txBox="true"/>
          <p:nvPr/>
        </p:nvSpPr>
        <p:spPr>
          <a:xfrm rot="0">
            <a:off x="7679531" y="597843"/>
            <a:ext cx="9786938" cy="1591866"/>
          </a:xfrm>
          <a:prstGeom prst="rect">
            <a:avLst/>
          </a:prstGeom>
        </p:spPr>
        <p:txBody>
          <a:bodyPr anchor="t" rtlCol="false" tIns="0" lIns="0" bIns="0" rIns="0">
            <a:spAutoFit/>
          </a:bodyPr>
          <a:lstStyle/>
          <a:p>
            <a:pPr algn="l">
              <a:lnSpc>
                <a:spcPts val="6062"/>
              </a:lnSpc>
            </a:pPr>
            <a:r>
              <a:rPr lang="en-US" sz="4812" b="true">
                <a:solidFill>
                  <a:srgbClr val="7068F4"/>
                </a:solidFill>
                <a:latin typeface="Arimo Bold"/>
                <a:ea typeface="Arimo Bold"/>
                <a:cs typeface="Arimo Bold"/>
                <a:sym typeface="Arimo Bold"/>
              </a:rPr>
              <a:t>Διώξεις Φιλοσόφων στην Ιστορία</a:t>
            </a:r>
          </a:p>
        </p:txBody>
      </p:sp>
      <p:sp>
        <p:nvSpPr>
          <p:cNvPr name="TextBox 25" id="25"/>
          <p:cNvSpPr txBox="true"/>
          <p:nvPr/>
        </p:nvSpPr>
        <p:spPr>
          <a:xfrm rot="0">
            <a:off x="7679531" y="2465635"/>
            <a:ext cx="9786938" cy="2329160"/>
          </a:xfrm>
          <a:prstGeom prst="rect">
            <a:avLst/>
          </a:prstGeom>
        </p:spPr>
        <p:txBody>
          <a:bodyPr anchor="t" rtlCol="false" tIns="0" lIns="0" bIns="0" rIns="0">
            <a:spAutoFit/>
          </a:bodyPr>
          <a:lstStyle/>
          <a:p>
            <a:pPr algn="l">
              <a:lnSpc>
                <a:spcPts val="2937"/>
              </a:lnSpc>
            </a:pPr>
            <a:r>
              <a:rPr lang="en-US" sz="1812">
                <a:solidFill>
                  <a:srgbClr val="272525"/>
                </a:solidFill>
                <a:latin typeface="Montserrat"/>
                <a:ea typeface="Montserrat"/>
                <a:cs typeface="Montserrat"/>
                <a:sym typeface="Montserrat"/>
              </a:rPr>
              <a:t>Πολλοί σημαντικοί φιλόσοφοι έχουν υποστεί διώξεις λόγω των ιδεών τους. Ο Αναξαγόρας διώχθηκε για αθεΐα, ο Σωκράτης φυλακίστηκε και θανατώθηκε για εισαγωγή "καινών δαιμονίων", ο Πλάτωνας φυλακίστηκε στη Σικελία, ο Μπρούνο κάηκε στην πυρά ως αιρετικός, ο Σπινόζα αφορίστηκε, ο Καντ αντιμετώπισε λογοκρισία, ο Μαρξ διώχθηκε ως επικίνδυνος επαναστάτης, και ο Ράσελ φυλακίστηκε λόγω της αντιπολεμικής στάσης του.</a:t>
            </a:r>
          </a:p>
        </p:txBody>
      </p:sp>
      <p:sp>
        <p:nvSpPr>
          <p:cNvPr name="TextBox 26" id="26"/>
          <p:cNvSpPr txBox="true"/>
          <p:nvPr/>
        </p:nvSpPr>
        <p:spPr>
          <a:xfrm rot="0">
            <a:off x="7965951" y="5449193"/>
            <a:ext cx="131266" cy="323106"/>
          </a:xfrm>
          <a:prstGeom prst="rect">
            <a:avLst/>
          </a:prstGeom>
        </p:spPr>
        <p:txBody>
          <a:bodyPr anchor="t" rtlCol="false" tIns="0" lIns="0" bIns="0" rIns="0">
            <a:spAutoFit/>
          </a:bodyPr>
          <a:lstStyle/>
          <a:p>
            <a:pPr algn="ctr">
              <a:lnSpc>
                <a:spcPts val="2874"/>
              </a:lnSpc>
            </a:pPr>
            <a:r>
              <a:rPr lang="en-US" sz="2874" b="true">
                <a:solidFill>
                  <a:srgbClr val="272525"/>
                </a:solidFill>
                <a:latin typeface="Arimo Bold"/>
                <a:ea typeface="Arimo Bold"/>
                <a:cs typeface="Arimo Bold"/>
                <a:sym typeface="Arimo Bold"/>
              </a:rPr>
              <a:t>1</a:t>
            </a:r>
          </a:p>
        </p:txBody>
      </p:sp>
      <p:sp>
        <p:nvSpPr>
          <p:cNvPr name="TextBox 27" id="27"/>
          <p:cNvSpPr txBox="true"/>
          <p:nvPr/>
        </p:nvSpPr>
        <p:spPr>
          <a:xfrm rot="0">
            <a:off x="9322742" y="5264944"/>
            <a:ext cx="3088779" cy="414486"/>
          </a:xfrm>
          <a:prstGeom prst="rect">
            <a:avLst/>
          </a:prstGeom>
        </p:spPr>
        <p:txBody>
          <a:bodyPr anchor="t" rtlCol="false" tIns="0" lIns="0" bIns="0" rIns="0">
            <a:spAutoFit/>
          </a:bodyPr>
          <a:lstStyle/>
          <a:p>
            <a:pPr algn="l">
              <a:lnSpc>
                <a:spcPts val="3000"/>
              </a:lnSpc>
            </a:pPr>
            <a:r>
              <a:rPr lang="en-US" sz="2375" b="true">
                <a:solidFill>
                  <a:srgbClr val="272525"/>
                </a:solidFill>
                <a:latin typeface="Arimo Bold"/>
                <a:ea typeface="Arimo Bold"/>
                <a:cs typeface="Arimo Bold"/>
                <a:sym typeface="Arimo Bold"/>
              </a:rPr>
              <a:t>Αρχαία Ελλάδα</a:t>
            </a:r>
          </a:p>
        </p:txBody>
      </p:sp>
      <p:sp>
        <p:nvSpPr>
          <p:cNvPr name="TextBox 28" id="28"/>
          <p:cNvSpPr txBox="true"/>
          <p:nvPr/>
        </p:nvSpPr>
        <p:spPr>
          <a:xfrm rot="0">
            <a:off x="9322742" y="5744021"/>
            <a:ext cx="8143726" cy="451694"/>
          </a:xfrm>
          <a:prstGeom prst="rect">
            <a:avLst/>
          </a:prstGeom>
        </p:spPr>
        <p:txBody>
          <a:bodyPr anchor="t" rtlCol="false" tIns="0" lIns="0" bIns="0" rIns="0">
            <a:spAutoFit/>
          </a:bodyPr>
          <a:lstStyle/>
          <a:p>
            <a:pPr algn="l">
              <a:lnSpc>
                <a:spcPts val="2937"/>
              </a:lnSpc>
            </a:pPr>
            <a:r>
              <a:rPr lang="en-US" sz="1812">
                <a:solidFill>
                  <a:srgbClr val="272525"/>
                </a:solidFill>
                <a:latin typeface="Montserrat"/>
                <a:ea typeface="Montserrat"/>
                <a:cs typeface="Montserrat"/>
                <a:sym typeface="Montserrat"/>
              </a:rPr>
              <a:t>Διώξεις Αναξαγόρα, Σωκράτη και Πλάτωνα</a:t>
            </a:r>
          </a:p>
        </p:txBody>
      </p:sp>
      <p:sp>
        <p:nvSpPr>
          <p:cNvPr name="TextBox 29" id="29"/>
          <p:cNvSpPr txBox="true"/>
          <p:nvPr/>
        </p:nvSpPr>
        <p:spPr>
          <a:xfrm rot="0">
            <a:off x="7927851" y="7055495"/>
            <a:ext cx="207615" cy="323106"/>
          </a:xfrm>
          <a:prstGeom prst="rect">
            <a:avLst/>
          </a:prstGeom>
        </p:spPr>
        <p:txBody>
          <a:bodyPr anchor="t" rtlCol="false" tIns="0" lIns="0" bIns="0" rIns="0">
            <a:spAutoFit/>
          </a:bodyPr>
          <a:lstStyle/>
          <a:p>
            <a:pPr algn="ctr">
              <a:lnSpc>
                <a:spcPts val="2874"/>
              </a:lnSpc>
            </a:pPr>
            <a:r>
              <a:rPr lang="en-US" sz="2874" b="true">
                <a:solidFill>
                  <a:srgbClr val="272525"/>
                </a:solidFill>
                <a:latin typeface="Arimo Bold"/>
                <a:ea typeface="Arimo Bold"/>
                <a:cs typeface="Arimo Bold"/>
                <a:sym typeface="Arimo Bold"/>
              </a:rPr>
              <a:t>2</a:t>
            </a:r>
          </a:p>
        </p:txBody>
      </p:sp>
      <p:sp>
        <p:nvSpPr>
          <p:cNvPr name="TextBox 30" id="30"/>
          <p:cNvSpPr txBox="true"/>
          <p:nvPr/>
        </p:nvSpPr>
        <p:spPr>
          <a:xfrm rot="0">
            <a:off x="9322742" y="6871246"/>
            <a:ext cx="4606529" cy="414486"/>
          </a:xfrm>
          <a:prstGeom prst="rect">
            <a:avLst/>
          </a:prstGeom>
        </p:spPr>
        <p:txBody>
          <a:bodyPr anchor="t" rtlCol="false" tIns="0" lIns="0" bIns="0" rIns="0">
            <a:spAutoFit/>
          </a:bodyPr>
          <a:lstStyle/>
          <a:p>
            <a:pPr algn="l">
              <a:lnSpc>
                <a:spcPts val="3000"/>
              </a:lnSpc>
            </a:pPr>
            <a:r>
              <a:rPr lang="en-US" sz="2375" b="true">
                <a:solidFill>
                  <a:srgbClr val="272525"/>
                </a:solidFill>
                <a:latin typeface="Arimo Bold"/>
                <a:ea typeface="Arimo Bold"/>
                <a:cs typeface="Arimo Bold"/>
                <a:sym typeface="Arimo Bold"/>
              </a:rPr>
              <a:t>Αναγέννηση και Διαφωτισμός</a:t>
            </a:r>
          </a:p>
        </p:txBody>
      </p:sp>
      <p:sp>
        <p:nvSpPr>
          <p:cNvPr name="TextBox 31" id="31"/>
          <p:cNvSpPr txBox="true"/>
          <p:nvPr/>
        </p:nvSpPr>
        <p:spPr>
          <a:xfrm rot="0">
            <a:off x="9322742" y="7350324"/>
            <a:ext cx="8143726" cy="451694"/>
          </a:xfrm>
          <a:prstGeom prst="rect">
            <a:avLst/>
          </a:prstGeom>
        </p:spPr>
        <p:txBody>
          <a:bodyPr anchor="t" rtlCol="false" tIns="0" lIns="0" bIns="0" rIns="0">
            <a:spAutoFit/>
          </a:bodyPr>
          <a:lstStyle/>
          <a:p>
            <a:pPr algn="l">
              <a:lnSpc>
                <a:spcPts val="2937"/>
              </a:lnSpc>
            </a:pPr>
            <a:r>
              <a:rPr lang="en-US" sz="1812">
                <a:solidFill>
                  <a:srgbClr val="272525"/>
                </a:solidFill>
                <a:latin typeface="Montserrat"/>
                <a:ea typeface="Montserrat"/>
                <a:cs typeface="Montserrat"/>
                <a:sym typeface="Montserrat"/>
              </a:rPr>
              <a:t>Διώξεις Μπρούνο, Σπινόζα και Καντ</a:t>
            </a:r>
          </a:p>
        </p:txBody>
      </p:sp>
      <p:sp>
        <p:nvSpPr>
          <p:cNvPr name="TextBox 32" id="32"/>
          <p:cNvSpPr txBox="true"/>
          <p:nvPr/>
        </p:nvSpPr>
        <p:spPr>
          <a:xfrm rot="0">
            <a:off x="7931571" y="8661796"/>
            <a:ext cx="200174" cy="323106"/>
          </a:xfrm>
          <a:prstGeom prst="rect">
            <a:avLst/>
          </a:prstGeom>
        </p:spPr>
        <p:txBody>
          <a:bodyPr anchor="t" rtlCol="false" tIns="0" lIns="0" bIns="0" rIns="0">
            <a:spAutoFit/>
          </a:bodyPr>
          <a:lstStyle/>
          <a:p>
            <a:pPr algn="ctr">
              <a:lnSpc>
                <a:spcPts val="2874"/>
              </a:lnSpc>
            </a:pPr>
            <a:r>
              <a:rPr lang="en-US" sz="2874" b="true">
                <a:solidFill>
                  <a:srgbClr val="272525"/>
                </a:solidFill>
                <a:latin typeface="Arimo Bold"/>
                <a:ea typeface="Arimo Bold"/>
                <a:cs typeface="Arimo Bold"/>
                <a:sym typeface="Arimo Bold"/>
              </a:rPr>
              <a:t>3</a:t>
            </a:r>
          </a:p>
        </p:txBody>
      </p:sp>
      <p:sp>
        <p:nvSpPr>
          <p:cNvPr name="TextBox 33" id="33"/>
          <p:cNvSpPr txBox="true"/>
          <p:nvPr/>
        </p:nvSpPr>
        <p:spPr>
          <a:xfrm rot="0">
            <a:off x="9322742" y="8477547"/>
            <a:ext cx="3088779" cy="414486"/>
          </a:xfrm>
          <a:prstGeom prst="rect">
            <a:avLst/>
          </a:prstGeom>
        </p:spPr>
        <p:txBody>
          <a:bodyPr anchor="t" rtlCol="false" tIns="0" lIns="0" bIns="0" rIns="0">
            <a:spAutoFit/>
          </a:bodyPr>
          <a:lstStyle/>
          <a:p>
            <a:pPr algn="l">
              <a:lnSpc>
                <a:spcPts val="3000"/>
              </a:lnSpc>
            </a:pPr>
            <a:r>
              <a:rPr lang="en-US" sz="2375" b="true">
                <a:solidFill>
                  <a:srgbClr val="272525"/>
                </a:solidFill>
                <a:latin typeface="Arimo Bold"/>
                <a:ea typeface="Arimo Bold"/>
                <a:cs typeface="Arimo Bold"/>
                <a:sym typeface="Arimo Bold"/>
              </a:rPr>
              <a:t>Σύγχρονη Εποχή</a:t>
            </a:r>
          </a:p>
        </p:txBody>
      </p:sp>
      <p:sp>
        <p:nvSpPr>
          <p:cNvPr name="TextBox 34" id="34"/>
          <p:cNvSpPr txBox="true"/>
          <p:nvPr/>
        </p:nvSpPr>
        <p:spPr>
          <a:xfrm rot="0">
            <a:off x="9322742" y="8956625"/>
            <a:ext cx="8143726" cy="451694"/>
          </a:xfrm>
          <a:prstGeom prst="rect">
            <a:avLst/>
          </a:prstGeom>
        </p:spPr>
        <p:txBody>
          <a:bodyPr anchor="t" rtlCol="false" tIns="0" lIns="0" bIns="0" rIns="0">
            <a:spAutoFit/>
          </a:bodyPr>
          <a:lstStyle/>
          <a:p>
            <a:pPr algn="l">
              <a:lnSpc>
                <a:spcPts val="2937"/>
              </a:lnSpc>
            </a:pPr>
            <a:r>
              <a:rPr lang="en-US" sz="1812">
                <a:solidFill>
                  <a:srgbClr val="272525"/>
                </a:solidFill>
                <a:latin typeface="Montserrat"/>
                <a:ea typeface="Montserrat"/>
                <a:cs typeface="Montserrat"/>
                <a:sym typeface="Montserrat"/>
              </a:rPr>
              <a:t>Διώξεις Μαρξ και Ράσελ</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EEFF5"/>
            </a:solidFill>
          </p:spPr>
        </p:sp>
      </p:grpSp>
      <p:sp>
        <p:nvSpPr>
          <p:cNvPr name="Freeform 5" id="5" descr="preencoded.png"/>
          <p:cNvSpPr/>
          <p:nvPr/>
        </p:nvSpPr>
        <p:spPr>
          <a:xfrm flipH="false" flipV="false" rot="0">
            <a:off x="0" y="0"/>
            <a:ext cx="7389259" cy="10614272"/>
          </a:xfrm>
          <a:custGeom>
            <a:avLst/>
            <a:gdLst/>
            <a:ahLst/>
            <a:cxnLst/>
            <a:rect r="r" b="b" t="t" l="l"/>
            <a:pathLst>
              <a:path h="10614272" w="7389259">
                <a:moveTo>
                  <a:pt x="0" y="0"/>
                </a:moveTo>
                <a:lnTo>
                  <a:pt x="7389259" y="0"/>
                </a:lnTo>
                <a:lnTo>
                  <a:pt x="7389259" y="10614272"/>
                </a:lnTo>
                <a:lnTo>
                  <a:pt x="0" y="10614272"/>
                </a:lnTo>
                <a:lnTo>
                  <a:pt x="0" y="0"/>
                </a:lnTo>
                <a:close/>
              </a:path>
            </a:pathLst>
          </a:custGeom>
          <a:blipFill>
            <a:blip r:embed="rId4"/>
            <a:stretch>
              <a:fillRect l="0" t="-670" r="0" b="-3753"/>
            </a:stretch>
          </a:blipFill>
        </p:spPr>
      </p:sp>
      <p:sp>
        <p:nvSpPr>
          <p:cNvPr name="TextBox 6" id="6"/>
          <p:cNvSpPr txBox="true"/>
          <p:nvPr/>
        </p:nvSpPr>
        <p:spPr>
          <a:xfrm rot="0">
            <a:off x="7568654" y="1006525"/>
            <a:ext cx="9088190" cy="715416"/>
          </a:xfrm>
          <a:prstGeom prst="rect">
            <a:avLst/>
          </a:prstGeom>
        </p:spPr>
        <p:txBody>
          <a:bodyPr anchor="t" rtlCol="false" tIns="0" lIns="0" bIns="0" rIns="0">
            <a:spAutoFit/>
          </a:bodyPr>
          <a:lstStyle/>
          <a:p>
            <a:pPr algn="l">
              <a:lnSpc>
                <a:spcPts val="5250"/>
              </a:lnSpc>
            </a:pPr>
            <a:r>
              <a:rPr lang="en-US" sz="4187" b="true">
                <a:solidFill>
                  <a:srgbClr val="7068F4"/>
                </a:solidFill>
                <a:latin typeface="Arimo Bold"/>
                <a:ea typeface="Arimo Bold"/>
                <a:cs typeface="Arimo Bold"/>
                <a:sym typeface="Arimo Bold"/>
              </a:rPr>
              <a:t>Η Φιλοσοφία ως Κριτικό Εργαλείο</a:t>
            </a:r>
          </a:p>
        </p:txBody>
      </p:sp>
      <p:sp>
        <p:nvSpPr>
          <p:cNvPr name="TextBox 7" id="7"/>
          <p:cNvSpPr txBox="true"/>
          <p:nvPr/>
        </p:nvSpPr>
        <p:spPr>
          <a:xfrm rot="0">
            <a:off x="7568654" y="1969294"/>
            <a:ext cx="10008691" cy="1680865"/>
          </a:xfrm>
          <a:prstGeom prst="rect">
            <a:avLst/>
          </a:prstGeom>
        </p:spPr>
        <p:txBody>
          <a:bodyPr anchor="t" rtlCol="false" tIns="0" lIns="0" bIns="0" rIns="0">
            <a:spAutoFit/>
          </a:bodyPr>
          <a:lstStyle/>
          <a:p>
            <a:pPr algn="l">
              <a:lnSpc>
                <a:spcPts val="2499"/>
              </a:lnSpc>
            </a:pPr>
            <a:r>
              <a:rPr lang="en-US" sz="1562">
                <a:solidFill>
                  <a:srgbClr val="272525"/>
                </a:solidFill>
                <a:latin typeface="Montserrat"/>
                <a:ea typeface="Montserrat"/>
                <a:cs typeface="Montserrat"/>
                <a:sym typeface="Montserrat"/>
              </a:rPr>
              <a:t>Παρά τις διώξεις, η φιλοσοφία έχει αποδειχθεί ισχυρό κριτικό εργαλείο. Μπορεί να ασκεί κριτική, να εντοπίζει ανεπάρκειες και προβλήματα στην κοινωνική ζωή, να παίρνει θέση σε μεγάλα ερωτήματα και να ανοίγει νέους δρόμους για το πώς μπορούμε να στοχαζόμαστε τη ζωή μας. Η φιλοσοφία αποτελεί σημαντικό μέσο στη συλλογική προσπάθεια για έναν καλύτερο κόσμο, αποδεικνύοντας ότι οι φιλόσοφοι δεν είναι τόσο "άχρηστοι" όσο κάποιοι ισχυρίζονται.</a:t>
            </a:r>
          </a:p>
        </p:txBody>
      </p:sp>
      <p:grpSp>
        <p:nvGrpSpPr>
          <p:cNvPr name="Group 8" id="8"/>
          <p:cNvGrpSpPr/>
          <p:nvPr/>
        </p:nvGrpSpPr>
        <p:grpSpPr>
          <a:xfrm rot="0">
            <a:off x="7568654" y="3878461"/>
            <a:ext cx="10008691" cy="1186309"/>
            <a:chOff x="0" y="0"/>
            <a:chExt cx="13344922" cy="1581745"/>
          </a:xfrm>
        </p:grpSpPr>
        <p:sp>
          <p:nvSpPr>
            <p:cNvPr name="Freeform 9" id="9"/>
            <p:cNvSpPr/>
            <p:nvPr/>
          </p:nvSpPr>
          <p:spPr>
            <a:xfrm flipH="false" flipV="false" rot="0">
              <a:off x="0" y="0"/>
              <a:ext cx="13344906" cy="1581785"/>
            </a:xfrm>
            <a:custGeom>
              <a:avLst/>
              <a:gdLst/>
              <a:ahLst/>
              <a:cxnLst/>
              <a:rect r="r" b="b" t="t" l="l"/>
              <a:pathLst>
                <a:path h="1581785" w="13344906">
                  <a:moveTo>
                    <a:pt x="0" y="243713"/>
                  </a:moveTo>
                  <a:cubicBezTo>
                    <a:pt x="0" y="109093"/>
                    <a:pt x="109093" y="0"/>
                    <a:pt x="243713" y="0"/>
                  </a:cubicBezTo>
                  <a:lnTo>
                    <a:pt x="13101193" y="0"/>
                  </a:lnTo>
                  <a:cubicBezTo>
                    <a:pt x="13235812" y="0"/>
                    <a:pt x="13344906" y="109093"/>
                    <a:pt x="13344906" y="243713"/>
                  </a:cubicBezTo>
                  <a:lnTo>
                    <a:pt x="13344906" y="1338072"/>
                  </a:lnTo>
                  <a:cubicBezTo>
                    <a:pt x="13344906" y="1472692"/>
                    <a:pt x="13235812" y="1581785"/>
                    <a:pt x="13101193" y="1581785"/>
                  </a:cubicBezTo>
                  <a:lnTo>
                    <a:pt x="243713" y="1581785"/>
                  </a:lnTo>
                  <a:cubicBezTo>
                    <a:pt x="109093" y="1581785"/>
                    <a:pt x="0" y="1472692"/>
                    <a:pt x="0" y="1338072"/>
                  </a:cubicBezTo>
                  <a:close/>
                </a:path>
              </a:pathLst>
            </a:custGeom>
            <a:solidFill>
              <a:srgbClr val="EEEFF5"/>
            </a:solidFill>
          </p:spPr>
        </p:sp>
      </p:grpSp>
      <p:sp>
        <p:nvSpPr>
          <p:cNvPr name="TextBox 10" id="10"/>
          <p:cNvSpPr txBox="true"/>
          <p:nvPr/>
        </p:nvSpPr>
        <p:spPr>
          <a:xfrm rot="0">
            <a:off x="7771656" y="4052887"/>
            <a:ext cx="2671762" cy="362396"/>
          </a:xfrm>
          <a:prstGeom prst="rect">
            <a:avLst/>
          </a:prstGeom>
        </p:spPr>
        <p:txBody>
          <a:bodyPr anchor="t" rtlCol="false" tIns="0" lIns="0" bIns="0" rIns="0">
            <a:spAutoFit/>
          </a:bodyPr>
          <a:lstStyle/>
          <a:p>
            <a:pPr algn="l">
              <a:lnSpc>
                <a:spcPts val="2625"/>
              </a:lnSpc>
            </a:pPr>
            <a:r>
              <a:rPr lang="en-US" sz="2062" b="true">
                <a:solidFill>
                  <a:srgbClr val="272525"/>
                </a:solidFill>
                <a:latin typeface="Arimo Bold"/>
                <a:ea typeface="Arimo Bold"/>
                <a:cs typeface="Arimo Bold"/>
                <a:sym typeface="Arimo Bold"/>
              </a:rPr>
              <a:t>Κριτική Σκέψη</a:t>
            </a:r>
          </a:p>
        </p:txBody>
      </p:sp>
      <p:sp>
        <p:nvSpPr>
          <p:cNvPr name="TextBox 11" id="11"/>
          <p:cNvSpPr txBox="true"/>
          <p:nvPr/>
        </p:nvSpPr>
        <p:spPr>
          <a:xfrm rot="0">
            <a:off x="7771656" y="4479875"/>
            <a:ext cx="9602689" cy="381893"/>
          </a:xfrm>
          <a:prstGeom prst="rect">
            <a:avLst/>
          </a:prstGeom>
        </p:spPr>
        <p:txBody>
          <a:bodyPr anchor="t" rtlCol="false" tIns="0" lIns="0" bIns="0" rIns="0">
            <a:spAutoFit/>
          </a:bodyPr>
          <a:lstStyle/>
          <a:p>
            <a:pPr algn="l">
              <a:lnSpc>
                <a:spcPts val="2499"/>
              </a:lnSpc>
            </a:pPr>
            <a:r>
              <a:rPr lang="en-US" sz="1562">
                <a:solidFill>
                  <a:srgbClr val="272525"/>
                </a:solidFill>
                <a:latin typeface="Montserrat"/>
                <a:ea typeface="Montserrat"/>
                <a:cs typeface="Montserrat"/>
                <a:sym typeface="Montserrat"/>
              </a:rPr>
              <a:t>Η φιλοσοφία ασκεί κριτική στην κοινωνία</a:t>
            </a:r>
          </a:p>
        </p:txBody>
      </p:sp>
      <p:grpSp>
        <p:nvGrpSpPr>
          <p:cNvPr name="Group 12" id="12"/>
          <p:cNvGrpSpPr/>
          <p:nvPr/>
        </p:nvGrpSpPr>
        <p:grpSpPr>
          <a:xfrm rot="0">
            <a:off x="7568654" y="5267771"/>
            <a:ext cx="10008691" cy="1186309"/>
            <a:chOff x="0" y="0"/>
            <a:chExt cx="13344922" cy="1581745"/>
          </a:xfrm>
        </p:grpSpPr>
        <p:sp>
          <p:nvSpPr>
            <p:cNvPr name="Freeform 13" id="13"/>
            <p:cNvSpPr/>
            <p:nvPr/>
          </p:nvSpPr>
          <p:spPr>
            <a:xfrm flipH="false" flipV="false" rot="0">
              <a:off x="0" y="0"/>
              <a:ext cx="13344906" cy="1581785"/>
            </a:xfrm>
            <a:custGeom>
              <a:avLst/>
              <a:gdLst/>
              <a:ahLst/>
              <a:cxnLst/>
              <a:rect r="r" b="b" t="t" l="l"/>
              <a:pathLst>
                <a:path h="1581785" w="13344906">
                  <a:moveTo>
                    <a:pt x="0" y="243713"/>
                  </a:moveTo>
                  <a:cubicBezTo>
                    <a:pt x="0" y="109093"/>
                    <a:pt x="109093" y="0"/>
                    <a:pt x="243713" y="0"/>
                  </a:cubicBezTo>
                  <a:lnTo>
                    <a:pt x="13101193" y="0"/>
                  </a:lnTo>
                  <a:cubicBezTo>
                    <a:pt x="13235812" y="0"/>
                    <a:pt x="13344906" y="109093"/>
                    <a:pt x="13344906" y="243713"/>
                  </a:cubicBezTo>
                  <a:lnTo>
                    <a:pt x="13344906" y="1338072"/>
                  </a:lnTo>
                  <a:cubicBezTo>
                    <a:pt x="13344906" y="1472692"/>
                    <a:pt x="13235812" y="1581785"/>
                    <a:pt x="13101193" y="1581785"/>
                  </a:cubicBezTo>
                  <a:lnTo>
                    <a:pt x="243713" y="1581785"/>
                  </a:lnTo>
                  <a:cubicBezTo>
                    <a:pt x="109093" y="1581785"/>
                    <a:pt x="0" y="1472692"/>
                    <a:pt x="0" y="1338072"/>
                  </a:cubicBezTo>
                  <a:close/>
                </a:path>
              </a:pathLst>
            </a:custGeom>
            <a:solidFill>
              <a:srgbClr val="EEEFF5"/>
            </a:solidFill>
          </p:spPr>
        </p:sp>
      </p:grpSp>
      <p:sp>
        <p:nvSpPr>
          <p:cNvPr name="TextBox 14" id="14"/>
          <p:cNvSpPr txBox="true"/>
          <p:nvPr/>
        </p:nvSpPr>
        <p:spPr>
          <a:xfrm rot="0">
            <a:off x="7771656" y="5442197"/>
            <a:ext cx="3476179" cy="362396"/>
          </a:xfrm>
          <a:prstGeom prst="rect">
            <a:avLst/>
          </a:prstGeom>
        </p:spPr>
        <p:txBody>
          <a:bodyPr anchor="t" rtlCol="false" tIns="0" lIns="0" bIns="0" rIns="0">
            <a:spAutoFit/>
          </a:bodyPr>
          <a:lstStyle/>
          <a:p>
            <a:pPr algn="l">
              <a:lnSpc>
                <a:spcPts val="2625"/>
              </a:lnSpc>
            </a:pPr>
            <a:r>
              <a:rPr lang="en-US" sz="2062" b="true">
                <a:solidFill>
                  <a:srgbClr val="272525"/>
                </a:solidFill>
                <a:latin typeface="Arimo Bold"/>
                <a:ea typeface="Arimo Bold"/>
                <a:cs typeface="Arimo Bold"/>
                <a:sym typeface="Arimo Bold"/>
              </a:rPr>
              <a:t>Εντοπισμός Προβλημάτων</a:t>
            </a:r>
          </a:p>
        </p:txBody>
      </p:sp>
      <p:sp>
        <p:nvSpPr>
          <p:cNvPr name="TextBox 15" id="15"/>
          <p:cNvSpPr txBox="true"/>
          <p:nvPr/>
        </p:nvSpPr>
        <p:spPr>
          <a:xfrm rot="0">
            <a:off x="7771656" y="5869186"/>
            <a:ext cx="9602689" cy="381892"/>
          </a:xfrm>
          <a:prstGeom prst="rect">
            <a:avLst/>
          </a:prstGeom>
        </p:spPr>
        <p:txBody>
          <a:bodyPr anchor="t" rtlCol="false" tIns="0" lIns="0" bIns="0" rIns="0">
            <a:spAutoFit/>
          </a:bodyPr>
          <a:lstStyle/>
          <a:p>
            <a:pPr algn="l">
              <a:lnSpc>
                <a:spcPts val="2499"/>
              </a:lnSpc>
            </a:pPr>
            <a:r>
              <a:rPr lang="en-US" sz="1562">
                <a:solidFill>
                  <a:srgbClr val="272525"/>
                </a:solidFill>
                <a:latin typeface="Montserrat"/>
                <a:ea typeface="Montserrat"/>
                <a:cs typeface="Montserrat"/>
                <a:sym typeface="Montserrat"/>
              </a:rPr>
              <a:t>Αναδεικνύει ανεπάρκειες στην κοινωνική ζωή</a:t>
            </a:r>
          </a:p>
        </p:txBody>
      </p:sp>
      <p:grpSp>
        <p:nvGrpSpPr>
          <p:cNvPr name="Group 16" id="16"/>
          <p:cNvGrpSpPr/>
          <p:nvPr/>
        </p:nvGrpSpPr>
        <p:grpSpPr>
          <a:xfrm rot="0">
            <a:off x="7568654" y="6657082"/>
            <a:ext cx="10008691" cy="1186309"/>
            <a:chOff x="0" y="0"/>
            <a:chExt cx="13344922" cy="1581745"/>
          </a:xfrm>
        </p:grpSpPr>
        <p:sp>
          <p:nvSpPr>
            <p:cNvPr name="Freeform 17" id="17"/>
            <p:cNvSpPr/>
            <p:nvPr/>
          </p:nvSpPr>
          <p:spPr>
            <a:xfrm flipH="false" flipV="false" rot="0">
              <a:off x="0" y="0"/>
              <a:ext cx="13344906" cy="1581785"/>
            </a:xfrm>
            <a:custGeom>
              <a:avLst/>
              <a:gdLst/>
              <a:ahLst/>
              <a:cxnLst/>
              <a:rect r="r" b="b" t="t" l="l"/>
              <a:pathLst>
                <a:path h="1581785" w="13344906">
                  <a:moveTo>
                    <a:pt x="0" y="243713"/>
                  </a:moveTo>
                  <a:cubicBezTo>
                    <a:pt x="0" y="109093"/>
                    <a:pt x="109093" y="0"/>
                    <a:pt x="243713" y="0"/>
                  </a:cubicBezTo>
                  <a:lnTo>
                    <a:pt x="13101193" y="0"/>
                  </a:lnTo>
                  <a:cubicBezTo>
                    <a:pt x="13235812" y="0"/>
                    <a:pt x="13344906" y="109093"/>
                    <a:pt x="13344906" y="243713"/>
                  </a:cubicBezTo>
                  <a:lnTo>
                    <a:pt x="13344906" y="1338072"/>
                  </a:lnTo>
                  <a:cubicBezTo>
                    <a:pt x="13344906" y="1472692"/>
                    <a:pt x="13235812" y="1581785"/>
                    <a:pt x="13101193" y="1581785"/>
                  </a:cubicBezTo>
                  <a:lnTo>
                    <a:pt x="243713" y="1581785"/>
                  </a:lnTo>
                  <a:cubicBezTo>
                    <a:pt x="109093" y="1581785"/>
                    <a:pt x="0" y="1472692"/>
                    <a:pt x="0" y="1338072"/>
                  </a:cubicBezTo>
                  <a:close/>
                </a:path>
              </a:pathLst>
            </a:custGeom>
            <a:solidFill>
              <a:srgbClr val="EEEFF5"/>
            </a:solidFill>
          </p:spPr>
        </p:sp>
      </p:grpSp>
      <p:sp>
        <p:nvSpPr>
          <p:cNvPr name="TextBox 18" id="18"/>
          <p:cNvSpPr txBox="true"/>
          <p:nvPr/>
        </p:nvSpPr>
        <p:spPr>
          <a:xfrm rot="0">
            <a:off x="7771656" y="6831509"/>
            <a:ext cx="2671762" cy="362396"/>
          </a:xfrm>
          <a:prstGeom prst="rect">
            <a:avLst/>
          </a:prstGeom>
        </p:spPr>
        <p:txBody>
          <a:bodyPr anchor="t" rtlCol="false" tIns="0" lIns="0" bIns="0" rIns="0">
            <a:spAutoFit/>
          </a:bodyPr>
          <a:lstStyle/>
          <a:p>
            <a:pPr algn="l">
              <a:lnSpc>
                <a:spcPts val="2625"/>
              </a:lnSpc>
            </a:pPr>
            <a:r>
              <a:rPr lang="en-US" sz="2062" b="true">
                <a:solidFill>
                  <a:srgbClr val="272525"/>
                </a:solidFill>
                <a:latin typeface="Arimo Bold"/>
                <a:ea typeface="Arimo Bold"/>
                <a:cs typeface="Arimo Bold"/>
                <a:sym typeface="Arimo Bold"/>
              </a:rPr>
              <a:t>Νέες Προοπτικές</a:t>
            </a:r>
          </a:p>
        </p:txBody>
      </p:sp>
      <p:sp>
        <p:nvSpPr>
          <p:cNvPr name="TextBox 19" id="19"/>
          <p:cNvSpPr txBox="true"/>
          <p:nvPr/>
        </p:nvSpPr>
        <p:spPr>
          <a:xfrm rot="0">
            <a:off x="7771656" y="7258496"/>
            <a:ext cx="9602689" cy="381892"/>
          </a:xfrm>
          <a:prstGeom prst="rect">
            <a:avLst/>
          </a:prstGeom>
        </p:spPr>
        <p:txBody>
          <a:bodyPr anchor="t" rtlCol="false" tIns="0" lIns="0" bIns="0" rIns="0">
            <a:spAutoFit/>
          </a:bodyPr>
          <a:lstStyle/>
          <a:p>
            <a:pPr algn="l">
              <a:lnSpc>
                <a:spcPts val="2499"/>
              </a:lnSpc>
            </a:pPr>
            <a:r>
              <a:rPr lang="en-US" sz="1562">
                <a:solidFill>
                  <a:srgbClr val="272525"/>
                </a:solidFill>
                <a:latin typeface="Montserrat"/>
                <a:ea typeface="Montserrat"/>
                <a:cs typeface="Montserrat"/>
                <a:sym typeface="Montserrat"/>
              </a:rPr>
              <a:t>Ανοίγει νέους δρόμους σκέψης</a:t>
            </a:r>
          </a:p>
        </p:txBody>
      </p:sp>
      <p:grpSp>
        <p:nvGrpSpPr>
          <p:cNvPr name="Group 20" id="20"/>
          <p:cNvGrpSpPr/>
          <p:nvPr/>
        </p:nvGrpSpPr>
        <p:grpSpPr>
          <a:xfrm rot="0">
            <a:off x="7568654" y="8046392"/>
            <a:ext cx="10008691" cy="1186309"/>
            <a:chOff x="0" y="0"/>
            <a:chExt cx="13344922" cy="1581745"/>
          </a:xfrm>
        </p:grpSpPr>
        <p:sp>
          <p:nvSpPr>
            <p:cNvPr name="Freeform 21" id="21"/>
            <p:cNvSpPr/>
            <p:nvPr/>
          </p:nvSpPr>
          <p:spPr>
            <a:xfrm flipH="false" flipV="false" rot="0">
              <a:off x="0" y="0"/>
              <a:ext cx="13344906" cy="1581785"/>
            </a:xfrm>
            <a:custGeom>
              <a:avLst/>
              <a:gdLst/>
              <a:ahLst/>
              <a:cxnLst/>
              <a:rect r="r" b="b" t="t" l="l"/>
              <a:pathLst>
                <a:path h="1581785" w="13344906">
                  <a:moveTo>
                    <a:pt x="0" y="243713"/>
                  </a:moveTo>
                  <a:cubicBezTo>
                    <a:pt x="0" y="109093"/>
                    <a:pt x="109093" y="0"/>
                    <a:pt x="243713" y="0"/>
                  </a:cubicBezTo>
                  <a:lnTo>
                    <a:pt x="13101193" y="0"/>
                  </a:lnTo>
                  <a:cubicBezTo>
                    <a:pt x="13235812" y="0"/>
                    <a:pt x="13344906" y="109093"/>
                    <a:pt x="13344906" y="243713"/>
                  </a:cubicBezTo>
                  <a:lnTo>
                    <a:pt x="13344906" y="1338072"/>
                  </a:lnTo>
                  <a:cubicBezTo>
                    <a:pt x="13344906" y="1472692"/>
                    <a:pt x="13235812" y="1581785"/>
                    <a:pt x="13101193" y="1581785"/>
                  </a:cubicBezTo>
                  <a:lnTo>
                    <a:pt x="243713" y="1581785"/>
                  </a:lnTo>
                  <a:cubicBezTo>
                    <a:pt x="109093" y="1581785"/>
                    <a:pt x="0" y="1472692"/>
                    <a:pt x="0" y="1338072"/>
                  </a:cubicBezTo>
                  <a:close/>
                </a:path>
              </a:pathLst>
            </a:custGeom>
            <a:solidFill>
              <a:srgbClr val="EEEFF5"/>
            </a:solidFill>
          </p:spPr>
        </p:sp>
      </p:grpSp>
      <p:sp>
        <p:nvSpPr>
          <p:cNvPr name="TextBox 22" id="22"/>
          <p:cNvSpPr txBox="true"/>
          <p:nvPr/>
        </p:nvSpPr>
        <p:spPr>
          <a:xfrm rot="0">
            <a:off x="7771656" y="8220819"/>
            <a:ext cx="2671762" cy="362396"/>
          </a:xfrm>
          <a:prstGeom prst="rect">
            <a:avLst/>
          </a:prstGeom>
        </p:spPr>
        <p:txBody>
          <a:bodyPr anchor="t" rtlCol="false" tIns="0" lIns="0" bIns="0" rIns="0">
            <a:spAutoFit/>
          </a:bodyPr>
          <a:lstStyle/>
          <a:p>
            <a:pPr algn="l">
              <a:lnSpc>
                <a:spcPts val="2625"/>
              </a:lnSpc>
            </a:pPr>
            <a:r>
              <a:rPr lang="en-US" sz="2062" b="true">
                <a:solidFill>
                  <a:srgbClr val="272525"/>
                </a:solidFill>
                <a:latin typeface="Arimo Bold"/>
                <a:ea typeface="Arimo Bold"/>
                <a:cs typeface="Arimo Bold"/>
                <a:sym typeface="Arimo Bold"/>
              </a:rPr>
              <a:t>Κοινωνική Πρόοδος</a:t>
            </a:r>
          </a:p>
        </p:txBody>
      </p:sp>
      <p:sp>
        <p:nvSpPr>
          <p:cNvPr name="TextBox 23" id="23"/>
          <p:cNvSpPr txBox="true"/>
          <p:nvPr/>
        </p:nvSpPr>
        <p:spPr>
          <a:xfrm rot="0">
            <a:off x="7771656" y="8647808"/>
            <a:ext cx="9602689" cy="381892"/>
          </a:xfrm>
          <a:prstGeom prst="rect">
            <a:avLst/>
          </a:prstGeom>
        </p:spPr>
        <p:txBody>
          <a:bodyPr anchor="t" rtlCol="false" tIns="0" lIns="0" bIns="0" rIns="0">
            <a:spAutoFit/>
          </a:bodyPr>
          <a:lstStyle/>
          <a:p>
            <a:pPr algn="l">
              <a:lnSpc>
                <a:spcPts val="2499"/>
              </a:lnSpc>
            </a:pPr>
            <a:r>
              <a:rPr lang="en-US" sz="1562">
                <a:solidFill>
                  <a:srgbClr val="272525"/>
                </a:solidFill>
                <a:latin typeface="Montserrat"/>
                <a:ea typeface="Montserrat"/>
                <a:cs typeface="Montserrat"/>
                <a:sym typeface="Montserrat"/>
              </a:rPr>
              <a:t>Συμβάλλει στη βελτίωση του κόσμου</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EEFF5"/>
            </a:solidFill>
          </p:spPr>
        </p:sp>
      </p:grpSp>
      <p:sp>
        <p:nvSpPr>
          <p:cNvPr name="TextBox 5" id="5"/>
          <p:cNvSpPr txBox="true"/>
          <p:nvPr/>
        </p:nvSpPr>
        <p:spPr>
          <a:xfrm rot="0">
            <a:off x="1080046" y="905767"/>
            <a:ext cx="16127909" cy="2087464"/>
          </a:xfrm>
          <a:prstGeom prst="rect">
            <a:avLst/>
          </a:prstGeom>
        </p:spPr>
        <p:txBody>
          <a:bodyPr anchor="t" rtlCol="false" tIns="0" lIns="0" bIns="0" rIns="0">
            <a:spAutoFit/>
          </a:bodyPr>
          <a:lstStyle/>
          <a:p>
            <a:pPr algn="l">
              <a:lnSpc>
                <a:spcPts val="7937"/>
              </a:lnSpc>
            </a:pPr>
            <a:r>
              <a:rPr lang="en-US" sz="6374" b="true">
                <a:solidFill>
                  <a:srgbClr val="7068F4"/>
                </a:solidFill>
                <a:latin typeface="Arimo Bold"/>
                <a:ea typeface="Arimo Bold"/>
                <a:cs typeface="Arimo Bold"/>
                <a:sym typeface="Arimo Bold"/>
              </a:rPr>
              <a:t>Η Χρησιμότητα της Φιλοσοφίας: Εννοιολογική Διασάφηση</a:t>
            </a:r>
          </a:p>
        </p:txBody>
      </p:sp>
      <p:sp>
        <p:nvSpPr>
          <p:cNvPr name="TextBox 6" id="6"/>
          <p:cNvSpPr txBox="true"/>
          <p:nvPr/>
        </p:nvSpPr>
        <p:spPr>
          <a:xfrm rot="0">
            <a:off x="1080046" y="3505646"/>
            <a:ext cx="16127909" cy="2080022"/>
          </a:xfrm>
          <a:prstGeom prst="rect">
            <a:avLst/>
          </a:prstGeom>
        </p:spPr>
        <p:txBody>
          <a:bodyPr anchor="t" rtlCol="false" tIns="0" lIns="0" bIns="0" rIns="0">
            <a:spAutoFit/>
          </a:bodyPr>
          <a:lstStyle/>
          <a:p>
            <a:pPr algn="l">
              <a:lnSpc>
                <a:spcPts val="3875"/>
              </a:lnSpc>
            </a:pPr>
            <a:r>
              <a:rPr lang="en-US" sz="2375">
                <a:solidFill>
                  <a:srgbClr val="272525"/>
                </a:solidFill>
                <a:latin typeface="Montserrat"/>
                <a:ea typeface="Montserrat"/>
                <a:cs typeface="Montserrat"/>
                <a:sym typeface="Montserrat"/>
              </a:rPr>
              <a:t>Η φιλοσοφία μας βοηθά να αποφύγουμε εννοιολογικές συγχύσεις. Μέσω της φιλοσοφικής ανάλυσης, μπορούμε να κατανοήσουμε καλύτερα τις έννοιες που χρησιμοποιούμε και να αποφύγουμε παρανοήσεις. Αυτή η διαδικασία είναι ιδιαίτερα σημαντική σε πολύπλοκα ζητήματα, όπου η ακριβής κατανόηση των εννοιών είναι απαραίτητη για την ορθή ανάλυση και αντιμετώπιση των προβλημάτων.</a:t>
            </a:r>
          </a:p>
        </p:txBody>
      </p:sp>
      <p:sp>
        <p:nvSpPr>
          <p:cNvPr name="TextBox 7" id="7"/>
          <p:cNvSpPr txBox="true"/>
          <p:nvPr/>
        </p:nvSpPr>
        <p:spPr>
          <a:xfrm rot="0">
            <a:off x="1080046" y="6203156"/>
            <a:ext cx="4060626" cy="545604"/>
          </a:xfrm>
          <a:prstGeom prst="rect">
            <a:avLst/>
          </a:prstGeom>
        </p:spPr>
        <p:txBody>
          <a:bodyPr anchor="t" rtlCol="false" tIns="0" lIns="0" bIns="0" rIns="0">
            <a:spAutoFit/>
          </a:bodyPr>
          <a:lstStyle/>
          <a:p>
            <a:pPr algn="l">
              <a:lnSpc>
                <a:spcPts val="3937"/>
              </a:lnSpc>
            </a:pPr>
            <a:r>
              <a:rPr lang="en-US" sz="3187" b="true">
                <a:solidFill>
                  <a:srgbClr val="7068F4"/>
                </a:solidFill>
                <a:latin typeface="Arimo Bold"/>
                <a:ea typeface="Arimo Bold"/>
                <a:cs typeface="Arimo Bold"/>
                <a:sym typeface="Arimo Bold"/>
              </a:rPr>
              <a:t>Ανάλυση Εννοιών</a:t>
            </a:r>
          </a:p>
        </p:txBody>
      </p:sp>
      <p:sp>
        <p:nvSpPr>
          <p:cNvPr name="TextBox 8" id="8"/>
          <p:cNvSpPr txBox="true"/>
          <p:nvPr/>
        </p:nvSpPr>
        <p:spPr>
          <a:xfrm rot="0">
            <a:off x="1080046" y="6952506"/>
            <a:ext cx="4873526" cy="1092399"/>
          </a:xfrm>
          <a:prstGeom prst="rect">
            <a:avLst/>
          </a:prstGeom>
        </p:spPr>
        <p:txBody>
          <a:bodyPr anchor="t" rtlCol="false" tIns="0" lIns="0" bIns="0" rIns="0">
            <a:spAutoFit/>
          </a:bodyPr>
          <a:lstStyle/>
          <a:p>
            <a:pPr algn="l">
              <a:lnSpc>
                <a:spcPts val="3875"/>
              </a:lnSpc>
            </a:pPr>
            <a:r>
              <a:rPr lang="en-US" sz="2375">
                <a:solidFill>
                  <a:srgbClr val="272525"/>
                </a:solidFill>
                <a:latin typeface="Montserrat"/>
                <a:ea typeface="Montserrat"/>
                <a:cs typeface="Montserrat"/>
                <a:sym typeface="Montserrat"/>
              </a:rPr>
              <a:t>Η φιλοσοφία εξετάζει σε βάθος τις έννοιες που χρησιμοποιούμε</a:t>
            </a:r>
          </a:p>
        </p:txBody>
      </p:sp>
      <p:sp>
        <p:nvSpPr>
          <p:cNvPr name="TextBox 9" id="9"/>
          <p:cNvSpPr txBox="true"/>
          <p:nvPr/>
        </p:nvSpPr>
        <p:spPr>
          <a:xfrm rot="0">
            <a:off x="6715869" y="6203156"/>
            <a:ext cx="4873526" cy="1053108"/>
          </a:xfrm>
          <a:prstGeom prst="rect">
            <a:avLst/>
          </a:prstGeom>
        </p:spPr>
        <p:txBody>
          <a:bodyPr anchor="t" rtlCol="false" tIns="0" lIns="0" bIns="0" rIns="0">
            <a:spAutoFit/>
          </a:bodyPr>
          <a:lstStyle/>
          <a:p>
            <a:pPr algn="l">
              <a:lnSpc>
                <a:spcPts val="3937"/>
              </a:lnSpc>
            </a:pPr>
            <a:r>
              <a:rPr lang="en-US" sz="3187" b="true">
                <a:solidFill>
                  <a:srgbClr val="7068F4"/>
                </a:solidFill>
                <a:latin typeface="Arimo Bold"/>
                <a:ea typeface="Arimo Bold"/>
                <a:cs typeface="Arimo Bold"/>
                <a:sym typeface="Arimo Bold"/>
              </a:rPr>
              <a:t>Αποφυγή Παρανοήσεων</a:t>
            </a:r>
          </a:p>
        </p:txBody>
      </p:sp>
      <p:sp>
        <p:nvSpPr>
          <p:cNvPr name="TextBox 10" id="10"/>
          <p:cNvSpPr txBox="true"/>
          <p:nvPr/>
        </p:nvSpPr>
        <p:spPr>
          <a:xfrm rot="0">
            <a:off x="6715869" y="7460010"/>
            <a:ext cx="4873526" cy="1586210"/>
          </a:xfrm>
          <a:prstGeom prst="rect">
            <a:avLst/>
          </a:prstGeom>
        </p:spPr>
        <p:txBody>
          <a:bodyPr anchor="t" rtlCol="false" tIns="0" lIns="0" bIns="0" rIns="0">
            <a:spAutoFit/>
          </a:bodyPr>
          <a:lstStyle/>
          <a:p>
            <a:pPr algn="l">
              <a:lnSpc>
                <a:spcPts val="3875"/>
              </a:lnSpc>
            </a:pPr>
            <a:r>
              <a:rPr lang="en-US" sz="2375">
                <a:solidFill>
                  <a:srgbClr val="272525"/>
                </a:solidFill>
                <a:latin typeface="Montserrat"/>
                <a:ea typeface="Montserrat"/>
                <a:cs typeface="Montserrat"/>
                <a:sym typeface="Montserrat"/>
              </a:rPr>
              <a:t>Βοηθά στην αποφυγή λανθασμένων ερμηνειών και συμπερασμάτων</a:t>
            </a:r>
          </a:p>
        </p:txBody>
      </p:sp>
      <p:sp>
        <p:nvSpPr>
          <p:cNvPr name="TextBox 11" id="11"/>
          <p:cNvSpPr txBox="true"/>
          <p:nvPr/>
        </p:nvSpPr>
        <p:spPr>
          <a:xfrm rot="0">
            <a:off x="12351692" y="6203156"/>
            <a:ext cx="4106913" cy="545604"/>
          </a:xfrm>
          <a:prstGeom prst="rect">
            <a:avLst/>
          </a:prstGeom>
        </p:spPr>
        <p:txBody>
          <a:bodyPr anchor="t" rtlCol="false" tIns="0" lIns="0" bIns="0" rIns="0">
            <a:spAutoFit/>
          </a:bodyPr>
          <a:lstStyle/>
          <a:p>
            <a:pPr algn="l">
              <a:lnSpc>
                <a:spcPts val="3937"/>
              </a:lnSpc>
            </a:pPr>
            <a:r>
              <a:rPr lang="en-US" sz="3187" b="true">
                <a:solidFill>
                  <a:srgbClr val="7068F4"/>
                </a:solidFill>
                <a:latin typeface="Arimo Bold"/>
                <a:ea typeface="Arimo Bold"/>
                <a:cs typeface="Arimo Bold"/>
                <a:sym typeface="Arimo Bold"/>
              </a:rPr>
              <a:t>Ακρίβεια στη Σκέψη</a:t>
            </a:r>
          </a:p>
        </p:txBody>
      </p:sp>
      <p:sp>
        <p:nvSpPr>
          <p:cNvPr name="TextBox 12" id="12"/>
          <p:cNvSpPr txBox="true"/>
          <p:nvPr/>
        </p:nvSpPr>
        <p:spPr>
          <a:xfrm rot="0">
            <a:off x="12351692" y="6952506"/>
            <a:ext cx="4873526" cy="1092399"/>
          </a:xfrm>
          <a:prstGeom prst="rect">
            <a:avLst/>
          </a:prstGeom>
        </p:spPr>
        <p:txBody>
          <a:bodyPr anchor="t" rtlCol="false" tIns="0" lIns="0" bIns="0" rIns="0">
            <a:spAutoFit/>
          </a:bodyPr>
          <a:lstStyle/>
          <a:p>
            <a:pPr algn="l">
              <a:lnSpc>
                <a:spcPts val="3875"/>
              </a:lnSpc>
            </a:pPr>
            <a:r>
              <a:rPr lang="en-US" sz="2375">
                <a:solidFill>
                  <a:srgbClr val="272525"/>
                </a:solidFill>
                <a:latin typeface="Montserrat"/>
                <a:ea typeface="Montserrat"/>
                <a:cs typeface="Montserrat"/>
                <a:sym typeface="Montserrat"/>
              </a:rPr>
              <a:t>Προωθεί την ακριβή και σαφή διατύπωση ιδεών</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EEFF5"/>
            </a:solidFill>
          </p:spPr>
        </p:sp>
      </p:grpSp>
      <p:sp>
        <p:nvSpPr>
          <p:cNvPr name="Freeform 5" id="5" descr="preencoded.png"/>
          <p:cNvSpPr/>
          <p:nvPr/>
        </p:nvSpPr>
        <p:spPr>
          <a:xfrm flipH="false" flipV="false" rot="0">
            <a:off x="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4"/>
            <a:stretch>
              <a:fillRect l="0" t="0" r="0" b="0"/>
            </a:stretch>
          </a:blipFill>
        </p:spPr>
      </p:sp>
      <p:sp>
        <p:nvSpPr>
          <p:cNvPr name="TextBox 6" id="6"/>
          <p:cNvSpPr txBox="true"/>
          <p:nvPr/>
        </p:nvSpPr>
        <p:spPr>
          <a:xfrm rot="0">
            <a:off x="7731472" y="829716"/>
            <a:ext cx="9683055" cy="1699022"/>
          </a:xfrm>
          <a:prstGeom prst="rect">
            <a:avLst/>
          </a:prstGeom>
        </p:spPr>
        <p:txBody>
          <a:bodyPr anchor="t" rtlCol="false" tIns="0" lIns="0" bIns="0" rIns="0">
            <a:spAutoFit/>
          </a:bodyPr>
          <a:lstStyle/>
          <a:p>
            <a:pPr algn="l">
              <a:lnSpc>
                <a:spcPts val="6437"/>
              </a:lnSpc>
            </a:pPr>
            <a:r>
              <a:rPr lang="en-US" sz="5125" b="true">
                <a:solidFill>
                  <a:srgbClr val="7068F4"/>
                </a:solidFill>
                <a:latin typeface="Arimo Bold"/>
                <a:ea typeface="Arimo Bold"/>
                <a:cs typeface="Arimo Bold"/>
                <a:sym typeface="Arimo Bold"/>
              </a:rPr>
              <a:t>Η Φιλοσοφία και τα Μεγάλα Ερωτήματα</a:t>
            </a:r>
          </a:p>
        </p:txBody>
      </p:sp>
      <p:sp>
        <p:nvSpPr>
          <p:cNvPr name="TextBox 7" id="7"/>
          <p:cNvSpPr txBox="true"/>
          <p:nvPr/>
        </p:nvSpPr>
        <p:spPr>
          <a:xfrm rot="0">
            <a:off x="7731472" y="2817316"/>
            <a:ext cx="9683055" cy="2082254"/>
          </a:xfrm>
          <a:prstGeom prst="rect">
            <a:avLst/>
          </a:prstGeom>
        </p:spPr>
        <p:txBody>
          <a:bodyPr anchor="t" rtlCol="false" tIns="0" lIns="0" bIns="0" rIns="0">
            <a:spAutoFit/>
          </a:bodyPr>
          <a:lstStyle/>
          <a:p>
            <a:pPr algn="l">
              <a:lnSpc>
                <a:spcPts val="3125"/>
              </a:lnSpc>
            </a:pPr>
            <a:r>
              <a:rPr lang="en-US" sz="1937">
                <a:solidFill>
                  <a:srgbClr val="272525"/>
                </a:solidFill>
                <a:latin typeface="Montserrat"/>
                <a:ea typeface="Montserrat"/>
                <a:cs typeface="Montserrat"/>
                <a:sym typeface="Montserrat"/>
              </a:rPr>
              <a:t>Η φιλοσοφία μας βοηθά να ανιχνεύσουμε δυνατές απαντήσεις στα μεγάλα ερωτήματα της ύπαρξής μας, ακόμη κι αν δεν μπορούμε να ορίσουμε την απόλυτα ορθή απάντηση. Μέσω του φιλοσοφικού στοχασμού, μπορούμε να εξερευνήσουμε διάφορες προσεγγίσεις σε θεμελιώδη ζητήματα όπως η φύση της πραγματικότητας, η ηθική, η γνώση και ο σκοπός της ζωής.</a:t>
            </a:r>
          </a:p>
        </p:txBody>
      </p:sp>
      <p:grpSp>
        <p:nvGrpSpPr>
          <p:cNvPr name="Group 8" id="8"/>
          <p:cNvGrpSpPr/>
          <p:nvPr/>
        </p:nvGrpSpPr>
        <p:grpSpPr>
          <a:xfrm rot="0">
            <a:off x="7731472" y="5460950"/>
            <a:ext cx="561529" cy="561529"/>
            <a:chOff x="0" y="0"/>
            <a:chExt cx="748705" cy="748705"/>
          </a:xfrm>
        </p:grpSpPr>
        <p:sp>
          <p:nvSpPr>
            <p:cNvPr name="Freeform 9" id="9"/>
            <p:cNvSpPr/>
            <p:nvPr/>
          </p:nvSpPr>
          <p:spPr>
            <a:xfrm flipH="false" flipV="false" rot="0">
              <a:off x="0" y="0"/>
              <a:ext cx="748665" cy="748665"/>
            </a:xfrm>
            <a:custGeom>
              <a:avLst/>
              <a:gdLst/>
              <a:ahLst/>
              <a:cxnLst/>
              <a:rect r="r" b="b" t="t" l="l"/>
              <a:pathLst>
                <a:path h="748665" w="748665">
                  <a:moveTo>
                    <a:pt x="0" y="299466"/>
                  </a:moveTo>
                  <a:cubicBezTo>
                    <a:pt x="0" y="134112"/>
                    <a:pt x="134112" y="0"/>
                    <a:pt x="299466" y="0"/>
                  </a:cubicBezTo>
                  <a:lnTo>
                    <a:pt x="449199" y="0"/>
                  </a:lnTo>
                  <a:cubicBezTo>
                    <a:pt x="614553" y="0"/>
                    <a:pt x="748665" y="134112"/>
                    <a:pt x="748665" y="299466"/>
                  </a:cubicBezTo>
                  <a:lnTo>
                    <a:pt x="748665" y="449199"/>
                  </a:lnTo>
                  <a:cubicBezTo>
                    <a:pt x="748665" y="614553"/>
                    <a:pt x="614553" y="748665"/>
                    <a:pt x="449199" y="748665"/>
                  </a:cubicBezTo>
                  <a:lnTo>
                    <a:pt x="299466" y="748665"/>
                  </a:lnTo>
                  <a:cubicBezTo>
                    <a:pt x="134112" y="748665"/>
                    <a:pt x="0" y="614553"/>
                    <a:pt x="0" y="449199"/>
                  </a:cubicBezTo>
                  <a:close/>
                </a:path>
              </a:pathLst>
            </a:custGeom>
            <a:solidFill>
              <a:srgbClr val="EEEFF5"/>
            </a:solidFill>
          </p:spPr>
        </p:sp>
      </p:grpSp>
      <p:sp>
        <p:nvSpPr>
          <p:cNvPr name="TextBox 10" id="10"/>
          <p:cNvSpPr txBox="true"/>
          <p:nvPr/>
        </p:nvSpPr>
        <p:spPr>
          <a:xfrm rot="0">
            <a:off x="7942361" y="5582691"/>
            <a:ext cx="139601" cy="355997"/>
          </a:xfrm>
          <a:prstGeom prst="rect">
            <a:avLst/>
          </a:prstGeom>
        </p:spPr>
        <p:txBody>
          <a:bodyPr anchor="t" rtlCol="false" tIns="0" lIns="0" bIns="0" rIns="0">
            <a:spAutoFit/>
          </a:bodyPr>
          <a:lstStyle/>
          <a:p>
            <a:pPr algn="ctr">
              <a:lnSpc>
                <a:spcPts val="3062"/>
              </a:lnSpc>
            </a:pPr>
            <a:r>
              <a:rPr lang="en-US" sz="3062" b="true">
                <a:solidFill>
                  <a:srgbClr val="272525"/>
                </a:solidFill>
                <a:latin typeface="Arimo Bold"/>
                <a:ea typeface="Arimo Bold"/>
                <a:cs typeface="Arimo Bold"/>
                <a:sym typeface="Arimo Bold"/>
              </a:rPr>
              <a:t>1</a:t>
            </a:r>
          </a:p>
        </p:txBody>
      </p:sp>
      <p:sp>
        <p:nvSpPr>
          <p:cNvPr name="TextBox 11" id="11"/>
          <p:cNvSpPr txBox="true"/>
          <p:nvPr/>
        </p:nvSpPr>
        <p:spPr>
          <a:xfrm rot="0">
            <a:off x="8542585" y="5441900"/>
            <a:ext cx="3673823" cy="429517"/>
          </a:xfrm>
          <a:prstGeom prst="rect">
            <a:avLst/>
          </a:prstGeom>
        </p:spPr>
        <p:txBody>
          <a:bodyPr anchor="t" rtlCol="false" tIns="0" lIns="0" bIns="0" rIns="0">
            <a:spAutoFit/>
          </a:bodyPr>
          <a:lstStyle/>
          <a:p>
            <a:pPr algn="l">
              <a:lnSpc>
                <a:spcPts val="3187"/>
              </a:lnSpc>
            </a:pPr>
            <a:r>
              <a:rPr lang="en-US" sz="2562" b="true">
                <a:solidFill>
                  <a:srgbClr val="272525"/>
                </a:solidFill>
                <a:latin typeface="Arimo Bold"/>
                <a:ea typeface="Arimo Bold"/>
                <a:cs typeface="Arimo Bold"/>
                <a:sym typeface="Arimo Bold"/>
              </a:rPr>
              <a:t>Υπαρξιακά Ερωτήματα</a:t>
            </a:r>
          </a:p>
        </p:txBody>
      </p:sp>
      <p:sp>
        <p:nvSpPr>
          <p:cNvPr name="TextBox 12" id="12"/>
          <p:cNvSpPr txBox="true"/>
          <p:nvPr/>
        </p:nvSpPr>
        <p:spPr>
          <a:xfrm rot="0">
            <a:off x="8542585" y="5935415"/>
            <a:ext cx="8871942" cy="485031"/>
          </a:xfrm>
          <a:prstGeom prst="rect">
            <a:avLst/>
          </a:prstGeom>
        </p:spPr>
        <p:txBody>
          <a:bodyPr anchor="t" rtlCol="false" tIns="0" lIns="0" bIns="0" rIns="0">
            <a:spAutoFit/>
          </a:bodyPr>
          <a:lstStyle/>
          <a:p>
            <a:pPr algn="l">
              <a:lnSpc>
                <a:spcPts val="3125"/>
              </a:lnSpc>
            </a:pPr>
            <a:r>
              <a:rPr lang="en-US" sz="1937">
                <a:solidFill>
                  <a:srgbClr val="272525"/>
                </a:solidFill>
                <a:latin typeface="Montserrat"/>
                <a:ea typeface="Montserrat"/>
                <a:cs typeface="Montserrat"/>
                <a:sym typeface="Montserrat"/>
              </a:rPr>
              <a:t>Η φιλοσοφία αντιμετωπίζει βασικά ερωτήματα για την ανθρώπινη ύπαρξη</a:t>
            </a:r>
          </a:p>
        </p:txBody>
      </p:sp>
      <p:grpSp>
        <p:nvGrpSpPr>
          <p:cNvPr name="Group 13" id="13"/>
          <p:cNvGrpSpPr/>
          <p:nvPr/>
        </p:nvGrpSpPr>
        <p:grpSpPr>
          <a:xfrm rot="0">
            <a:off x="7731472" y="6950720"/>
            <a:ext cx="561529" cy="561529"/>
            <a:chOff x="0" y="0"/>
            <a:chExt cx="748705" cy="748705"/>
          </a:xfrm>
        </p:grpSpPr>
        <p:sp>
          <p:nvSpPr>
            <p:cNvPr name="Freeform 14" id="14"/>
            <p:cNvSpPr/>
            <p:nvPr/>
          </p:nvSpPr>
          <p:spPr>
            <a:xfrm flipH="false" flipV="false" rot="0">
              <a:off x="0" y="0"/>
              <a:ext cx="748665" cy="748665"/>
            </a:xfrm>
            <a:custGeom>
              <a:avLst/>
              <a:gdLst/>
              <a:ahLst/>
              <a:cxnLst/>
              <a:rect r="r" b="b" t="t" l="l"/>
              <a:pathLst>
                <a:path h="748665" w="748665">
                  <a:moveTo>
                    <a:pt x="0" y="299466"/>
                  </a:moveTo>
                  <a:cubicBezTo>
                    <a:pt x="0" y="134112"/>
                    <a:pt x="134112" y="0"/>
                    <a:pt x="299466" y="0"/>
                  </a:cubicBezTo>
                  <a:lnTo>
                    <a:pt x="449199" y="0"/>
                  </a:lnTo>
                  <a:cubicBezTo>
                    <a:pt x="614553" y="0"/>
                    <a:pt x="748665" y="134112"/>
                    <a:pt x="748665" y="299466"/>
                  </a:cubicBezTo>
                  <a:lnTo>
                    <a:pt x="748665" y="449199"/>
                  </a:lnTo>
                  <a:cubicBezTo>
                    <a:pt x="748665" y="614553"/>
                    <a:pt x="614553" y="748665"/>
                    <a:pt x="449199" y="748665"/>
                  </a:cubicBezTo>
                  <a:lnTo>
                    <a:pt x="299466" y="748665"/>
                  </a:lnTo>
                  <a:cubicBezTo>
                    <a:pt x="134112" y="748665"/>
                    <a:pt x="0" y="614553"/>
                    <a:pt x="0" y="449199"/>
                  </a:cubicBezTo>
                  <a:close/>
                </a:path>
              </a:pathLst>
            </a:custGeom>
            <a:solidFill>
              <a:srgbClr val="EEEFF5"/>
            </a:solidFill>
          </p:spPr>
        </p:sp>
      </p:grpSp>
      <p:sp>
        <p:nvSpPr>
          <p:cNvPr name="TextBox 15" id="15"/>
          <p:cNvSpPr txBox="true"/>
          <p:nvPr/>
        </p:nvSpPr>
        <p:spPr>
          <a:xfrm rot="0">
            <a:off x="7901880" y="7072461"/>
            <a:ext cx="220712" cy="355997"/>
          </a:xfrm>
          <a:prstGeom prst="rect">
            <a:avLst/>
          </a:prstGeom>
        </p:spPr>
        <p:txBody>
          <a:bodyPr anchor="t" rtlCol="false" tIns="0" lIns="0" bIns="0" rIns="0">
            <a:spAutoFit/>
          </a:bodyPr>
          <a:lstStyle/>
          <a:p>
            <a:pPr algn="ctr">
              <a:lnSpc>
                <a:spcPts val="3062"/>
              </a:lnSpc>
            </a:pPr>
            <a:r>
              <a:rPr lang="en-US" sz="3062" b="true">
                <a:solidFill>
                  <a:srgbClr val="272525"/>
                </a:solidFill>
                <a:latin typeface="Arimo Bold"/>
                <a:ea typeface="Arimo Bold"/>
                <a:cs typeface="Arimo Bold"/>
                <a:sym typeface="Arimo Bold"/>
              </a:rPr>
              <a:t>2</a:t>
            </a:r>
          </a:p>
        </p:txBody>
      </p:sp>
      <p:sp>
        <p:nvSpPr>
          <p:cNvPr name="TextBox 16" id="16"/>
          <p:cNvSpPr txBox="true"/>
          <p:nvPr/>
        </p:nvSpPr>
        <p:spPr>
          <a:xfrm rot="0">
            <a:off x="8542585" y="6931670"/>
            <a:ext cx="4143078" cy="429517"/>
          </a:xfrm>
          <a:prstGeom prst="rect">
            <a:avLst/>
          </a:prstGeom>
        </p:spPr>
        <p:txBody>
          <a:bodyPr anchor="t" rtlCol="false" tIns="0" lIns="0" bIns="0" rIns="0">
            <a:spAutoFit/>
          </a:bodyPr>
          <a:lstStyle/>
          <a:p>
            <a:pPr algn="l">
              <a:lnSpc>
                <a:spcPts val="3187"/>
              </a:lnSpc>
            </a:pPr>
            <a:r>
              <a:rPr lang="en-US" sz="2562" b="true">
                <a:solidFill>
                  <a:srgbClr val="272525"/>
                </a:solidFill>
                <a:latin typeface="Arimo Bold"/>
                <a:ea typeface="Arimo Bold"/>
                <a:cs typeface="Arimo Bold"/>
                <a:sym typeface="Arimo Bold"/>
              </a:rPr>
              <a:t>Πολλαπλές Προσεγγίσεις</a:t>
            </a:r>
          </a:p>
        </p:txBody>
      </p:sp>
      <p:sp>
        <p:nvSpPr>
          <p:cNvPr name="TextBox 17" id="17"/>
          <p:cNvSpPr txBox="true"/>
          <p:nvPr/>
        </p:nvSpPr>
        <p:spPr>
          <a:xfrm rot="0">
            <a:off x="8542585" y="7425184"/>
            <a:ext cx="8871942" cy="485031"/>
          </a:xfrm>
          <a:prstGeom prst="rect">
            <a:avLst/>
          </a:prstGeom>
        </p:spPr>
        <p:txBody>
          <a:bodyPr anchor="t" rtlCol="false" tIns="0" lIns="0" bIns="0" rIns="0">
            <a:spAutoFit/>
          </a:bodyPr>
          <a:lstStyle/>
          <a:p>
            <a:pPr algn="l">
              <a:lnSpc>
                <a:spcPts val="3125"/>
              </a:lnSpc>
            </a:pPr>
            <a:r>
              <a:rPr lang="en-US" sz="1937">
                <a:solidFill>
                  <a:srgbClr val="272525"/>
                </a:solidFill>
                <a:latin typeface="Montserrat"/>
                <a:ea typeface="Montserrat"/>
                <a:cs typeface="Montserrat"/>
                <a:sym typeface="Montserrat"/>
              </a:rPr>
              <a:t>Εξετάζει διάφορες πιθανές απαντήσεις σε σύνθετα ζητήματα</a:t>
            </a:r>
          </a:p>
        </p:txBody>
      </p:sp>
      <p:grpSp>
        <p:nvGrpSpPr>
          <p:cNvPr name="Group 18" id="18"/>
          <p:cNvGrpSpPr/>
          <p:nvPr/>
        </p:nvGrpSpPr>
        <p:grpSpPr>
          <a:xfrm rot="0">
            <a:off x="7731472" y="8440490"/>
            <a:ext cx="561529" cy="561529"/>
            <a:chOff x="0" y="0"/>
            <a:chExt cx="748705" cy="748705"/>
          </a:xfrm>
        </p:grpSpPr>
        <p:sp>
          <p:nvSpPr>
            <p:cNvPr name="Freeform 19" id="19"/>
            <p:cNvSpPr/>
            <p:nvPr/>
          </p:nvSpPr>
          <p:spPr>
            <a:xfrm flipH="false" flipV="false" rot="0">
              <a:off x="0" y="0"/>
              <a:ext cx="748665" cy="748665"/>
            </a:xfrm>
            <a:custGeom>
              <a:avLst/>
              <a:gdLst/>
              <a:ahLst/>
              <a:cxnLst/>
              <a:rect r="r" b="b" t="t" l="l"/>
              <a:pathLst>
                <a:path h="748665" w="748665">
                  <a:moveTo>
                    <a:pt x="0" y="299466"/>
                  </a:moveTo>
                  <a:cubicBezTo>
                    <a:pt x="0" y="134112"/>
                    <a:pt x="134112" y="0"/>
                    <a:pt x="299466" y="0"/>
                  </a:cubicBezTo>
                  <a:lnTo>
                    <a:pt x="449199" y="0"/>
                  </a:lnTo>
                  <a:cubicBezTo>
                    <a:pt x="614553" y="0"/>
                    <a:pt x="748665" y="134112"/>
                    <a:pt x="748665" y="299466"/>
                  </a:cubicBezTo>
                  <a:lnTo>
                    <a:pt x="748665" y="449199"/>
                  </a:lnTo>
                  <a:cubicBezTo>
                    <a:pt x="748665" y="614553"/>
                    <a:pt x="614553" y="748665"/>
                    <a:pt x="449199" y="748665"/>
                  </a:cubicBezTo>
                  <a:lnTo>
                    <a:pt x="299466" y="748665"/>
                  </a:lnTo>
                  <a:cubicBezTo>
                    <a:pt x="134112" y="748665"/>
                    <a:pt x="0" y="614553"/>
                    <a:pt x="0" y="449199"/>
                  </a:cubicBezTo>
                  <a:close/>
                </a:path>
              </a:pathLst>
            </a:custGeom>
            <a:solidFill>
              <a:srgbClr val="EEEFF5"/>
            </a:solidFill>
          </p:spPr>
        </p:sp>
      </p:grpSp>
      <p:sp>
        <p:nvSpPr>
          <p:cNvPr name="TextBox 20" id="20"/>
          <p:cNvSpPr txBox="true"/>
          <p:nvPr/>
        </p:nvSpPr>
        <p:spPr>
          <a:xfrm rot="0">
            <a:off x="7905750" y="8562231"/>
            <a:ext cx="212824" cy="355997"/>
          </a:xfrm>
          <a:prstGeom prst="rect">
            <a:avLst/>
          </a:prstGeom>
        </p:spPr>
        <p:txBody>
          <a:bodyPr anchor="t" rtlCol="false" tIns="0" lIns="0" bIns="0" rIns="0">
            <a:spAutoFit/>
          </a:bodyPr>
          <a:lstStyle/>
          <a:p>
            <a:pPr algn="ctr">
              <a:lnSpc>
                <a:spcPts val="3062"/>
              </a:lnSpc>
            </a:pPr>
            <a:r>
              <a:rPr lang="en-US" sz="3062" b="true">
                <a:solidFill>
                  <a:srgbClr val="272525"/>
                </a:solidFill>
                <a:latin typeface="Arimo Bold"/>
                <a:ea typeface="Arimo Bold"/>
                <a:cs typeface="Arimo Bold"/>
                <a:sym typeface="Arimo Bold"/>
              </a:rPr>
              <a:t>3</a:t>
            </a:r>
          </a:p>
        </p:txBody>
      </p:sp>
      <p:sp>
        <p:nvSpPr>
          <p:cNvPr name="TextBox 21" id="21"/>
          <p:cNvSpPr txBox="true"/>
          <p:nvPr/>
        </p:nvSpPr>
        <p:spPr>
          <a:xfrm rot="0">
            <a:off x="8542585" y="8421440"/>
            <a:ext cx="3878312" cy="429517"/>
          </a:xfrm>
          <a:prstGeom prst="rect">
            <a:avLst/>
          </a:prstGeom>
        </p:spPr>
        <p:txBody>
          <a:bodyPr anchor="t" rtlCol="false" tIns="0" lIns="0" bIns="0" rIns="0">
            <a:spAutoFit/>
          </a:bodyPr>
          <a:lstStyle/>
          <a:p>
            <a:pPr algn="l">
              <a:lnSpc>
                <a:spcPts val="3187"/>
              </a:lnSpc>
            </a:pPr>
            <a:r>
              <a:rPr lang="en-US" sz="2562" b="true">
                <a:solidFill>
                  <a:srgbClr val="272525"/>
                </a:solidFill>
                <a:latin typeface="Arimo Bold"/>
                <a:ea typeface="Arimo Bold"/>
                <a:cs typeface="Arimo Bold"/>
                <a:sym typeface="Arimo Bold"/>
              </a:rPr>
              <a:t>Διεύρυνση Κατανόησης</a:t>
            </a:r>
          </a:p>
        </p:txBody>
      </p:sp>
      <p:sp>
        <p:nvSpPr>
          <p:cNvPr name="TextBox 22" id="22"/>
          <p:cNvSpPr txBox="true"/>
          <p:nvPr/>
        </p:nvSpPr>
        <p:spPr>
          <a:xfrm rot="0">
            <a:off x="8542585" y="8914954"/>
            <a:ext cx="8871942" cy="485031"/>
          </a:xfrm>
          <a:prstGeom prst="rect">
            <a:avLst/>
          </a:prstGeom>
        </p:spPr>
        <p:txBody>
          <a:bodyPr anchor="t" rtlCol="false" tIns="0" lIns="0" bIns="0" rIns="0">
            <a:spAutoFit/>
          </a:bodyPr>
          <a:lstStyle/>
          <a:p>
            <a:pPr algn="l">
              <a:lnSpc>
                <a:spcPts val="3125"/>
              </a:lnSpc>
            </a:pPr>
            <a:r>
              <a:rPr lang="en-US" sz="1937">
                <a:solidFill>
                  <a:srgbClr val="272525"/>
                </a:solidFill>
                <a:latin typeface="Montserrat"/>
                <a:ea typeface="Montserrat"/>
                <a:cs typeface="Montserrat"/>
                <a:sym typeface="Montserrat"/>
              </a:rPr>
              <a:t>Βοηθά στην κατανόηση της πολυπλοκότητας των μεγάλων ερωτημάτων</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EEFF5"/>
            </a:solidFill>
          </p:spPr>
        </p:sp>
      </p:grpSp>
      <p:sp>
        <p:nvSpPr>
          <p:cNvPr name="Freeform 5" id="5" descr="preencoded.png"/>
          <p:cNvSpPr/>
          <p:nvPr/>
        </p:nvSpPr>
        <p:spPr>
          <a:xfrm flipH="false" flipV="false" rot="0">
            <a:off x="-74" y="0"/>
            <a:ext cx="18288000" cy="3102322"/>
          </a:xfrm>
          <a:custGeom>
            <a:avLst/>
            <a:gdLst/>
            <a:ahLst/>
            <a:cxnLst/>
            <a:rect r="r" b="b" t="t" l="l"/>
            <a:pathLst>
              <a:path h="3102322" w="18288000">
                <a:moveTo>
                  <a:pt x="0" y="0"/>
                </a:moveTo>
                <a:lnTo>
                  <a:pt x="18288000" y="0"/>
                </a:lnTo>
                <a:lnTo>
                  <a:pt x="18288000" y="3102322"/>
                </a:lnTo>
                <a:lnTo>
                  <a:pt x="0" y="3102322"/>
                </a:lnTo>
                <a:lnTo>
                  <a:pt x="0" y="0"/>
                </a:lnTo>
                <a:close/>
              </a:path>
            </a:pathLst>
          </a:custGeom>
          <a:blipFill>
            <a:blip r:embed="rId4"/>
            <a:stretch>
              <a:fillRect l="0" t="-45" r="0" b="-45"/>
            </a:stretch>
          </a:blipFill>
        </p:spPr>
      </p:sp>
      <p:sp>
        <p:nvSpPr>
          <p:cNvPr name="TextBox 6" id="6"/>
          <p:cNvSpPr txBox="true"/>
          <p:nvPr/>
        </p:nvSpPr>
        <p:spPr>
          <a:xfrm rot="0">
            <a:off x="868561" y="3835450"/>
            <a:ext cx="13375035" cy="864096"/>
          </a:xfrm>
          <a:prstGeom prst="rect">
            <a:avLst/>
          </a:prstGeom>
        </p:spPr>
        <p:txBody>
          <a:bodyPr anchor="t" rtlCol="false" tIns="0" lIns="0" bIns="0" rIns="0">
            <a:spAutoFit/>
          </a:bodyPr>
          <a:lstStyle/>
          <a:p>
            <a:pPr algn="l">
              <a:lnSpc>
                <a:spcPts val="6374"/>
              </a:lnSpc>
            </a:pPr>
            <a:r>
              <a:rPr lang="en-US" sz="5125" b="true">
                <a:solidFill>
                  <a:srgbClr val="7068F4"/>
                </a:solidFill>
                <a:latin typeface="Arimo Bold"/>
                <a:ea typeface="Arimo Bold"/>
                <a:cs typeface="Arimo Bold"/>
                <a:sym typeface="Arimo Bold"/>
              </a:rPr>
              <a:t>Συνειδητοποίηση των Ορίων της Γνώσης</a:t>
            </a:r>
          </a:p>
        </p:txBody>
      </p:sp>
      <p:sp>
        <p:nvSpPr>
          <p:cNvPr name="TextBox 7" id="7"/>
          <p:cNvSpPr txBox="true"/>
          <p:nvPr/>
        </p:nvSpPr>
        <p:spPr>
          <a:xfrm rot="0">
            <a:off x="868561" y="4986040"/>
            <a:ext cx="16550877" cy="1276945"/>
          </a:xfrm>
          <a:prstGeom prst="rect">
            <a:avLst/>
          </a:prstGeom>
        </p:spPr>
        <p:txBody>
          <a:bodyPr anchor="t" rtlCol="false" tIns="0" lIns="0" bIns="0" rIns="0">
            <a:spAutoFit/>
          </a:bodyPr>
          <a:lstStyle/>
          <a:p>
            <a:pPr algn="l">
              <a:lnSpc>
                <a:spcPts val="3125"/>
              </a:lnSpc>
            </a:pPr>
            <a:r>
              <a:rPr lang="en-US" sz="1937">
                <a:solidFill>
                  <a:srgbClr val="272525"/>
                </a:solidFill>
                <a:latin typeface="Montserrat"/>
                <a:ea typeface="Montserrat"/>
                <a:cs typeface="Montserrat"/>
                <a:sym typeface="Montserrat"/>
              </a:rPr>
              <a:t>Η φιλοσοφία μας βοηθά να συνειδητοποιήσουμε τα όρια της γνώσης μας. Μέσω της φιλοσοφικής έρευνας, αντιλαμβανόμαστε τους περιορισμούς της ανθρώπινης κατανόησης και τις δυσκολίες στην απόκτηση βέβαιης γνώσης. Αυτή η συνειδητοποίηση μας οδηγεί σε μια πιο ταπεινή και ανοιχτή στάση απέναντι στη γνώση, ενθαρρύνοντας τη συνεχή αναζήτηση και τον κριτικό στοχασμό.</a:t>
            </a:r>
          </a:p>
        </p:txBody>
      </p:sp>
      <p:sp>
        <p:nvSpPr>
          <p:cNvPr name="Freeform 8" id="8" descr="preencoded.png"/>
          <p:cNvSpPr/>
          <p:nvPr/>
        </p:nvSpPr>
        <p:spPr>
          <a:xfrm flipH="false" flipV="false" rot="0">
            <a:off x="868561" y="6542186"/>
            <a:ext cx="5516910" cy="992684"/>
          </a:xfrm>
          <a:custGeom>
            <a:avLst/>
            <a:gdLst/>
            <a:ahLst/>
            <a:cxnLst/>
            <a:rect r="r" b="b" t="t" l="l"/>
            <a:pathLst>
              <a:path h="992684" w="5516910">
                <a:moveTo>
                  <a:pt x="0" y="0"/>
                </a:moveTo>
                <a:lnTo>
                  <a:pt x="5516910" y="0"/>
                </a:lnTo>
                <a:lnTo>
                  <a:pt x="5516910" y="992684"/>
                </a:lnTo>
                <a:lnTo>
                  <a:pt x="0" y="992684"/>
                </a:lnTo>
                <a:lnTo>
                  <a:pt x="0" y="0"/>
                </a:lnTo>
                <a:close/>
              </a:path>
            </a:pathLst>
          </a:custGeom>
          <a:blipFill>
            <a:blip r:embed="rId5"/>
            <a:stretch>
              <a:fillRect l="-87" t="0" r="-87" b="0"/>
            </a:stretch>
          </a:blipFill>
        </p:spPr>
      </p:sp>
      <p:sp>
        <p:nvSpPr>
          <p:cNvPr name="TextBox 9" id="9"/>
          <p:cNvSpPr txBox="true"/>
          <p:nvPr/>
        </p:nvSpPr>
        <p:spPr>
          <a:xfrm rot="0">
            <a:off x="1116658" y="7888040"/>
            <a:ext cx="4284017" cy="427136"/>
          </a:xfrm>
          <a:prstGeom prst="rect">
            <a:avLst/>
          </a:prstGeom>
        </p:spPr>
        <p:txBody>
          <a:bodyPr anchor="t" rtlCol="false" tIns="0" lIns="0" bIns="0" rIns="0">
            <a:spAutoFit/>
          </a:bodyPr>
          <a:lstStyle/>
          <a:p>
            <a:pPr algn="l">
              <a:lnSpc>
                <a:spcPts val="3187"/>
              </a:lnSpc>
            </a:pPr>
            <a:r>
              <a:rPr lang="en-US" sz="2562" b="true">
                <a:solidFill>
                  <a:srgbClr val="272525"/>
                </a:solidFill>
                <a:latin typeface="Arimo Bold"/>
                <a:ea typeface="Arimo Bold"/>
                <a:cs typeface="Arimo Bold"/>
                <a:sym typeface="Arimo Bold"/>
              </a:rPr>
              <a:t>Αναγνώριση Περιορισμών</a:t>
            </a:r>
          </a:p>
        </p:txBody>
      </p:sp>
      <p:sp>
        <p:nvSpPr>
          <p:cNvPr name="TextBox 10" id="10"/>
          <p:cNvSpPr txBox="true"/>
          <p:nvPr/>
        </p:nvSpPr>
        <p:spPr>
          <a:xfrm rot="0">
            <a:off x="1116658" y="8378279"/>
            <a:ext cx="5020716" cy="879872"/>
          </a:xfrm>
          <a:prstGeom prst="rect">
            <a:avLst/>
          </a:prstGeom>
        </p:spPr>
        <p:txBody>
          <a:bodyPr anchor="t" rtlCol="false" tIns="0" lIns="0" bIns="0" rIns="0">
            <a:spAutoFit/>
          </a:bodyPr>
          <a:lstStyle/>
          <a:p>
            <a:pPr algn="l">
              <a:lnSpc>
                <a:spcPts val="3125"/>
              </a:lnSpc>
            </a:pPr>
            <a:r>
              <a:rPr lang="en-US" sz="1937">
                <a:solidFill>
                  <a:srgbClr val="272525"/>
                </a:solidFill>
                <a:latin typeface="Montserrat"/>
                <a:ea typeface="Montserrat"/>
                <a:cs typeface="Montserrat"/>
                <a:sym typeface="Montserrat"/>
              </a:rPr>
              <a:t>Κατανόηση των ορίων της ανθρώπινης γνώσης</a:t>
            </a:r>
          </a:p>
        </p:txBody>
      </p:sp>
      <p:sp>
        <p:nvSpPr>
          <p:cNvPr name="Freeform 11" id="11" descr="preencoded.png"/>
          <p:cNvSpPr/>
          <p:nvPr/>
        </p:nvSpPr>
        <p:spPr>
          <a:xfrm flipH="false" flipV="false" rot="0">
            <a:off x="6385471" y="6542186"/>
            <a:ext cx="5516910" cy="992684"/>
          </a:xfrm>
          <a:custGeom>
            <a:avLst/>
            <a:gdLst/>
            <a:ahLst/>
            <a:cxnLst/>
            <a:rect r="r" b="b" t="t" l="l"/>
            <a:pathLst>
              <a:path h="992684" w="5516910">
                <a:moveTo>
                  <a:pt x="0" y="0"/>
                </a:moveTo>
                <a:lnTo>
                  <a:pt x="5516910" y="0"/>
                </a:lnTo>
                <a:lnTo>
                  <a:pt x="5516910" y="992684"/>
                </a:lnTo>
                <a:lnTo>
                  <a:pt x="0" y="992684"/>
                </a:lnTo>
                <a:lnTo>
                  <a:pt x="0" y="0"/>
                </a:lnTo>
                <a:close/>
              </a:path>
            </a:pathLst>
          </a:custGeom>
          <a:blipFill>
            <a:blip r:embed="rId6"/>
            <a:stretch>
              <a:fillRect l="-87" t="0" r="-87" b="0"/>
            </a:stretch>
          </a:blipFill>
        </p:spPr>
      </p:sp>
      <p:sp>
        <p:nvSpPr>
          <p:cNvPr name="TextBox 12" id="12"/>
          <p:cNvSpPr txBox="true"/>
          <p:nvPr/>
        </p:nvSpPr>
        <p:spPr>
          <a:xfrm rot="0">
            <a:off x="6633568" y="7888040"/>
            <a:ext cx="3265586" cy="427136"/>
          </a:xfrm>
          <a:prstGeom prst="rect">
            <a:avLst/>
          </a:prstGeom>
        </p:spPr>
        <p:txBody>
          <a:bodyPr anchor="t" rtlCol="false" tIns="0" lIns="0" bIns="0" rIns="0">
            <a:spAutoFit/>
          </a:bodyPr>
          <a:lstStyle/>
          <a:p>
            <a:pPr algn="l">
              <a:lnSpc>
                <a:spcPts val="3187"/>
              </a:lnSpc>
            </a:pPr>
            <a:r>
              <a:rPr lang="en-US" sz="2562" b="true">
                <a:solidFill>
                  <a:srgbClr val="272525"/>
                </a:solidFill>
                <a:latin typeface="Arimo Bold"/>
                <a:ea typeface="Arimo Bold"/>
                <a:cs typeface="Arimo Bold"/>
                <a:sym typeface="Arimo Bold"/>
              </a:rPr>
              <a:t>Κριτική Σκέψη</a:t>
            </a:r>
          </a:p>
        </p:txBody>
      </p:sp>
      <p:sp>
        <p:nvSpPr>
          <p:cNvPr name="TextBox 13" id="13"/>
          <p:cNvSpPr txBox="true"/>
          <p:nvPr/>
        </p:nvSpPr>
        <p:spPr>
          <a:xfrm rot="0">
            <a:off x="6633568" y="8378279"/>
            <a:ext cx="5020716" cy="879872"/>
          </a:xfrm>
          <a:prstGeom prst="rect">
            <a:avLst/>
          </a:prstGeom>
        </p:spPr>
        <p:txBody>
          <a:bodyPr anchor="t" rtlCol="false" tIns="0" lIns="0" bIns="0" rIns="0">
            <a:spAutoFit/>
          </a:bodyPr>
          <a:lstStyle/>
          <a:p>
            <a:pPr algn="l">
              <a:lnSpc>
                <a:spcPts val="3125"/>
              </a:lnSpc>
            </a:pPr>
            <a:r>
              <a:rPr lang="en-US" sz="1937">
                <a:solidFill>
                  <a:srgbClr val="272525"/>
                </a:solidFill>
                <a:latin typeface="Montserrat"/>
                <a:ea typeface="Montserrat"/>
                <a:cs typeface="Montserrat"/>
                <a:sym typeface="Montserrat"/>
              </a:rPr>
              <a:t>Ενθάρρυνση συνεχούς αμφισβήτησης και έρευνας</a:t>
            </a:r>
          </a:p>
        </p:txBody>
      </p:sp>
      <p:sp>
        <p:nvSpPr>
          <p:cNvPr name="Freeform 14" id="14" descr="preencoded.png"/>
          <p:cNvSpPr/>
          <p:nvPr/>
        </p:nvSpPr>
        <p:spPr>
          <a:xfrm flipH="false" flipV="false" rot="0">
            <a:off x="11902380" y="6542186"/>
            <a:ext cx="5516910" cy="992684"/>
          </a:xfrm>
          <a:custGeom>
            <a:avLst/>
            <a:gdLst/>
            <a:ahLst/>
            <a:cxnLst/>
            <a:rect r="r" b="b" t="t" l="l"/>
            <a:pathLst>
              <a:path h="992684" w="5516910">
                <a:moveTo>
                  <a:pt x="0" y="0"/>
                </a:moveTo>
                <a:lnTo>
                  <a:pt x="5516910" y="0"/>
                </a:lnTo>
                <a:lnTo>
                  <a:pt x="5516910" y="992684"/>
                </a:lnTo>
                <a:lnTo>
                  <a:pt x="0" y="992684"/>
                </a:lnTo>
                <a:lnTo>
                  <a:pt x="0" y="0"/>
                </a:lnTo>
                <a:close/>
              </a:path>
            </a:pathLst>
          </a:custGeom>
          <a:blipFill>
            <a:blip r:embed="rId7"/>
            <a:stretch>
              <a:fillRect l="-87" t="0" r="-87" b="0"/>
            </a:stretch>
          </a:blipFill>
        </p:spPr>
      </p:sp>
      <p:sp>
        <p:nvSpPr>
          <p:cNvPr name="TextBox 15" id="15"/>
          <p:cNvSpPr txBox="true"/>
          <p:nvPr/>
        </p:nvSpPr>
        <p:spPr>
          <a:xfrm rot="0">
            <a:off x="12150478" y="7888040"/>
            <a:ext cx="3265586" cy="427136"/>
          </a:xfrm>
          <a:prstGeom prst="rect">
            <a:avLst/>
          </a:prstGeom>
        </p:spPr>
        <p:txBody>
          <a:bodyPr anchor="t" rtlCol="false" tIns="0" lIns="0" bIns="0" rIns="0">
            <a:spAutoFit/>
          </a:bodyPr>
          <a:lstStyle/>
          <a:p>
            <a:pPr algn="l">
              <a:lnSpc>
                <a:spcPts val="3187"/>
              </a:lnSpc>
            </a:pPr>
            <a:r>
              <a:rPr lang="en-US" sz="2562" b="true">
                <a:solidFill>
                  <a:srgbClr val="272525"/>
                </a:solidFill>
                <a:latin typeface="Arimo Bold"/>
                <a:ea typeface="Arimo Bold"/>
                <a:cs typeface="Arimo Bold"/>
                <a:sym typeface="Arimo Bold"/>
              </a:rPr>
              <a:t>Ανοιχτό Πνεύμα</a:t>
            </a:r>
          </a:p>
        </p:txBody>
      </p:sp>
      <p:sp>
        <p:nvSpPr>
          <p:cNvPr name="TextBox 16" id="16"/>
          <p:cNvSpPr txBox="true"/>
          <p:nvPr/>
        </p:nvSpPr>
        <p:spPr>
          <a:xfrm rot="0">
            <a:off x="12150478" y="8378279"/>
            <a:ext cx="5020716" cy="879872"/>
          </a:xfrm>
          <a:prstGeom prst="rect">
            <a:avLst/>
          </a:prstGeom>
        </p:spPr>
        <p:txBody>
          <a:bodyPr anchor="t" rtlCol="false" tIns="0" lIns="0" bIns="0" rIns="0">
            <a:spAutoFit/>
          </a:bodyPr>
          <a:lstStyle/>
          <a:p>
            <a:pPr algn="l">
              <a:lnSpc>
                <a:spcPts val="3125"/>
              </a:lnSpc>
            </a:pPr>
            <a:r>
              <a:rPr lang="en-US" sz="1937">
                <a:solidFill>
                  <a:srgbClr val="272525"/>
                </a:solidFill>
                <a:latin typeface="Montserrat"/>
                <a:ea typeface="Montserrat"/>
                <a:cs typeface="Montserrat"/>
                <a:sym typeface="Montserrat"/>
              </a:rPr>
              <a:t>Καλλιέργεια ταπεινότητας και δεκτικότητας σε νέες ιδέες</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EEFF5"/>
            </a:solidFill>
          </p:spPr>
        </p:sp>
      </p:grpSp>
      <p:sp>
        <p:nvSpPr>
          <p:cNvPr name="Freeform 5" id="5" descr="preencoded.png"/>
          <p:cNvSpPr/>
          <p:nvPr/>
        </p:nvSpPr>
        <p:spPr>
          <a:xfrm flipH="false" flipV="false" rot="0">
            <a:off x="1143000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4"/>
            <a:stretch>
              <a:fillRect l="0" t="0" r="0" b="0"/>
            </a:stretch>
          </a:blipFill>
        </p:spPr>
      </p:sp>
      <p:sp>
        <p:nvSpPr>
          <p:cNvPr name="TextBox 6" id="6"/>
          <p:cNvSpPr txBox="true"/>
          <p:nvPr/>
        </p:nvSpPr>
        <p:spPr>
          <a:xfrm rot="0">
            <a:off x="836562" y="1463427"/>
            <a:ext cx="9756874" cy="1619845"/>
          </a:xfrm>
          <a:prstGeom prst="rect">
            <a:avLst/>
          </a:prstGeom>
        </p:spPr>
        <p:txBody>
          <a:bodyPr anchor="t" rtlCol="false" tIns="0" lIns="0" bIns="0" rIns="0">
            <a:spAutoFit/>
          </a:bodyPr>
          <a:lstStyle/>
          <a:p>
            <a:pPr algn="l">
              <a:lnSpc>
                <a:spcPts val="6187"/>
              </a:lnSpc>
            </a:pPr>
            <a:r>
              <a:rPr lang="en-US" sz="4937" b="true">
                <a:solidFill>
                  <a:srgbClr val="7068F4"/>
                </a:solidFill>
                <a:latin typeface="Arimo Bold"/>
                <a:ea typeface="Arimo Bold"/>
                <a:cs typeface="Arimo Bold"/>
                <a:sym typeface="Arimo Bold"/>
              </a:rPr>
              <a:t>Διαμόρφωση Συνολικών Αντιλήψεων</a:t>
            </a:r>
          </a:p>
        </p:txBody>
      </p:sp>
      <p:sp>
        <p:nvSpPr>
          <p:cNvPr name="TextBox 7" id="7"/>
          <p:cNvSpPr txBox="true"/>
          <p:nvPr/>
        </p:nvSpPr>
        <p:spPr>
          <a:xfrm rot="0">
            <a:off x="836562" y="3365599"/>
            <a:ext cx="9756874" cy="2370236"/>
          </a:xfrm>
          <a:prstGeom prst="rect">
            <a:avLst/>
          </a:prstGeom>
        </p:spPr>
        <p:txBody>
          <a:bodyPr anchor="t" rtlCol="false" tIns="0" lIns="0" bIns="0" rIns="0">
            <a:spAutoFit/>
          </a:bodyPr>
          <a:lstStyle/>
          <a:p>
            <a:pPr algn="l">
              <a:lnSpc>
                <a:spcPts val="3000"/>
              </a:lnSpc>
            </a:pPr>
            <a:r>
              <a:rPr lang="en-US" sz="1874">
                <a:solidFill>
                  <a:srgbClr val="272525"/>
                </a:solidFill>
                <a:latin typeface="Montserrat"/>
                <a:ea typeface="Montserrat"/>
                <a:cs typeface="Montserrat"/>
                <a:sym typeface="Montserrat"/>
              </a:rPr>
              <a:t>Η φιλοσοφία μας βοηθά να διαμορφώσουμε συνολικές αντιλήψεις για τον άνθρωπο και τον κόσμο. Μέσω του φιλοσοφικού στοχασμού, μπορούμε να συνθέσουμε γνώσεις από διάφορους τομείς και να δημιουργήσουμε ολοκληρωμένες θεωρήσεις για τη φύση της πραγματικότητας, τη θέση του ανθρώπου στον κόσμο και τις σχέσεις μεταξύ διαφόρων πτυχών της ύπαρξης. Αυτές οι συνολικές αντιλήψεις μας βοηθούν να κατανοήσουμε καλύτερα τον εαυτό μας και τον κόσμο γύρω μας.</a:t>
            </a:r>
          </a:p>
        </p:txBody>
      </p:sp>
      <p:grpSp>
        <p:nvGrpSpPr>
          <p:cNvPr name="Group 8" id="8"/>
          <p:cNvGrpSpPr/>
          <p:nvPr/>
        </p:nvGrpSpPr>
        <p:grpSpPr>
          <a:xfrm rot="0">
            <a:off x="831800" y="5999858"/>
            <a:ext cx="9766399" cy="2780705"/>
            <a:chOff x="0" y="0"/>
            <a:chExt cx="13021865" cy="3707607"/>
          </a:xfrm>
        </p:grpSpPr>
        <p:sp>
          <p:nvSpPr>
            <p:cNvPr name="Freeform 9" id="9"/>
            <p:cNvSpPr/>
            <p:nvPr/>
          </p:nvSpPr>
          <p:spPr>
            <a:xfrm flipH="false" flipV="false" rot="0">
              <a:off x="0" y="0"/>
              <a:ext cx="13021818" cy="3707638"/>
            </a:xfrm>
            <a:custGeom>
              <a:avLst/>
              <a:gdLst/>
              <a:ahLst/>
              <a:cxnLst/>
              <a:rect r="r" b="b" t="t" l="l"/>
              <a:pathLst>
                <a:path h="3707638" w="13021818">
                  <a:moveTo>
                    <a:pt x="0" y="293243"/>
                  </a:moveTo>
                  <a:cubicBezTo>
                    <a:pt x="0" y="131191"/>
                    <a:pt x="131572" y="0"/>
                    <a:pt x="293878" y="0"/>
                  </a:cubicBezTo>
                  <a:lnTo>
                    <a:pt x="12727940" y="0"/>
                  </a:lnTo>
                  <a:lnTo>
                    <a:pt x="12727940" y="6350"/>
                  </a:lnTo>
                  <a:lnTo>
                    <a:pt x="12727940" y="0"/>
                  </a:lnTo>
                  <a:cubicBezTo>
                    <a:pt x="12890247" y="0"/>
                    <a:pt x="13021818" y="131191"/>
                    <a:pt x="13021818" y="293243"/>
                  </a:cubicBezTo>
                  <a:lnTo>
                    <a:pt x="13015468" y="293243"/>
                  </a:lnTo>
                  <a:lnTo>
                    <a:pt x="13021818" y="293243"/>
                  </a:lnTo>
                  <a:lnTo>
                    <a:pt x="13021818" y="3414395"/>
                  </a:lnTo>
                  <a:lnTo>
                    <a:pt x="13015468" y="3414395"/>
                  </a:lnTo>
                  <a:lnTo>
                    <a:pt x="13021818" y="3414395"/>
                  </a:lnTo>
                  <a:cubicBezTo>
                    <a:pt x="13021818" y="3576320"/>
                    <a:pt x="12890247" y="3707638"/>
                    <a:pt x="12727940" y="3707638"/>
                  </a:cubicBezTo>
                  <a:lnTo>
                    <a:pt x="12727940" y="3701288"/>
                  </a:lnTo>
                  <a:lnTo>
                    <a:pt x="12727940" y="3707638"/>
                  </a:lnTo>
                  <a:lnTo>
                    <a:pt x="293878" y="3707638"/>
                  </a:lnTo>
                  <a:lnTo>
                    <a:pt x="293878" y="3701288"/>
                  </a:lnTo>
                  <a:lnTo>
                    <a:pt x="293878" y="3707638"/>
                  </a:lnTo>
                  <a:cubicBezTo>
                    <a:pt x="131572" y="3707638"/>
                    <a:pt x="0" y="3576320"/>
                    <a:pt x="0" y="3414395"/>
                  </a:cubicBezTo>
                  <a:lnTo>
                    <a:pt x="0" y="293243"/>
                  </a:lnTo>
                  <a:lnTo>
                    <a:pt x="6350" y="293243"/>
                  </a:lnTo>
                  <a:lnTo>
                    <a:pt x="0" y="293243"/>
                  </a:lnTo>
                  <a:moveTo>
                    <a:pt x="12700" y="293243"/>
                  </a:moveTo>
                  <a:lnTo>
                    <a:pt x="12700" y="3414395"/>
                  </a:lnTo>
                  <a:lnTo>
                    <a:pt x="6350" y="3414395"/>
                  </a:lnTo>
                  <a:lnTo>
                    <a:pt x="12700" y="3414395"/>
                  </a:lnTo>
                  <a:cubicBezTo>
                    <a:pt x="12700" y="3569335"/>
                    <a:pt x="138557" y="3694938"/>
                    <a:pt x="293878" y="3694938"/>
                  </a:cubicBezTo>
                  <a:lnTo>
                    <a:pt x="12727940" y="3694938"/>
                  </a:lnTo>
                  <a:cubicBezTo>
                    <a:pt x="12883261" y="3694938"/>
                    <a:pt x="13009118" y="3569335"/>
                    <a:pt x="13009118" y="3414395"/>
                  </a:cubicBezTo>
                  <a:lnTo>
                    <a:pt x="13009118" y="293243"/>
                  </a:lnTo>
                  <a:cubicBezTo>
                    <a:pt x="13009118" y="138303"/>
                    <a:pt x="12883261" y="12700"/>
                    <a:pt x="12727940" y="12700"/>
                  </a:cubicBezTo>
                  <a:lnTo>
                    <a:pt x="293878" y="12700"/>
                  </a:lnTo>
                  <a:lnTo>
                    <a:pt x="293878" y="6350"/>
                  </a:lnTo>
                  <a:lnTo>
                    <a:pt x="293878" y="12700"/>
                  </a:lnTo>
                  <a:cubicBezTo>
                    <a:pt x="138557" y="12700"/>
                    <a:pt x="12700" y="138303"/>
                    <a:pt x="12700" y="293243"/>
                  </a:cubicBezTo>
                  <a:close/>
                </a:path>
              </a:pathLst>
            </a:custGeom>
            <a:solidFill>
              <a:srgbClr val="000000">
                <a:alpha val="7843"/>
              </a:srgbClr>
            </a:solidFill>
          </p:spPr>
        </p:sp>
      </p:grpSp>
      <p:grpSp>
        <p:nvGrpSpPr>
          <p:cNvPr name="Group 10" id="10"/>
          <p:cNvGrpSpPr/>
          <p:nvPr/>
        </p:nvGrpSpPr>
        <p:grpSpPr>
          <a:xfrm rot="0">
            <a:off x="846088" y="6014145"/>
            <a:ext cx="9737824" cy="688032"/>
            <a:chOff x="0" y="0"/>
            <a:chExt cx="12983765" cy="917377"/>
          </a:xfrm>
        </p:grpSpPr>
        <p:sp>
          <p:nvSpPr>
            <p:cNvPr name="Freeform 11" id="11"/>
            <p:cNvSpPr/>
            <p:nvPr/>
          </p:nvSpPr>
          <p:spPr>
            <a:xfrm flipH="false" flipV="false" rot="0">
              <a:off x="0" y="0"/>
              <a:ext cx="12983718" cy="917321"/>
            </a:xfrm>
            <a:custGeom>
              <a:avLst/>
              <a:gdLst/>
              <a:ahLst/>
              <a:cxnLst/>
              <a:rect r="r" b="b" t="t" l="l"/>
              <a:pathLst>
                <a:path h="917321" w="12983718">
                  <a:moveTo>
                    <a:pt x="0" y="0"/>
                  </a:moveTo>
                  <a:lnTo>
                    <a:pt x="12983718" y="0"/>
                  </a:lnTo>
                  <a:lnTo>
                    <a:pt x="12983718" y="917321"/>
                  </a:lnTo>
                  <a:lnTo>
                    <a:pt x="0" y="917321"/>
                  </a:lnTo>
                  <a:close/>
                </a:path>
              </a:pathLst>
            </a:custGeom>
            <a:solidFill>
              <a:srgbClr val="FFFFFF">
                <a:alpha val="3922"/>
              </a:srgbClr>
            </a:solidFill>
          </p:spPr>
        </p:sp>
      </p:grpSp>
      <p:sp>
        <p:nvSpPr>
          <p:cNvPr name="TextBox 12" id="12"/>
          <p:cNvSpPr txBox="true"/>
          <p:nvPr/>
        </p:nvSpPr>
        <p:spPr>
          <a:xfrm rot="0">
            <a:off x="1085106" y="6090791"/>
            <a:ext cx="4386114" cy="458540"/>
          </a:xfrm>
          <a:prstGeom prst="rect">
            <a:avLst/>
          </a:prstGeom>
        </p:spPr>
        <p:txBody>
          <a:bodyPr anchor="t" rtlCol="false" tIns="0" lIns="0" bIns="0" rIns="0">
            <a:spAutoFit/>
          </a:bodyPr>
          <a:lstStyle/>
          <a:p>
            <a:pPr algn="l">
              <a:lnSpc>
                <a:spcPts val="3000"/>
              </a:lnSpc>
            </a:pPr>
            <a:r>
              <a:rPr lang="en-US" sz="1874">
                <a:solidFill>
                  <a:srgbClr val="272525"/>
                </a:solidFill>
                <a:latin typeface="Montserrat"/>
                <a:ea typeface="Montserrat"/>
                <a:cs typeface="Montserrat"/>
                <a:sym typeface="Montserrat"/>
              </a:rPr>
              <a:t>Ανθρωπολογία</a:t>
            </a:r>
          </a:p>
        </p:txBody>
      </p:sp>
      <p:sp>
        <p:nvSpPr>
          <p:cNvPr name="TextBox 13" id="13"/>
          <p:cNvSpPr txBox="true"/>
          <p:nvPr/>
        </p:nvSpPr>
        <p:spPr>
          <a:xfrm rot="0">
            <a:off x="5958780" y="6090791"/>
            <a:ext cx="4386114" cy="458540"/>
          </a:xfrm>
          <a:prstGeom prst="rect">
            <a:avLst/>
          </a:prstGeom>
        </p:spPr>
        <p:txBody>
          <a:bodyPr anchor="t" rtlCol="false" tIns="0" lIns="0" bIns="0" rIns="0">
            <a:spAutoFit/>
          </a:bodyPr>
          <a:lstStyle/>
          <a:p>
            <a:pPr algn="l">
              <a:lnSpc>
                <a:spcPts val="3000"/>
              </a:lnSpc>
            </a:pPr>
            <a:r>
              <a:rPr lang="en-US" sz="1874">
                <a:solidFill>
                  <a:srgbClr val="272525"/>
                </a:solidFill>
                <a:latin typeface="Montserrat"/>
                <a:ea typeface="Montserrat"/>
                <a:cs typeface="Montserrat"/>
                <a:sym typeface="Montserrat"/>
              </a:rPr>
              <a:t>Κατανόηση της ανθρώπινης φύσης</a:t>
            </a:r>
          </a:p>
        </p:txBody>
      </p:sp>
      <p:grpSp>
        <p:nvGrpSpPr>
          <p:cNvPr name="Group 14" id="14"/>
          <p:cNvGrpSpPr/>
          <p:nvPr/>
        </p:nvGrpSpPr>
        <p:grpSpPr>
          <a:xfrm rot="0">
            <a:off x="846088" y="6702177"/>
            <a:ext cx="9737824" cy="688032"/>
            <a:chOff x="0" y="0"/>
            <a:chExt cx="12983765" cy="917377"/>
          </a:xfrm>
        </p:grpSpPr>
        <p:sp>
          <p:nvSpPr>
            <p:cNvPr name="Freeform 15" id="15"/>
            <p:cNvSpPr/>
            <p:nvPr/>
          </p:nvSpPr>
          <p:spPr>
            <a:xfrm flipH="false" flipV="false" rot="0">
              <a:off x="0" y="0"/>
              <a:ext cx="12983718" cy="917321"/>
            </a:xfrm>
            <a:custGeom>
              <a:avLst/>
              <a:gdLst/>
              <a:ahLst/>
              <a:cxnLst/>
              <a:rect r="r" b="b" t="t" l="l"/>
              <a:pathLst>
                <a:path h="917321" w="12983718">
                  <a:moveTo>
                    <a:pt x="0" y="0"/>
                  </a:moveTo>
                  <a:lnTo>
                    <a:pt x="12983718" y="0"/>
                  </a:lnTo>
                  <a:lnTo>
                    <a:pt x="12983718" y="917321"/>
                  </a:lnTo>
                  <a:lnTo>
                    <a:pt x="0" y="917321"/>
                  </a:lnTo>
                  <a:close/>
                </a:path>
              </a:pathLst>
            </a:custGeom>
            <a:solidFill>
              <a:srgbClr val="000000">
                <a:alpha val="3922"/>
              </a:srgbClr>
            </a:solidFill>
          </p:spPr>
        </p:sp>
      </p:grpSp>
      <p:sp>
        <p:nvSpPr>
          <p:cNvPr name="TextBox 16" id="16"/>
          <p:cNvSpPr txBox="true"/>
          <p:nvPr/>
        </p:nvSpPr>
        <p:spPr>
          <a:xfrm rot="0">
            <a:off x="1085106" y="6778824"/>
            <a:ext cx="4386114" cy="458540"/>
          </a:xfrm>
          <a:prstGeom prst="rect">
            <a:avLst/>
          </a:prstGeom>
        </p:spPr>
        <p:txBody>
          <a:bodyPr anchor="t" rtlCol="false" tIns="0" lIns="0" bIns="0" rIns="0">
            <a:spAutoFit/>
          </a:bodyPr>
          <a:lstStyle/>
          <a:p>
            <a:pPr algn="l">
              <a:lnSpc>
                <a:spcPts val="3000"/>
              </a:lnSpc>
            </a:pPr>
            <a:r>
              <a:rPr lang="en-US" sz="1874">
                <a:solidFill>
                  <a:srgbClr val="272525"/>
                </a:solidFill>
                <a:latin typeface="Montserrat"/>
                <a:ea typeface="Montserrat"/>
                <a:cs typeface="Montserrat"/>
                <a:sym typeface="Montserrat"/>
              </a:rPr>
              <a:t>Κοσμολογία</a:t>
            </a:r>
          </a:p>
        </p:txBody>
      </p:sp>
      <p:sp>
        <p:nvSpPr>
          <p:cNvPr name="TextBox 17" id="17"/>
          <p:cNvSpPr txBox="true"/>
          <p:nvPr/>
        </p:nvSpPr>
        <p:spPr>
          <a:xfrm rot="0">
            <a:off x="5958780" y="6778824"/>
            <a:ext cx="4386114" cy="458540"/>
          </a:xfrm>
          <a:prstGeom prst="rect">
            <a:avLst/>
          </a:prstGeom>
        </p:spPr>
        <p:txBody>
          <a:bodyPr anchor="t" rtlCol="false" tIns="0" lIns="0" bIns="0" rIns="0">
            <a:spAutoFit/>
          </a:bodyPr>
          <a:lstStyle/>
          <a:p>
            <a:pPr algn="l">
              <a:lnSpc>
                <a:spcPts val="3000"/>
              </a:lnSpc>
            </a:pPr>
            <a:r>
              <a:rPr lang="en-US" sz="1874">
                <a:solidFill>
                  <a:srgbClr val="272525"/>
                </a:solidFill>
                <a:latin typeface="Montserrat"/>
                <a:ea typeface="Montserrat"/>
                <a:cs typeface="Montserrat"/>
                <a:sym typeface="Montserrat"/>
              </a:rPr>
              <a:t>Θεωρίες για τη δομή του σύμπαντος</a:t>
            </a:r>
          </a:p>
        </p:txBody>
      </p:sp>
      <p:grpSp>
        <p:nvGrpSpPr>
          <p:cNvPr name="Group 18" id="18"/>
          <p:cNvGrpSpPr/>
          <p:nvPr/>
        </p:nvGrpSpPr>
        <p:grpSpPr>
          <a:xfrm rot="0">
            <a:off x="846088" y="7390210"/>
            <a:ext cx="9737824" cy="688032"/>
            <a:chOff x="0" y="0"/>
            <a:chExt cx="12983765" cy="917377"/>
          </a:xfrm>
        </p:grpSpPr>
        <p:sp>
          <p:nvSpPr>
            <p:cNvPr name="Freeform 19" id="19"/>
            <p:cNvSpPr/>
            <p:nvPr/>
          </p:nvSpPr>
          <p:spPr>
            <a:xfrm flipH="false" flipV="false" rot="0">
              <a:off x="0" y="0"/>
              <a:ext cx="12983718" cy="917321"/>
            </a:xfrm>
            <a:custGeom>
              <a:avLst/>
              <a:gdLst/>
              <a:ahLst/>
              <a:cxnLst/>
              <a:rect r="r" b="b" t="t" l="l"/>
              <a:pathLst>
                <a:path h="917321" w="12983718">
                  <a:moveTo>
                    <a:pt x="0" y="0"/>
                  </a:moveTo>
                  <a:lnTo>
                    <a:pt x="12983718" y="0"/>
                  </a:lnTo>
                  <a:lnTo>
                    <a:pt x="12983718" y="917321"/>
                  </a:lnTo>
                  <a:lnTo>
                    <a:pt x="0" y="917321"/>
                  </a:lnTo>
                  <a:close/>
                </a:path>
              </a:pathLst>
            </a:custGeom>
            <a:solidFill>
              <a:srgbClr val="FFFFFF">
                <a:alpha val="3922"/>
              </a:srgbClr>
            </a:solidFill>
          </p:spPr>
        </p:sp>
      </p:grpSp>
      <p:sp>
        <p:nvSpPr>
          <p:cNvPr name="TextBox 20" id="20"/>
          <p:cNvSpPr txBox="true"/>
          <p:nvPr/>
        </p:nvSpPr>
        <p:spPr>
          <a:xfrm rot="0">
            <a:off x="1085106" y="7466856"/>
            <a:ext cx="4386114" cy="458540"/>
          </a:xfrm>
          <a:prstGeom prst="rect">
            <a:avLst/>
          </a:prstGeom>
        </p:spPr>
        <p:txBody>
          <a:bodyPr anchor="t" rtlCol="false" tIns="0" lIns="0" bIns="0" rIns="0">
            <a:spAutoFit/>
          </a:bodyPr>
          <a:lstStyle/>
          <a:p>
            <a:pPr algn="l">
              <a:lnSpc>
                <a:spcPts val="3000"/>
              </a:lnSpc>
            </a:pPr>
            <a:r>
              <a:rPr lang="en-US" sz="1874">
                <a:solidFill>
                  <a:srgbClr val="272525"/>
                </a:solidFill>
                <a:latin typeface="Montserrat"/>
                <a:ea typeface="Montserrat"/>
                <a:cs typeface="Montserrat"/>
                <a:sym typeface="Montserrat"/>
              </a:rPr>
              <a:t>Οντολογία</a:t>
            </a:r>
          </a:p>
        </p:txBody>
      </p:sp>
      <p:sp>
        <p:nvSpPr>
          <p:cNvPr name="TextBox 21" id="21"/>
          <p:cNvSpPr txBox="true"/>
          <p:nvPr/>
        </p:nvSpPr>
        <p:spPr>
          <a:xfrm rot="0">
            <a:off x="5958780" y="7466856"/>
            <a:ext cx="4386114" cy="458540"/>
          </a:xfrm>
          <a:prstGeom prst="rect">
            <a:avLst/>
          </a:prstGeom>
        </p:spPr>
        <p:txBody>
          <a:bodyPr anchor="t" rtlCol="false" tIns="0" lIns="0" bIns="0" rIns="0">
            <a:spAutoFit/>
          </a:bodyPr>
          <a:lstStyle/>
          <a:p>
            <a:pPr algn="l">
              <a:lnSpc>
                <a:spcPts val="3000"/>
              </a:lnSpc>
            </a:pPr>
            <a:r>
              <a:rPr lang="en-US" sz="1874">
                <a:solidFill>
                  <a:srgbClr val="272525"/>
                </a:solidFill>
                <a:latin typeface="Montserrat"/>
                <a:ea typeface="Montserrat"/>
                <a:cs typeface="Montserrat"/>
                <a:sym typeface="Montserrat"/>
              </a:rPr>
              <a:t>Μελέτη της φύσης της ύπαρξης</a:t>
            </a:r>
          </a:p>
        </p:txBody>
      </p:sp>
      <p:grpSp>
        <p:nvGrpSpPr>
          <p:cNvPr name="Group 22" id="22"/>
          <p:cNvGrpSpPr/>
          <p:nvPr/>
        </p:nvGrpSpPr>
        <p:grpSpPr>
          <a:xfrm rot="0">
            <a:off x="846088" y="8078241"/>
            <a:ext cx="9737824" cy="688032"/>
            <a:chOff x="0" y="0"/>
            <a:chExt cx="12983765" cy="917377"/>
          </a:xfrm>
        </p:grpSpPr>
        <p:sp>
          <p:nvSpPr>
            <p:cNvPr name="Freeform 23" id="23"/>
            <p:cNvSpPr/>
            <p:nvPr/>
          </p:nvSpPr>
          <p:spPr>
            <a:xfrm flipH="false" flipV="false" rot="0">
              <a:off x="0" y="0"/>
              <a:ext cx="12983718" cy="917321"/>
            </a:xfrm>
            <a:custGeom>
              <a:avLst/>
              <a:gdLst/>
              <a:ahLst/>
              <a:cxnLst/>
              <a:rect r="r" b="b" t="t" l="l"/>
              <a:pathLst>
                <a:path h="917321" w="12983718">
                  <a:moveTo>
                    <a:pt x="0" y="0"/>
                  </a:moveTo>
                  <a:lnTo>
                    <a:pt x="12983718" y="0"/>
                  </a:lnTo>
                  <a:lnTo>
                    <a:pt x="12983718" y="917321"/>
                  </a:lnTo>
                  <a:lnTo>
                    <a:pt x="0" y="917321"/>
                  </a:lnTo>
                  <a:close/>
                </a:path>
              </a:pathLst>
            </a:custGeom>
            <a:solidFill>
              <a:srgbClr val="000000">
                <a:alpha val="3922"/>
              </a:srgbClr>
            </a:solidFill>
          </p:spPr>
        </p:sp>
      </p:grpSp>
      <p:sp>
        <p:nvSpPr>
          <p:cNvPr name="TextBox 24" id="24"/>
          <p:cNvSpPr txBox="true"/>
          <p:nvPr/>
        </p:nvSpPr>
        <p:spPr>
          <a:xfrm rot="0">
            <a:off x="1085106" y="8154889"/>
            <a:ext cx="4386114" cy="458540"/>
          </a:xfrm>
          <a:prstGeom prst="rect">
            <a:avLst/>
          </a:prstGeom>
        </p:spPr>
        <p:txBody>
          <a:bodyPr anchor="t" rtlCol="false" tIns="0" lIns="0" bIns="0" rIns="0">
            <a:spAutoFit/>
          </a:bodyPr>
          <a:lstStyle/>
          <a:p>
            <a:pPr algn="l">
              <a:lnSpc>
                <a:spcPts val="3000"/>
              </a:lnSpc>
            </a:pPr>
            <a:r>
              <a:rPr lang="en-US" sz="1874">
                <a:solidFill>
                  <a:srgbClr val="272525"/>
                </a:solidFill>
                <a:latin typeface="Montserrat"/>
                <a:ea typeface="Montserrat"/>
                <a:cs typeface="Montserrat"/>
                <a:sym typeface="Montserrat"/>
              </a:rPr>
              <a:t>Επιστημολογία</a:t>
            </a:r>
          </a:p>
        </p:txBody>
      </p:sp>
      <p:sp>
        <p:nvSpPr>
          <p:cNvPr name="TextBox 25" id="25"/>
          <p:cNvSpPr txBox="true"/>
          <p:nvPr/>
        </p:nvSpPr>
        <p:spPr>
          <a:xfrm rot="0">
            <a:off x="5958780" y="8154889"/>
            <a:ext cx="4386114" cy="458540"/>
          </a:xfrm>
          <a:prstGeom prst="rect">
            <a:avLst/>
          </a:prstGeom>
        </p:spPr>
        <p:txBody>
          <a:bodyPr anchor="t" rtlCol="false" tIns="0" lIns="0" bIns="0" rIns="0">
            <a:spAutoFit/>
          </a:bodyPr>
          <a:lstStyle/>
          <a:p>
            <a:pPr algn="l">
              <a:lnSpc>
                <a:spcPts val="3000"/>
              </a:lnSpc>
            </a:pPr>
            <a:r>
              <a:rPr lang="en-US" sz="1874">
                <a:solidFill>
                  <a:srgbClr val="272525"/>
                </a:solidFill>
                <a:latin typeface="Montserrat"/>
                <a:ea typeface="Montserrat"/>
                <a:cs typeface="Montserrat"/>
                <a:sym typeface="Montserrat"/>
              </a:rPr>
              <a:t>Θεωρίες για τη γνώση και την αλήθεια</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EEFF5"/>
            </a:solidFill>
          </p:spPr>
        </p:sp>
      </p:grpSp>
      <p:sp>
        <p:nvSpPr>
          <p:cNvPr name="TextBox 5" id="5"/>
          <p:cNvSpPr txBox="true"/>
          <p:nvPr/>
        </p:nvSpPr>
        <p:spPr>
          <a:xfrm rot="0">
            <a:off x="949524" y="679400"/>
            <a:ext cx="11693129" cy="959197"/>
          </a:xfrm>
          <a:prstGeom prst="rect">
            <a:avLst/>
          </a:prstGeom>
        </p:spPr>
        <p:txBody>
          <a:bodyPr anchor="t" rtlCol="false" tIns="0" lIns="0" bIns="0" rIns="0">
            <a:spAutoFit/>
          </a:bodyPr>
          <a:lstStyle/>
          <a:p>
            <a:pPr algn="l">
              <a:lnSpc>
                <a:spcPts val="7000"/>
              </a:lnSpc>
            </a:pPr>
            <a:r>
              <a:rPr lang="en-US" sz="5562" b="true">
                <a:solidFill>
                  <a:srgbClr val="7068F4"/>
                </a:solidFill>
                <a:latin typeface="Arimo Bold"/>
                <a:ea typeface="Arimo Bold"/>
                <a:cs typeface="Arimo Bold"/>
                <a:sym typeface="Arimo Bold"/>
              </a:rPr>
              <a:t>Η Χαρά της Διανοητικής Έρευνας</a:t>
            </a:r>
          </a:p>
        </p:txBody>
      </p:sp>
      <p:sp>
        <p:nvSpPr>
          <p:cNvPr name="TextBox 6" id="6"/>
          <p:cNvSpPr txBox="true"/>
          <p:nvPr/>
        </p:nvSpPr>
        <p:spPr>
          <a:xfrm rot="0">
            <a:off x="949524" y="2105025"/>
            <a:ext cx="16388954" cy="1812131"/>
          </a:xfrm>
          <a:prstGeom prst="rect">
            <a:avLst/>
          </a:prstGeom>
        </p:spPr>
        <p:txBody>
          <a:bodyPr anchor="t" rtlCol="false" tIns="0" lIns="0" bIns="0" rIns="0">
            <a:spAutoFit/>
          </a:bodyPr>
          <a:lstStyle/>
          <a:p>
            <a:pPr algn="l">
              <a:lnSpc>
                <a:spcPts val="3374"/>
              </a:lnSpc>
            </a:pPr>
            <a:r>
              <a:rPr lang="en-US" sz="2125">
                <a:solidFill>
                  <a:srgbClr val="272525"/>
                </a:solidFill>
                <a:latin typeface="Montserrat"/>
                <a:ea typeface="Montserrat"/>
                <a:cs typeface="Montserrat"/>
                <a:sym typeface="Montserrat"/>
              </a:rPr>
              <a:t>Η φιλοσοφία προσφέρει τη χαρά της διανοητικής έρευνας και την ευκαιρία να βγούμε από τη ρουτίνα της καθημερινότητας. Μέσω του φιλοσοφικού στοχασμού, μπορούμε να απολαύσουμε την πνευματική διέγερση που προέρχεται από την εξερεύνηση σύνθετων ιδεών και την αντιμετώπιση προκλητικών ερωτημάτων. Αυτή η διαδικασία μας επιτρέπει να δούμε τα πράγματα από απόσταση, προσφέροντας μια νέα προοπτική στη ζωή μας και τον κόσμο γύρω μας.</a:t>
            </a:r>
          </a:p>
        </p:txBody>
      </p:sp>
      <p:sp>
        <p:nvSpPr>
          <p:cNvPr name="Freeform 7" id="7" descr="preencoded.png"/>
          <p:cNvSpPr/>
          <p:nvPr/>
        </p:nvSpPr>
        <p:spPr>
          <a:xfrm flipH="false" flipV="false" rot="0">
            <a:off x="949524" y="4222254"/>
            <a:ext cx="5191720" cy="3208585"/>
          </a:xfrm>
          <a:custGeom>
            <a:avLst/>
            <a:gdLst/>
            <a:ahLst/>
            <a:cxnLst/>
            <a:rect r="r" b="b" t="t" l="l"/>
            <a:pathLst>
              <a:path h="3208585" w="5191720">
                <a:moveTo>
                  <a:pt x="0" y="0"/>
                </a:moveTo>
                <a:lnTo>
                  <a:pt x="5191720" y="0"/>
                </a:lnTo>
                <a:lnTo>
                  <a:pt x="5191720" y="3208585"/>
                </a:lnTo>
                <a:lnTo>
                  <a:pt x="0" y="3208585"/>
                </a:lnTo>
                <a:lnTo>
                  <a:pt x="0" y="0"/>
                </a:lnTo>
                <a:close/>
              </a:path>
            </a:pathLst>
          </a:custGeom>
          <a:blipFill>
            <a:blip r:embed="rId4"/>
            <a:stretch>
              <a:fillRect l="0" t="-26" r="0" b="-26"/>
            </a:stretch>
          </a:blipFill>
        </p:spPr>
      </p:sp>
      <p:sp>
        <p:nvSpPr>
          <p:cNvPr name="TextBox 8" id="8"/>
          <p:cNvSpPr txBox="true"/>
          <p:nvPr/>
        </p:nvSpPr>
        <p:spPr>
          <a:xfrm rot="0">
            <a:off x="949524" y="7722245"/>
            <a:ext cx="3867299" cy="493811"/>
          </a:xfrm>
          <a:prstGeom prst="rect">
            <a:avLst/>
          </a:prstGeom>
        </p:spPr>
        <p:txBody>
          <a:bodyPr anchor="t" rtlCol="false" tIns="0" lIns="0" bIns="0" rIns="0">
            <a:spAutoFit/>
          </a:bodyPr>
          <a:lstStyle/>
          <a:p>
            <a:pPr algn="l">
              <a:lnSpc>
                <a:spcPts val="3500"/>
              </a:lnSpc>
            </a:pPr>
            <a:r>
              <a:rPr lang="en-US" sz="2750" b="true">
                <a:solidFill>
                  <a:srgbClr val="272525"/>
                </a:solidFill>
                <a:latin typeface="Arimo Bold"/>
                <a:ea typeface="Arimo Bold"/>
                <a:cs typeface="Arimo Bold"/>
                <a:sym typeface="Arimo Bold"/>
              </a:rPr>
              <a:t>Πνευματική Διέγερση</a:t>
            </a:r>
          </a:p>
        </p:txBody>
      </p:sp>
      <p:sp>
        <p:nvSpPr>
          <p:cNvPr name="TextBox 9" id="9"/>
          <p:cNvSpPr txBox="true"/>
          <p:nvPr/>
        </p:nvSpPr>
        <p:spPr>
          <a:xfrm rot="0">
            <a:off x="949524" y="8302526"/>
            <a:ext cx="5191720" cy="944166"/>
          </a:xfrm>
          <a:prstGeom prst="rect">
            <a:avLst/>
          </a:prstGeom>
        </p:spPr>
        <p:txBody>
          <a:bodyPr anchor="t" rtlCol="false" tIns="0" lIns="0" bIns="0" rIns="0">
            <a:spAutoFit/>
          </a:bodyPr>
          <a:lstStyle/>
          <a:p>
            <a:pPr algn="l">
              <a:lnSpc>
                <a:spcPts val="3374"/>
              </a:lnSpc>
            </a:pPr>
            <a:r>
              <a:rPr lang="en-US" sz="2125">
                <a:solidFill>
                  <a:srgbClr val="272525"/>
                </a:solidFill>
                <a:latin typeface="Montserrat"/>
                <a:ea typeface="Montserrat"/>
                <a:cs typeface="Montserrat"/>
                <a:sym typeface="Montserrat"/>
              </a:rPr>
              <a:t>Η φιλοσοφία προσφέρει ευκαιρίες για βαθύ στοχασμό</a:t>
            </a:r>
          </a:p>
        </p:txBody>
      </p:sp>
      <p:sp>
        <p:nvSpPr>
          <p:cNvPr name="Freeform 10" id="10" descr="preencoded.png"/>
          <p:cNvSpPr/>
          <p:nvPr/>
        </p:nvSpPr>
        <p:spPr>
          <a:xfrm flipH="false" flipV="false" rot="0">
            <a:off x="6548140" y="4222254"/>
            <a:ext cx="5191720" cy="3208585"/>
          </a:xfrm>
          <a:custGeom>
            <a:avLst/>
            <a:gdLst/>
            <a:ahLst/>
            <a:cxnLst/>
            <a:rect r="r" b="b" t="t" l="l"/>
            <a:pathLst>
              <a:path h="3208585" w="5191720">
                <a:moveTo>
                  <a:pt x="0" y="0"/>
                </a:moveTo>
                <a:lnTo>
                  <a:pt x="5191720" y="0"/>
                </a:lnTo>
                <a:lnTo>
                  <a:pt x="5191720" y="3208585"/>
                </a:lnTo>
                <a:lnTo>
                  <a:pt x="0" y="3208585"/>
                </a:lnTo>
                <a:lnTo>
                  <a:pt x="0" y="0"/>
                </a:lnTo>
                <a:close/>
              </a:path>
            </a:pathLst>
          </a:custGeom>
          <a:blipFill>
            <a:blip r:embed="rId5"/>
            <a:stretch>
              <a:fillRect l="0" t="-26" r="0" b="-26"/>
            </a:stretch>
          </a:blipFill>
        </p:spPr>
      </p:sp>
      <p:sp>
        <p:nvSpPr>
          <p:cNvPr name="TextBox 11" id="11"/>
          <p:cNvSpPr txBox="true"/>
          <p:nvPr/>
        </p:nvSpPr>
        <p:spPr>
          <a:xfrm rot="0">
            <a:off x="6548140" y="7722245"/>
            <a:ext cx="4044106" cy="493811"/>
          </a:xfrm>
          <a:prstGeom prst="rect">
            <a:avLst/>
          </a:prstGeom>
        </p:spPr>
        <p:txBody>
          <a:bodyPr anchor="t" rtlCol="false" tIns="0" lIns="0" bIns="0" rIns="0">
            <a:spAutoFit/>
          </a:bodyPr>
          <a:lstStyle/>
          <a:p>
            <a:pPr algn="l">
              <a:lnSpc>
                <a:spcPts val="3500"/>
              </a:lnSpc>
            </a:pPr>
            <a:r>
              <a:rPr lang="en-US" sz="2750" b="true">
                <a:solidFill>
                  <a:srgbClr val="272525"/>
                </a:solidFill>
                <a:latin typeface="Arimo Bold"/>
                <a:ea typeface="Arimo Bold"/>
                <a:cs typeface="Arimo Bold"/>
                <a:sym typeface="Arimo Bold"/>
              </a:rPr>
              <a:t>Έξοδος από τη Ρουτίνα</a:t>
            </a:r>
          </a:p>
        </p:txBody>
      </p:sp>
      <p:sp>
        <p:nvSpPr>
          <p:cNvPr name="TextBox 12" id="12"/>
          <p:cNvSpPr txBox="true"/>
          <p:nvPr/>
        </p:nvSpPr>
        <p:spPr>
          <a:xfrm rot="0">
            <a:off x="6548140" y="8302526"/>
            <a:ext cx="5191720" cy="1378149"/>
          </a:xfrm>
          <a:prstGeom prst="rect">
            <a:avLst/>
          </a:prstGeom>
        </p:spPr>
        <p:txBody>
          <a:bodyPr anchor="t" rtlCol="false" tIns="0" lIns="0" bIns="0" rIns="0">
            <a:spAutoFit/>
          </a:bodyPr>
          <a:lstStyle/>
          <a:p>
            <a:pPr algn="l">
              <a:lnSpc>
                <a:spcPts val="3374"/>
              </a:lnSpc>
            </a:pPr>
            <a:r>
              <a:rPr lang="en-US" sz="2125">
                <a:solidFill>
                  <a:srgbClr val="272525"/>
                </a:solidFill>
                <a:latin typeface="Montserrat"/>
                <a:ea typeface="Montserrat"/>
                <a:cs typeface="Montserrat"/>
                <a:sym typeface="Montserrat"/>
              </a:rPr>
              <a:t>Ο φιλοσοφικός στοχασμός μας απελευθερώνει από την καθημερινότητα</a:t>
            </a:r>
          </a:p>
        </p:txBody>
      </p:sp>
      <p:sp>
        <p:nvSpPr>
          <p:cNvPr name="Freeform 13" id="13" descr="preencoded.png"/>
          <p:cNvSpPr/>
          <p:nvPr/>
        </p:nvSpPr>
        <p:spPr>
          <a:xfrm flipH="false" flipV="false" rot="0">
            <a:off x="12146756" y="4222254"/>
            <a:ext cx="5191720" cy="3208585"/>
          </a:xfrm>
          <a:custGeom>
            <a:avLst/>
            <a:gdLst/>
            <a:ahLst/>
            <a:cxnLst/>
            <a:rect r="r" b="b" t="t" l="l"/>
            <a:pathLst>
              <a:path h="3208585" w="5191720">
                <a:moveTo>
                  <a:pt x="0" y="0"/>
                </a:moveTo>
                <a:lnTo>
                  <a:pt x="5191720" y="0"/>
                </a:lnTo>
                <a:lnTo>
                  <a:pt x="5191720" y="3208585"/>
                </a:lnTo>
                <a:lnTo>
                  <a:pt x="0" y="3208585"/>
                </a:lnTo>
                <a:lnTo>
                  <a:pt x="0" y="0"/>
                </a:lnTo>
                <a:close/>
              </a:path>
            </a:pathLst>
          </a:custGeom>
          <a:blipFill>
            <a:blip r:embed="rId6"/>
            <a:stretch>
              <a:fillRect l="0" t="-26" r="0" b="-26"/>
            </a:stretch>
          </a:blipFill>
        </p:spPr>
      </p:sp>
      <p:sp>
        <p:nvSpPr>
          <p:cNvPr name="TextBox 14" id="14"/>
          <p:cNvSpPr txBox="true"/>
          <p:nvPr/>
        </p:nvSpPr>
        <p:spPr>
          <a:xfrm rot="0">
            <a:off x="12146756" y="7722245"/>
            <a:ext cx="3570089" cy="493811"/>
          </a:xfrm>
          <a:prstGeom prst="rect">
            <a:avLst/>
          </a:prstGeom>
        </p:spPr>
        <p:txBody>
          <a:bodyPr anchor="t" rtlCol="false" tIns="0" lIns="0" bIns="0" rIns="0">
            <a:spAutoFit/>
          </a:bodyPr>
          <a:lstStyle/>
          <a:p>
            <a:pPr algn="l">
              <a:lnSpc>
                <a:spcPts val="3500"/>
              </a:lnSpc>
            </a:pPr>
            <a:r>
              <a:rPr lang="en-US" sz="2750" b="true">
                <a:solidFill>
                  <a:srgbClr val="272525"/>
                </a:solidFill>
                <a:latin typeface="Arimo Bold"/>
                <a:ea typeface="Arimo Bold"/>
                <a:cs typeface="Arimo Bold"/>
                <a:sym typeface="Arimo Bold"/>
              </a:rPr>
              <a:t>Νέες Προοπτικές</a:t>
            </a:r>
          </a:p>
        </p:txBody>
      </p:sp>
      <p:sp>
        <p:nvSpPr>
          <p:cNvPr name="TextBox 15" id="15"/>
          <p:cNvSpPr txBox="true"/>
          <p:nvPr/>
        </p:nvSpPr>
        <p:spPr>
          <a:xfrm rot="0">
            <a:off x="12146756" y="8302526"/>
            <a:ext cx="5191720" cy="944166"/>
          </a:xfrm>
          <a:prstGeom prst="rect">
            <a:avLst/>
          </a:prstGeom>
        </p:spPr>
        <p:txBody>
          <a:bodyPr anchor="t" rtlCol="false" tIns="0" lIns="0" bIns="0" rIns="0">
            <a:spAutoFit/>
          </a:bodyPr>
          <a:lstStyle/>
          <a:p>
            <a:pPr algn="l">
              <a:lnSpc>
                <a:spcPts val="3374"/>
              </a:lnSpc>
            </a:pPr>
            <a:r>
              <a:rPr lang="en-US" sz="2125">
                <a:solidFill>
                  <a:srgbClr val="272525"/>
                </a:solidFill>
                <a:latin typeface="Montserrat"/>
                <a:ea typeface="Montserrat"/>
                <a:cs typeface="Montserrat"/>
                <a:sym typeface="Montserrat"/>
              </a:rPr>
              <a:t>Η φιλοσοφία μας βοηθά να δούμε τα πράγματα από νέες οπτικές γωνίες</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DAGVz54oUno</dc:identifier>
  <dcterms:modified xsi:type="dcterms:W3CDTF">2011-08-01T06:04:30Z</dcterms:modified>
  <cp:revision>1</cp:revision>
  <dc:title>1.4. Φιλοσοφία και Κοινωνία</dc:title>
</cp:coreProperties>
</file>