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Calibri" pitchFamily="34" charset="0"/>
      <p:regular r:id="rId13"/>
      <p:bold r:id="rId14"/>
      <p:italic r:id="rId15"/>
      <p:boldItalic r:id="rId16"/>
    </p:embeddedFont>
    <p:embeddedFont>
      <p:font typeface="Lato" charset="0"/>
      <p:regular r:id="rId17"/>
    </p:embeddedFont>
    <p:embeddedFont>
      <p:font typeface="Gelasio" charset="0"/>
      <p:regular r:id="rId18"/>
    </p:embeddedFont>
  </p:embeddedFont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77" d="100"/>
          <a:sy n="77" d="100"/>
        </p:scale>
        <p:origin x="-216" y="-19"/>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BBC82F23-9CF8-4252-BC95-1887E798F135}" type="datetimeFigureOut">
              <a:rPr lang="el-GR" smtClean="0"/>
              <a:t>26/4/2025</a:t>
            </a:fld>
            <a:endParaRPr lang="el-GR"/>
          </a:p>
        </p:txBody>
      </p:sp>
      <p:sp>
        <p:nvSpPr>
          <p:cNvPr id="4" name="Θέση εικόνας διαφάνειας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C5E2B9F2-38CC-4CC0-81FF-378B9FBFD13D}" type="slidenum">
              <a:rPr lang="el-GR" smtClean="0"/>
              <a:t>‹#›</a:t>
            </a:fld>
            <a:endParaRPr lang="el-GR"/>
          </a:p>
        </p:txBody>
      </p:sp>
    </p:spTree>
    <p:extLst>
      <p:ext uri="{BB962C8B-B14F-4D97-AF65-F5344CB8AC3E}">
        <p14:creationId xmlns:p14="http://schemas.microsoft.com/office/powerpoint/2010/main" val="550453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330762"/>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312F2B"/>
                </a:solidFill>
                <a:latin typeface="Gelasio" pitchFamily="34" charset="0"/>
                <a:ea typeface="Gelasio" pitchFamily="34" charset="-122"/>
                <a:cs typeface="Gelasio" pitchFamily="34" charset="-120"/>
              </a:rPr>
              <a:t>Δημοκρατικές αξίες στη θεωρία και στην πράξη</a:t>
            </a:r>
            <a:endParaRPr lang="en-US" sz="4450" dirty="0"/>
          </a:p>
        </p:txBody>
      </p:sp>
      <p:sp>
        <p:nvSpPr>
          <p:cNvPr id="4" name="Text 1"/>
          <p:cNvSpPr/>
          <p:nvPr/>
        </p:nvSpPr>
        <p:spPr>
          <a:xfrm>
            <a:off x="6280190" y="3088481"/>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Η Ελευθερία και η Ισότητα αποτελούν τους θεμέλιους λίθους κάθε σύγχρονης δημοκρατικής κοινωνίας. Οι αξίες αυτές συνιστούν το αξιακό πλαίσιο εντός του οποίου διαμορφώνονται τα Ανθρώπινα Δικαιώματα και θεμελιώνεται η δημοκρατική πολιτεία.</a:t>
            </a:r>
            <a:endParaRPr lang="en-US" sz="1750" dirty="0"/>
          </a:p>
        </p:txBody>
      </p:sp>
      <p:sp>
        <p:nvSpPr>
          <p:cNvPr id="5" name="Text 2"/>
          <p:cNvSpPr/>
          <p:nvPr/>
        </p:nvSpPr>
        <p:spPr>
          <a:xfrm>
            <a:off x="6280190" y="4795242"/>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Στο παρόν κεφάλαιο θα εξετάσουμε τις διαφορετικές θεωρητικές προσεγγίσεις για την Ελευθερία και την Ισότητα, τη σχέση μεταξύ τους, καθώς και τις προκλήσεις που αντιμετωπίζουν στο σύγχρονο παγκοσμιοποιημένο περιβάλλον.</a:t>
            </a:r>
            <a:endParaRPr lang="en-US" sz="1750" dirty="0"/>
          </a:p>
        </p:txBody>
      </p:sp>
      <p:sp>
        <p:nvSpPr>
          <p:cNvPr id="6" name="Shape 3"/>
          <p:cNvSpPr/>
          <p:nvPr/>
        </p:nvSpPr>
        <p:spPr>
          <a:xfrm>
            <a:off x="6280190" y="6518910"/>
            <a:ext cx="362903" cy="362903"/>
          </a:xfrm>
          <a:prstGeom prst="roundRect">
            <a:avLst>
              <a:gd name="adj" fmla="val 25194296"/>
            </a:avLst>
          </a:prstGeom>
          <a:noFill/>
          <a:ln w="7620">
            <a:solidFill>
              <a:srgbClr val="FFFFFF"/>
            </a:solidFill>
            <a:prstDash val="solid"/>
          </a:ln>
        </p:spPr>
      </p:sp>
      <p:pic>
        <p:nvPicPr>
          <p:cNvPr id="7" name="Image 1" descr="preencoded.png"/>
          <p:cNvPicPr>
            <a:picLocks noChangeAspect="1"/>
          </p:cNvPicPr>
          <p:nvPr/>
        </p:nvPicPr>
        <p:blipFill>
          <a:blip r:embed="rId4"/>
          <a:stretch>
            <a:fillRect/>
          </a:stretch>
        </p:blipFill>
        <p:spPr>
          <a:xfrm>
            <a:off x="6287810" y="6526530"/>
            <a:ext cx="347663" cy="347663"/>
          </a:xfrm>
          <a:prstGeom prst="rect">
            <a:avLst/>
          </a:prstGeom>
        </p:spPr>
      </p:pic>
      <p:sp>
        <p:nvSpPr>
          <p:cNvPr id="8" name="Text 4"/>
          <p:cNvSpPr/>
          <p:nvPr/>
        </p:nvSpPr>
        <p:spPr>
          <a:xfrm>
            <a:off x="6756440" y="6502003"/>
            <a:ext cx="3191470" cy="396835"/>
          </a:xfrm>
          <a:prstGeom prst="rect">
            <a:avLst/>
          </a:prstGeom>
          <a:noFill/>
          <a:ln/>
        </p:spPr>
        <p:txBody>
          <a:bodyPr wrap="none" lIns="0" tIns="0" rIns="0" bIns="0" rtlCol="0" anchor="t"/>
          <a:lstStyle/>
          <a:p>
            <a:pPr marL="0" indent="0" algn="l">
              <a:lnSpc>
                <a:spcPts val="3100"/>
              </a:lnSpc>
              <a:buNone/>
            </a:pPr>
            <a:r>
              <a:rPr lang="en-US" b="1" dirty="0" err="1" smtClean="0">
                <a:solidFill>
                  <a:srgbClr val="272525"/>
                </a:solidFill>
                <a:latin typeface="Lato Bold" pitchFamily="34" charset="0"/>
                <a:ea typeface="Lato Bold" pitchFamily="34" charset="-122"/>
                <a:cs typeface="Lato Bold" pitchFamily="34" charset="-120"/>
              </a:rPr>
              <a:t>Vasilis</a:t>
            </a:r>
            <a:r>
              <a:rPr lang="en-US" b="1" dirty="0" smtClean="0">
                <a:solidFill>
                  <a:srgbClr val="272525"/>
                </a:solidFill>
                <a:latin typeface="Lato Bold" pitchFamily="34" charset="0"/>
                <a:ea typeface="Lato Bold" pitchFamily="34" charset="-122"/>
                <a:cs typeface="Lato Bold" pitchFamily="34" charset="-120"/>
              </a:rPr>
              <a:t> </a:t>
            </a:r>
            <a:r>
              <a:rPr lang="en-US" b="1" dirty="0">
                <a:solidFill>
                  <a:srgbClr val="272525"/>
                </a:solidFill>
                <a:latin typeface="Lato Bold" pitchFamily="34" charset="0"/>
                <a:ea typeface="Lato Bold" pitchFamily="34" charset="-122"/>
                <a:cs typeface="Lato Bold" pitchFamily="34" charset="-120"/>
              </a:rPr>
              <a:t>Varsamopoulos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66512" y="523637"/>
            <a:ext cx="7186970" cy="595074"/>
          </a:xfrm>
          <a:prstGeom prst="rect">
            <a:avLst/>
          </a:prstGeom>
          <a:noFill/>
          <a:ln/>
        </p:spPr>
        <p:txBody>
          <a:bodyPr wrap="none" lIns="0" tIns="0" rIns="0" bIns="0" rtlCol="0" anchor="t"/>
          <a:lstStyle/>
          <a:p>
            <a:pPr marL="0" indent="0" algn="l">
              <a:lnSpc>
                <a:spcPts val="4650"/>
              </a:lnSpc>
              <a:buNone/>
            </a:pPr>
            <a:r>
              <a:rPr lang="en-US" sz="3700" dirty="0">
                <a:solidFill>
                  <a:srgbClr val="312F2B"/>
                </a:solidFill>
                <a:latin typeface="Gelasio" pitchFamily="34" charset="0"/>
                <a:ea typeface="Gelasio" pitchFamily="34" charset="-122"/>
                <a:cs typeface="Gelasio" pitchFamily="34" charset="-120"/>
              </a:rPr>
              <a:t>Προς μια δίκαιη παγκόσμια τάξη</a:t>
            </a:r>
            <a:endParaRPr lang="en-US" sz="3700" dirty="0"/>
          </a:p>
        </p:txBody>
      </p:sp>
      <p:sp>
        <p:nvSpPr>
          <p:cNvPr id="3" name="Shape 1"/>
          <p:cNvSpPr/>
          <p:nvPr/>
        </p:nvSpPr>
        <p:spPr>
          <a:xfrm>
            <a:off x="666512" y="2070854"/>
            <a:ext cx="4241959" cy="190381"/>
          </a:xfrm>
          <a:prstGeom prst="roundRect">
            <a:avLst>
              <a:gd name="adj" fmla="val 42016"/>
            </a:avLst>
          </a:prstGeom>
          <a:solidFill>
            <a:srgbClr val="E8E8E3"/>
          </a:solidFill>
          <a:ln w="7620">
            <a:solidFill>
              <a:srgbClr val="CECEC9"/>
            </a:solidFill>
            <a:prstDash val="solid"/>
          </a:ln>
        </p:spPr>
      </p:sp>
      <p:sp>
        <p:nvSpPr>
          <p:cNvPr id="4" name="Text 2"/>
          <p:cNvSpPr/>
          <p:nvPr/>
        </p:nvSpPr>
        <p:spPr>
          <a:xfrm>
            <a:off x="666512" y="2546866"/>
            <a:ext cx="2549247" cy="297418"/>
          </a:xfrm>
          <a:prstGeom prst="rect">
            <a:avLst/>
          </a:prstGeom>
          <a:noFill/>
          <a:ln/>
        </p:spPr>
        <p:txBody>
          <a:bodyPr wrap="none" lIns="0" tIns="0" rIns="0" bIns="0" rtlCol="0" anchor="t"/>
          <a:lstStyle/>
          <a:p>
            <a:pPr marL="0" indent="0" algn="l">
              <a:lnSpc>
                <a:spcPts val="2300"/>
              </a:lnSpc>
              <a:buNone/>
            </a:pPr>
            <a:r>
              <a:rPr lang="en-US" sz="1850" dirty="0">
                <a:solidFill>
                  <a:srgbClr val="272525"/>
                </a:solidFill>
                <a:latin typeface="Gelasio" pitchFamily="34" charset="0"/>
                <a:ea typeface="Gelasio" pitchFamily="34" charset="-122"/>
                <a:cs typeface="Gelasio" pitchFamily="34" charset="-120"/>
              </a:rPr>
              <a:t>Σημερινές επιφυλάξεις</a:t>
            </a:r>
            <a:endParaRPr lang="en-US" sz="1850" dirty="0"/>
          </a:p>
        </p:txBody>
      </p:sp>
      <p:sp>
        <p:nvSpPr>
          <p:cNvPr id="5" name="Text 3"/>
          <p:cNvSpPr/>
          <p:nvPr/>
        </p:nvSpPr>
        <p:spPr>
          <a:xfrm>
            <a:off x="666512" y="2958465"/>
            <a:ext cx="4241959" cy="609600"/>
          </a:xfrm>
          <a:prstGeom prst="rect">
            <a:avLst/>
          </a:prstGeom>
          <a:noFill/>
          <a:ln/>
        </p:spPr>
        <p:txBody>
          <a:bodyPr wrap="square" lIns="0" tIns="0" rIns="0" bIns="0" rtlCol="0" anchor="t"/>
          <a:lstStyle/>
          <a:p>
            <a:pPr marL="342900" indent="-342900" algn="l">
              <a:lnSpc>
                <a:spcPts val="2350"/>
              </a:lnSpc>
              <a:buSzPct val="100000"/>
              <a:buChar char="•"/>
            </a:pPr>
            <a:r>
              <a:rPr lang="en-US" sz="1450" dirty="0">
                <a:solidFill>
                  <a:srgbClr val="272525"/>
                </a:solidFill>
                <a:latin typeface="Lato" pitchFamily="34" charset="0"/>
                <a:ea typeface="Lato" pitchFamily="34" charset="-122"/>
                <a:cs typeface="Lato" pitchFamily="34" charset="-120"/>
              </a:rPr>
              <a:t>Τα πλούσια κράτη δεν βοηθούν τα φτωχότερα</a:t>
            </a:r>
            <a:endParaRPr lang="en-US" sz="1450" dirty="0"/>
          </a:p>
        </p:txBody>
      </p:sp>
      <p:sp>
        <p:nvSpPr>
          <p:cNvPr id="6" name="Text 4"/>
          <p:cNvSpPr/>
          <p:nvPr/>
        </p:nvSpPr>
        <p:spPr>
          <a:xfrm>
            <a:off x="666512" y="3634621"/>
            <a:ext cx="4241959" cy="609600"/>
          </a:xfrm>
          <a:prstGeom prst="rect">
            <a:avLst/>
          </a:prstGeom>
          <a:noFill/>
          <a:ln/>
        </p:spPr>
        <p:txBody>
          <a:bodyPr wrap="square" lIns="0" tIns="0" rIns="0" bIns="0" rtlCol="0" anchor="t"/>
          <a:lstStyle/>
          <a:p>
            <a:pPr marL="342900" indent="-342900" algn="l">
              <a:lnSpc>
                <a:spcPts val="2350"/>
              </a:lnSpc>
              <a:buSzPct val="100000"/>
              <a:buChar char="•"/>
            </a:pPr>
            <a:r>
              <a:rPr lang="en-US" sz="1450" dirty="0">
                <a:solidFill>
                  <a:srgbClr val="272525"/>
                </a:solidFill>
                <a:latin typeface="Lato" pitchFamily="34" charset="0"/>
                <a:ea typeface="Lato" pitchFamily="34" charset="-122"/>
                <a:cs typeface="Lato" pitchFamily="34" charset="-120"/>
              </a:rPr>
              <a:t>Ο ΟΗΕ συχνά αδυνατεί να δράσει αποτελεσματικά</a:t>
            </a:r>
            <a:endParaRPr lang="en-US" sz="1450" dirty="0"/>
          </a:p>
        </p:txBody>
      </p:sp>
      <p:sp>
        <p:nvSpPr>
          <p:cNvPr id="7" name="Text 5"/>
          <p:cNvSpPr/>
          <p:nvPr/>
        </p:nvSpPr>
        <p:spPr>
          <a:xfrm>
            <a:off x="666512" y="4310777"/>
            <a:ext cx="4241959" cy="609600"/>
          </a:xfrm>
          <a:prstGeom prst="rect">
            <a:avLst/>
          </a:prstGeom>
          <a:noFill/>
          <a:ln/>
        </p:spPr>
        <p:txBody>
          <a:bodyPr wrap="square" lIns="0" tIns="0" rIns="0" bIns="0" rtlCol="0" anchor="t"/>
          <a:lstStyle/>
          <a:p>
            <a:pPr marL="342900" indent="-342900" algn="l">
              <a:lnSpc>
                <a:spcPts val="2350"/>
              </a:lnSpc>
              <a:buSzPct val="100000"/>
              <a:buChar char="•"/>
            </a:pPr>
            <a:r>
              <a:rPr lang="en-US" sz="1450" dirty="0">
                <a:solidFill>
                  <a:srgbClr val="272525"/>
                </a:solidFill>
                <a:latin typeface="Lato" pitchFamily="34" charset="0"/>
                <a:ea typeface="Lato" pitchFamily="34" charset="-122"/>
                <a:cs typeface="Lato" pitchFamily="34" charset="-120"/>
              </a:rPr>
              <a:t>Τα ανθρώπινα δικαιώματα καταπατούνται ευρέως</a:t>
            </a:r>
            <a:endParaRPr lang="en-US" sz="1450" dirty="0"/>
          </a:p>
        </p:txBody>
      </p:sp>
      <p:sp>
        <p:nvSpPr>
          <p:cNvPr id="8" name="Text 6"/>
          <p:cNvSpPr/>
          <p:nvPr/>
        </p:nvSpPr>
        <p:spPr>
          <a:xfrm>
            <a:off x="666512" y="4986933"/>
            <a:ext cx="4241959" cy="609600"/>
          </a:xfrm>
          <a:prstGeom prst="rect">
            <a:avLst/>
          </a:prstGeom>
          <a:noFill/>
          <a:ln/>
        </p:spPr>
        <p:txBody>
          <a:bodyPr wrap="square" lIns="0" tIns="0" rIns="0" bIns="0" rtlCol="0" anchor="t"/>
          <a:lstStyle/>
          <a:p>
            <a:pPr marL="342900" indent="-342900" algn="l">
              <a:lnSpc>
                <a:spcPts val="2350"/>
              </a:lnSpc>
              <a:buSzPct val="100000"/>
              <a:buChar char="•"/>
            </a:pPr>
            <a:r>
              <a:rPr lang="en-US" sz="1450" dirty="0">
                <a:solidFill>
                  <a:srgbClr val="272525"/>
                </a:solidFill>
                <a:latin typeface="Lato" pitchFamily="34" charset="0"/>
                <a:ea typeface="Lato" pitchFamily="34" charset="-122"/>
                <a:cs typeface="Lato" pitchFamily="34" charset="-120"/>
              </a:rPr>
              <a:t>Οι συγκρούσεις από εθνικισμό και μίσος συνεχίζονται</a:t>
            </a:r>
            <a:endParaRPr lang="en-US" sz="1450" dirty="0"/>
          </a:p>
        </p:txBody>
      </p:sp>
      <p:sp>
        <p:nvSpPr>
          <p:cNvPr id="9" name="Text 7"/>
          <p:cNvSpPr/>
          <p:nvPr/>
        </p:nvSpPr>
        <p:spPr>
          <a:xfrm>
            <a:off x="666512" y="5663089"/>
            <a:ext cx="4241959" cy="609600"/>
          </a:xfrm>
          <a:prstGeom prst="rect">
            <a:avLst/>
          </a:prstGeom>
          <a:noFill/>
          <a:ln/>
        </p:spPr>
        <p:txBody>
          <a:bodyPr wrap="square" lIns="0" tIns="0" rIns="0" bIns="0" rtlCol="0" anchor="t"/>
          <a:lstStyle/>
          <a:p>
            <a:pPr marL="342900" indent="-342900" algn="l">
              <a:lnSpc>
                <a:spcPts val="2350"/>
              </a:lnSpc>
              <a:buSzPct val="100000"/>
              <a:buChar char="•"/>
            </a:pPr>
            <a:r>
              <a:rPr lang="en-US" sz="1450" dirty="0">
                <a:solidFill>
                  <a:srgbClr val="272525"/>
                </a:solidFill>
                <a:latin typeface="Lato" pitchFamily="34" charset="0"/>
                <a:ea typeface="Lato" pitchFamily="34" charset="-122"/>
                <a:cs typeface="Lato" pitchFamily="34" charset="-120"/>
              </a:rPr>
              <a:t>Τα οικονομικά συμφέροντα οδηγούν σε ανταγωνισμούς</a:t>
            </a:r>
            <a:endParaRPr lang="en-US" sz="1450" dirty="0"/>
          </a:p>
        </p:txBody>
      </p:sp>
      <p:sp>
        <p:nvSpPr>
          <p:cNvPr id="10" name="Shape 8"/>
          <p:cNvSpPr/>
          <p:nvPr/>
        </p:nvSpPr>
        <p:spPr>
          <a:xfrm>
            <a:off x="5194102" y="1785223"/>
            <a:ext cx="4242078" cy="190381"/>
          </a:xfrm>
          <a:prstGeom prst="roundRect">
            <a:avLst>
              <a:gd name="adj" fmla="val 42016"/>
            </a:avLst>
          </a:prstGeom>
          <a:solidFill>
            <a:srgbClr val="E8E8E3"/>
          </a:solidFill>
          <a:ln w="7620">
            <a:solidFill>
              <a:srgbClr val="CECEC9"/>
            </a:solidFill>
            <a:prstDash val="solid"/>
          </a:ln>
        </p:spPr>
      </p:sp>
      <p:sp>
        <p:nvSpPr>
          <p:cNvPr id="11" name="Text 9"/>
          <p:cNvSpPr/>
          <p:nvPr/>
        </p:nvSpPr>
        <p:spPr>
          <a:xfrm>
            <a:off x="5194102" y="2261235"/>
            <a:ext cx="2700218" cy="297418"/>
          </a:xfrm>
          <a:prstGeom prst="rect">
            <a:avLst/>
          </a:prstGeom>
          <a:noFill/>
          <a:ln/>
        </p:spPr>
        <p:txBody>
          <a:bodyPr wrap="none" lIns="0" tIns="0" rIns="0" bIns="0" rtlCol="0" anchor="t"/>
          <a:lstStyle/>
          <a:p>
            <a:pPr marL="0" indent="0" algn="l">
              <a:lnSpc>
                <a:spcPts val="2300"/>
              </a:lnSpc>
              <a:buNone/>
            </a:pPr>
            <a:r>
              <a:rPr lang="en-US" sz="1850" dirty="0">
                <a:solidFill>
                  <a:srgbClr val="272525"/>
                </a:solidFill>
                <a:latin typeface="Gelasio" pitchFamily="34" charset="0"/>
                <a:ea typeface="Gelasio" pitchFamily="34" charset="-122"/>
                <a:cs typeface="Gelasio" pitchFamily="34" charset="-120"/>
              </a:rPr>
              <a:t>Αναζήτηση δικαιοσύνης</a:t>
            </a:r>
            <a:endParaRPr lang="en-US" sz="1850" dirty="0"/>
          </a:p>
        </p:txBody>
      </p:sp>
      <p:sp>
        <p:nvSpPr>
          <p:cNvPr id="12" name="Text 10"/>
          <p:cNvSpPr/>
          <p:nvPr/>
        </p:nvSpPr>
        <p:spPr>
          <a:xfrm>
            <a:off x="5194102" y="2672834"/>
            <a:ext cx="4242078" cy="609600"/>
          </a:xfrm>
          <a:prstGeom prst="rect">
            <a:avLst/>
          </a:prstGeom>
          <a:noFill/>
          <a:ln/>
        </p:spPr>
        <p:txBody>
          <a:bodyPr wrap="square" lIns="0" tIns="0" rIns="0" bIns="0" rtlCol="0" anchor="t"/>
          <a:lstStyle/>
          <a:p>
            <a:pPr marL="0" indent="0" algn="l">
              <a:lnSpc>
                <a:spcPts val="2350"/>
              </a:lnSpc>
              <a:buNone/>
            </a:pPr>
            <a:r>
              <a:rPr lang="en-US" sz="1450" dirty="0">
                <a:solidFill>
                  <a:srgbClr val="272525"/>
                </a:solidFill>
                <a:latin typeface="Lato" pitchFamily="34" charset="0"/>
                <a:ea typeface="Lato" pitchFamily="34" charset="-122"/>
                <a:cs typeface="Lato" pitchFamily="34" charset="-120"/>
              </a:rPr>
              <a:t>Έτσι, η αναζήτηση μιας δίκαιης παγκόσμιας τάξης είναι ακόμη ανοιχτή.</a:t>
            </a:r>
            <a:endParaRPr lang="en-US" sz="1450" dirty="0"/>
          </a:p>
        </p:txBody>
      </p:sp>
      <p:sp>
        <p:nvSpPr>
          <p:cNvPr id="13" name="Shape 11"/>
          <p:cNvSpPr/>
          <p:nvPr/>
        </p:nvSpPr>
        <p:spPr>
          <a:xfrm>
            <a:off x="9721810" y="1499592"/>
            <a:ext cx="4242078" cy="190381"/>
          </a:xfrm>
          <a:prstGeom prst="roundRect">
            <a:avLst>
              <a:gd name="adj" fmla="val 42016"/>
            </a:avLst>
          </a:prstGeom>
          <a:solidFill>
            <a:srgbClr val="E8E8E3"/>
          </a:solidFill>
          <a:ln w="7620">
            <a:solidFill>
              <a:srgbClr val="CECEC9"/>
            </a:solidFill>
            <a:prstDash val="solid"/>
          </a:ln>
        </p:spPr>
      </p:sp>
      <p:sp>
        <p:nvSpPr>
          <p:cNvPr id="14" name="Text 12"/>
          <p:cNvSpPr/>
          <p:nvPr/>
        </p:nvSpPr>
        <p:spPr>
          <a:xfrm>
            <a:off x="9721810" y="1975604"/>
            <a:ext cx="2530554" cy="297418"/>
          </a:xfrm>
          <a:prstGeom prst="rect">
            <a:avLst/>
          </a:prstGeom>
          <a:noFill/>
          <a:ln/>
        </p:spPr>
        <p:txBody>
          <a:bodyPr wrap="none" lIns="0" tIns="0" rIns="0" bIns="0" rtlCol="0" anchor="t"/>
          <a:lstStyle/>
          <a:p>
            <a:pPr marL="0" indent="0" algn="l">
              <a:lnSpc>
                <a:spcPts val="2300"/>
              </a:lnSpc>
              <a:buNone/>
            </a:pPr>
            <a:r>
              <a:rPr lang="en-US" sz="1850" dirty="0">
                <a:solidFill>
                  <a:srgbClr val="272525"/>
                </a:solidFill>
                <a:latin typeface="Gelasio" pitchFamily="34" charset="0"/>
                <a:ea typeface="Gelasio" pitchFamily="34" charset="-122"/>
                <a:cs typeface="Gelasio" pitchFamily="34" charset="-120"/>
              </a:rPr>
              <a:t>Προϋποθέσεις ειρήνης</a:t>
            </a:r>
            <a:endParaRPr lang="en-US" sz="1850" dirty="0"/>
          </a:p>
        </p:txBody>
      </p:sp>
      <p:sp>
        <p:nvSpPr>
          <p:cNvPr id="15" name="Text 13"/>
          <p:cNvSpPr/>
          <p:nvPr/>
        </p:nvSpPr>
        <p:spPr>
          <a:xfrm>
            <a:off x="9721810" y="2387203"/>
            <a:ext cx="4242078" cy="914400"/>
          </a:xfrm>
          <a:prstGeom prst="rect">
            <a:avLst/>
          </a:prstGeom>
          <a:noFill/>
          <a:ln/>
        </p:spPr>
        <p:txBody>
          <a:bodyPr wrap="square" lIns="0" tIns="0" rIns="0" bIns="0" rtlCol="0" anchor="t"/>
          <a:lstStyle/>
          <a:p>
            <a:pPr marL="0" indent="0" algn="l">
              <a:lnSpc>
                <a:spcPts val="2350"/>
              </a:lnSpc>
              <a:buNone/>
            </a:pPr>
            <a:r>
              <a:rPr lang="en-US" sz="1450" dirty="0">
                <a:solidFill>
                  <a:srgbClr val="272525"/>
                </a:solidFill>
                <a:latin typeface="Lato" pitchFamily="34" charset="0"/>
                <a:ea typeface="Lato" pitchFamily="34" charset="-122"/>
                <a:cs typeface="Lato" pitchFamily="34" charset="-120"/>
              </a:rPr>
              <a:t>Για να επιτευχθεί ειρήνη, πρέπει πρώτα να οικοδομηθεί περισσότερη δικαιοσύνη και ισότητα σε παγκόσμιο επίπεδο.</a:t>
            </a:r>
            <a:endParaRPr lang="en-US" sz="1450" dirty="0"/>
          </a:p>
        </p:txBody>
      </p:sp>
      <p:sp>
        <p:nvSpPr>
          <p:cNvPr id="16" name="Text 14"/>
          <p:cNvSpPr/>
          <p:nvPr/>
        </p:nvSpPr>
        <p:spPr>
          <a:xfrm>
            <a:off x="666512" y="6486882"/>
            <a:ext cx="13297376" cy="1219200"/>
          </a:xfrm>
          <a:prstGeom prst="rect">
            <a:avLst/>
          </a:prstGeom>
          <a:noFill/>
          <a:ln/>
        </p:spPr>
        <p:txBody>
          <a:bodyPr wrap="square" lIns="0" tIns="0" rIns="0" bIns="0" rtlCol="0" anchor="t"/>
          <a:lstStyle/>
          <a:p>
            <a:pPr marL="0" indent="0" algn="l">
              <a:lnSpc>
                <a:spcPts val="2350"/>
              </a:lnSpc>
              <a:buNone/>
            </a:pPr>
            <a:r>
              <a:rPr lang="en-US" sz="1450" dirty="0">
                <a:solidFill>
                  <a:srgbClr val="272525"/>
                </a:solidFill>
                <a:latin typeface="Lato" pitchFamily="34" charset="0"/>
                <a:ea typeface="Lato" pitchFamily="34" charset="-122"/>
                <a:cs typeface="Lato" pitchFamily="34" charset="-120"/>
              </a:rPr>
              <a:t>Παρόλα αυτά, υπάρχουν επιφυλάξεις, καθώς: Τα πλούσια κράτη δεν βοηθούν τα φτωχότερα, ο ΟΗΕ συχνά αδυνατεί να δράσει αποτελεσματικά, τα ανθρώπινα δικαιώματα καταπατούνται ευρέως, οι συγκρούσεις από εθνικισμό και μίσος συνεχίζονται, τα οικονομικά συμφέροντα οδηγούν σε ανταγωνισμούς. Έτσι, η αναζήτηση μιας δίκαιης παγκόσμιας τάξης είναι ακόμη ανοιχτή. Για να επιτευχθεί ειρήνη, πρέπει πρώτα να οικοδομηθεί περισσότερη δικαιοσύνη και ισότητα σε παγκόσμιο επίπεδο.</a:t>
            </a:r>
            <a:endParaRPr lang="en-US" sz="145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844510"/>
            <a:ext cx="9072205" cy="708779"/>
          </a:xfrm>
          <a:prstGeom prst="rect">
            <a:avLst/>
          </a:prstGeom>
          <a:noFill/>
          <a:ln/>
        </p:spPr>
        <p:txBody>
          <a:bodyPr wrap="none" lIns="0" tIns="0" rIns="0" bIns="0" rtlCol="0" anchor="t"/>
          <a:lstStyle/>
          <a:p>
            <a:pPr marL="0" indent="0" algn="l">
              <a:lnSpc>
                <a:spcPts val="5550"/>
              </a:lnSpc>
              <a:buNone/>
            </a:pPr>
            <a:r>
              <a:rPr lang="en-US" sz="4450" dirty="0">
                <a:solidFill>
                  <a:srgbClr val="312F2B"/>
                </a:solidFill>
                <a:latin typeface="Gelasio" pitchFamily="34" charset="0"/>
                <a:ea typeface="Gelasio" pitchFamily="34" charset="-122"/>
                <a:cs typeface="Gelasio" pitchFamily="34" charset="-120"/>
              </a:rPr>
              <a:t>Οι θεμέλιοι λίθοι της δημοκρατίας</a:t>
            </a:r>
            <a:endParaRPr lang="en-US" sz="4450" dirty="0"/>
          </a:p>
        </p:txBody>
      </p:sp>
      <p:pic>
        <p:nvPicPr>
          <p:cNvPr id="3" name="Image 0" descr="preencoded.png"/>
          <p:cNvPicPr>
            <a:picLocks noChangeAspect="1"/>
          </p:cNvPicPr>
          <p:nvPr/>
        </p:nvPicPr>
        <p:blipFill>
          <a:blip r:embed="rId3"/>
          <a:stretch>
            <a:fillRect/>
          </a:stretch>
        </p:blipFill>
        <p:spPr>
          <a:xfrm>
            <a:off x="2978348" y="2006917"/>
            <a:ext cx="2152055" cy="1306949"/>
          </a:xfrm>
          <a:prstGeom prst="rect">
            <a:avLst/>
          </a:prstGeom>
        </p:spPr>
      </p:pic>
      <p:pic>
        <p:nvPicPr>
          <p:cNvPr id="4" name="Image 1" descr="preencoded.png"/>
          <p:cNvPicPr>
            <a:picLocks noChangeAspect="1"/>
          </p:cNvPicPr>
          <p:nvPr/>
        </p:nvPicPr>
        <p:blipFill>
          <a:blip r:embed="rId4"/>
          <a:stretch>
            <a:fillRect/>
          </a:stretch>
        </p:blipFill>
        <p:spPr>
          <a:xfrm>
            <a:off x="3894892" y="2622947"/>
            <a:ext cx="318968" cy="398621"/>
          </a:xfrm>
          <a:prstGeom prst="rect">
            <a:avLst/>
          </a:prstGeom>
        </p:spPr>
      </p:pic>
      <p:sp>
        <p:nvSpPr>
          <p:cNvPr id="5" name="Text 1"/>
          <p:cNvSpPr/>
          <p:nvPr/>
        </p:nvSpPr>
        <p:spPr>
          <a:xfrm>
            <a:off x="5357217" y="223373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Gelasio" pitchFamily="34" charset="0"/>
                <a:ea typeface="Gelasio" pitchFamily="34" charset="-122"/>
                <a:cs typeface="Gelasio" pitchFamily="34" charset="-120"/>
              </a:rPr>
              <a:t>Δημοκρατία</a:t>
            </a:r>
            <a:endParaRPr lang="en-US" sz="2200" dirty="0"/>
          </a:p>
        </p:txBody>
      </p:sp>
      <p:sp>
        <p:nvSpPr>
          <p:cNvPr id="6" name="Text 2"/>
          <p:cNvSpPr/>
          <p:nvPr/>
        </p:nvSpPr>
        <p:spPr>
          <a:xfrm>
            <a:off x="5357217" y="2724150"/>
            <a:ext cx="4804053"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Θεμελιώνεται στην ελευθερία και την ισότητα</a:t>
            </a:r>
            <a:endParaRPr lang="en-US" sz="1750" dirty="0"/>
          </a:p>
        </p:txBody>
      </p:sp>
      <p:sp>
        <p:nvSpPr>
          <p:cNvPr id="7" name="Shape 3"/>
          <p:cNvSpPr/>
          <p:nvPr/>
        </p:nvSpPr>
        <p:spPr>
          <a:xfrm>
            <a:off x="5187077" y="3326963"/>
            <a:ext cx="8592860" cy="15240"/>
          </a:xfrm>
          <a:prstGeom prst="roundRect">
            <a:avLst>
              <a:gd name="adj" fmla="val 625116"/>
            </a:avLst>
          </a:prstGeom>
          <a:solidFill>
            <a:srgbClr val="CECEC9"/>
          </a:solidFill>
          <a:ln/>
        </p:spPr>
      </p:sp>
      <p:pic>
        <p:nvPicPr>
          <p:cNvPr id="8" name="Image 2" descr="preencoded.png"/>
          <p:cNvPicPr>
            <a:picLocks noChangeAspect="1"/>
          </p:cNvPicPr>
          <p:nvPr/>
        </p:nvPicPr>
        <p:blipFill>
          <a:blip r:embed="rId5"/>
          <a:stretch>
            <a:fillRect/>
          </a:stretch>
        </p:blipFill>
        <p:spPr>
          <a:xfrm>
            <a:off x="1902381" y="3370540"/>
            <a:ext cx="4304109" cy="1306949"/>
          </a:xfrm>
          <a:prstGeom prst="rect">
            <a:avLst/>
          </a:prstGeom>
        </p:spPr>
      </p:pic>
      <p:pic>
        <p:nvPicPr>
          <p:cNvPr id="9" name="Image 3" descr="preencoded.png"/>
          <p:cNvPicPr>
            <a:picLocks noChangeAspect="1"/>
          </p:cNvPicPr>
          <p:nvPr/>
        </p:nvPicPr>
        <p:blipFill>
          <a:blip r:embed="rId6"/>
          <a:stretch>
            <a:fillRect/>
          </a:stretch>
        </p:blipFill>
        <p:spPr>
          <a:xfrm>
            <a:off x="3894892" y="3824645"/>
            <a:ext cx="318968" cy="398621"/>
          </a:xfrm>
          <a:prstGeom prst="rect">
            <a:avLst/>
          </a:prstGeom>
        </p:spPr>
      </p:pic>
      <p:sp>
        <p:nvSpPr>
          <p:cNvPr id="10" name="Text 4"/>
          <p:cNvSpPr/>
          <p:nvPr/>
        </p:nvSpPr>
        <p:spPr>
          <a:xfrm>
            <a:off x="6433304" y="359735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Gelasio" pitchFamily="34" charset="0"/>
                <a:ea typeface="Gelasio" pitchFamily="34" charset="-122"/>
                <a:cs typeface="Gelasio" pitchFamily="34" charset="-120"/>
              </a:rPr>
              <a:t>Ελευθερία</a:t>
            </a:r>
            <a:endParaRPr lang="en-US" sz="2200" dirty="0"/>
          </a:p>
        </p:txBody>
      </p:sp>
      <p:sp>
        <p:nvSpPr>
          <p:cNvPr id="11" name="Text 5"/>
          <p:cNvSpPr/>
          <p:nvPr/>
        </p:nvSpPr>
        <p:spPr>
          <a:xfrm>
            <a:off x="6433304" y="4087773"/>
            <a:ext cx="3147536"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Αρνητική και θετική διάσταση</a:t>
            </a:r>
            <a:endParaRPr lang="en-US" sz="1750" dirty="0"/>
          </a:p>
        </p:txBody>
      </p:sp>
      <p:sp>
        <p:nvSpPr>
          <p:cNvPr id="12" name="Shape 6"/>
          <p:cNvSpPr/>
          <p:nvPr/>
        </p:nvSpPr>
        <p:spPr>
          <a:xfrm>
            <a:off x="6263164" y="4690586"/>
            <a:ext cx="7516773" cy="15240"/>
          </a:xfrm>
          <a:prstGeom prst="roundRect">
            <a:avLst>
              <a:gd name="adj" fmla="val 625116"/>
            </a:avLst>
          </a:prstGeom>
          <a:solidFill>
            <a:srgbClr val="CECEC9"/>
          </a:solidFill>
          <a:ln/>
        </p:spPr>
      </p:sp>
      <p:pic>
        <p:nvPicPr>
          <p:cNvPr id="13" name="Image 4" descr="preencoded.png"/>
          <p:cNvPicPr>
            <a:picLocks noChangeAspect="1"/>
          </p:cNvPicPr>
          <p:nvPr/>
        </p:nvPicPr>
        <p:blipFill>
          <a:blip r:embed="rId7"/>
          <a:stretch>
            <a:fillRect/>
          </a:stretch>
        </p:blipFill>
        <p:spPr>
          <a:xfrm>
            <a:off x="826294" y="4734163"/>
            <a:ext cx="6456164" cy="1306949"/>
          </a:xfrm>
          <a:prstGeom prst="rect">
            <a:avLst/>
          </a:prstGeom>
        </p:spPr>
      </p:pic>
      <p:pic>
        <p:nvPicPr>
          <p:cNvPr id="14" name="Image 5" descr="preencoded.png"/>
          <p:cNvPicPr>
            <a:picLocks noChangeAspect="1"/>
          </p:cNvPicPr>
          <p:nvPr/>
        </p:nvPicPr>
        <p:blipFill>
          <a:blip r:embed="rId8"/>
          <a:stretch>
            <a:fillRect/>
          </a:stretch>
        </p:blipFill>
        <p:spPr>
          <a:xfrm>
            <a:off x="3894773" y="5188268"/>
            <a:ext cx="318968" cy="398621"/>
          </a:xfrm>
          <a:prstGeom prst="rect">
            <a:avLst/>
          </a:prstGeom>
        </p:spPr>
      </p:pic>
      <p:sp>
        <p:nvSpPr>
          <p:cNvPr id="15" name="Text 7"/>
          <p:cNvSpPr/>
          <p:nvPr/>
        </p:nvSpPr>
        <p:spPr>
          <a:xfrm>
            <a:off x="7509272" y="496097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Gelasio" pitchFamily="34" charset="0"/>
                <a:ea typeface="Gelasio" pitchFamily="34" charset="-122"/>
                <a:cs typeface="Gelasio" pitchFamily="34" charset="-120"/>
              </a:rPr>
              <a:t>Ισότητα</a:t>
            </a:r>
            <a:endParaRPr lang="en-US" sz="2200" dirty="0"/>
          </a:p>
        </p:txBody>
      </p:sp>
      <p:sp>
        <p:nvSpPr>
          <p:cNvPr id="16" name="Text 8"/>
          <p:cNvSpPr/>
          <p:nvPr/>
        </p:nvSpPr>
        <p:spPr>
          <a:xfrm>
            <a:off x="7509272" y="5451396"/>
            <a:ext cx="3949303"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Εξισωτισμός και άρση εκμετάλλευσης</a:t>
            </a:r>
            <a:endParaRPr lang="en-US" sz="1750" dirty="0"/>
          </a:p>
        </p:txBody>
      </p:sp>
      <p:sp>
        <p:nvSpPr>
          <p:cNvPr id="17" name="Text 9"/>
          <p:cNvSpPr/>
          <p:nvPr/>
        </p:nvSpPr>
        <p:spPr>
          <a:xfrm>
            <a:off x="793790" y="6296263"/>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Οι θεμέλιοι λίθοι της δημοκρατίας είναι η ελευθερία και η ισότητα. Ένα από τα πιο σημαντικά ερωτήματα στην πολιτική φιλοσοφία είναι πώς μπορούν να συνδυαστούν αυτές οι δύο αξίες. Ωστόσο, πριν απαντήσουμε, πρέπει να κατανοήσουμε τι ακριβώς σημαίνουν.</a:t>
            </a:r>
            <a:endParaRPr lang="en-US" sz="175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867972"/>
            <a:ext cx="7711797" cy="708779"/>
          </a:xfrm>
          <a:prstGeom prst="rect">
            <a:avLst/>
          </a:prstGeom>
          <a:noFill/>
          <a:ln/>
        </p:spPr>
        <p:txBody>
          <a:bodyPr wrap="none" lIns="0" tIns="0" rIns="0" bIns="0" rtlCol="0" anchor="t"/>
          <a:lstStyle/>
          <a:p>
            <a:pPr marL="0" indent="0" algn="l">
              <a:lnSpc>
                <a:spcPts val="5550"/>
              </a:lnSpc>
              <a:buNone/>
            </a:pPr>
            <a:r>
              <a:rPr lang="en-US" sz="4450" dirty="0">
                <a:solidFill>
                  <a:srgbClr val="312F2B"/>
                </a:solidFill>
                <a:latin typeface="Gelasio" pitchFamily="34" charset="0"/>
                <a:ea typeface="Gelasio" pitchFamily="34" charset="-122"/>
                <a:cs typeface="Gelasio" pitchFamily="34" charset="-120"/>
              </a:rPr>
              <a:t>Η διττή φύση της ελευθερίας</a:t>
            </a:r>
            <a:endParaRPr lang="en-US" sz="4450" dirty="0"/>
          </a:p>
        </p:txBody>
      </p:sp>
      <p:sp>
        <p:nvSpPr>
          <p:cNvPr id="3" name="Text 1"/>
          <p:cNvSpPr/>
          <p:nvPr/>
        </p:nvSpPr>
        <p:spPr>
          <a:xfrm>
            <a:off x="793790" y="314372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12F2B"/>
                </a:solidFill>
                <a:latin typeface="Gelasio" pitchFamily="34" charset="0"/>
                <a:ea typeface="Gelasio" pitchFamily="34" charset="-122"/>
                <a:cs typeface="Gelasio" pitchFamily="34" charset="-120"/>
              </a:rPr>
              <a:t>Αρνητική Ελευθερία</a:t>
            </a:r>
            <a:endParaRPr lang="en-US" sz="2200" dirty="0"/>
          </a:p>
        </p:txBody>
      </p:sp>
      <p:sp>
        <p:nvSpPr>
          <p:cNvPr id="4" name="Text 2"/>
          <p:cNvSpPr/>
          <p:nvPr/>
        </p:nvSpPr>
        <p:spPr>
          <a:xfrm>
            <a:off x="793790" y="3724870"/>
            <a:ext cx="6244709"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Η ελευθερία μπορεί να οριστεί αρνητικά, ως απουσία εμποδίων και καταναγκασμού. Αυτή η διάσταση προστατεύει το άτομο από επεμβάσεις στη ζωή του.</a:t>
            </a:r>
            <a:endParaRPr lang="en-US" sz="1750" dirty="0"/>
          </a:p>
        </p:txBody>
      </p:sp>
      <p:sp>
        <p:nvSpPr>
          <p:cNvPr id="5" name="Text 3"/>
          <p:cNvSpPr/>
          <p:nvPr/>
        </p:nvSpPr>
        <p:spPr>
          <a:xfrm>
            <a:off x="7599521" y="314372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12F2B"/>
                </a:solidFill>
                <a:latin typeface="Gelasio" pitchFamily="34" charset="0"/>
                <a:ea typeface="Gelasio" pitchFamily="34" charset="-122"/>
                <a:cs typeface="Gelasio" pitchFamily="34" charset="-120"/>
              </a:rPr>
              <a:t>Θετική Ελευθερία</a:t>
            </a:r>
            <a:endParaRPr lang="en-US" sz="2200" dirty="0"/>
          </a:p>
        </p:txBody>
      </p:sp>
      <p:sp>
        <p:nvSpPr>
          <p:cNvPr id="6" name="Text 4"/>
          <p:cNvSpPr/>
          <p:nvPr/>
        </p:nvSpPr>
        <p:spPr>
          <a:xfrm>
            <a:off x="7599521" y="3724870"/>
            <a:ext cx="6244709" cy="145161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Η ελευθερία μπορεί επίσης να οριστεί θετικά, ως η ικανότητα του ανθρώπου να καθορίζει τη ζωή του αυτόνομα. Αυτή η διάσταση υποχρεώνει την κοινωνία να στηρίζει τα άτομα για να αναπτύξουν τις δυνατότητές τους.</a:t>
            </a:r>
            <a:endParaRPr lang="en-US" sz="1750" dirty="0"/>
          </a:p>
        </p:txBody>
      </p:sp>
      <p:sp>
        <p:nvSpPr>
          <p:cNvPr id="7" name="Text 5"/>
          <p:cNvSpPr/>
          <p:nvPr/>
        </p:nvSpPr>
        <p:spPr>
          <a:xfrm>
            <a:off x="793790" y="5635704"/>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Το ίδιο διττό νόημα υπάρχει και στα ανθρώπινα δικαιώματα, τα οποία προστατεύουν τόσο από επεμβάσεις στη ζωή μας όσο και υποχρεώνουν την κοινωνία να στηρίζει τα άτομα για να αναπτύξουν τις δυνατότητές τους.</a:t>
            </a:r>
            <a:endParaRPr lang="en-US" sz="175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756999"/>
            <a:ext cx="6967895" cy="708779"/>
          </a:xfrm>
          <a:prstGeom prst="rect">
            <a:avLst/>
          </a:prstGeom>
          <a:noFill/>
          <a:ln/>
        </p:spPr>
        <p:txBody>
          <a:bodyPr wrap="none" lIns="0" tIns="0" rIns="0" bIns="0" rtlCol="0" anchor="t"/>
          <a:lstStyle/>
          <a:p>
            <a:pPr marL="0" indent="0" algn="l">
              <a:lnSpc>
                <a:spcPts val="5550"/>
              </a:lnSpc>
              <a:buNone/>
            </a:pPr>
            <a:r>
              <a:rPr lang="en-US" sz="4450" dirty="0">
                <a:solidFill>
                  <a:srgbClr val="312F2B"/>
                </a:solidFill>
                <a:latin typeface="Gelasio" pitchFamily="34" charset="0"/>
                <a:ea typeface="Gelasio" pitchFamily="34" charset="-122"/>
                <a:cs typeface="Gelasio" pitchFamily="34" charset="-120"/>
              </a:rPr>
              <a:t>Οι δύο όψεις της ισότητας</a:t>
            </a:r>
            <a:endParaRPr lang="en-US" sz="4450" dirty="0"/>
          </a:p>
        </p:txBody>
      </p:sp>
      <p:sp>
        <p:nvSpPr>
          <p:cNvPr id="4" name="Shape 1"/>
          <p:cNvSpPr/>
          <p:nvPr/>
        </p:nvSpPr>
        <p:spPr>
          <a:xfrm>
            <a:off x="6280190" y="1805940"/>
            <a:ext cx="7556421" cy="1685092"/>
          </a:xfrm>
          <a:prstGeom prst="roundRect">
            <a:avLst>
              <a:gd name="adj" fmla="val 5654"/>
            </a:avLst>
          </a:prstGeom>
          <a:solidFill>
            <a:srgbClr val="E8E8E3"/>
          </a:solidFill>
          <a:ln w="7620">
            <a:solidFill>
              <a:srgbClr val="CECEC9"/>
            </a:solidFill>
            <a:prstDash val="solid"/>
          </a:ln>
        </p:spPr>
      </p:sp>
      <p:sp>
        <p:nvSpPr>
          <p:cNvPr id="5" name="Text 2"/>
          <p:cNvSpPr/>
          <p:nvPr/>
        </p:nvSpPr>
        <p:spPr>
          <a:xfrm>
            <a:off x="6514624" y="204037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Gelasio" pitchFamily="34" charset="0"/>
                <a:ea typeface="Gelasio" pitchFamily="34" charset="-122"/>
                <a:cs typeface="Gelasio" pitchFamily="34" charset="-120"/>
              </a:rPr>
              <a:t>Απλός Εξισωτισμός</a:t>
            </a:r>
            <a:endParaRPr lang="en-US" sz="2200" dirty="0"/>
          </a:p>
        </p:txBody>
      </p:sp>
      <p:sp>
        <p:nvSpPr>
          <p:cNvPr id="6" name="Text 3"/>
          <p:cNvSpPr/>
          <p:nvPr/>
        </p:nvSpPr>
        <p:spPr>
          <a:xfrm>
            <a:off x="6514624" y="2530793"/>
            <a:ext cx="7087553"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Η ισότητα μπορεί να νοηθεί ως μια κατάσταση όπου όλοι κατέχουν περίπου τα ίδια, με έμφαση στην ομοιομορφία των συνθηκών.</a:t>
            </a:r>
            <a:endParaRPr lang="en-US" sz="1750" dirty="0"/>
          </a:p>
        </p:txBody>
      </p:sp>
      <p:sp>
        <p:nvSpPr>
          <p:cNvPr id="7" name="Shape 4"/>
          <p:cNvSpPr/>
          <p:nvPr/>
        </p:nvSpPr>
        <p:spPr>
          <a:xfrm>
            <a:off x="6280190" y="3717846"/>
            <a:ext cx="7556421" cy="2047994"/>
          </a:xfrm>
          <a:prstGeom prst="roundRect">
            <a:avLst>
              <a:gd name="adj" fmla="val 4652"/>
            </a:avLst>
          </a:prstGeom>
          <a:solidFill>
            <a:srgbClr val="E8E8E3"/>
          </a:solidFill>
          <a:ln w="7620">
            <a:solidFill>
              <a:srgbClr val="CECEC9"/>
            </a:solidFill>
            <a:prstDash val="solid"/>
          </a:ln>
        </p:spPr>
      </p:sp>
      <p:sp>
        <p:nvSpPr>
          <p:cNvPr id="8" name="Text 5"/>
          <p:cNvSpPr/>
          <p:nvPr/>
        </p:nvSpPr>
        <p:spPr>
          <a:xfrm>
            <a:off x="6514624" y="395228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Gelasio" pitchFamily="34" charset="0"/>
                <a:ea typeface="Gelasio" pitchFamily="34" charset="-122"/>
                <a:cs typeface="Gelasio" pitchFamily="34" charset="-120"/>
              </a:rPr>
              <a:t>Άρση Ανισοτήτων</a:t>
            </a:r>
            <a:endParaRPr lang="en-US" sz="2200" dirty="0"/>
          </a:p>
        </p:txBody>
      </p:sp>
      <p:sp>
        <p:nvSpPr>
          <p:cNvPr id="9" name="Text 6"/>
          <p:cNvSpPr/>
          <p:nvPr/>
        </p:nvSpPr>
        <p:spPr>
          <a:xfrm>
            <a:off x="6514624" y="4442698"/>
            <a:ext cx="7087553"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Η ισότητα μπορεί επίσης να νοηθεί ως προσπάθεια να εξαλειφθεί η εκμετάλλευση και οι ανισότητες μέσω αλλαγών στις κοινωνικές και οικονομικές δομές.</a:t>
            </a:r>
            <a:endParaRPr lang="en-US" sz="1750" dirty="0"/>
          </a:p>
        </p:txBody>
      </p:sp>
      <p:sp>
        <p:nvSpPr>
          <p:cNvPr id="10" name="Text 7"/>
          <p:cNvSpPr/>
          <p:nvPr/>
        </p:nvSpPr>
        <p:spPr>
          <a:xfrm>
            <a:off x="6280190" y="6020991"/>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Η ισότητα επίσης έχει δύο όψεις: είτε ως απλός εξισωτισμός, όπου όλοι κατέχουν περίπου τα ίδια, είτε ως προσπάθεια να εξαλειφθεί η εκμετάλλευση και οι ανισότητες μέσω αλλαγών στις κοινωνικές και οικονομικές δομές.</a:t>
            </a:r>
            <a:endParaRPr lang="en-US" sz="175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01370" y="804386"/>
            <a:ext cx="7714059" cy="1276826"/>
          </a:xfrm>
          <a:prstGeom prst="rect">
            <a:avLst/>
          </a:prstGeom>
          <a:noFill/>
          <a:ln/>
        </p:spPr>
        <p:txBody>
          <a:bodyPr wrap="square" lIns="0" tIns="0" rIns="0" bIns="0" rtlCol="0" anchor="t"/>
          <a:lstStyle/>
          <a:p>
            <a:pPr marL="0" indent="0" algn="l">
              <a:lnSpc>
                <a:spcPts val="5000"/>
              </a:lnSpc>
              <a:buNone/>
            </a:pPr>
            <a:r>
              <a:rPr lang="en-US" sz="4000" dirty="0">
                <a:solidFill>
                  <a:srgbClr val="312F2B"/>
                </a:solidFill>
                <a:latin typeface="Gelasio" pitchFamily="34" charset="0"/>
                <a:ea typeface="Gelasio" pitchFamily="34" charset="-122"/>
                <a:cs typeface="Gelasio" pitchFamily="34" charset="-120"/>
              </a:rPr>
              <a:t>Νεοφιλελεύθερες αντιλήψεις για την ελευθερία</a:t>
            </a:r>
            <a:endParaRPr lang="en-US" sz="4000" dirty="0"/>
          </a:p>
        </p:txBody>
      </p:sp>
      <p:sp>
        <p:nvSpPr>
          <p:cNvPr id="4" name="Shape 1"/>
          <p:cNvSpPr/>
          <p:nvPr/>
        </p:nvSpPr>
        <p:spPr>
          <a:xfrm>
            <a:off x="6201370" y="2617351"/>
            <a:ext cx="459581" cy="459581"/>
          </a:xfrm>
          <a:prstGeom prst="roundRect">
            <a:avLst>
              <a:gd name="adj" fmla="val 18671"/>
            </a:avLst>
          </a:prstGeom>
          <a:solidFill>
            <a:srgbClr val="E8E8E3"/>
          </a:solidFill>
          <a:ln w="7620">
            <a:solidFill>
              <a:srgbClr val="CECEC9"/>
            </a:solidFill>
            <a:prstDash val="solid"/>
          </a:ln>
        </p:spPr>
      </p:sp>
      <p:pic>
        <p:nvPicPr>
          <p:cNvPr id="5" name="Image 1" descr="preencoded.png"/>
          <p:cNvPicPr>
            <a:picLocks noChangeAspect="1"/>
          </p:cNvPicPr>
          <p:nvPr/>
        </p:nvPicPr>
        <p:blipFill>
          <a:blip r:embed="rId4"/>
          <a:stretch>
            <a:fillRect/>
          </a:stretch>
        </p:blipFill>
        <p:spPr>
          <a:xfrm>
            <a:off x="6277987" y="2655630"/>
            <a:ext cx="306348" cy="383024"/>
          </a:xfrm>
          <a:prstGeom prst="rect">
            <a:avLst/>
          </a:prstGeom>
        </p:spPr>
      </p:pic>
      <p:sp>
        <p:nvSpPr>
          <p:cNvPr id="6" name="Text 2"/>
          <p:cNvSpPr/>
          <p:nvPr/>
        </p:nvSpPr>
        <p:spPr>
          <a:xfrm>
            <a:off x="6865144" y="2617351"/>
            <a:ext cx="3091220" cy="638413"/>
          </a:xfrm>
          <a:prstGeom prst="rect">
            <a:avLst/>
          </a:prstGeom>
          <a:noFill/>
          <a:ln/>
        </p:spPr>
        <p:txBody>
          <a:bodyPr wrap="square" lIns="0" tIns="0" rIns="0" bIns="0" rtlCol="0" anchor="t"/>
          <a:lstStyle/>
          <a:p>
            <a:pPr marL="0" indent="0" algn="l">
              <a:lnSpc>
                <a:spcPts val="2500"/>
              </a:lnSpc>
              <a:buNone/>
            </a:pPr>
            <a:r>
              <a:rPr lang="en-US" sz="2000" dirty="0">
                <a:solidFill>
                  <a:srgbClr val="272525"/>
                </a:solidFill>
                <a:latin typeface="Gelasio" pitchFamily="34" charset="0"/>
                <a:ea typeface="Gelasio" pitchFamily="34" charset="-122"/>
                <a:cs typeface="Gelasio" pitchFamily="34" charset="-120"/>
              </a:rPr>
              <a:t>Έμφαση στην αρνητική ελευθερία</a:t>
            </a:r>
            <a:endParaRPr lang="en-US" sz="2000" dirty="0"/>
          </a:p>
        </p:txBody>
      </p:sp>
      <p:sp>
        <p:nvSpPr>
          <p:cNvPr id="7" name="Text 3"/>
          <p:cNvSpPr/>
          <p:nvPr/>
        </p:nvSpPr>
        <p:spPr>
          <a:xfrm>
            <a:off x="6865144" y="3378279"/>
            <a:ext cx="3091220" cy="980480"/>
          </a:xfrm>
          <a:prstGeom prst="rect">
            <a:avLst/>
          </a:prstGeom>
          <a:noFill/>
          <a:ln/>
        </p:spPr>
        <p:txBody>
          <a:bodyPr wrap="square" lIns="0" tIns="0" rIns="0" bIns="0" rtlCol="0" anchor="t"/>
          <a:lstStyle/>
          <a:p>
            <a:pPr marL="0" indent="0" algn="l">
              <a:lnSpc>
                <a:spcPts val="2550"/>
              </a:lnSpc>
              <a:buNone/>
            </a:pPr>
            <a:r>
              <a:rPr lang="en-US" sz="1600" dirty="0">
                <a:solidFill>
                  <a:srgbClr val="272525"/>
                </a:solidFill>
                <a:latin typeface="Lato" pitchFamily="34" charset="0"/>
                <a:ea typeface="Lato" pitchFamily="34" charset="-122"/>
                <a:cs typeface="Lato" pitchFamily="34" charset="-120"/>
              </a:rPr>
              <a:t>Οι νεοφιλελεύθερες αντιλήψεις τονίζουν μόνο την αρνητική διάσταση της ελευθερίας.</a:t>
            </a:r>
            <a:endParaRPr lang="en-US" sz="1600" dirty="0"/>
          </a:p>
        </p:txBody>
      </p:sp>
      <p:sp>
        <p:nvSpPr>
          <p:cNvPr id="8" name="Shape 4"/>
          <p:cNvSpPr/>
          <p:nvPr/>
        </p:nvSpPr>
        <p:spPr>
          <a:xfrm>
            <a:off x="10160556" y="2617351"/>
            <a:ext cx="459581" cy="459581"/>
          </a:xfrm>
          <a:prstGeom prst="roundRect">
            <a:avLst>
              <a:gd name="adj" fmla="val 18671"/>
            </a:avLst>
          </a:prstGeom>
          <a:solidFill>
            <a:srgbClr val="E8E8E3"/>
          </a:solidFill>
          <a:ln w="7620">
            <a:solidFill>
              <a:srgbClr val="CECEC9"/>
            </a:solidFill>
            <a:prstDash val="solid"/>
          </a:ln>
        </p:spPr>
      </p:sp>
      <p:pic>
        <p:nvPicPr>
          <p:cNvPr id="9" name="Image 2" descr="preencoded.png"/>
          <p:cNvPicPr>
            <a:picLocks noChangeAspect="1"/>
          </p:cNvPicPr>
          <p:nvPr/>
        </p:nvPicPr>
        <p:blipFill>
          <a:blip r:embed="rId5"/>
          <a:stretch>
            <a:fillRect/>
          </a:stretch>
        </p:blipFill>
        <p:spPr>
          <a:xfrm>
            <a:off x="10237172" y="2655630"/>
            <a:ext cx="306348" cy="383024"/>
          </a:xfrm>
          <a:prstGeom prst="rect">
            <a:avLst/>
          </a:prstGeom>
        </p:spPr>
      </p:pic>
      <p:sp>
        <p:nvSpPr>
          <p:cNvPr id="10" name="Text 5"/>
          <p:cNvSpPr/>
          <p:nvPr/>
        </p:nvSpPr>
        <p:spPr>
          <a:xfrm>
            <a:off x="10824329" y="2617351"/>
            <a:ext cx="3091220" cy="638413"/>
          </a:xfrm>
          <a:prstGeom prst="rect">
            <a:avLst/>
          </a:prstGeom>
          <a:noFill/>
          <a:ln/>
        </p:spPr>
        <p:txBody>
          <a:bodyPr wrap="square" lIns="0" tIns="0" rIns="0" bIns="0" rtlCol="0" anchor="t"/>
          <a:lstStyle/>
          <a:p>
            <a:pPr marL="0" indent="0" algn="l">
              <a:lnSpc>
                <a:spcPts val="2500"/>
              </a:lnSpc>
              <a:buNone/>
            </a:pPr>
            <a:r>
              <a:rPr lang="en-US" sz="2000" dirty="0">
                <a:solidFill>
                  <a:srgbClr val="272525"/>
                </a:solidFill>
                <a:latin typeface="Gelasio" pitchFamily="34" charset="0"/>
                <a:ea typeface="Gelasio" pitchFamily="34" charset="-122"/>
                <a:cs typeface="Gelasio" pitchFamily="34" charset="-120"/>
              </a:rPr>
              <a:t>Περιορισμένος ρόλος του κράτους</a:t>
            </a:r>
            <a:endParaRPr lang="en-US" sz="2000" dirty="0"/>
          </a:p>
        </p:txBody>
      </p:sp>
      <p:sp>
        <p:nvSpPr>
          <p:cNvPr id="11" name="Text 6"/>
          <p:cNvSpPr/>
          <p:nvPr/>
        </p:nvSpPr>
        <p:spPr>
          <a:xfrm>
            <a:off x="10824329" y="3378279"/>
            <a:ext cx="3091220" cy="980480"/>
          </a:xfrm>
          <a:prstGeom prst="rect">
            <a:avLst/>
          </a:prstGeom>
          <a:noFill/>
          <a:ln/>
        </p:spPr>
        <p:txBody>
          <a:bodyPr wrap="square" lIns="0" tIns="0" rIns="0" bIns="0" rtlCol="0" anchor="t"/>
          <a:lstStyle/>
          <a:p>
            <a:pPr marL="0" indent="0" algn="l">
              <a:lnSpc>
                <a:spcPts val="2550"/>
              </a:lnSpc>
              <a:buNone/>
            </a:pPr>
            <a:r>
              <a:rPr lang="en-US" sz="1600" dirty="0">
                <a:solidFill>
                  <a:srgbClr val="272525"/>
                </a:solidFill>
                <a:latin typeface="Lato" pitchFamily="34" charset="0"/>
                <a:ea typeface="Lato" pitchFamily="34" charset="-122"/>
                <a:cs typeface="Lato" pitchFamily="34" charset="-120"/>
              </a:rPr>
              <a:t>Περιορίζουν το ρόλο του κράτους στη διασφάλιση των ατομικών δικαιωμάτων.</a:t>
            </a:r>
            <a:endParaRPr lang="en-US" sz="1600" dirty="0"/>
          </a:p>
        </p:txBody>
      </p:sp>
      <p:sp>
        <p:nvSpPr>
          <p:cNvPr id="12" name="Shape 7"/>
          <p:cNvSpPr/>
          <p:nvPr/>
        </p:nvSpPr>
        <p:spPr>
          <a:xfrm>
            <a:off x="6201370" y="4792742"/>
            <a:ext cx="459581" cy="459581"/>
          </a:xfrm>
          <a:prstGeom prst="roundRect">
            <a:avLst>
              <a:gd name="adj" fmla="val 18671"/>
            </a:avLst>
          </a:prstGeom>
          <a:solidFill>
            <a:srgbClr val="E8E8E3"/>
          </a:solidFill>
          <a:ln w="7620">
            <a:solidFill>
              <a:srgbClr val="CECEC9"/>
            </a:solidFill>
            <a:prstDash val="solid"/>
          </a:ln>
        </p:spPr>
      </p:sp>
      <p:pic>
        <p:nvPicPr>
          <p:cNvPr id="13" name="Image 3" descr="preencoded.png"/>
          <p:cNvPicPr>
            <a:picLocks noChangeAspect="1"/>
          </p:cNvPicPr>
          <p:nvPr/>
        </p:nvPicPr>
        <p:blipFill>
          <a:blip r:embed="rId6"/>
          <a:stretch>
            <a:fillRect/>
          </a:stretch>
        </p:blipFill>
        <p:spPr>
          <a:xfrm>
            <a:off x="6277987" y="4831020"/>
            <a:ext cx="306348" cy="383024"/>
          </a:xfrm>
          <a:prstGeom prst="rect">
            <a:avLst/>
          </a:prstGeom>
        </p:spPr>
      </p:pic>
      <p:sp>
        <p:nvSpPr>
          <p:cNvPr id="14" name="Text 8"/>
          <p:cNvSpPr/>
          <p:nvPr/>
        </p:nvSpPr>
        <p:spPr>
          <a:xfrm>
            <a:off x="6865144" y="4792742"/>
            <a:ext cx="3084314" cy="319207"/>
          </a:xfrm>
          <a:prstGeom prst="rect">
            <a:avLst/>
          </a:prstGeom>
          <a:noFill/>
          <a:ln/>
        </p:spPr>
        <p:txBody>
          <a:bodyPr wrap="none" lIns="0" tIns="0" rIns="0" bIns="0" rtlCol="0" anchor="t"/>
          <a:lstStyle/>
          <a:p>
            <a:pPr marL="0" indent="0" algn="l">
              <a:lnSpc>
                <a:spcPts val="2500"/>
              </a:lnSpc>
              <a:buNone/>
            </a:pPr>
            <a:r>
              <a:rPr lang="en-US" sz="2000" dirty="0">
                <a:solidFill>
                  <a:srgbClr val="272525"/>
                </a:solidFill>
                <a:latin typeface="Gelasio" pitchFamily="34" charset="0"/>
                <a:ea typeface="Gelasio" pitchFamily="34" charset="-122"/>
                <a:cs typeface="Gelasio" pitchFamily="34" charset="-120"/>
              </a:rPr>
              <a:t>Αποδοχή των ανισοτήτων</a:t>
            </a:r>
            <a:endParaRPr lang="en-US" sz="2000" dirty="0"/>
          </a:p>
        </p:txBody>
      </p:sp>
      <p:sp>
        <p:nvSpPr>
          <p:cNvPr id="15" name="Text 9"/>
          <p:cNvSpPr/>
          <p:nvPr/>
        </p:nvSpPr>
        <p:spPr>
          <a:xfrm>
            <a:off x="6865144" y="5234464"/>
            <a:ext cx="7050286" cy="653653"/>
          </a:xfrm>
          <a:prstGeom prst="rect">
            <a:avLst/>
          </a:prstGeom>
          <a:noFill/>
          <a:ln/>
        </p:spPr>
        <p:txBody>
          <a:bodyPr wrap="square" lIns="0" tIns="0" rIns="0" bIns="0" rtlCol="0" anchor="t"/>
          <a:lstStyle/>
          <a:p>
            <a:pPr marL="0" indent="0" algn="l">
              <a:lnSpc>
                <a:spcPts val="2550"/>
              </a:lnSpc>
              <a:buNone/>
            </a:pPr>
            <a:r>
              <a:rPr lang="en-US" sz="1600" dirty="0">
                <a:solidFill>
                  <a:srgbClr val="272525"/>
                </a:solidFill>
                <a:latin typeface="Lato" pitchFamily="34" charset="0"/>
                <a:ea typeface="Lato" pitchFamily="34" charset="-122"/>
                <a:cs typeface="Lato" pitchFamily="34" charset="-120"/>
              </a:rPr>
              <a:t>Θεωρούν ότι οι ανισότητες στην καπιταλιστική οικονομία είναι φυσικές και αναπόφευκτες.</a:t>
            </a:r>
            <a:endParaRPr lang="en-US" sz="1600" dirty="0"/>
          </a:p>
        </p:txBody>
      </p:sp>
      <p:sp>
        <p:nvSpPr>
          <p:cNvPr id="16" name="Text 10"/>
          <p:cNvSpPr/>
          <p:nvPr/>
        </p:nvSpPr>
        <p:spPr>
          <a:xfrm>
            <a:off x="6201370" y="6117908"/>
            <a:ext cx="7714059" cy="1307306"/>
          </a:xfrm>
          <a:prstGeom prst="rect">
            <a:avLst/>
          </a:prstGeom>
          <a:noFill/>
          <a:ln/>
        </p:spPr>
        <p:txBody>
          <a:bodyPr wrap="square" lIns="0" tIns="0" rIns="0" bIns="0" rtlCol="0" anchor="t"/>
          <a:lstStyle/>
          <a:p>
            <a:pPr marL="0" indent="0" algn="l">
              <a:lnSpc>
                <a:spcPts val="2550"/>
              </a:lnSpc>
              <a:buNone/>
            </a:pPr>
            <a:r>
              <a:rPr lang="en-US" sz="1600" dirty="0">
                <a:solidFill>
                  <a:srgbClr val="272525"/>
                </a:solidFill>
                <a:latin typeface="Lato" pitchFamily="34" charset="0"/>
                <a:ea typeface="Lato" pitchFamily="34" charset="-122"/>
                <a:cs typeface="Lato" pitchFamily="34" charset="-120"/>
              </a:rPr>
              <a:t>Οι νεοφιλελεύθερες αντιλήψεις τονίζουν μόνο την αρνητική διάσταση της ελευθερίας και περιορίζουν το ρόλο του κράτους στη διασφάλιση των ατομικών δικαιωμάτων, θεωρώντας ότι οι ανισότητες στην καπιταλιστική οικονομία είναι φυσικές και αναπόφευκτες.</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957864"/>
          </a:xfrm>
          <a:prstGeom prst="rect">
            <a:avLst/>
          </a:prstGeom>
        </p:spPr>
      </p:pic>
      <p:sp>
        <p:nvSpPr>
          <p:cNvPr id="3" name="Text 0"/>
          <p:cNvSpPr/>
          <p:nvPr/>
        </p:nvSpPr>
        <p:spPr>
          <a:xfrm>
            <a:off x="548164" y="2388513"/>
            <a:ext cx="8044220" cy="489466"/>
          </a:xfrm>
          <a:prstGeom prst="rect">
            <a:avLst/>
          </a:prstGeom>
          <a:noFill/>
          <a:ln/>
        </p:spPr>
        <p:txBody>
          <a:bodyPr wrap="none" lIns="0" tIns="0" rIns="0" bIns="0" rtlCol="0" anchor="t"/>
          <a:lstStyle/>
          <a:p>
            <a:pPr marL="0" indent="0" algn="l">
              <a:lnSpc>
                <a:spcPts val="3850"/>
              </a:lnSpc>
              <a:buNone/>
            </a:pPr>
            <a:r>
              <a:rPr lang="en-US" sz="3050" dirty="0">
                <a:solidFill>
                  <a:srgbClr val="312F2B"/>
                </a:solidFill>
                <a:latin typeface="Gelasio" pitchFamily="34" charset="0"/>
                <a:ea typeface="Gelasio" pitchFamily="34" charset="-122"/>
                <a:cs typeface="Gelasio" pitchFamily="34" charset="-120"/>
              </a:rPr>
              <a:t>Σοσιαλιστική προσέγγιση για την ελευθερία</a:t>
            </a:r>
            <a:endParaRPr lang="en-US" sz="3050" dirty="0"/>
          </a:p>
        </p:txBody>
      </p:sp>
      <p:pic>
        <p:nvPicPr>
          <p:cNvPr id="4" name="Image 1" descr="preencoded.png"/>
          <p:cNvPicPr>
            <a:picLocks noChangeAspect="1"/>
          </p:cNvPicPr>
          <p:nvPr/>
        </p:nvPicPr>
        <p:blipFill>
          <a:blip r:embed="rId4"/>
          <a:stretch>
            <a:fillRect/>
          </a:stretch>
        </p:blipFill>
        <p:spPr>
          <a:xfrm>
            <a:off x="548164" y="3112889"/>
            <a:ext cx="783074" cy="939760"/>
          </a:xfrm>
          <a:prstGeom prst="rect">
            <a:avLst/>
          </a:prstGeom>
        </p:spPr>
      </p:pic>
      <p:sp>
        <p:nvSpPr>
          <p:cNvPr id="5" name="Text 1"/>
          <p:cNvSpPr/>
          <p:nvPr/>
        </p:nvSpPr>
        <p:spPr>
          <a:xfrm>
            <a:off x="1566148" y="3269456"/>
            <a:ext cx="2372916" cy="244673"/>
          </a:xfrm>
          <a:prstGeom prst="rect">
            <a:avLst/>
          </a:prstGeom>
          <a:noFill/>
          <a:ln/>
        </p:spPr>
        <p:txBody>
          <a:bodyPr wrap="none" lIns="0" tIns="0" rIns="0" bIns="0" rtlCol="0" anchor="t"/>
          <a:lstStyle/>
          <a:p>
            <a:pPr marL="0" indent="0" algn="l">
              <a:lnSpc>
                <a:spcPts val="1900"/>
              </a:lnSpc>
              <a:buNone/>
            </a:pPr>
            <a:r>
              <a:rPr lang="en-US" sz="1500" dirty="0">
                <a:solidFill>
                  <a:srgbClr val="272525"/>
                </a:solidFill>
                <a:latin typeface="Gelasio" pitchFamily="34" charset="0"/>
                <a:ea typeface="Gelasio" pitchFamily="34" charset="-122"/>
                <a:cs typeface="Gelasio" pitchFamily="34" charset="-120"/>
              </a:rPr>
              <a:t>Αναγνώριση περιορισμών</a:t>
            </a:r>
            <a:endParaRPr lang="en-US" sz="1500" dirty="0"/>
          </a:p>
        </p:txBody>
      </p:sp>
      <p:sp>
        <p:nvSpPr>
          <p:cNvPr id="6" name="Text 2"/>
          <p:cNvSpPr/>
          <p:nvPr/>
        </p:nvSpPr>
        <p:spPr>
          <a:xfrm>
            <a:off x="1566148" y="3608070"/>
            <a:ext cx="12516088" cy="250627"/>
          </a:xfrm>
          <a:prstGeom prst="rect">
            <a:avLst/>
          </a:prstGeom>
          <a:noFill/>
          <a:ln/>
        </p:spPr>
        <p:txBody>
          <a:bodyPr wrap="none" lIns="0" tIns="0" rIns="0" bIns="0" rtlCol="0" anchor="t"/>
          <a:lstStyle/>
          <a:p>
            <a:pPr marL="0" indent="0" algn="l">
              <a:lnSpc>
                <a:spcPts val="1950"/>
              </a:lnSpc>
              <a:buNone/>
            </a:pPr>
            <a:r>
              <a:rPr lang="en-US" sz="1200" dirty="0">
                <a:solidFill>
                  <a:srgbClr val="272525"/>
                </a:solidFill>
                <a:latin typeface="Lato" pitchFamily="34" charset="0"/>
                <a:ea typeface="Lato" pitchFamily="34" charset="-122"/>
                <a:cs typeface="Lato" pitchFamily="34" charset="-120"/>
              </a:rPr>
              <a:t>Η σοσιαλιστική προσέγγιση βλέπει την ανισότητα και την αδικία ως περιορισμούς της ελευθερίας.</a:t>
            </a:r>
            <a:endParaRPr lang="en-US" sz="1200" dirty="0"/>
          </a:p>
        </p:txBody>
      </p:sp>
      <p:pic>
        <p:nvPicPr>
          <p:cNvPr id="7" name="Image 2" descr="preencoded.png"/>
          <p:cNvPicPr>
            <a:picLocks noChangeAspect="1"/>
          </p:cNvPicPr>
          <p:nvPr/>
        </p:nvPicPr>
        <p:blipFill>
          <a:blip r:embed="rId5"/>
          <a:stretch>
            <a:fillRect/>
          </a:stretch>
        </p:blipFill>
        <p:spPr>
          <a:xfrm>
            <a:off x="548164" y="4052649"/>
            <a:ext cx="783074" cy="939760"/>
          </a:xfrm>
          <a:prstGeom prst="rect">
            <a:avLst/>
          </a:prstGeom>
        </p:spPr>
      </p:pic>
      <p:sp>
        <p:nvSpPr>
          <p:cNvPr id="8" name="Text 3"/>
          <p:cNvSpPr/>
          <p:nvPr/>
        </p:nvSpPr>
        <p:spPr>
          <a:xfrm>
            <a:off x="1566148" y="4209217"/>
            <a:ext cx="2525316" cy="244673"/>
          </a:xfrm>
          <a:prstGeom prst="rect">
            <a:avLst/>
          </a:prstGeom>
          <a:noFill/>
          <a:ln/>
        </p:spPr>
        <p:txBody>
          <a:bodyPr wrap="none" lIns="0" tIns="0" rIns="0" bIns="0" rtlCol="0" anchor="t"/>
          <a:lstStyle/>
          <a:p>
            <a:pPr marL="0" indent="0" algn="l">
              <a:lnSpc>
                <a:spcPts val="1900"/>
              </a:lnSpc>
              <a:buNone/>
            </a:pPr>
            <a:r>
              <a:rPr lang="en-US" sz="1500" dirty="0">
                <a:solidFill>
                  <a:srgbClr val="272525"/>
                </a:solidFill>
                <a:latin typeface="Gelasio" pitchFamily="34" charset="0"/>
                <a:ea typeface="Gelasio" pitchFamily="34" charset="-122"/>
                <a:cs typeface="Gelasio" pitchFamily="34" charset="-120"/>
              </a:rPr>
              <a:t>Ενεργή κρατική παρέμβαση</a:t>
            </a:r>
            <a:endParaRPr lang="en-US" sz="1500" dirty="0"/>
          </a:p>
        </p:txBody>
      </p:sp>
      <p:sp>
        <p:nvSpPr>
          <p:cNvPr id="9" name="Text 4"/>
          <p:cNvSpPr/>
          <p:nvPr/>
        </p:nvSpPr>
        <p:spPr>
          <a:xfrm>
            <a:off x="1566148" y="4547830"/>
            <a:ext cx="12516088" cy="250627"/>
          </a:xfrm>
          <a:prstGeom prst="rect">
            <a:avLst/>
          </a:prstGeom>
          <a:noFill/>
          <a:ln/>
        </p:spPr>
        <p:txBody>
          <a:bodyPr wrap="none" lIns="0" tIns="0" rIns="0" bIns="0" rtlCol="0" anchor="t"/>
          <a:lstStyle/>
          <a:p>
            <a:pPr marL="0" indent="0" algn="l">
              <a:lnSpc>
                <a:spcPts val="1950"/>
              </a:lnSpc>
              <a:buNone/>
            </a:pPr>
            <a:r>
              <a:rPr lang="en-US" sz="1200" dirty="0">
                <a:solidFill>
                  <a:srgbClr val="272525"/>
                </a:solidFill>
                <a:latin typeface="Lato" pitchFamily="34" charset="0"/>
                <a:ea typeface="Lato" pitchFamily="34" charset="-122"/>
                <a:cs typeface="Lato" pitchFamily="34" charset="-120"/>
              </a:rPr>
              <a:t>Υποστηρίζει ότι το κράτος πρέπει να παρεμβαίνει ενεργά, καλύπτοντας κοινωνικές ανάγκες και προσφέροντας δημόσιες υπηρεσίες.</a:t>
            </a:r>
            <a:endParaRPr lang="en-US" sz="1200" dirty="0"/>
          </a:p>
        </p:txBody>
      </p:sp>
      <p:pic>
        <p:nvPicPr>
          <p:cNvPr id="10" name="Image 3" descr="preencoded.png"/>
          <p:cNvPicPr>
            <a:picLocks noChangeAspect="1"/>
          </p:cNvPicPr>
          <p:nvPr/>
        </p:nvPicPr>
        <p:blipFill>
          <a:blip r:embed="rId6"/>
          <a:stretch>
            <a:fillRect/>
          </a:stretch>
        </p:blipFill>
        <p:spPr>
          <a:xfrm>
            <a:off x="548164" y="4992410"/>
            <a:ext cx="783074" cy="939760"/>
          </a:xfrm>
          <a:prstGeom prst="rect">
            <a:avLst/>
          </a:prstGeom>
        </p:spPr>
      </p:pic>
      <p:sp>
        <p:nvSpPr>
          <p:cNvPr id="11" name="Text 5"/>
          <p:cNvSpPr/>
          <p:nvPr/>
        </p:nvSpPr>
        <p:spPr>
          <a:xfrm>
            <a:off x="1566148" y="5148977"/>
            <a:ext cx="1957864" cy="244673"/>
          </a:xfrm>
          <a:prstGeom prst="rect">
            <a:avLst/>
          </a:prstGeom>
          <a:noFill/>
          <a:ln/>
        </p:spPr>
        <p:txBody>
          <a:bodyPr wrap="none" lIns="0" tIns="0" rIns="0" bIns="0" rtlCol="0" anchor="t"/>
          <a:lstStyle/>
          <a:p>
            <a:pPr marL="0" indent="0" algn="l">
              <a:lnSpc>
                <a:spcPts val="1900"/>
              </a:lnSpc>
              <a:buNone/>
            </a:pPr>
            <a:r>
              <a:rPr lang="en-US" sz="1500" dirty="0">
                <a:solidFill>
                  <a:srgbClr val="272525"/>
                </a:solidFill>
                <a:latin typeface="Gelasio" pitchFamily="34" charset="0"/>
                <a:ea typeface="Gelasio" pitchFamily="34" charset="-122"/>
                <a:cs typeface="Gelasio" pitchFamily="34" charset="-120"/>
              </a:rPr>
              <a:t>Συλλογική ανάπτυξη</a:t>
            </a:r>
            <a:endParaRPr lang="en-US" sz="1500" dirty="0"/>
          </a:p>
        </p:txBody>
      </p:sp>
      <p:sp>
        <p:nvSpPr>
          <p:cNvPr id="12" name="Text 6"/>
          <p:cNvSpPr/>
          <p:nvPr/>
        </p:nvSpPr>
        <p:spPr>
          <a:xfrm>
            <a:off x="1566148" y="5487591"/>
            <a:ext cx="12516088" cy="250627"/>
          </a:xfrm>
          <a:prstGeom prst="rect">
            <a:avLst/>
          </a:prstGeom>
          <a:noFill/>
          <a:ln/>
        </p:spPr>
        <p:txBody>
          <a:bodyPr wrap="none" lIns="0" tIns="0" rIns="0" bIns="0" rtlCol="0" anchor="t"/>
          <a:lstStyle/>
          <a:p>
            <a:pPr marL="0" indent="0" algn="l">
              <a:lnSpc>
                <a:spcPts val="1950"/>
              </a:lnSpc>
              <a:buNone/>
            </a:pPr>
            <a:r>
              <a:rPr lang="en-US" sz="1200" dirty="0">
                <a:solidFill>
                  <a:srgbClr val="272525"/>
                </a:solidFill>
                <a:latin typeface="Lato" pitchFamily="34" charset="0"/>
                <a:ea typeface="Lato" pitchFamily="34" charset="-122"/>
                <a:cs typeface="Lato" pitchFamily="34" charset="-120"/>
              </a:rPr>
              <a:t>Επιδιώκει τη συλλογική ανάπτυξη των ανθρώπινων δυνατοτήτων.</a:t>
            </a:r>
            <a:endParaRPr lang="en-US" sz="1200" dirty="0"/>
          </a:p>
        </p:txBody>
      </p:sp>
      <p:pic>
        <p:nvPicPr>
          <p:cNvPr id="13" name="Image 4" descr="preencoded.png"/>
          <p:cNvPicPr>
            <a:picLocks noChangeAspect="1"/>
          </p:cNvPicPr>
          <p:nvPr/>
        </p:nvPicPr>
        <p:blipFill>
          <a:blip r:embed="rId7"/>
          <a:stretch>
            <a:fillRect/>
          </a:stretch>
        </p:blipFill>
        <p:spPr>
          <a:xfrm>
            <a:off x="548164" y="5932170"/>
            <a:ext cx="783074" cy="939760"/>
          </a:xfrm>
          <a:prstGeom prst="rect">
            <a:avLst/>
          </a:prstGeom>
        </p:spPr>
      </p:pic>
      <p:sp>
        <p:nvSpPr>
          <p:cNvPr id="14" name="Text 7"/>
          <p:cNvSpPr/>
          <p:nvPr/>
        </p:nvSpPr>
        <p:spPr>
          <a:xfrm>
            <a:off x="1566148" y="6088737"/>
            <a:ext cx="2342912" cy="244673"/>
          </a:xfrm>
          <a:prstGeom prst="rect">
            <a:avLst/>
          </a:prstGeom>
          <a:noFill/>
          <a:ln/>
        </p:spPr>
        <p:txBody>
          <a:bodyPr wrap="none" lIns="0" tIns="0" rIns="0" bIns="0" rtlCol="0" anchor="t"/>
          <a:lstStyle/>
          <a:p>
            <a:pPr marL="0" indent="0" algn="l">
              <a:lnSpc>
                <a:spcPts val="1900"/>
              </a:lnSpc>
              <a:buNone/>
            </a:pPr>
            <a:r>
              <a:rPr lang="en-US" sz="1500" dirty="0">
                <a:solidFill>
                  <a:srgbClr val="272525"/>
                </a:solidFill>
                <a:latin typeface="Gelasio" pitchFamily="34" charset="0"/>
                <a:ea typeface="Gelasio" pitchFamily="34" charset="-122"/>
                <a:cs typeface="Gelasio" pitchFamily="34" charset="-120"/>
              </a:rPr>
              <a:t>Μακροπρόθεσμος στόχος</a:t>
            </a:r>
            <a:endParaRPr lang="en-US" sz="1500" dirty="0"/>
          </a:p>
        </p:txBody>
      </p:sp>
      <p:sp>
        <p:nvSpPr>
          <p:cNvPr id="15" name="Text 8"/>
          <p:cNvSpPr/>
          <p:nvPr/>
        </p:nvSpPr>
        <p:spPr>
          <a:xfrm>
            <a:off x="1566148" y="6427351"/>
            <a:ext cx="12516088" cy="250627"/>
          </a:xfrm>
          <a:prstGeom prst="rect">
            <a:avLst/>
          </a:prstGeom>
          <a:noFill/>
          <a:ln/>
        </p:spPr>
        <p:txBody>
          <a:bodyPr wrap="none" lIns="0" tIns="0" rIns="0" bIns="0" rtlCol="0" anchor="t"/>
          <a:lstStyle/>
          <a:p>
            <a:pPr marL="0" indent="0" algn="l">
              <a:lnSpc>
                <a:spcPts val="1950"/>
              </a:lnSpc>
              <a:buNone/>
            </a:pPr>
            <a:r>
              <a:rPr lang="en-US" sz="1200" dirty="0">
                <a:solidFill>
                  <a:srgbClr val="272525"/>
                </a:solidFill>
                <a:latin typeface="Lato" pitchFamily="34" charset="0"/>
                <a:ea typeface="Lato" pitchFamily="34" charset="-122"/>
                <a:cs typeface="Lato" pitchFamily="34" charset="-120"/>
              </a:rPr>
              <a:t>Μακροπρόθεσμος στόχος είναι η δημιουργία μιας κοινωνίας χωρίς εκμετάλλευση.</a:t>
            </a:r>
            <a:endParaRPr lang="en-US" sz="1200" dirty="0"/>
          </a:p>
        </p:txBody>
      </p:sp>
      <p:sp>
        <p:nvSpPr>
          <p:cNvPr id="16" name="Text 9"/>
          <p:cNvSpPr/>
          <p:nvPr/>
        </p:nvSpPr>
        <p:spPr>
          <a:xfrm>
            <a:off x="548164" y="7048024"/>
            <a:ext cx="13534073" cy="751880"/>
          </a:xfrm>
          <a:prstGeom prst="rect">
            <a:avLst/>
          </a:prstGeom>
          <a:noFill/>
          <a:ln/>
        </p:spPr>
        <p:txBody>
          <a:bodyPr wrap="square" lIns="0" tIns="0" rIns="0" bIns="0" rtlCol="0" anchor="t"/>
          <a:lstStyle/>
          <a:p>
            <a:pPr marL="0" indent="0" algn="l">
              <a:lnSpc>
                <a:spcPts val="1950"/>
              </a:lnSpc>
              <a:buNone/>
            </a:pPr>
            <a:r>
              <a:rPr lang="en-US" sz="1200" dirty="0">
                <a:solidFill>
                  <a:srgbClr val="272525"/>
                </a:solidFill>
                <a:latin typeface="Lato" pitchFamily="34" charset="0"/>
                <a:ea typeface="Lato" pitchFamily="34" charset="-122"/>
                <a:cs typeface="Lato" pitchFamily="34" charset="-120"/>
              </a:rPr>
              <a:t>Αντίθετα, η σοσιαλιστική προσέγγιση βλέπει την ανισότητα και την αδικία ως περιορισμούς της ελευθερίας. Επομένως, υποστηρίζει ότι το κράτος πρέπει να παρεμβαίνει ενεργά, καλύπτοντας κοινωνικές ανάγκες, προσφέροντας δημόσιες υπηρεσίες και επιδιώκοντας τη συλλογική ανάπτυξη των ανθρώπινων δυνατοτήτων. Μακροπρόθεσμος στόχος είναι η δημιουργία μιας κοινωνίας χωρίς εκμετάλλευση.</a:t>
            </a:r>
            <a:endParaRPr 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92468" y="694611"/>
            <a:ext cx="9520357" cy="618173"/>
          </a:xfrm>
          <a:prstGeom prst="rect">
            <a:avLst/>
          </a:prstGeom>
          <a:noFill/>
          <a:ln/>
        </p:spPr>
        <p:txBody>
          <a:bodyPr wrap="none" lIns="0" tIns="0" rIns="0" bIns="0" rtlCol="0" anchor="t"/>
          <a:lstStyle/>
          <a:p>
            <a:pPr marL="0" indent="0" algn="l">
              <a:lnSpc>
                <a:spcPts val="4850"/>
              </a:lnSpc>
              <a:buNone/>
            </a:pPr>
            <a:r>
              <a:rPr lang="en-US" sz="3850" dirty="0">
                <a:solidFill>
                  <a:srgbClr val="312F2B"/>
                </a:solidFill>
                <a:latin typeface="Gelasio" pitchFamily="34" charset="0"/>
                <a:ea typeface="Gelasio" pitchFamily="34" charset="-122"/>
                <a:cs typeface="Gelasio" pitchFamily="34" charset="-120"/>
              </a:rPr>
              <a:t>Διαφορετικές αντιλήψεις για την ισότητα</a:t>
            </a:r>
            <a:endParaRPr lang="en-US" sz="3850" dirty="0"/>
          </a:p>
        </p:txBody>
      </p:sp>
      <p:sp>
        <p:nvSpPr>
          <p:cNvPr id="3" name="Shape 1"/>
          <p:cNvSpPr/>
          <p:nvPr/>
        </p:nvSpPr>
        <p:spPr>
          <a:xfrm>
            <a:off x="692468" y="3877270"/>
            <a:ext cx="13245465" cy="22860"/>
          </a:xfrm>
          <a:prstGeom prst="roundRect">
            <a:avLst>
              <a:gd name="adj" fmla="val 363508"/>
            </a:avLst>
          </a:prstGeom>
          <a:solidFill>
            <a:srgbClr val="CECEC9"/>
          </a:solidFill>
          <a:ln/>
        </p:spPr>
      </p:sp>
      <p:sp>
        <p:nvSpPr>
          <p:cNvPr id="4" name="Shape 2"/>
          <p:cNvSpPr/>
          <p:nvPr/>
        </p:nvSpPr>
        <p:spPr>
          <a:xfrm>
            <a:off x="3942874" y="3283744"/>
            <a:ext cx="22860" cy="593527"/>
          </a:xfrm>
          <a:prstGeom prst="roundRect">
            <a:avLst>
              <a:gd name="adj" fmla="val 363508"/>
            </a:avLst>
          </a:prstGeom>
          <a:solidFill>
            <a:srgbClr val="CECEC9"/>
          </a:solidFill>
          <a:ln/>
        </p:spPr>
      </p:sp>
      <p:sp>
        <p:nvSpPr>
          <p:cNvPr id="5" name="Shape 3"/>
          <p:cNvSpPr/>
          <p:nvPr/>
        </p:nvSpPr>
        <p:spPr>
          <a:xfrm>
            <a:off x="3731776" y="3654743"/>
            <a:ext cx="445056" cy="445056"/>
          </a:xfrm>
          <a:prstGeom prst="roundRect">
            <a:avLst>
              <a:gd name="adj" fmla="val 18671"/>
            </a:avLst>
          </a:prstGeom>
          <a:solidFill>
            <a:srgbClr val="E8E8E3"/>
          </a:solidFill>
          <a:ln w="7620">
            <a:solidFill>
              <a:srgbClr val="CECEC9"/>
            </a:solidFill>
            <a:prstDash val="solid"/>
          </a:ln>
        </p:spPr>
      </p:sp>
      <p:sp>
        <p:nvSpPr>
          <p:cNvPr id="6" name="Text 4"/>
          <p:cNvSpPr/>
          <p:nvPr/>
        </p:nvSpPr>
        <p:spPr>
          <a:xfrm>
            <a:off x="3805952" y="3691830"/>
            <a:ext cx="296704" cy="370880"/>
          </a:xfrm>
          <a:prstGeom prst="rect">
            <a:avLst/>
          </a:prstGeom>
          <a:noFill/>
          <a:ln/>
        </p:spPr>
        <p:txBody>
          <a:bodyPr wrap="none" lIns="0" tIns="0" rIns="0" bIns="0" rtlCol="0" anchor="t"/>
          <a:lstStyle/>
          <a:p>
            <a:pPr marL="0" indent="0" algn="ctr">
              <a:lnSpc>
                <a:spcPts val="2300"/>
              </a:lnSpc>
              <a:buNone/>
            </a:pPr>
            <a:r>
              <a:rPr lang="en-US" sz="2300" dirty="0">
                <a:solidFill>
                  <a:srgbClr val="272525"/>
                </a:solidFill>
                <a:latin typeface="Gelasio" pitchFamily="34" charset="0"/>
                <a:ea typeface="Gelasio" pitchFamily="34" charset="-122"/>
                <a:cs typeface="Gelasio" pitchFamily="34" charset="-120"/>
              </a:rPr>
              <a:t>1</a:t>
            </a:r>
            <a:endParaRPr lang="en-US" sz="2300" dirty="0"/>
          </a:p>
        </p:txBody>
      </p:sp>
      <p:sp>
        <p:nvSpPr>
          <p:cNvPr id="7" name="Text 5"/>
          <p:cNvSpPr/>
          <p:nvPr/>
        </p:nvSpPr>
        <p:spPr>
          <a:xfrm>
            <a:off x="2482334" y="1708428"/>
            <a:ext cx="2944058" cy="309086"/>
          </a:xfrm>
          <a:prstGeom prst="rect">
            <a:avLst/>
          </a:prstGeom>
          <a:noFill/>
          <a:ln/>
        </p:spPr>
        <p:txBody>
          <a:bodyPr wrap="none" lIns="0" tIns="0" rIns="0" bIns="0" rtlCol="0" anchor="t"/>
          <a:lstStyle/>
          <a:p>
            <a:pPr marL="0" indent="0" algn="ctr">
              <a:lnSpc>
                <a:spcPts val="2400"/>
              </a:lnSpc>
              <a:buNone/>
            </a:pPr>
            <a:r>
              <a:rPr lang="en-US" sz="1900" dirty="0">
                <a:solidFill>
                  <a:srgbClr val="272525"/>
                </a:solidFill>
                <a:latin typeface="Gelasio" pitchFamily="34" charset="0"/>
                <a:ea typeface="Gelasio" pitchFamily="34" charset="-122"/>
                <a:cs typeface="Gelasio" pitchFamily="34" charset="-120"/>
              </a:rPr>
              <a:t>Φιλελεύθερη Δημοκρατία</a:t>
            </a:r>
            <a:endParaRPr lang="en-US" sz="1900" dirty="0"/>
          </a:p>
        </p:txBody>
      </p:sp>
      <p:sp>
        <p:nvSpPr>
          <p:cNvPr id="8" name="Text 6"/>
          <p:cNvSpPr/>
          <p:nvPr/>
        </p:nvSpPr>
        <p:spPr>
          <a:xfrm>
            <a:off x="890230" y="2136219"/>
            <a:ext cx="6128266" cy="949762"/>
          </a:xfrm>
          <a:prstGeom prst="rect">
            <a:avLst/>
          </a:prstGeom>
          <a:noFill/>
          <a:ln/>
        </p:spPr>
        <p:txBody>
          <a:bodyPr wrap="square" lIns="0" tIns="0" rIns="0" bIns="0" rtlCol="0" anchor="t"/>
          <a:lstStyle/>
          <a:p>
            <a:pPr marL="0" indent="0" algn="ctr">
              <a:lnSpc>
                <a:spcPts val="2450"/>
              </a:lnSpc>
              <a:buNone/>
            </a:pPr>
            <a:r>
              <a:rPr lang="en-US" sz="1550" dirty="0">
                <a:solidFill>
                  <a:srgbClr val="272525"/>
                </a:solidFill>
                <a:latin typeface="Lato" pitchFamily="34" charset="0"/>
                <a:ea typeface="Lato" pitchFamily="34" charset="-122"/>
                <a:cs typeface="Lato" pitchFamily="34" charset="-120"/>
              </a:rPr>
              <a:t>Η ισότητα αφορά κυρίως τη δίκαιη εφαρμογή των νόμων και την ίση δυνατότητα για κοινωνική ανέλιξη, χωρίς όμως να επιδιώκεται η ουσιαστική άρση των ανισοτήτων.</a:t>
            </a:r>
            <a:endParaRPr lang="en-US" sz="1550" dirty="0"/>
          </a:p>
        </p:txBody>
      </p:sp>
      <p:sp>
        <p:nvSpPr>
          <p:cNvPr id="9" name="Shape 7"/>
          <p:cNvSpPr/>
          <p:nvPr/>
        </p:nvSpPr>
        <p:spPr>
          <a:xfrm>
            <a:off x="7303651" y="3877270"/>
            <a:ext cx="22860" cy="593527"/>
          </a:xfrm>
          <a:prstGeom prst="roundRect">
            <a:avLst>
              <a:gd name="adj" fmla="val 363508"/>
            </a:avLst>
          </a:prstGeom>
          <a:solidFill>
            <a:srgbClr val="CECEC9"/>
          </a:solidFill>
          <a:ln/>
        </p:spPr>
      </p:sp>
      <p:sp>
        <p:nvSpPr>
          <p:cNvPr id="10" name="Shape 8"/>
          <p:cNvSpPr/>
          <p:nvPr/>
        </p:nvSpPr>
        <p:spPr>
          <a:xfrm>
            <a:off x="7092553" y="3654743"/>
            <a:ext cx="445056" cy="445056"/>
          </a:xfrm>
          <a:prstGeom prst="roundRect">
            <a:avLst>
              <a:gd name="adj" fmla="val 18671"/>
            </a:avLst>
          </a:prstGeom>
          <a:solidFill>
            <a:srgbClr val="E8E8E3"/>
          </a:solidFill>
          <a:ln w="7620">
            <a:solidFill>
              <a:srgbClr val="CECEC9"/>
            </a:solidFill>
            <a:prstDash val="solid"/>
          </a:ln>
        </p:spPr>
      </p:sp>
      <p:sp>
        <p:nvSpPr>
          <p:cNvPr id="11" name="Text 9"/>
          <p:cNvSpPr/>
          <p:nvPr/>
        </p:nvSpPr>
        <p:spPr>
          <a:xfrm>
            <a:off x="7166729" y="3691830"/>
            <a:ext cx="296704" cy="370880"/>
          </a:xfrm>
          <a:prstGeom prst="rect">
            <a:avLst/>
          </a:prstGeom>
          <a:noFill/>
          <a:ln/>
        </p:spPr>
        <p:txBody>
          <a:bodyPr wrap="none" lIns="0" tIns="0" rIns="0" bIns="0" rtlCol="0" anchor="t"/>
          <a:lstStyle/>
          <a:p>
            <a:pPr marL="0" indent="0" algn="ctr">
              <a:lnSpc>
                <a:spcPts val="2300"/>
              </a:lnSpc>
              <a:buNone/>
            </a:pPr>
            <a:r>
              <a:rPr lang="en-US" sz="2300" dirty="0">
                <a:solidFill>
                  <a:srgbClr val="272525"/>
                </a:solidFill>
                <a:latin typeface="Gelasio" pitchFamily="34" charset="0"/>
                <a:ea typeface="Gelasio" pitchFamily="34" charset="-122"/>
                <a:cs typeface="Gelasio" pitchFamily="34" charset="-120"/>
              </a:rPr>
              <a:t>2</a:t>
            </a:r>
            <a:endParaRPr lang="en-US" sz="2300" dirty="0"/>
          </a:p>
        </p:txBody>
      </p:sp>
      <p:sp>
        <p:nvSpPr>
          <p:cNvPr id="12" name="Text 10"/>
          <p:cNvSpPr/>
          <p:nvPr/>
        </p:nvSpPr>
        <p:spPr>
          <a:xfrm>
            <a:off x="6078617" y="4668560"/>
            <a:ext cx="2473047" cy="309086"/>
          </a:xfrm>
          <a:prstGeom prst="rect">
            <a:avLst/>
          </a:prstGeom>
          <a:noFill/>
          <a:ln/>
        </p:spPr>
        <p:txBody>
          <a:bodyPr wrap="none" lIns="0" tIns="0" rIns="0" bIns="0" rtlCol="0" anchor="t"/>
          <a:lstStyle/>
          <a:p>
            <a:pPr marL="0" indent="0" algn="ctr">
              <a:lnSpc>
                <a:spcPts val="2400"/>
              </a:lnSpc>
              <a:buNone/>
            </a:pPr>
            <a:r>
              <a:rPr lang="en-US" sz="1900" dirty="0">
                <a:solidFill>
                  <a:srgbClr val="272525"/>
                </a:solidFill>
                <a:latin typeface="Gelasio" pitchFamily="34" charset="0"/>
                <a:ea typeface="Gelasio" pitchFamily="34" charset="-122"/>
                <a:cs typeface="Gelasio" pitchFamily="34" charset="-120"/>
              </a:rPr>
              <a:t>Τζον Ρολς</a:t>
            </a:r>
            <a:endParaRPr lang="en-US" sz="1900" dirty="0"/>
          </a:p>
        </p:txBody>
      </p:sp>
      <p:sp>
        <p:nvSpPr>
          <p:cNvPr id="13" name="Text 11"/>
          <p:cNvSpPr/>
          <p:nvPr/>
        </p:nvSpPr>
        <p:spPr>
          <a:xfrm>
            <a:off x="4251008" y="5096351"/>
            <a:ext cx="6128266" cy="949762"/>
          </a:xfrm>
          <a:prstGeom prst="rect">
            <a:avLst/>
          </a:prstGeom>
          <a:noFill/>
          <a:ln/>
        </p:spPr>
        <p:txBody>
          <a:bodyPr wrap="square" lIns="0" tIns="0" rIns="0" bIns="0" rtlCol="0" anchor="t"/>
          <a:lstStyle/>
          <a:p>
            <a:pPr marL="0" indent="0" algn="ctr">
              <a:lnSpc>
                <a:spcPts val="2450"/>
              </a:lnSpc>
              <a:buNone/>
            </a:pPr>
            <a:r>
              <a:rPr lang="en-US" sz="1550" dirty="0">
                <a:solidFill>
                  <a:srgbClr val="272525"/>
                </a:solidFill>
                <a:latin typeface="Lato" pitchFamily="34" charset="0"/>
                <a:ea typeface="Lato" pitchFamily="34" charset="-122"/>
                <a:cs typeface="Lato" pitchFamily="34" charset="-120"/>
              </a:rPr>
              <a:t>Πρέπει να αποδεχόμαστε μόνο εκείνες τις ανισότητες που ωφελούν τους λιγότερο προνομιούχους, πράγμα που απαιτεί αναδιανομή του πλούτου και κρατική παρέμβαση στην αγορά.</a:t>
            </a:r>
            <a:endParaRPr lang="en-US" sz="1550" dirty="0"/>
          </a:p>
        </p:txBody>
      </p:sp>
      <p:sp>
        <p:nvSpPr>
          <p:cNvPr id="14" name="Shape 12"/>
          <p:cNvSpPr/>
          <p:nvPr/>
        </p:nvSpPr>
        <p:spPr>
          <a:xfrm>
            <a:off x="10664547" y="3283744"/>
            <a:ext cx="22860" cy="593527"/>
          </a:xfrm>
          <a:prstGeom prst="roundRect">
            <a:avLst>
              <a:gd name="adj" fmla="val 363508"/>
            </a:avLst>
          </a:prstGeom>
          <a:solidFill>
            <a:srgbClr val="CECEC9"/>
          </a:solidFill>
          <a:ln/>
        </p:spPr>
      </p:sp>
      <p:sp>
        <p:nvSpPr>
          <p:cNvPr id="15" name="Shape 13"/>
          <p:cNvSpPr/>
          <p:nvPr/>
        </p:nvSpPr>
        <p:spPr>
          <a:xfrm>
            <a:off x="10453449" y="3654743"/>
            <a:ext cx="445056" cy="445056"/>
          </a:xfrm>
          <a:prstGeom prst="roundRect">
            <a:avLst>
              <a:gd name="adj" fmla="val 18671"/>
            </a:avLst>
          </a:prstGeom>
          <a:solidFill>
            <a:srgbClr val="E8E8E3"/>
          </a:solidFill>
          <a:ln w="7620">
            <a:solidFill>
              <a:srgbClr val="CECEC9"/>
            </a:solidFill>
            <a:prstDash val="solid"/>
          </a:ln>
        </p:spPr>
      </p:sp>
      <p:sp>
        <p:nvSpPr>
          <p:cNvPr id="16" name="Text 14"/>
          <p:cNvSpPr/>
          <p:nvPr/>
        </p:nvSpPr>
        <p:spPr>
          <a:xfrm>
            <a:off x="10527625" y="3691830"/>
            <a:ext cx="296704" cy="370880"/>
          </a:xfrm>
          <a:prstGeom prst="rect">
            <a:avLst/>
          </a:prstGeom>
          <a:noFill/>
          <a:ln/>
        </p:spPr>
        <p:txBody>
          <a:bodyPr wrap="none" lIns="0" tIns="0" rIns="0" bIns="0" rtlCol="0" anchor="t"/>
          <a:lstStyle/>
          <a:p>
            <a:pPr marL="0" indent="0" algn="ctr">
              <a:lnSpc>
                <a:spcPts val="2300"/>
              </a:lnSpc>
              <a:buNone/>
            </a:pPr>
            <a:r>
              <a:rPr lang="en-US" sz="2300" dirty="0">
                <a:solidFill>
                  <a:srgbClr val="272525"/>
                </a:solidFill>
                <a:latin typeface="Gelasio" pitchFamily="34" charset="0"/>
                <a:ea typeface="Gelasio" pitchFamily="34" charset="-122"/>
                <a:cs typeface="Gelasio" pitchFamily="34" charset="-120"/>
              </a:rPr>
              <a:t>3</a:t>
            </a:r>
            <a:endParaRPr lang="en-US" sz="2300" dirty="0"/>
          </a:p>
        </p:txBody>
      </p:sp>
      <p:sp>
        <p:nvSpPr>
          <p:cNvPr id="17" name="Text 15"/>
          <p:cNvSpPr/>
          <p:nvPr/>
        </p:nvSpPr>
        <p:spPr>
          <a:xfrm>
            <a:off x="9239726" y="2025015"/>
            <a:ext cx="2872383" cy="309086"/>
          </a:xfrm>
          <a:prstGeom prst="rect">
            <a:avLst/>
          </a:prstGeom>
          <a:noFill/>
          <a:ln/>
        </p:spPr>
        <p:txBody>
          <a:bodyPr wrap="none" lIns="0" tIns="0" rIns="0" bIns="0" rtlCol="0" anchor="t"/>
          <a:lstStyle/>
          <a:p>
            <a:pPr marL="0" indent="0" algn="ctr">
              <a:lnSpc>
                <a:spcPts val="2400"/>
              </a:lnSpc>
              <a:buNone/>
            </a:pPr>
            <a:r>
              <a:rPr lang="en-US" sz="1900" dirty="0">
                <a:solidFill>
                  <a:srgbClr val="272525"/>
                </a:solidFill>
                <a:latin typeface="Gelasio" pitchFamily="34" charset="0"/>
                <a:ea typeface="Gelasio" pitchFamily="34" charset="-122"/>
                <a:cs typeface="Gelasio" pitchFamily="34" charset="-120"/>
              </a:rPr>
              <a:t>Σοσιαλιστική Προοπτική</a:t>
            </a:r>
            <a:endParaRPr lang="en-US" sz="1900" dirty="0"/>
          </a:p>
        </p:txBody>
      </p:sp>
      <p:sp>
        <p:nvSpPr>
          <p:cNvPr id="18" name="Text 16"/>
          <p:cNvSpPr/>
          <p:nvPr/>
        </p:nvSpPr>
        <p:spPr>
          <a:xfrm>
            <a:off x="7611785" y="2452807"/>
            <a:ext cx="6128385" cy="633174"/>
          </a:xfrm>
          <a:prstGeom prst="rect">
            <a:avLst/>
          </a:prstGeom>
          <a:noFill/>
          <a:ln/>
        </p:spPr>
        <p:txBody>
          <a:bodyPr wrap="square" lIns="0" tIns="0" rIns="0" bIns="0" rtlCol="0" anchor="t"/>
          <a:lstStyle/>
          <a:p>
            <a:pPr marL="0" indent="0" algn="ctr">
              <a:lnSpc>
                <a:spcPts val="2450"/>
              </a:lnSpc>
              <a:buNone/>
            </a:pPr>
            <a:r>
              <a:rPr lang="en-US" sz="1550" dirty="0">
                <a:solidFill>
                  <a:srgbClr val="272525"/>
                </a:solidFill>
                <a:latin typeface="Lato" pitchFamily="34" charset="0"/>
                <a:ea typeface="Lato" pitchFamily="34" charset="-122"/>
                <a:cs typeface="Lato" pitchFamily="34" charset="-120"/>
              </a:rPr>
              <a:t>Ισότητα σημαίνει έμπρακτη ενίσχυση των οικονομικά αδύναμων και ουσιαστική άρση των κοινωνικών ανισοτήτων.</a:t>
            </a:r>
            <a:endParaRPr lang="en-US" sz="1550" dirty="0"/>
          </a:p>
        </p:txBody>
      </p:sp>
      <p:sp>
        <p:nvSpPr>
          <p:cNvPr id="19" name="Text 17"/>
          <p:cNvSpPr/>
          <p:nvPr/>
        </p:nvSpPr>
        <p:spPr>
          <a:xfrm>
            <a:off x="692468" y="6268641"/>
            <a:ext cx="13245465" cy="1266349"/>
          </a:xfrm>
          <a:prstGeom prst="rect">
            <a:avLst/>
          </a:prstGeom>
          <a:noFill/>
          <a:ln/>
        </p:spPr>
        <p:txBody>
          <a:bodyPr wrap="square" lIns="0" tIns="0" rIns="0" bIns="0" rtlCol="0" anchor="t"/>
          <a:lstStyle/>
          <a:p>
            <a:pPr marL="0" indent="0" algn="l">
              <a:lnSpc>
                <a:spcPts val="2450"/>
              </a:lnSpc>
              <a:buNone/>
            </a:pPr>
            <a:r>
              <a:rPr lang="en-US" sz="1550" dirty="0">
                <a:solidFill>
                  <a:srgbClr val="272525"/>
                </a:solidFill>
                <a:latin typeface="Lato" pitchFamily="34" charset="0"/>
                <a:ea typeface="Lato" pitchFamily="34" charset="-122"/>
                <a:cs typeface="Lato" pitchFamily="34" charset="-120"/>
              </a:rPr>
              <a:t>Στη φιλελεύθερη δημοκρατία, η ισότητα αφορά κυρίως τη δίκαιη εφαρμογή των νόμων και την ίση δυνατότητα για κοινωνική ανέλιξη, χωρίς όμως να επιδιώκεται η ουσιαστική άρση των ανισοτήτων. Αντίθετα, στη σοσιαλιστική προοπτική, ισότητα σημαίνει έμπρακτη ενίσχυση των οικονομικά αδύναμων. Όπως υποστηρίζει και ο Τζον Ρολς, πρέπει να αποδεχόμαστε μόνο εκείνες τις ανισότητες που ωφελούν τους λιγότερο προνομιούχους, πράγμα που απαιτεί αναδιανομή του πλούτου και κρατική παρέμβαση στην αγορά.</a:t>
            </a:r>
            <a:endParaRPr lang="en-US" sz="155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20447" y="566023"/>
            <a:ext cx="10940058" cy="643295"/>
          </a:xfrm>
          <a:prstGeom prst="rect">
            <a:avLst/>
          </a:prstGeom>
          <a:noFill/>
          <a:ln/>
        </p:spPr>
        <p:txBody>
          <a:bodyPr wrap="none" lIns="0" tIns="0" rIns="0" bIns="0" rtlCol="0" anchor="t"/>
          <a:lstStyle/>
          <a:p>
            <a:pPr marL="0" indent="0" algn="l">
              <a:lnSpc>
                <a:spcPts val="5050"/>
              </a:lnSpc>
              <a:buNone/>
            </a:pPr>
            <a:r>
              <a:rPr lang="en-US" sz="4050" dirty="0">
                <a:solidFill>
                  <a:srgbClr val="312F2B"/>
                </a:solidFill>
                <a:latin typeface="Gelasio" pitchFamily="34" charset="0"/>
                <a:ea typeface="Gelasio" pitchFamily="34" charset="-122"/>
                <a:cs typeface="Gelasio" pitchFamily="34" charset="-120"/>
              </a:rPr>
              <a:t>Είναι η Ελευθερία και η Ισότητα Αντιφατικές;</a:t>
            </a:r>
            <a:endParaRPr lang="en-US" sz="4050" dirty="0"/>
          </a:p>
        </p:txBody>
      </p:sp>
      <p:sp>
        <p:nvSpPr>
          <p:cNvPr id="3" name="Text 1"/>
          <p:cNvSpPr/>
          <p:nvPr/>
        </p:nvSpPr>
        <p:spPr>
          <a:xfrm>
            <a:off x="2125147" y="1981319"/>
            <a:ext cx="2573179" cy="321588"/>
          </a:xfrm>
          <a:prstGeom prst="rect">
            <a:avLst/>
          </a:prstGeom>
          <a:noFill/>
          <a:ln/>
        </p:spPr>
        <p:txBody>
          <a:bodyPr wrap="none" lIns="0" tIns="0" rIns="0" bIns="0" rtlCol="0" anchor="t"/>
          <a:lstStyle/>
          <a:p>
            <a:pPr marL="0" indent="0" algn="r">
              <a:lnSpc>
                <a:spcPts val="2500"/>
              </a:lnSpc>
              <a:buNone/>
            </a:pPr>
            <a:r>
              <a:rPr lang="en-US" sz="2000" dirty="0">
                <a:solidFill>
                  <a:srgbClr val="272525"/>
                </a:solidFill>
                <a:latin typeface="Gelasio" pitchFamily="34" charset="0"/>
                <a:ea typeface="Gelasio" pitchFamily="34" charset="-122"/>
                <a:cs typeface="Gelasio" pitchFamily="34" charset="-120"/>
              </a:rPr>
              <a:t>Η αντίφαση</a:t>
            </a:r>
            <a:endParaRPr lang="en-US" sz="2000" dirty="0"/>
          </a:p>
        </p:txBody>
      </p:sp>
      <p:sp>
        <p:nvSpPr>
          <p:cNvPr id="4" name="Text 2"/>
          <p:cNvSpPr/>
          <p:nvPr/>
        </p:nvSpPr>
        <p:spPr>
          <a:xfrm>
            <a:off x="720447" y="2426375"/>
            <a:ext cx="3977878" cy="987981"/>
          </a:xfrm>
          <a:prstGeom prst="rect">
            <a:avLst/>
          </a:prstGeom>
          <a:noFill/>
          <a:ln/>
        </p:spPr>
        <p:txBody>
          <a:bodyPr wrap="square" lIns="0" tIns="0" rIns="0" bIns="0" rtlCol="0" anchor="t"/>
          <a:lstStyle/>
          <a:p>
            <a:pPr marL="0" indent="0" algn="r">
              <a:lnSpc>
                <a:spcPts val="2550"/>
              </a:lnSpc>
              <a:buNone/>
            </a:pPr>
            <a:r>
              <a:rPr lang="en-US" sz="1600" dirty="0">
                <a:solidFill>
                  <a:srgbClr val="272525"/>
                </a:solidFill>
                <a:latin typeface="Lato" pitchFamily="34" charset="0"/>
                <a:ea typeface="Lato" pitchFamily="34" charset="-122"/>
                <a:cs typeface="Lato" pitchFamily="34" charset="-120"/>
              </a:rPr>
              <a:t>Κάποιοι υποστηρίζουν ότι η προσπάθεια για περισσότερη ισότητα περιορίζει την ελευθερία.</a:t>
            </a:r>
            <a:endParaRPr lang="en-US" sz="1600" dirty="0"/>
          </a:p>
        </p:txBody>
      </p:sp>
      <p:pic>
        <p:nvPicPr>
          <p:cNvPr id="5" name="Image 0" descr="preencoded.png"/>
          <p:cNvPicPr>
            <a:picLocks noChangeAspect="1"/>
          </p:cNvPicPr>
          <p:nvPr/>
        </p:nvPicPr>
        <p:blipFill>
          <a:blip r:embed="rId3"/>
          <a:stretch>
            <a:fillRect/>
          </a:stretch>
        </p:blipFill>
        <p:spPr>
          <a:xfrm>
            <a:off x="5007054" y="1621036"/>
            <a:ext cx="4616291" cy="4616291"/>
          </a:xfrm>
          <a:prstGeom prst="rect">
            <a:avLst/>
          </a:prstGeom>
        </p:spPr>
      </p:pic>
      <p:pic>
        <p:nvPicPr>
          <p:cNvPr id="6" name="Image 1" descr="preencoded.png"/>
          <p:cNvPicPr>
            <a:picLocks noChangeAspect="1"/>
          </p:cNvPicPr>
          <p:nvPr/>
        </p:nvPicPr>
        <p:blipFill>
          <a:blip r:embed="rId4"/>
          <a:stretch>
            <a:fillRect/>
          </a:stretch>
        </p:blipFill>
        <p:spPr>
          <a:xfrm>
            <a:off x="6232088" y="2414707"/>
            <a:ext cx="308015" cy="384929"/>
          </a:xfrm>
          <a:prstGeom prst="rect">
            <a:avLst/>
          </a:prstGeom>
        </p:spPr>
      </p:pic>
      <p:sp>
        <p:nvSpPr>
          <p:cNvPr id="7" name="Text 3"/>
          <p:cNvSpPr/>
          <p:nvPr/>
        </p:nvSpPr>
        <p:spPr>
          <a:xfrm>
            <a:off x="9932075" y="1816656"/>
            <a:ext cx="2573179" cy="321588"/>
          </a:xfrm>
          <a:prstGeom prst="rect">
            <a:avLst/>
          </a:prstGeom>
          <a:noFill/>
          <a:ln/>
        </p:spPr>
        <p:txBody>
          <a:bodyPr wrap="none" lIns="0" tIns="0" rIns="0" bIns="0" rtlCol="0" anchor="t"/>
          <a:lstStyle/>
          <a:p>
            <a:pPr marL="0" indent="0" algn="l">
              <a:lnSpc>
                <a:spcPts val="2500"/>
              </a:lnSpc>
              <a:buNone/>
            </a:pPr>
            <a:r>
              <a:rPr lang="en-US" sz="2000" dirty="0">
                <a:solidFill>
                  <a:srgbClr val="272525"/>
                </a:solidFill>
                <a:latin typeface="Gelasio" pitchFamily="34" charset="0"/>
                <a:ea typeface="Gelasio" pitchFamily="34" charset="-122"/>
                <a:cs typeface="Gelasio" pitchFamily="34" charset="-120"/>
              </a:rPr>
              <a:t>Η παραγνώριση</a:t>
            </a:r>
            <a:endParaRPr lang="en-US" sz="2000" dirty="0"/>
          </a:p>
        </p:txBody>
      </p:sp>
      <p:sp>
        <p:nvSpPr>
          <p:cNvPr id="8" name="Text 4"/>
          <p:cNvSpPr/>
          <p:nvPr/>
        </p:nvSpPr>
        <p:spPr>
          <a:xfrm>
            <a:off x="9932075" y="2261711"/>
            <a:ext cx="3977878" cy="1317308"/>
          </a:xfrm>
          <a:prstGeom prst="rect">
            <a:avLst/>
          </a:prstGeom>
          <a:noFill/>
          <a:ln/>
        </p:spPr>
        <p:txBody>
          <a:bodyPr wrap="square" lIns="0" tIns="0" rIns="0" bIns="0" rtlCol="0" anchor="t"/>
          <a:lstStyle/>
          <a:p>
            <a:pPr marL="0" indent="0" algn="l">
              <a:lnSpc>
                <a:spcPts val="2550"/>
              </a:lnSpc>
              <a:buNone/>
            </a:pPr>
            <a:r>
              <a:rPr lang="en-US" sz="1600" dirty="0">
                <a:solidFill>
                  <a:srgbClr val="272525"/>
                </a:solidFill>
                <a:latin typeface="Lato" pitchFamily="34" charset="0"/>
                <a:ea typeface="Lato" pitchFamily="34" charset="-122"/>
                <a:cs typeface="Lato" pitchFamily="34" charset="-120"/>
              </a:rPr>
              <a:t>Αυτή η άποψη παραγνωρίζει ότι η φτώχεια και οι ανισότητες μειώνουν τη δυνατότητα των ανθρώπων να ασκήσουν την ελευθερία τους.</a:t>
            </a:r>
            <a:endParaRPr lang="en-US" sz="1600" dirty="0"/>
          </a:p>
        </p:txBody>
      </p:sp>
      <p:pic>
        <p:nvPicPr>
          <p:cNvPr id="9" name="Image 2" descr="preencoded.png"/>
          <p:cNvPicPr>
            <a:picLocks noChangeAspect="1"/>
          </p:cNvPicPr>
          <p:nvPr/>
        </p:nvPicPr>
        <p:blipFill>
          <a:blip r:embed="rId5"/>
          <a:stretch>
            <a:fillRect/>
          </a:stretch>
        </p:blipFill>
        <p:spPr>
          <a:xfrm>
            <a:off x="5007054" y="1621036"/>
            <a:ext cx="4616291" cy="4616291"/>
          </a:xfrm>
          <a:prstGeom prst="rect">
            <a:avLst/>
          </a:prstGeom>
        </p:spPr>
      </p:pic>
      <p:pic>
        <p:nvPicPr>
          <p:cNvPr id="10" name="Image 3" descr="preencoded.png"/>
          <p:cNvPicPr>
            <a:picLocks noChangeAspect="1"/>
          </p:cNvPicPr>
          <p:nvPr/>
        </p:nvPicPr>
        <p:blipFill>
          <a:blip r:embed="rId6"/>
          <a:stretch>
            <a:fillRect/>
          </a:stretch>
        </p:blipFill>
        <p:spPr>
          <a:xfrm>
            <a:off x="8482965" y="2807613"/>
            <a:ext cx="308015" cy="384929"/>
          </a:xfrm>
          <a:prstGeom prst="rect">
            <a:avLst/>
          </a:prstGeom>
        </p:spPr>
      </p:pic>
      <p:sp>
        <p:nvSpPr>
          <p:cNvPr id="11" name="Text 5"/>
          <p:cNvSpPr/>
          <p:nvPr/>
        </p:nvSpPr>
        <p:spPr>
          <a:xfrm>
            <a:off x="9932075" y="4279225"/>
            <a:ext cx="2573179" cy="321588"/>
          </a:xfrm>
          <a:prstGeom prst="rect">
            <a:avLst/>
          </a:prstGeom>
          <a:noFill/>
          <a:ln/>
        </p:spPr>
        <p:txBody>
          <a:bodyPr wrap="none" lIns="0" tIns="0" rIns="0" bIns="0" rtlCol="0" anchor="t"/>
          <a:lstStyle/>
          <a:p>
            <a:pPr marL="0" indent="0" algn="l">
              <a:lnSpc>
                <a:spcPts val="2500"/>
              </a:lnSpc>
              <a:buNone/>
            </a:pPr>
            <a:r>
              <a:rPr lang="en-US" sz="2000" dirty="0">
                <a:solidFill>
                  <a:srgbClr val="272525"/>
                </a:solidFill>
                <a:latin typeface="Gelasio" pitchFamily="34" charset="0"/>
                <a:ea typeface="Gelasio" pitchFamily="34" charset="-122"/>
                <a:cs typeface="Gelasio" pitchFamily="34" charset="-120"/>
              </a:rPr>
              <a:t>Η σύνθεση</a:t>
            </a:r>
            <a:endParaRPr lang="en-US" sz="2000" dirty="0"/>
          </a:p>
        </p:txBody>
      </p:sp>
      <p:sp>
        <p:nvSpPr>
          <p:cNvPr id="12" name="Text 6"/>
          <p:cNvSpPr/>
          <p:nvPr/>
        </p:nvSpPr>
        <p:spPr>
          <a:xfrm>
            <a:off x="9932075" y="4724281"/>
            <a:ext cx="3977878" cy="1317308"/>
          </a:xfrm>
          <a:prstGeom prst="rect">
            <a:avLst/>
          </a:prstGeom>
          <a:noFill/>
          <a:ln/>
        </p:spPr>
        <p:txBody>
          <a:bodyPr wrap="square" lIns="0" tIns="0" rIns="0" bIns="0" rtlCol="0" anchor="t"/>
          <a:lstStyle/>
          <a:p>
            <a:pPr marL="0" indent="0" algn="l">
              <a:lnSpc>
                <a:spcPts val="2550"/>
              </a:lnSpc>
              <a:buNone/>
            </a:pPr>
            <a:r>
              <a:rPr lang="en-US" sz="1600" dirty="0">
                <a:solidFill>
                  <a:srgbClr val="272525"/>
                </a:solidFill>
                <a:latin typeface="Lato" pitchFamily="34" charset="0"/>
                <a:ea typeface="Lato" pitchFamily="34" charset="-122"/>
                <a:cs typeface="Lato" pitchFamily="34" charset="-120"/>
              </a:rPr>
              <a:t>Ελευθερία και ισότητα δεν έρχονται σε αντίθεση, αλλά μπορούν να προχωρήσουν μαζί, μέσα σε μια κοινωνία δικαιοσύνης και αλληλεγγύης.</a:t>
            </a:r>
            <a:endParaRPr lang="en-US" sz="1600" dirty="0"/>
          </a:p>
        </p:txBody>
      </p:sp>
      <p:pic>
        <p:nvPicPr>
          <p:cNvPr id="13" name="Image 4" descr="preencoded.png"/>
          <p:cNvPicPr>
            <a:picLocks noChangeAspect="1"/>
          </p:cNvPicPr>
          <p:nvPr/>
        </p:nvPicPr>
        <p:blipFill>
          <a:blip r:embed="rId7"/>
          <a:stretch>
            <a:fillRect/>
          </a:stretch>
        </p:blipFill>
        <p:spPr>
          <a:xfrm>
            <a:off x="5007054" y="1621036"/>
            <a:ext cx="4616291" cy="4616291"/>
          </a:xfrm>
          <a:prstGeom prst="rect">
            <a:avLst/>
          </a:prstGeom>
        </p:spPr>
      </p:pic>
      <p:pic>
        <p:nvPicPr>
          <p:cNvPr id="14" name="Image 5" descr="preencoded.png"/>
          <p:cNvPicPr>
            <a:picLocks noChangeAspect="1"/>
          </p:cNvPicPr>
          <p:nvPr/>
        </p:nvPicPr>
        <p:blipFill>
          <a:blip r:embed="rId8"/>
          <a:stretch>
            <a:fillRect/>
          </a:stretch>
        </p:blipFill>
        <p:spPr>
          <a:xfrm>
            <a:off x="8090059" y="5058489"/>
            <a:ext cx="308015" cy="384929"/>
          </a:xfrm>
          <a:prstGeom prst="rect">
            <a:avLst/>
          </a:prstGeom>
        </p:spPr>
      </p:pic>
      <p:sp>
        <p:nvSpPr>
          <p:cNvPr id="15" name="Text 7"/>
          <p:cNvSpPr/>
          <p:nvPr/>
        </p:nvSpPr>
        <p:spPr>
          <a:xfrm>
            <a:off x="2125147" y="4443889"/>
            <a:ext cx="2573179" cy="321588"/>
          </a:xfrm>
          <a:prstGeom prst="rect">
            <a:avLst/>
          </a:prstGeom>
          <a:noFill/>
          <a:ln/>
        </p:spPr>
        <p:txBody>
          <a:bodyPr wrap="none" lIns="0" tIns="0" rIns="0" bIns="0" rtlCol="0" anchor="t"/>
          <a:lstStyle/>
          <a:p>
            <a:pPr marL="0" indent="0" algn="r">
              <a:lnSpc>
                <a:spcPts val="2500"/>
              </a:lnSpc>
              <a:buNone/>
            </a:pPr>
            <a:r>
              <a:rPr lang="en-US" sz="2000" dirty="0">
                <a:solidFill>
                  <a:srgbClr val="272525"/>
                </a:solidFill>
                <a:latin typeface="Gelasio" pitchFamily="34" charset="0"/>
                <a:ea typeface="Gelasio" pitchFamily="34" charset="-122"/>
                <a:cs typeface="Gelasio" pitchFamily="34" charset="-120"/>
              </a:rPr>
              <a:t>Τα εμπόδια</a:t>
            </a:r>
            <a:endParaRPr lang="en-US" sz="2000" dirty="0"/>
          </a:p>
        </p:txBody>
      </p:sp>
      <p:sp>
        <p:nvSpPr>
          <p:cNvPr id="16" name="Text 8"/>
          <p:cNvSpPr/>
          <p:nvPr/>
        </p:nvSpPr>
        <p:spPr>
          <a:xfrm>
            <a:off x="720447" y="4888944"/>
            <a:ext cx="3977878" cy="987981"/>
          </a:xfrm>
          <a:prstGeom prst="rect">
            <a:avLst/>
          </a:prstGeom>
          <a:noFill/>
          <a:ln/>
        </p:spPr>
        <p:txBody>
          <a:bodyPr wrap="square" lIns="0" tIns="0" rIns="0" bIns="0" rtlCol="0" anchor="t"/>
          <a:lstStyle/>
          <a:p>
            <a:pPr marL="0" indent="0" algn="r">
              <a:lnSpc>
                <a:spcPts val="2550"/>
              </a:lnSpc>
              <a:buNone/>
            </a:pPr>
            <a:r>
              <a:rPr lang="en-US" sz="1600" dirty="0">
                <a:solidFill>
                  <a:srgbClr val="272525"/>
                </a:solidFill>
                <a:latin typeface="Lato" pitchFamily="34" charset="0"/>
                <a:ea typeface="Lato" pitchFamily="34" charset="-122"/>
                <a:cs typeface="Lato" pitchFamily="34" charset="-120"/>
              </a:rPr>
              <a:t>Δυστυχώς, τα ισχυρά οικονομικά συμφέροντα και η παγκόσμια οργάνωση συχνά εμποδίζουν την επίτευξή τους.</a:t>
            </a:r>
            <a:endParaRPr lang="en-US" sz="1600" dirty="0"/>
          </a:p>
        </p:txBody>
      </p:sp>
      <p:pic>
        <p:nvPicPr>
          <p:cNvPr id="17" name="Image 6" descr="preencoded.png"/>
          <p:cNvPicPr>
            <a:picLocks noChangeAspect="1"/>
          </p:cNvPicPr>
          <p:nvPr/>
        </p:nvPicPr>
        <p:blipFill>
          <a:blip r:embed="rId9"/>
          <a:stretch>
            <a:fillRect/>
          </a:stretch>
        </p:blipFill>
        <p:spPr>
          <a:xfrm>
            <a:off x="5007054" y="1621036"/>
            <a:ext cx="4616291" cy="4616291"/>
          </a:xfrm>
          <a:prstGeom prst="rect">
            <a:avLst/>
          </a:prstGeom>
        </p:spPr>
      </p:pic>
      <p:pic>
        <p:nvPicPr>
          <p:cNvPr id="18" name="Image 7" descr="preencoded.png"/>
          <p:cNvPicPr>
            <a:picLocks noChangeAspect="1"/>
          </p:cNvPicPr>
          <p:nvPr/>
        </p:nvPicPr>
        <p:blipFill>
          <a:blip r:embed="rId10"/>
          <a:stretch>
            <a:fillRect/>
          </a:stretch>
        </p:blipFill>
        <p:spPr>
          <a:xfrm>
            <a:off x="5839182" y="4665583"/>
            <a:ext cx="308015" cy="384929"/>
          </a:xfrm>
          <a:prstGeom prst="rect">
            <a:avLst/>
          </a:prstGeom>
        </p:spPr>
      </p:pic>
      <p:sp>
        <p:nvSpPr>
          <p:cNvPr id="19" name="Text 9"/>
          <p:cNvSpPr/>
          <p:nvPr/>
        </p:nvSpPr>
        <p:spPr>
          <a:xfrm>
            <a:off x="720447" y="6468904"/>
            <a:ext cx="13189506" cy="1317308"/>
          </a:xfrm>
          <a:prstGeom prst="rect">
            <a:avLst/>
          </a:prstGeom>
          <a:noFill/>
          <a:ln/>
        </p:spPr>
        <p:txBody>
          <a:bodyPr wrap="square" lIns="0" tIns="0" rIns="0" bIns="0" rtlCol="0" anchor="t"/>
          <a:lstStyle/>
          <a:p>
            <a:pPr marL="0" indent="0" algn="l">
              <a:lnSpc>
                <a:spcPts val="2550"/>
              </a:lnSpc>
              <a:buNone/>
            </a:pPr>
            <a:r>
              <a:rPr lang="en-US" sz="1600" dirty="0">
                <a:solidFill>
                  <a:srgbClr val="272525"/>
                </a:solidFill>
                <a:latin typeface="Lato" pitchFamily="34" charset="0"/>
                <a:ea typeface="Lato" pitchFamily="34" charset="-122"/>
                <a:cs typeface="Lato" pitchFamily="34" charset="-120"/>
              </a:rPr>
              <a:t>Κάποιοι υποστηρίζουν ότι η προσπάθεια για περισσότερη ισότητα περιορίζει την ελευθερία. Αυτή η άποψη παραγνωρίζει ότι η φτώχεια και οι ανισότητες μειώνουν τη δυνατότητα των ανθρώπων να ασκήσουν την ελευθερία τους. Άρα, ελευθερία και ισότητα δεν έρχονται σε αντίθεση, αλλά μπορούν να προχωρήσουν μαζί, μέσα σε μια κοινωνία δικαιοσύνης και αλληλεγγύης. Δυστυχώς, τα ισχυρά οικονομικά συμφέροντα και η παγκόσμια οργάνωση συχνά εμποδίζουν την επίτευξή τους.</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65453" y="603290"/>
            <a:ext cx="13099494" cy="1367076"/>
          </a:xfrm>
          <a:prstGeom prst="rect">
            <a:avLst/>
          </a:prstGeom>
          <a:noFill/>
          <a:ln/>
        </p:spPr>
        <p:txBody>
          <a:bodyPr wrap="square" lIns="0" tIns="0" rIns="0" bIns="0" rtlCol="0" anchor="t"/>
          <a:lstStyle/>
          <a:p>
            <a:pPr marL="0" indent="0" algn="l">
              <a:lnSpc>
                <a:spcPts val="5350"/>
              </a:lnSpc>
              <a:buNone/>
            </a:pPr>
            <a:r>
              <a:rPr lang="en-US" sz="4300" dirty="0">
                <a:solidFill>
                  <a:srgbClr val="312F2B"/>
                </a:solidFill>
                <a:latin typeface="Gelasio" pitchFamily="34" charset="0"/>
                <a:ea typeface="Gelasio" pitchFamily="34" charset="-122"/>
                <a:cs typeface="Gelasio" pitchFamily="34" charset="-120"/>
              </a:rPr>
              <a:t>Η Παγκοσμιοποίηση και οι Προκλήσεις για τη Δικαιοσύνη</a:t>
            </a:r>
            <a:endParaRPr lang="en-US" sz="4300" dirty="0"/>
          </a:p>
        </p:txBody>
      </p:sp>
      <p:sp>
        <p:nvSpPr>
          <p:cNvPr id="3" name="Text 1"/>
          <p:cNvSpPr/>
          <p:nvPr/>
        </p:nvSpPr>
        <p:spPr>
          <a:xfrm>
            <a:off x="765453" y="2517100"/>
            <a:ext cx="4147780" cy="721757"/>
          </a:xfrm>
          <a:prstGeom prst="rect">
            <a:avLst/>
          </a:prstGeom>
          <a:noFill/>
          <a:ln/>
        </p:spPr>
        <p:txBody>
          <a:bodyPr wrap="none" lIns="0" tIns="0" rIns="0" bIns="0" rtlCol="0" anchor="t"/>
          <a:lstStyle/>
          <a:p>
            <a:pPr marL="0" indent="0" algn="ctr">
              <a:lnSpc>
                <a:spcPts val="5650"/>
              </a:lnSpc>
              <a:buNone/>
            </a:pPr>
            <a:r>
              <a:rPr lang="en-US" sz="5650" dirty="0">
                <a:solidFill>
                  <a:srgbClr val="272525"/>
                </a:solidFill>
                <a:latin typeface="Gelasio" pitchFamily="34" charset="0"/>
                <a:ea typeface="Gelasio" pitchFamily="34" charset="-122"/>
                <a:cs typeface="Gelasio" pitchFamily="34" charset="-120"/>
              </a:rPr>
              <a:t>1</a:t>
            </a:r>
            <a:endParaRPr lang="en-US" sz="5650" dirty="0"/>
          </a:p>
        </p:txBody>
      </p:sp>
      <p:sp>
        <p:nvSpPr>
          <p:cNvPr id="4" name="Text 2"/>
          <p:cNvSpPr/>
          <p:nvPr/>
        </p:nvSpPr>
        <p:spPr>
          <a:xfrm>
            <a:off x="1370648" y="3512106"/>
            <a:ext cx="2937272" cy="341709"/>
          </a:xfrm>
          <a:prstGeom prst="rect">
            <a:avLst/>
          </a:prstGeom>
          <a:noFill/>
          <a:ln/>
        </p:spPr>
        <p:txBody>
          <a:bodyPr wrap="none" lIns="0" tIns="0" rIns="0" bIns="0" rtlCol="0" anchor="t"/>
          <a:lstStyle/>
          <a:p>
            <a:pPr marL="0" indent="0" algn="ctr">
              <a:lnSpc>
                <a:spcPts val="2650"/>
              </a:lnSpc>
              <a:buNone/>
            </a:pPr>
            <a:r>
              <a:rPr lang="en-US" sz="2150" dirty="0">
                <a:solidFill>
                  <a:srgbClr val="272525"/>
                </a:solidFill>
                <a:latin typeface="Gelasio" pitchFamily="34" charset="0"/>
                <a:ea typeface="Gelasio" pitchFamily="34" charset="-122"/>
                <a:cs typeface="Gelasio" pitchFamily="34" charset="-120"/>
              </a:rPr>
              <a:t>Τεχνολογική Ανάπτυξη</a:t>
            </a:r>
            <a:endParaRPr lang="en-US" sz="2150" dirty="0"/>
          </a:p>
        </p:txBody>
      </p:sp>
      <p:sp>
        <p:nvSpPr>
          <p:cNvPr id="5" name="Text 3"/>
          <p:cNvSpPr/>
          <p:nvPr/>
        </p:nvSpPr>
        <p:spPr>
          <a:xfrm>
            <a:off x="765453" y="3985022"/>
            <a:ext cx="4147780" cy="1049774"/>
          </a:xfrm>
          <a:prstGeom prst="rect">
            <a:avLst/>
          </a:prstGeom>
          <a:noFill/>
          <a:ln/>
        </p:spPr>
        <p:txBody>
          <a:bodyPr wrap="square" lIns="0" tIns="0" rIns="0" bIns="0" rtlCol="0" anchor="t"/>
          <a:lstStyle/>
          <a:p>
            <a:pPr marL="0" indent="0" algn="ctr">
              <a:lnSpc>
                <a:spcPts val="2750"/>
              </a:lnSpc>
              <a:buNone/>
            </a:pPr>
            <a:r>
              <a:rPr lang="en-US" sz="1700" dirty="0">
                <a:solidFill>
                  <a:srgbClr val="272525"/>
                </a:solidFill>
                <a:latin typeface="Lato" pitchFamily="34" charset="0"/>
                <a:ea typeface="Lato" pitchFamily="34" charset="-122"/>
                <a:cs typeface="Lato" pitchFamily="34" charset="-120"/>
              </a:rPr>
              <a:t>Στην εποχή της παγκοσμιοποίησης, η τεχνολογική ανάπτυξη δεν έφερε ούτε ισότητα ούτε ειρήνη.</a:t>
            </a:r>
            <a:endParaRPr lang="en-US" sz="1700" dirty="0"/>
          </a:p>
        </p:txBody>
      </p:sp>
      <p:sp>
        <p:nvSpPr>
          <p:cNvPr id="6" name="Text 4"/>
          <p:cNvSpPr/>
          <p:nvPr/>
        </p:nvSpPr>
        <p:spPr>
          <a:xfrm>
            <a:off x="5241250" y="2517100"/>
            <a:ext cx="4147780" cy="721757"/>
          </a:xfrm>
          <a:prstGeom prst="rect">
            <a:avLst/>
          </a:prstGeom>
          <a:noFill/>
          <a:ln/>
        </p:spPr>
        <p:txBody>
          <a:bodyPr wrap="none" lIns="0" tIns="0" rIns="0" bIns="0" rtlCol="0" anchor="t"/>
          <a:lstStyle/>
          <a:p>
            <a:pPr marL="0" indent="0" algn="ctr">
              <a:lnSpc>
                <a:spcPts val="5650"/>
              </a:lnSpc>
              <a:buNone/>
            </a:pPr>
            <a:r>
              <a:rPr lang="en-US" sz="5650" dirty="0">
                <a:solidFill>
                  <a:srgbClr val="272525"/>
                </a:solidFill>
                <a:latin typeface="Gelasio" pitchFamily="34" charset="0"/>
                <a:ea typeface="Gelasio" pitchFamily="34" charset="-122"/>
                <a:cs typeface="Gelasio" pitchFamily="34" charset="-120"/>
              </a:rPr>
              <a:t>2</a:t>
            </a:r>
            <a:endParaRPr lang="en-US" sz="5650" dirty="0"/>
          </a:p>
        </p:txBody>
      </p:sp>
      <p:sp>
        <p:nvSpPr>
          <p:cNvPr id="7" name="Text 5"/>
          <p:cNvSpPr/>
          <p:nvPr/>
        </p:nvSpPr>
        <p:spPr>
          <a:xfrm>
            <a:off x="5765125" y="3512106"/>
            <a:ext cx="3099911" cy="341709"/>
          </a:xfrm>
          <a:prstGeom prst="rect">
            <a:avLst/>
          </a:prstGeom>
          <a:noFill/>
          <a:ln/>
        </p:spPr>
        <p:txBody>
          <a:bodyPr wrap="none" lIns="0" tIns="0" rIns="0" bIns="0" rtlCol="0" anchor="t"/>
          <a:lstStyle/>
          <a:p>
            <a:pPr marL="0" indent="0" algn="ctr">
              <a:lnSpc>
                <a:spcPts val="2650"/>
              </a:lnSpc>
              <a:buNone/>
            </a:pPr>
            <a:r>
              <a:rPr lang="en-US" sz="2150" dirty="0">
                <a:solidFill>
                  <a:srgbClr val="272525"/>
                </a:solidFill>
                <a:latin typeface="Gelasio" pitchFamily="34" charset="0"/>
                <a:ea typeface="Gelasio" pitchFamily="34" charset="-122"/>
                <a:cs typeface="Gelasio" pitchFamily="34" charset="-120"/>
              </a:rPr>
              <a:t>Παγκόσμια Προβλήματα</a:t>
            </a:r>
            <a:endParaRPr lang="en-US" sz="2150" dirty="0"/>
          </a:p>
        </p:txBody>
      </p:sp>
      <p:sp>
        <p:nvSpPr>
          <p:cNvPr id="8" name="Text 6"/>
          <p:cNvSpPr/>
          <p:nvPr/>
        </p:nvSpPr>
        <p:spPr>
          <a:xfrm>
            <a:off x="5241250" y="3985022"/>
            <a:ext cx="4147780" cy="1049774"/>
          </a:xfrm>
          <a:prstGeom prst="rect">
            <a:avLst/>
          </a:prstGeom>
          <a:noFill/>
          <a:ln/>
        </p:spPr>
        <p:txBody>
          <a:bodyPr wrap="square" lIns="0" tIns="0" rIns="0" bIns="0" rtlCol="0" anchor="t"/>
          <a:lstStyle/>
          <a:p>
            <a:pPr marL="0" indent="0" algn="ctr">
              <a:lnSpc>
                <a:spcPts val="2750"/>
              </a:lnSpc>
              <a:buNone/>
            </a:pPr>
            <a:r>
              <a:rPr lang="en-US" sz="1700" dirty="0">
                <a:solidFill>
                  <a:srgbClr val="272525"/>
                </a:solidFill>
                <a:latin typeface="Lato" pitchFamily="34" charset="0"/>
                <a:ea typeface="Lato" pitchFamily="34" charset="-122"/>
                <a:cs typeface="Lato" pitchFamily="34" charset="-120"/>
              </a:rPr>
              <a:t>Ο πόλεμος, η καταστροφή, η ακραία φτώχεια και η περιβαλλοντική κρίση παραμένουν μεγάλα προβλήματα.</a:t>
            </a:r>
            <a:endParaRPr lang="en-US" sz="1700" dirty="0"/>
          </a:p>
        </p:txBody>
      </p:sp>
      <p:sp>
        <p:nvSpPr>
          <p:cNvPr id="9" name="Text 7"/>
          <p:cNvSpPr/>
          <p:nvPr/>
        </p:nvSpPr>
        <p:spPr>
          <a:xfrm>
            <a:off x="9717048" y="2517100"/>
            <a:ext cx="4147899" cy="721757"/>
          </a:xfrm>
          <a:prstGeom prst="rect">
            <a:avLst/>
          </a:prstGeom>
          <a:noFill/>
          <a:ln/>
        </p:spPr>
        <p:txBody>
          <a:bodyPr wrap="none" lIns="0" tIns="0" rIns="0" bIns="0" rtlCol="0" anchor="t"/>
          <a:lstStyle/>
          <a:p>
            <a:pPr marL="0" indent="0" algn="ctr">
              <a:lnSpc>
                <a:spcPts val="5650"/>
              </a:lnSpc>
              <a:buNone/>
            </a:pPr>
            <a:r>
              <a:rPr lang="en-US" sz="5650" dirty="0">
                <a:solidFill>
                  <a:srgbClr val="272525"/>
                </a:solidFill>
                <a:latin typeface="Gelasio" pitchFamily="34" charset="0"/>
                <a:ea typeface="Gelasio" pitchFamily="34" charset="-122"/>
                <a:cs typeface="Gelasio" pitchFamily="34" charset="-120"/>
              </a:rPr>
              <a:t>3</a:t>
            </a:r>
            <a:endParaRPr lang="en-US" sz="5650" dirty="0"/>
          </a:p>
        </p:txBody>
      </p:sp>
      <p:sp>
        <p:nvSpPr>
          <p:cNvPr id="10" name="Text 8"/>
          <p:cNvSpPr/>
          <p:nvPr/>
        </p:nvSpPr>
        <p:spPr>
          <a:xfrm>
            <a:off x="10239375" y="3512106"/>
            <a:ext cx="3103126" cy="341709"/>
          </a:xfrm>
          <a:prstGeom prst="rect">
            <a:avLst/>
          </a:prstGeom>
          <a:noFill/>
          <a:ln/>
        </p:spPr>
        <p:txBody>
          <a:bodyPr wrap="none" lIns="0" tIns="0" rIns="0" bIns="0" rtlCol="0" anchor="t"/>
          <a:lstStyle/>
          <a:p>
            <a:pPr marL="0" indent="0" algn="ctr">
              <a:lnSpc>
                <a:spcPts val="2650"/>
              </a:lnSpc>
              <a:buNone/>
            </a:pPr>
            <a:r>
              <a:rPr lang="en-US" sz="2150" dirty="0">
                <a:solidFill>
                  <a:srgbClr val="272525"/>
                </a:solidFill>
                <a:latin typeface="Gelasio" pitchFamily="34" charset="0"/>
                <a:ea typeface="Gelasio" pitchFamily="34" charset="-122"/>
                <a:cs typeface="Gelasio" pitchFamily="34" charset="-120"/>
              </a:rPr>
              <a:t>Οικονομικές Επιπτώσεις</a:t>
            </a:r>
            <a:endParaRPr lang="en-US" sz="2150" dirty="0"/>
          </a:p>
        </p:txBody>
      </p:sp>
      <p:sp>
        <p:nvSpPr>
          <p:cNvPr id="11" name="Text 9"/>
          <p:cNvSpPr/>
          <p:nvPr/>
        </p:nvSpPr>
        <p:spPr>
          <a:xfrm>
            <a:off x="9717048" y="3985022"/>
            <a:ext cx="4147899" cy="1049774"/>
          </a:xfrm>
          <a:prstGeom prst="rect">
            <a:avLst/>
          </a:prstGeom>
          <a:noFill/>
          <a:ln/>
        </p:spPr>
        <p:txBody>
          <a:bodyPr wrap="square" lIns="0" tIns="0" rIns="0" bIns="0" rtlCol="0" anchor="t"/>
          <a:lstStyle/>
          <a:p>
            <a:pPr marL="0" indent="0" algn="ctr">
              <a:lnSpc>
                <a:spcPts val="2750"/>
              </a:lnSpc>
              <a:buNone/>
            </a:pPr>
            <a:r>
              <a:rPr lang="en-US" sz="1700" dirty="0">
                <a:solidFill>
                  <a:srgbClr val="272525"/>
                </a:solidFill>
                <a:latin typeface="Lato" pitchFamily="34" charset="0"/>
                <a:ea typeface="Lato" pitchFamily="34" charset="-122"/>
                <a:cs typeface="Lato" pitchFamily="34" charset="-120"/>
              </a:rPr>
              <a:t>Η οικονομική παγκοσμιοποίηση έχει εντείνει τις ανισότητες και έχει συρρικνώσει το κοινωνικό κράτος.</a:t>
            </a:r>
            <a:endParaRPr lang="en-US" sz="1700" dirty="0"/>
          </a:p>
        </p:txBody>
      </p:sp>
      <p:sp>
        <p:nvSpPr>
          <p:cNvPr id="12" name="Text 10"/>
          <p:cNvSpPr/>
          <p:nvPr/>
        </p:nvSpPr>
        <p:spPr>
          <a:xfrm>
            <a:off x="765453" y="5280779"/>
            <a:ext cx="13099494" cy="1049774"/>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Lato" pitchFamily="34" charset="0"/>
                <a:ea typeface="Lato" pitchFamily="34" charset="-122"/>
                <a:cs typeface="Lato" pitchFamily="34" charset="-120"/>
              </a:rPr>
              <a:t>Στην εποχή της παγκοσμιοποίησης, η τεχνολογική ανάπτυξη δεν έφερε ούτε ισότητα ούτε ειρήνη. Ο πόλεμος, η καταστροφή, η ακραία φτώχεια και η περιβαλλοντική κρίση παραμένουν μεγάλα προβλήματα. Η οικονομική παγκοσμιοποίηση έχει εντείνει τις ανισότητες και έχει συρρικνώσει το κοινωνικό κράτος.</a:t>
            </a:r>
            <a:endParaRPr lang="en-US" sz="1700" dirty="0"/>
          </a:p>
        </p:txBody>
      </p:sp>
      <p:sp>
        <p:nvSpPr>
          <p:cNvPr id="13" name="Text 11"/>
          <p:cNvSpPr/>
          <p:nvPr/>
        </p:nvSpPr>
        <p:spPr>
          <a:xfrm>
            <a:off x="765453" y="6576536"/>
            <a:ext cx="13099494" cy="1049774"/>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Lato" pitchFamily="34" charset="0"/>
                <a:ea typeface="Lato" pitchFamily="34" charset="-122"/>
                <a:cs typeface="Lato" pitchFamily="34" charset="-120"/>
              </a:rPr>
              <a:t>Η πολιτική φιλοσοφία σήμερα πρέπει να αποκτήσει κοσμοπολίτικη διάσταση, προτείνοντας παγκόσμιες αρχές δικαιοσύνης. Ο Τζον Ρολς μίλησε για μια ρεαλιστική ουτοπία: μια ειρηνική παγκόσμια τάξη χωρίς επιβολή από υπερδυνάμεις, βασισμένη στη συνεργασία ελεύθερων και δημοκρατικών κοινωνιών.</a:t>
            </a:r>
            <a:endParaRPr lang="en-US" sz="17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1160</Words>
  <Application>Microsoft Office PowerPoint</Application>
  <PresentationFormat>Προσαρμογή</PresentationFormat>
  <Paragraphs>97</Paragraphs>
  <Slides>10</Slides>
  <Notes>10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10</vt:i4>
      </vt:variant>
    </vt:vector>
  </HeadingPairs>
  <TitlesOfParts>
    <vt:vector size="16" baseType="lpstr">
      <vt:lpstr>Arial</vt:lpstr>
      <vt:lpstr>Calibri</vt:lpstr>
      <vt:lpstr>Lato</vt:lpstr>
      <vt:lpstr>Lato Bold</vt:lpstr>
      <vt:lpstr>Gelasio</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Vasilis Varsamopoulos</cp:lastModifiedBy>
  <cp:revision>2</cp:revision>
  <dcterms:created xsi:type="dcterms:W3CDTF">2025-04-26T16:26:03Z</dcterms:created>
  <dcterms:modified xsi:type="dcterms:W3CDTF">2025-04-26T16:28:41Z</dcterms:modified>
</cp:coreProperties>
</file>