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Tomorrow" charset="0"/>
      <p:regular r:id="rId18"/>
    </p:embeddedFont>
    <p:embeddedFont>
      <p:font typeface="Calibri" pitchFamily="34" charset="0"/>
      <p:regular r:id="rId19"/>
      <p:bold r:id="rId20"/>
      <p:italic r:id="rId21"/>
      <p:boldItalic r:id="rId22"/>
    </p:embeddedFont>
    <p:embeddedFont>
      <p:font typeface="Tomorrow Semi Bold" charset="0"/>
      <p:regular r:id="rId23"/>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A102A45B-E431-436E-8EEB-0F906CDA703A}" type="datetimeFigureOut">
              <a:rPr lang="el-GR" smtClean="0"/>
              <a:t>26/3/2025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288AD318-E6F6-4CAD-8FF2-86B99A331196}" type="slidenum">
              <a:rPr lang="el-GR" smtClean="0"/>
              <a:t>‹#›</a:t>
            </a:fld>
            <a:endParaRPr lang="el-GR"/>
          </a:p>
        </p:txBody>
      </p:sp>
    </p:spTree>
    <p:extLst>
      <p:ext uri="{BB962C8B-B14F-4D97-AF65-F5344CB8AC3E}">
        <p14:creationId xmlns:p14="http://schemas.microsoft.com/office/powerpoint/2010/main" val="403751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5708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ΥΦΟΣ</a:t>
            </a:r>
            <a:endParaRPr lang="en-US" sz="4450" dirty="0"/>
          </a:p>
        </p:txBody>
      </p:sp>
      <p:sp>
        <p:nvSpPr>
          <p:cNvPr id="4" name="Text 1"/>
          <p:cNvSpPr/>
          <p:nvPr/>
        </p:nvSpPr>
        <p:spPr>
          <a:xfrm>
            <a:off x="6280190" y="3406021"/>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Κάθε λογοτέχνης, όπως και κάθε άνθρωπος, έχει ένα χαρακτηριστικό τρόπο να εκφράζει τις σκέψεις και τα συναισθήματά του, κάνοντας συγκεκριμένες γλωσσικές επιλογές και αποφεύγοντας άλλες. Αυτός ο ιδιαίτερος τρόπος έκφρασης αποτελεί το ύφος γραφής ενός συγγραφέα ή ποιητή.</a:t>
            </a:r>
            <a:endParaRPr lang="en-US" sz="1750" dirty="0"/>
          </a:p>
        </p:txBody>
      </p:sp>
      <p:sp>
        <p:nvSpPr>
          <p:cNvPr id="5" name="Shape 2"/>
          <p:cNvSpPr/>
          <p:nvPr/>
        </p:nvSpPr>
        <p:spPr>
          <a:xfrm>
            <a:off x="6280190" y="5492591"/>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5500211"/>
            <a:ext cx="347663" cy="347663"/>
          </a:xfrm>
          <a:prstGeom prst="rect">
            <a:avLst/>
          </a:prstGeom>
        </p:spPr>
      </p:pic>
      <p:sp>
        <p:nvSpPr>
          <p:cNvPr id="7" name="Text 3"/>
          <p:cNvSpPr/>
          <p:nvPr/>
        </p:nvSpPr>
        <p:spPr>
          <a:xfrm>
            <a:off x="6756440" y="5475684"/>
            <a:ext cx="3801785" cy="396835"/>
          </a:xfrm>
          <a:prstGeom prst="rect">
            <a:avLst/>
          </a:prstGeom>
          <a:noFill/>
          <a:ln/>
        </p:spPr>
        <p:txBody>
          <a:bodyPr wrap="none" lIns="0" tIns="0" rIns="0" bIns="0" rtlCol="0" anchor="t"/>
          <a:lstStyle/>
          <a:p>
            <a:pPr marL="0" indent="0" algn="l">
              <a:lnSpc>
                <a:spcPts val="3100"/>
              </a:lnSpc>
              <a:buNone/>
            </a:pPr>
            <a:r>
              <a:rPr lang="en-US" b="1" dirty="0" err="1" smtClean="0">
                <a:solidFill>
                  <a:srgbClr val="61615C"/>
                </a:solidFill>
                <a:latin typeface="Tomorrow Bold" pitchFamily="34" charset="0"/>
                <a:ea typeface="Tomorrow Bold" pitchFamily="34" charset="-122"/>
                <a:cs typeface="Tomorrow Bold" pitchFamily="34" charset="-120"/>
              </a:rPr>
              <a:t>Vasilis</a:t>
            </a:r>
            <a:r>
              <a:rPr lang="en-US" b="1" dirty="0" smtClean="0">
                <a:solidFill>
                  <a:srgbClr val="61615C"/>
                </a:solidFill>
                <a:latin typeface="Tomorrow Bold" pitchFamily="34" charset="0"/>
                <a:ea typeface="Tomorrow Bold" pitchFamily="34" charset="-122"/>
                <a:cs typeface="Tomorrow Bold" pitchFamily="34" charset="-120"/>
              </a:rPr>
              <a:t> </a:t>
            </a:r>
            <a:r>
              <a:rPr lang="en-US" b="1" dirty="0">
                <a:solidFill>
                  <a:srgbClr val="61615C"/>
                </a:solidFill>
                <a:latin typeface="Tomorrow Bold" pitchFamily="34" charset="0"/>
                <a:ea typeface="Tomorrow Bold" pitchFamily="34" charset="-122"/>
                <a:cs typeface="Tomorrow Bold" pitchFamily="34" charset="-120"/>
              </a:rPr>
              <a:t>Varsamopoulos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81238"/>
          </a:xfrm>
          <a:prstGeom prst="rect">
            <a:avLst/>
          </a:prstGeom>
        </p:spPr>
      </p:pic>
      <p:sp>
        <p:nvSpPr>
          <p:cNvPr id="3" name="Text 0"/>
          <p:cNvSpPr/>
          <p:nvPr/>
        </p:nvSpPr>
        <p:spPr>
          <a:xfrm>
            <a:off x="638651" y="2784038"/>
            <a:ext cx="6559868" cy="570309"/>
          </a:xfrm>
          <a:prstGeom prst="rect">
            <a:avLst/>
          </a:prstGeom>
          <a:noFill/>
          <a:ln/>
        </p:spPr>
        <p:txBody>
          <a:bodyPr wrap="none" lIns="0" tIns="0" rIns="0" bIns="0" rtlCol="0" anchor="t"/>
          <a:lstStyle/>
          <a:p>
            <a:pPr marL="0" indent="0" algn="l">
              <a:lnSpc>
                <a:spcPts val="4450"/>
              </a:lnSpc>
              <a:buNone/>
            </a:pPr>
            <a:r>
              <a:rPr lang="en-US" sz="3550" dirty="0">
                <a:solidFill>
                  <a:srgbClr val="1D1D1B"/>
                </a:solidFill>
                <a:latin typeface="Tomorrow Semi Bold" pitchFamily="34" charset="0"/>
                <a:ea typeface="Tomorrow Semi Bold" pitchFamily="34" charset="-122"/>
                <a:cs typeface="Tomorrow Semi Bold" pitchFamily="34" charset="-120"/>
              </a:rPr>
              <a:t>Διδακτικό – προτρεπτικό ύφος</a:t>
            </a:r>
            <a:endParaRPr lang="en-US" sz="3550" dirty="0"/>
          </a:p>
        </p:txBody>
      </p:sp>
      <p:sp>
        <p:nvSpPr>
          <p:cNvPr id="4" name="Shape 1"/>
          <p:cNvSpPr/>
          <p:nvPr/>
        </p:nvSpPr>
        <p:spPr>
          <a:xfrm>
            <a:off x="7303770" y="3628072"/>
            <a:ext cx="22860" cy="4098727"/>
          </a:xfrm>
          <a:prstGeom prst="roundRect">
            <a:avLst>
              <a:gd name="adj" fmla="val 119752"/>
            </a:avLst>
          </a:prstGeom>
          <a:solidFill>
            <a:srgbClr val="D6D0D0"/>
          </a:solidFill>
          <a:ln/>
        </p:spPr>
      </p:sp>
      <p:sp>
        <p:nvSpPr>
          <p:cNvPr id="5" name="Shape 2"/>
          <p:cNvSpPr/>
          <p:nvPr/>
        </p:nvSpPr>
        <p:spPr>
          <a:xfrm>
            <a:off x="6585347" y="4027170"/>
            <a:ext cx="547449" cy="22860"/>
          </a:xfrm>
          <a:prstGeom prst="roundRect">
            <a:avLst>
              <a:gd name="adj" fmla="val 119752"/>
            </a:avLst>
          </a:prstGeom>
          <a:solidFill>
            <a:srgbClr val="D6D0D0"/>
          </a:solidFill>
          <a:ln/>
        </p:spPr>
      </p:sp>
      <p:sp>
        <p:nvSpPr>
          <p:cNvPr id="6" name="Shape 3"/>
          <p:cNvSpPr/>
          <p:nvPr/>
        </p:nvSpPr>
        <p:spPr>
          <a:xfrm>
            <a:off x="7109936" y="3833336"/>
            <a:ext cx="410528" cy="410527"/>
          </a:xfrm>
          <a:prstGeom prst="roundRect">
            <a:avLst>
              <a:gd name="adj" fmla="val 6668"/>
            </a:avLst>
          </a:prstGeom>
          <a:solidFill>
            <a:srgbClr val="F0EAEA"/>
          </a:solidFill>
          <a:ln/>
        </p:spPr>
      </p:sp>
      <p:pic>
        <p:nvPicPr>
          <p:cNvPr id="7" name="Image 1" descr="preencoded.png"/>
          <p:cNvPicPr>
            <a:picLocks noChangeAspect="1"/>
          </p:cNvPicPr>
          <p:nvPr/>
        </p:nvPicPr>
        <p:blipFill>
          <a:blip r:embed="rId4"/>
          <a:stretch>
            <a:fillRect/>
          </a:stretch>
        </p:blipFill>
        <p:spPr>
          <a:xfrm>
            <a:off x="7178338" y="3867507"/>
            <a:ext cx="273725" cy="342186"/>
          </a:xfrm>
          <a:prstGeom prst="rect">
            <a:avLst/>
          </a:prstGeom>
        </p:spPr>
      </p:pic>
      <p:sp>
        <p:nvSpPr>
          <p:cNvPr id="8" name="Text 4"/>
          <p:cNvSpPr/>
          <p:nvPr/>
        </p:nvSpPr>
        <p:spPr>
          <a:xfrm>
            <a:off x="3973235" y="3810476"/>
            <a:ext cx="2429470" cy="285155"/>
          </a:xfrm>
          <a:prstGeom prst="rect">
            <a:avLst/>
          </a:prstGeom>
          <a:noFill/>
          <a:ln/>
        </p:spPr>
        <p:txBody>
          <a:bodyPr wrap="none" lIns="0" tIns="0" rIns="0" bIns="0" rtlCol="0" anchor="t"/>
          <a:lstStyle/>
          <a:p>
            <a:pPr marL="0" indent="0" algn="r">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Μετάδοση συμβουλών</a:t>
            </a:r>
            <a:endParaRPr lang="en-US" sz="1750" dirty="0"/>
          </a:p>
        </p:txBody>
      </p:sp>
      <p:sp>
        <p:nvSpPr>
          <p:cNvPr id="9" name="Text 5"/>
          <p:cNvSpPr/>
          <p:nvPr/>
        </p:nvSpPr>
        <p:spPr>
          <a:xfrm>
            <a:off x="638651" y="4205049"/>
            <a:ext cx="5764054" cy="875824"/>
          </a:xfrm>
          <a:prstGeom prst="rect">
            <a:avLst/>
          </a:prstGeom>
          <a:noFill/>
          <a:ln/>
        </p:spPr>
        <p:txBody>
          <a:bodyPr wrap="square" lIns="0" tIns="0" rIns="0" bIns="0" rtlCol="0" anchor="t"/>
          <a:lstStyle/>
          <a:p>
            <a:pPr marL="0" indent="0" algn="r">
              <a:lnSpc>
                <a:spcPts val="2250"/>
              </a:lnSpc>
              <a:buNone/>
            </a:pPr>
            <a:r>
              <a:rPr lang="en-US" sz="1400" dirty="0">
                <a:solidFill>
                  <a:srgbClr val="61615C"/>
                </a:solidFill>
                <a:latin typeface="Tomorrow" pitchFamily="34" charset="0"/>
                <a:ea typeface="Tomorrow" pitchFamily="34" charset="-122"/>
                <a:cs typeface="Tomorrow" pitchFamily="34" charset="-120"/>
              </a:rPr>
              <a:t>Ο λογοτέχνης επιθυμεί να μεταδώσει στους αναγνώστες συμβουλές για το πώς θα πρέπει να διαχειρίζονται δύσκολες καταστάσεις στη ζωή τους.</a:t>
            </a:r>
            <a:endParaRPr lang="en-US" sz="1400" dirty="0"/>
          </a:p>
        </p:txBody>
      </p:sp>
      <p:sp>
        <p:nvSpPr>
          <p:cNvPr id="10" name="Shape 6"/>
          <p:cNvSpPr/>
          <p:nvPr/>
        </p:nvSpPr>
        <p:spPr>
          <a:xfrm>
            <a:off x="7497604" y="4939546"/>
            <a:ext cx="547449" cy="22860"/>
          </a:xfrm>
          <a:prstGeom prst="roundRect">
            <a:avLst>
              <a:gd name="adj" fmla="val 119752"/>
            </a:avLst>
          </a:prstGeom>
          <a:solidFill>
            <a:srgbClr val="D6D0D0"/>
          </a:solidFill>
          <a:ln/>
        </p:spPr>
      </p:sp>
      <p:sp>
        <p:nvSpPr>
          <p:cNvPr id="11" name="Shape 7"/>
          <p:cNvSpPr/>
          <p:nvPr/>
        </p:nvSpPr>
        <p:spPr>
          <a:xfrm>
            <a:off x="7109936" y="4745712"/>
            <a:ext cx="410528" cy="410527"/>
          </a:xfrm>
          <a:prstGeom prst="roundRect">
            <a:avLst>
              <a:gd name="adj" fmla="val 6668"/>
            </a:avLst>
          </a:prstGeom>
          <a:solidFill>
            <a:srgbClr val="F0EAEA"/>
          </a:solidFill>
          <a:ln/>
        </p:spPr>
      </p:sp>
      <p:pic>
        <p:nvPicPr>
          <p:cNvPr id="12" name="Image 2" descr="preencoded.png"/>
          <p:cNvPicPr>
            <a:picLocks noChangeAspect="1"/>
          </p:cNvPicPr>
          <p:nvPr/>
        </p:nvPicPr>
        <p:blipFill>
          <a:blip r:embed="rId5"/>
          <a:stretch>
            <a:fillRect/>
          </a:stretch>
        </p:blipFill>
        <p:spPr>
          <a:xfrm>
            <a:off x="7178338" y="4779883"/>
            <a:ext cx="273725" cy="342186"/>
          </a:xfrm>
          <a:prstGeom prst="rect">
            <a:avLst/>
          </a:prstGeom>
        </p:spPr>
      </p:pic>
      <p:sp>
        <p:nvSpPr>
          <p:cNvPr id="13" name="Text 8"/>
          <p:cNvSpPr/>
          <p:nvPr/>
        </p:nvSpPr>
        <p:spPr>
          <a:xfrm>
            <a:off x="8227695" y="4722852"/>
            <a:ext cx="2281238" cy="285155"/>
          </a:xfrm>
          <a:prstGeom prst="rect">
            <a:avLst/>
          </a:prstGeom>
          <a:noFill/>
          <a:ln/>
        </p:spPr>
        <p:txBody>
          <a:bodyPr wrap="none" lIns="0" tIns="0" rIns="0" bIns="0" rtlCol="0" anchor="t"/>
          <a:lstStyle/>
          <a:p>
            <a:pPr marL="0" indent="0" algn="l">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Διδάγματα</a:t>
            </a:r>
            <a:endParaRPr lang="en-US" sz="1750" dirty="0"/>
          </a:p>
        </p:txBody>
      </p:sp>
      <p:sp>
        <p:nvSpPr>
          <p:cNvPr id="14" name="Text 9"/>
          <p:cNvSpPr/>
          <p:nvPr/>
        </p:nvSpPr>
        <p:spPr>
          <a:xfrm>
            <a:off x="8227695" y="5117425"/>
            <a:ext cx="5764054" cy="291941"/>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Μετάδοση σημαντικών κατά τη γνώμη του διδαγμάτων.</a:t>
            </a:r>
            <a:endParaRPr lang="en-US" sz="1400" dirty="0"/>
          </a:p>
        </p:txBody>
      </p:sp>
      <p:sp>
        <p:nvSpPr>
          <p:cNvPr id="15" name="Shape 10"/>
          <p:cNvSpPr/>
          <p:nvPr/>
        </p:nvSpPr>
        <p:spPr>
          <a:xfrm>
            <a:off x="6585347" y="5844778"/>
            <a:ext cx="547449" cy="22860"/>
          </a:xfrm>
          <a:prstGeom prst="roundRect">
            <a:avLst>
              <a:gd name="adj" fmla="val 119752"/>
            </a:avLst>
          </a:prstGeom>
          <a:solidFill>
            <a:srgbClr val="D6D0D0"/>
          </a:solidFill>
          <a:ln/>
        </p:spPr>
      </p:sp>
      <p:sp>
        <p:nvSpPr>
          <p:cNvPr id="16" name="Shape 11"/>
          <p:cNvSpPr/>
          <p:nvPr/>
        </p:nvSpPr>
        <p:spPr>
          <a:xfrm>
            <a:off x="7109936" y="5650944"/>
            <a:ext cx="410528" cy="410527"/>
          </a:xfrm>
          <a:prstGeom prst="roundRect">
            <a:avLst>
              <a:gd name="adj" fmla="val 6668"/>
            </a:avLst>
          </a:prstGeom>
          <a:solidFill>
            <a:srgbClr val="F0EAEA"/>
          </a:solidFill>
          <a:ln/>
        </p:spPr>
      </p:sp>
      <p:pic>
        <p:nvPicPr>
          <p:cNvPr id="17" name="Image 3" descr="preencoded.png"/>
          <p:cNvPicPr>
            <a:picLocks noChangeAspect="1"/>
          </p:cNvPicPr>
          <p:nvPr/>
        </p:nvPicPr>
        <p:blipFill>
          <a:blip r:embed="rId6"/>
          <a:stretch>
            <a:fillRect/>
          </a:stretch>
        </p:blipFill>
        <p:spPr>
          <a:xfrm>
            <a:off x="7178338" y="5685115"/>
            <a:ext cx="273725" cy="342186"/>
          </a:xfrm>
          <a:prstGeom prst="rect">
            <a:avLst/>
          </a:prstGeom>
        </p:spPr>
      </p:pic>
      <p:sp>
        <p:nvSpPr>
          <p:cNvPr id="18" name="Text 12"/>
          <p:cNvSpPr/>
          <p:nvPr/>
        </p:nvSpPr>
        <p:spPr>
          <a:xfrm>
            <a:off x="4121468" y="5628084"/>
            <a:ext cx="2281238" cy="285155"/>
          </a:xfrm>
          <a:prstGeom prst="rect">
            <a:avLst/>
          </a:prstGeom>
          <a:noFill/>
          <a:ln/>
        </p:spPr>
        <p:txBody>
          <a:bodyPr wrap="none" lIns="0" tIns="0" rIns="0" bIns="0" rtlCol="0" anchor="t"/>
          <a:lstStyle/>
          <a:p>
            <a:pPr marL="0" indent="0" algn="r">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Παραινετικό ύφος</a:t>
            </a:r>
            <a:endParaRPr lang="en-US" sz="1750" dirty="0"/>
          </a:p>
        </p:txBody>
      </p:sp>
      <p:sp>
        <p:nvSpPr>
          <p:cNvPr id="19" name="Text 13"/>
          <p:cNvSpPr/>
          <p:nvPr/>
        </p:nvSpPr>
        <p:spPr>
          <a:xfrm>
            <a:off x="638651" y="6022658"/>
            <a:ext cx="5764054" cy="291941"/>
          </a:xfrm>
          <a:prstGeom prst="rect">
            <a:avLst/>
          </a:prstGeom>
          <a:noFill/>
          <a:ln/>
        </p:spPr>
        <p:txBody>
          <a:bodyPr wrap="none" lIns="0" tIns="0" rIns="0" bIns="0" rtlCol="0" anchor="t"/>
          <a:lstStyle/>
          <a:p>
            <a:pPr marL="0" indent="0" algn="r">
              <a:lnSpc>
                <a:spcPts val="2250"/>
              </a:lnSpc>
              <a:buNone/>
            </a:pPr>
            <a:r>
              <a:rPr lang="en-US" sz="1400" dirty="0">
                <a:solidFill>
                  <a:srgbClr val="61615C"/>
                </a:solidFill>
                <a:latin typeface="Tomorrow" pitchFamily="34" charset="0"/>
                <a:ea typeface="Tomorrow" pitchFamily="34" charset="-122"/>
                <a:cs typeface="Tomorrow" pitchFamily="34" charset="-120"/>
              </a:rPr>
              <a:t>Υιοθέτηση ύφους που προτρέπει και συμβουλεύει.</a:t>
            </a:r>
            <a:endParaRPr lang="en-US" sz="1400" dirty="0"/>
          </a:p>
        </p:txBody>
      </p:sp>
      <p:sp>
        <p:nvSpPr>
          <p:cNvPr id="20" name="Shape 14"/>
          <p:cNvSpPr/>
          <p:nvPr/>
        </p:nvSpPr>
        <p:spPr>
          <a:xfrm>
            <a:off x="7497604" y="6665952"/>
            <a:ext cx="547449" cy="22860"/>
          </a:xfrm>
          <a:prstGeom prst="roundRect">
            <a:avLst>
              <a:gd name="adj" fmla="val 119752"/>
            </a:avLst>
          </a:prstGeom>
          <a:solidFill>
            <a:srgbClr val="D6D0D0"/>
          </a:solidFill>
          <a:ln/>
        </p:spPr>
      </p:sp>
      <p:sp>
        <p:nvSpPr>
          <p:cNvPr id="21" name="Shape 15"/>
          <p:cNvSpPr/>
          <p:nvPr/>
        </p:nvSpPr>
        <p:spPr>
          <a:xfrm>
            <a:off x="7109936" y="6472118"/>
            <a:ext cx="410528" cy="410527"/>
          </a:xfrm>
          <a:prstGeom prst="roundRect">
            <a:avLst>
              <a:gd name="adj" fmla="val 6668"/>
            </a:avLst>
          </a:prstGeom>
          <a:solidFill>
            <a:srgbClr val="F0EAEA"/>
          </a:solidFill>
          <a:ln/>
        </p:spPr>
      </p:sp>
      <p:pic>
        <p:nvPicPr>
          <p:cNvPr id="22" name="Image 4" descr="preencoded.png"/>
          <p:cNvPicPr>
            <a:picLocks noChangeAspect="1"/>
          </p:cNvPicPr>
          <p:nvPr/>
        </p:nvPicPr>
        <p:blipFill>
          <a:blip r:embed="rId7"/>
          <a:stretch>
            <a:fillRect/>
          </a:stretch>
        </p:blipFill>
        <p:spPr>
          <a:xfrm>
            <a:off x="7178338" y="6506289"/>
            <a:ext cx="273725" cy="342186"/>
          </a:xfrm>
          <a:prstGeom prst="rect">
            <a:avLst/>
          </a:prstGeom>
        </p:spPr>
      </p:pic>
      <p:sp>
        <p:nvSpPr>
          <p:cNvPr id="23" name="Text 16"/>
          <p:cNvSpPr/>
          <p:nvPr/>
        </p:nvSpPr>
        <p:spPr>
          <a:xfrm>
            <a:off x="8227695" y="6449258"/>
            <a:ext cx="4018240" cy="285155"/>
          </a:xfrm>
          <a:prstGeom prst="rect">
            <a:avLst/>
          </a:prstGeom>
          <a:noFill/>
          <a:ln/>
        </p:spPr>
        <p:txBody>
          <a:bodyPr wrap="none" lIns="0" tIns="0" rIns="0" bIns="0" rtlCol="0" anchor="t"/>
          <a:lstStyle/>
          <a:p>
            <a:pPr marL="0" indent="0" algn="l">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Χρήση υποτακτικής και προστακτικής</a:t>
            </a:r>
            <a:endParaRPr lang="en-US" sz="1750" dirty="0"/>
          </a:p>
        </p:txBody>
      </p:sp>
      <p:sp>
        <p:nvSpPr>
          <p:cNvPr id="24" name="Text 17"/>
          <p:cNvSpPr/>
          <p:nvPr/>
        </p:nvSpPr>
        <p:spPr>
          <a:xfrm>
            <a:off x="8227695" y="6843832"/>
            <a:ext cx="5764054" cy="583883"/>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Η χρήση της υποτακτικής και της προστακτικής έγκλισης είναι ενδεικτική των διδακτικών προθέσεων του δημιουργού.</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5068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Εξομολογητικό ύφος</a:t>
            </a:r>
            <a:endParaRPr lang="en-US" sz="4450" dirty="0"/>
          </a:p>
        </p:txBody>
      </p:sp>
      <p:sp>
        <p:nvSpPr>
          <p:cNvPr id="4" name="Shape 1"/>
          <p:cNvSpPr/>
          <p:nvPr/>
        </p:nvSpPr>
        <p:spPr>
          <a:xfrm>
            <a:off x="793790" y="4854773"/>
            <a:ext cx="510302" cy="510302"/>
          </a:xfrm>
          <a:prstGeom prst="roundRect">
            <a:avLst>
              <a:gd name="adj" fmla="val 6667"/>
            </a:avLst>
          </a:prstGeom>
          <a:solidFill>
            <a:srgbClr val="F0EAEA"/>
          </a:solidFill>
          <a:ln/>
        </p:spPr>
      </p:sp>
      <p:pic>
        <p:nvPicPr>
          <p:cNvPr id="5" name="Image 1" descr="preencoded.png"/>
          <p:cNvPicPr>
            <a:picLocks noChangeAspect="1"/>
          </p:cNvPicPr>
          <p:nvPr/>
        </p:nvPicPr>
        <p:blipFill>
          <a:blip r:embed="rId4"/>
          <a:stretch>
            <a:fillRect/>
          </a:stretch>
        </p:blipFill>
        <p:spPr>
          <a:xfrm>
            <a:off x="878860" y="4897279"/>
            <a:ext cx="340162" cy="425291"/>
          </a:xfrm>
          <a:prstGeom prst="rect">
            <a:avLst/>
          </a:prstGeom>
        </p:spPr>
      </p:pic>
      <p:sp>
        <p:nvSpPr>
          <p:cNvPr id="6" name="Text 2"/>
          <p:cNvSpPr/>
          <p:nvPr/>
        </p:nvSpPr>
        <p:spPr>
          <a:xfrm>
            <a:off x="1530906" y="485477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Πρωτοπρόσωπη αφήγηση</a:t>
            </a:r>
            <a:endParaRPr lang="en-US" sz="2200" dirty="0"/>
          </a:p>
        </p:txBody>
      </p:sp>
      <p:sp>
        <p:nvSpPr>
          <p:cNvPr id="7" name="Text 3"/>
          <p:cNvSpPr/>
          <p:nvPr/>
        </p:nvSpPr>
        <p:spPr>
          <a:xfrm>
            <a:off x="1530906" y="5699522"/>
            <a:ext cx="345924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Αυτό το ύφος γραφής συναντάται σε πρωτοπρόσωπα κείμενα, στα οποία ο δημιουργός καταγράφει προσωπικά του βιώματα.</a:t>
            </a:r>
            <a:endParaRPr lang="en-US" sz="1750" dirty="0"/>
          </a:p>
        </p:txBody>
      </p:sp>
      <p:sp>
        <p:nvSpPr>
          <p:cNvPr id="8" name="Shape 4"/>
          <p:cNvSpPr/>
          <p:nvPr/>
        </p:nvSpPr>
        <p:spPr>
          <a:xfrm>
            <a:off x="5216962" y="4854773"/>
            <a:ext cx="510302" cy="510302"/>
          </a:xfrm>
          <a:prstGeom prst="roundRect">
            <a:avLst>
              <a:gd name="adj" fmla="val 6667"/>
            </a:avLst>
          </a:prstGeom>
          <a:solidFill>
            <a:srgbClr val="F0EAEA"/>
          </a:solidFill>
          <a:ln/>
        </p:spPr>
      </p:sp>
      <p:pic>
        <p:nvPicPr>
          <p:cNvPr id="9" name="Image 2" descr="preencoded.png"/>
          <p:cNvPicPr>
            <a:picLocks noChangeAspect="1"/>
          </p:cNvPicPr>
          <p:nvPr/>
        </p:nvPicPr>
        <p:blipFill>
          <a:blip r:embed="rId5"/>
          <a:stretch>
            <a:fillRect/>
          </a:stretch>
        </p:blipFill>
        <p:spPr>
          <a:xfrm>
            <a:off x="5302032" y="4897279"/>
            <a:ext cx="340162" cy="425291"/>
          </a:xfrm>
          <a:prstGeom prst="rect">
            <a:avLst/>
          </a:prstGeom>
        </p:spPr>
      </p:pic>
      <p:sp>
        <p:nvSpPr>
          <p:cNvPr id="10" name="Text 5"/>
          <p:cNvSpPr/>
          <p:nvPr/>
        </p:nvSpPr>
        <p:spPr>
          <a:xfrm>
            <a:off x="5954078" y="485477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Άμεση διατύπωση σκέψεων</a:t>
            </a:r>
            <a:endParaRPr lang="en-US" sz="2200" dirty="0"/>
          </a:p>
        </p:txBody>
      </p:sp>
      <p:sp>
        <p:nvSpPr>
          <p:cNvPr id="11" name="Text 6"/>
          <p:cNvSpPr/>
          <p:nvPr/>
        </p:nvSpPr>
        <p:spPr>
          <a:xfrm>
            <a:off x="5954078" y="5699522"/>
            <a:ext cx="3459242"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Ο συγγραφέας διατυπώνει τις σκέψεις του με αμεσότητα και ειλικρίνεια.</a:t>
            </a:r>
            <a:endParaRPr lang="en-US" sz="1750" dirty="0"/>
          </a:p>
        </p:txBody>
      </p:sp>
      <p:sp>
        <p:nvSpPr>
          <p:cNvPr id="12" name="Shape 7"/>
          <p:cNvSpPr/>
          <p:nvPr/>
        </p:nvSpPr>
        <p:spPr>
          <a:xfrm>
            <a:off x="9640133" y="4854773"/>
            <a:ext cx="510302" cy="510302"/>
          </a:xfrm>
          <a:prstGeom prst="roundRect">
            <a:avLst>
              <a:gd name="adj" fmla="val 6667"/>
            </a:avLst>
          </a:prstGeom>
          <a:solidFill>
            <a:srgbClr val="F0EAEA"/>
          </a:solidFill>
          <a:ln/>
        </p:spPr>
      </p:sp>
      <p:pic>
        <p:nvPicPr>
          <p:cNvPr id="13" name="Image 3" descr="preencoded.png"/>
          <p:cNvPicPr>
            <a:picLocks noChangeAspect="1"/>
          </p:cNvPicPr>
          <p:nvPr/>
        </p:nvPicPr>
        <p:blipFill>
          <a:blip r:embed="rId6"/>
          <a:stretch>
            <a:fillRect/>
          </a:stretch>
        </p:blipFill>
        <p:spPr>
          <a:xfrm>
            <a:off x="9725204" y="4897279"/>
            <a:ext cx="340162" cy="425291"/>
          </a:xfrm>
          <a:prstGeom prst="rect">
            <a:avLst/>
          </a:prstGeom>
        </p:spPr>
      </p:pic>
      <p:sp>
        <p:nvSpPr>
          <p:cNvPr id="14" name="Text 8"/>
          <p:cNvSpPr/>
          <p:nvPr/>
        </p:nvSpPr>
        <p:spPr>
          <a:xfrm>
            <a:off x="10377249" y="48547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Αίσθηση οικειότητας</a:t>
            </a:r>
            <a:endParaRPr lang="en-US" sz="2200" dirty="0"/>
          </a:p>
        </p:txBody>
      </p:sp>
      <p:sp>
        <p:nvSpPr>
          <p:cNvPr id="15" name="Text 9"/>
          <p:cNvSpPr/>
          <p:nvPr/>
        </p:nvSpPr>
        <p:spPr>
          <a:xfrm>
            <a:off x="10377249" y="5699521"/>
            <a:ext cx="345924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Δημιουργεί μια αίσθηση οικειότητας σαν να εκμυστηρεύεται κάτι το ιδιαίτερα προσωπικό του στον αναγνώστη.</a:t>
            </a:r>
            <a:endParaRPr lang="en-US" sz="17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02945" y="552212"/>
            <a:ext cx="5021104" cy="627578"/>
          </a:xfrm>
          <a:prstGeom prst="rect">
            <a:avLst/>
          </a:prstGeom>
          <a:noFill/>
          <a:ln/>
        </p:spPr>
        <p:txBody>
          <a:bodyPr wrap="none" lIns="0" tIns="0" rIns="0" bIns="0" rtlCol="0" anchor="t"/>
          <a:lstStyle/>
          <a:p>
            <a:pPr marL="0" indent="0" algn="l">
              <a:lnSpc>
                <a:spcPts val="4900"/>
              </a:lnSpc>
              <a:buNone/>
            </a:pPr>
            <a:r>
              <a:rPr lang="en-US" sz="3950" dirty="0">
                <a:solidFill>
                  <a:srgbClr val="1D1D1B"/>
                </a:solidFill>
                <a:latin typeface="Tomorrow Semi Bold" pitchFamily="34" charset="0"/>
                <a:ea typeface="Tomorrow Semi Bold" pitchFamily="34" charset="-122"/>
                <a:cs typeface="Tomorrow Semi Bold" pitchFamily="34" charset="-120"/>
              </a:rPr>
              <a:t>Προφορικό ύφος</a:t>
            </a:r>
            <a:endParaRPr lang="en-US" sz="3950" dirty="0"/>
          </a:p>
        </p:txBody>
      </p:sp>
      <p:pic>
        <p:nvPicPr>
          <p:cNvPr id="3" name="Image 0" descr="preencoded.png"/>
          <p:cNvPicPr>
            <a:picLocks noChangeAspect="1"/>
          </p:cNvPicPr>
          <p:nvPr/>
        </p:nvPicPr>
        <p:blipFill>
          <a:blip r:embed="rId3"/>
          <a:stretch>
            <a:fillRect/>
          </a:stretch>
        </p:blipFill>
        <p:spPr>
          <a:xfrm>
            <a:off x="702945" y="1581388"/>
            <a:ext cx="6461641" cy="3993594"/>
          </a:xfrm>
          <a:prstGeom prst="rect">
            <a:avLst/>
          </a:prstGeom>
        </p:spPr>
      </p:pic>
      <p:sp>
        <p:nvSpPr>
          <p:cNvPr id="4" name="Text 1"/>
          <p:cNvSpPr/>
          <p:nvPr/>
        </p:nvSpPr>
        <p:spPr>
          <a:xfrm>
            <a:off x="702945" y="5825966"/>
            <a:ext cx="3540800" cy="313849"/>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Εκφράσεις προφορικού λόγου</a:t>
            </a:r>
            <a:endParaRPr lang="en-US" sz="1950" dirty="0"/>
          </a:p>
        </p:txBody>
      </p:sp>
      <p:sp>
        <p:nvSpPr>
          <p:cNvPr id="5" name="Text 2"/>
          <p:cNvSpPr/>
          <p:nvPr/>
        </p:nvSpPr>
        <p:spPr>
          <a:xfrm>
            <a:off x="702945" y="6260306"/>
            <a:ext cx="6461641" cy="1606748"/>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Κάποτε πρόθεση του συγγραφέα είναι να δοθεί η εντύπωση στον αναγνώστη πως το κείμενο προσεγγίζει περισσότερο τον προφορικό, παρά το γραπτό λόγο, ώστε αυτό να καταστεί πιο οικείο και πιο ζωντανό. Σε αυτή την περίπτωση, χρησιμοποιεί με μεγάλη συχνότητα εκφράσεις του προφορικού λόγου.</a:t>
            </a:r>
            <a:endParaRPr lang="en-US" sz="1550" dirty="0"/>
          </a:p>
        </p:txBody>
      </p:sp>
      <p:pic>
        <p:nvPicPr>
          <p:cNvPr id="6" name="Image 1" descr="preencoded.png"/>
          <p:cNvPicPr>
            <a:picLocks noChangeAspect="1"/>
          </p:cNvPicPr>
          <p:nvPr/>
        </p:nvPicPr>
        <p:blipFill>
          <a:blip r:embed="rId4"/>
          <a:stretch>
            <a:fillRect/>
          </a:stretch>
        </p:blipFill>
        <p:spPr>
          <a:xfrm>
            <a:off x="7465814" y="1581388"/>
            <a:ext cx="6461641" cy="3993594"/>
          </a:xfrm>
          <a:prstGeom prst="rect">
            <a:avLst/>
          </a:prstGeom>
        </p:spPr>
      </p:pic>
      <p:sp>
        <p:nvSpPr>
          <p:cNvPr id="7" name="Text 3"/>
          <p:cNvSpPr/>
          <p:nvPr/>
        </p:nvSpPr>
        <p:spPr>
          <a:xfrm>
            <a:off x="7465814" y="5825966"/>
            <a:ext cx="4326136" cy="313849"/>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Χαλάρωση συντακτικής αλληλουχίας</a:t>
            </a:r>
            <a:endParaRPr lang="en-US" sz="1950" dirty="0"/>
          </a:p>
        </p:txBody>
      </p:sp>
      <p:sp>
        <p:nvSpPr>
          <p:cNvPr id="8" name="Text 4"/>
          <p:cNvSpPr/>
          <p:nvPr/>
        </p:nvSpPr>
        <p:spPr>
          <a:xfrm>
            <a:off x="7465814" y="6260306"/>
            <a:ext cx="6461641" cy="1285399"/>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Ο συγγραφέας φροντίζει να υπάρχουν ενδείξεις προφορικότητας και σε συντακτικό επίπεδο, με χαλάρωση της αλληλουχίας, ανολοκλήρωτες διατυπώσεις και γρήγορο πέρασμα από σκέψη σε σκέψη.</a:t>
            </a:r>
            <a:endParaRPr lang="en-US" sz="15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73812"/>
            <a:ext cx="6359485"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Λυρικό – ποιητικό ύφος</a:t>
            </a:r>
            <a:endParaRPr lang="en-US" sz="4450" dirty="0"/>
          </a:p>
        </p:txBody>
      </p:sp>
      <p:pic>
        <p:nvPicPr>
          <p:cNvPr id="3" name="Image 0" descr="preencoded.png"/>
          <p:cNvPicPr>
            <a:picLocks noChangeAspect="1"/>
          </p:cNvPicPr>
          <p:nvPr/>
        </p:nvPicPr>
        <p:blipFill>
          <a:blip r:embed="rId3"/>
          <a:stretch>
            <a:fillRect/>
          </a:stretch>
        </p:blipFill>
        <p:spPr>
          <a:xfrm>
            <a:off x="801410" y="2282190"/>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282190"/>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282190"/>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282190"/>
            <a:ext cx="3120866" cy="3120866"/>
          </a:xfrm>
          <a:prstGeom prst="rect">
            <a:avLst/>
          </a:prstGeom>
        </p:spPr>
      </p:pic>
      <p:sp>
        <p:nvSpPr>
          <p:cNvPr id="7" name="Text 1"/>
          <p:cNvSpPr/>
          <p:nvPr/>
        </p:nvSpPr>
        <p:spPr>
          <a:xfrm>
            <a:off x="793790" y="5804178"/>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Το ύφος αυτό συναντάται τόσο σε ποιητικά όσο και σε πεζά κείμενα, όταν πρόθεση του δημιουργού είναι μέσα από την αξιοποίηση της μουσικότητας της γλώσσας να δώσει έμφαση στην ομορφιά ενός τοπίου ή μιας συναισθηματικής κατάστασης. Συναντάμε, συχνά, την ποιητικότητα του ύφους σε περιγραφές πεζών κειμένων, όπου ο συγγραφέας με τα κατάλληλα σχήματα λόγου και τη χρήση μη καθημερινών λέξεων προσδίδει με λυρικό τρόπο το κάλλος του φυσικού χώρου.</a:t>
            </a:r>
            <a:endParaRPr lang="en-US" sz="17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5867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Υποβλητικό ύφος</a:t>
            </a:r>
            <a:endParaRPr lang="en-US" sz="4450" dirty="0"/>
          </a:p>
        </p:txBody>
      </p:sp>
      <p:sp>
        <p:nvSpPr>
          <p:cNvPr id="4" name="Shape 1"/>
          <p:cNvSpPr/>
          <p:nvPr/>
        </p:nvSpPr>
        <p:spPr>
          <a:xfrm>
            <a:off x="793790" y="1907619"/>
            <a:ext cx="7556421" cy="1669852"/>
          </a:xfrm>
          <a:prstGeom prst="roundRect">
            <a:avLst>
              <a:gd name="adj" fmla="val 2038"/>
            </a:avLst>
          </a:prstGeom>
          <a:solidFill>
            <a:srgbClr val="F0EAEA"/>
          </a:solidFill>
          <a:ln/>
        </p:spPr>
      </p:sp>
      <p:sp>
        <p:nvSpPr>
          <p:cNvPr id="5" name="Text 2"/>
          <p:cNvSpPr/>
          <p:nvPr/>
        </p:nvSpPr>
        <p:spPr>
          <a:xfrm>
            <a:off x="1020604" y="2134433"/>
            <a:ext cx="506765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Μετάδοση συναισθηματικής διάθεσης</a:t>
            </a:r>
            <a:endParaRPr lang="en-US" sz="2200" dirty="0"/>
          </a:p>
        </p:txBody>
      </p:sp>
      <p:sp>
        <p:nvSpPr>
          <p:cNvPr id="6" name="Text 3"/>
          <p:cNvSpPr/>
          <p:nvPr/>
        </p:nvSpPr>
        <p:spPr>
          <a:xfrm>
            <a:off x="1020604" y="2624852"/>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Ο δημιουργός επιχειρεί με το ήθος αυτό να μεταδώσει στον αναγνώστη μια συγκεκριμένη συναισθηματική διάθεση.</a:t>
            </a:r>
            <a:endParaRPr lang="en-US" sz="1750" dirty="0"/>
          </a:p>
        </p:txBody>
      </p:sp>
      <p:sp>
        <p:nvSpPr>
          <p:cNvPr id="7" name="Shape 4"/>
          <p:cNvSpPr/>
          <p:nvPr/>
        </p:nvSpPr>
        <p:spPr>
          <a:xfrm>
            <a:off x="793790" y="3804285"/>
            <a:ext cx="7556421" cy="1669852"/>
          </a:xfrm>
          <a:prstGeom prst="roundRect">
            <a:avLst>
              <a:gd name="adj" fmla="val 2038"/>
            </a:avLst>
          </a:prstGeom>
          <a:solidFill>
            <a:srgbClr val="F0EAEA"/>
          </a:solidFill>
          <a:ln/>
        </p:spPr>
      </p:sp>
      <p:sp>
        <p:nvSpPr>
          <p:cNvPr id="8" name="Text 5"/>
          <p:cNvSpPr/>
          <p:nvPr/>
        </p:nvSpPr>
        <p:spPr>
          <a:xfrm>
            <a:off x="1020604" y="40310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Συνοχή στοιχείων</a:t>
            </a:r>
            <a:endParaRPr lang="en-US" sz="2200" dirty="0"/>
          </a:p>
        </p:txBody>
      </p:sp>
      <p:sp>
        <p:nvSpPr>
          <p:cNvPr id="9" name="Text 6"/>
          <p:cNvSpPr/>
          <p:nvPr/>
        </p:nvSpPr>
        <p:spPr>
          <a:xfrm>
            <a:off x="1020604" y="4521517"/>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Φροντίζει, τότε, κάθε στοιχείο του κειμένου να υπηρετεί τον συγκεκριμένο σκοπό.</a:t>
            </a:r>
            <a:endParaRPr lang="en-US" sz="1750" dirty="0"/>
          </a:p>
        </p:txBody>
      </p:sp>
      <p:sp>
        <p:nvSpPr>
          <p:cNvPr id="10" name="Shape 7"/>
          <p:cNvSpPr/>
          <p:nvPr/>
        </p:nvSpPr>
        <p:spPr>
          <a:xfrm>
            <a:off x="793790" y="5700951"/>
            <a:ext cx="7556421" cy="1669852"/>
          </a:xfrm>
          <a:prstGeom prst="roundRect">
            <a:avLst>
              <a:gd name="adj" fmla="val 2038"/>
            </a:avLst>
          </a:prstGeom>
          <a:solidFill>
            <a:srgbClr val="F0EAEA"/>
          </a:solidFill>
          <a:ln/>
        </p:spPr>
      </p:sp>
      <p:sp>
        <p:nvSpPr>
          <p:cNvPr id="11" name="Text 8"/>
          <p:cNvSpPr/>
          <p:nvPr/>
        </p:nvSpPr>
        <p:spPr>
          <a:xfrm>
            <a:off x="1020604" y="5927765"/>
            <a:ext cx="3520321"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Κυριαρχία συναισθήματος</a:t>
            </a:r>
            <a:endParaRPr lang="en-US" sz="2200" dirty="0"/>
          </a:p>
        </p:txBody>
      </p:sp>
      <p:sp>
        <p:nvSpPr>
          <p:cNvPr id="12" name="Text 9"/>
          <p:cNvSpPr/>
          <p:nvPr/>
        </p:nvSpPr>
        <p:spPr>
          <a:xfrm>
            <a:off x="1020604" y="6418183"/>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Επιτρέπει το συναίσθημα να κυριαρχεί τόσο στα λόγια των προσώπων όσο και στην ιδιαίτερη σκηνοθεσία του χώρου.</a:t>
            </a:r>
            <a:endParaRPr lang="en-US" sz="17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2626281"/>
            <a:ext cx="9971842"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Η σημασία του ύφους στη λογοτεχνία</a:t>
            </a:r>
            <a:endParaRPr lang="en-US" sz="4450" dirty="0"/>
          </a:p>
        </p:txBody>
      </p:sp>
      <p:sp>
        <p:nvSpPr>
          <p:cNvPr id="3" name="Text 1"/>
          <p:cNvSpPr/>
          <p:nvPr/>
        </p:nvSpPr>
        <p:spPr>
          <a:xfrm>
            <a:off x="793790" y="3788688"/>
            <a:ext cx="13042821"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Το ύφος αποτελεί την προσωπική σφραγίδα κάθε λογοτέχνη και καθορίζει σε μεγάλο βαθμό την αποτελεσματικότητα του έργου του. Μέσα από τις διαφορετικές υφολογικές επιλογές, ο συγγραφέας μπορεί να μεταδώσει με ακρίβεια τα νοήματα και τα συναισθήματα που επιθυμεί, δημιουργώντας έτσι μια μοναδική αναγνωστική εμπειρία. Η κατανόηση των διαφορετικών ειδών ύφους επιτρέπει τόσο στους δημιουργούς όσο και στους αναγνώστες να εκτιμήσουν βαθύτερα τη λογοτεχνική τέχνη.</a:t>
            </a:r>
            <a:endParaRPr lang="en-US" sz="17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8661" y="564594"/>
            <a:ext cx="6285786" cy="641747"/>
          </a:xfrm>
          <a:prstGeom prst="rect">
            <a:avLst/>
          </a:prstGeom>
          <a:noFill/>
          <a:ln/>
        </p:spPr>
        <p:txBody>
          <a:bodyPr wrap="none" lIns="0" tIns="0" rIns="0" bIns="0" rtlCol="0" anchor="t"/>
          <a:lstStyle/>
          <a:p>
            <a:pPr marL="0" indent="0" algn="l">
              <a:lnSpc>
                <a:spcPts val="5050"/>
              </a:lnSpc>
              <a:buNone/>
            </a:pPr>
            <a:r>
              <a:rPr lang="en-US" sz="4000" dirty="0">
                <a:solidFill>
                  <a:srgbClr val="1D1D1B"/>
                </a:solidFill>
                <a:latin typeface="Tomorrow Semi Bold" pitchFamily="34" charset="0"/>
                <a:ea typeface="Tomorrow Semi Bold" pitchFamily="34" charset="-122"/>
                <a:cs typeface="Tomorrow Semi Bold" pitchFamily="34" charset="-120"/>
              </a:rPr>
              <a:t>Η διαμόρφωση του ύφους</a:t>
            </a:r>
            <a:endParaRPr lang="en-US" sz="4000" dirty="0"/>
          </a:p>
        </p:txBody>
      </p:sp>
      <p:sp>
        <p:nvSpPr>
          <p:cNvPr id="3" name="Shape 1"/>
          <p:cNvSpPr/>
          <p:nvPr/>
        </p:nvSpPr>
        <p:spPr>
          <a:xfrm>
            <a:off x="718661" y="1847969"/>
            <a:ext cx="461963" cy="461963"/>
          </a:xfrm>
          <a:prstGeom prst="roundRect">
            <a:avLst>
              <a:gd name="adj" fmla="val 6668"/>
            </a:avLst>
          </a:prstGeom>
          <a:solidFill>
            <a:srgbClr val="F0EAEA"/>
          </a:solidFill>
          <a:ln/>
        </p:spPr>
      </p:sp>
      <p:pic>
        <p:nvPicPr>
          <p:cNvPr id="4" name="Image 0" descr="preencoded.png"/>
          <p:cNvPicPr>
            <a:picLocks noChangeAspect="1"/>
          </p:cNvPicPr>
          <p:nvPr/>
        </p:nvPicPr>
        <p:blipFill>
          <a:blip r:embed="rId3"/>
          <a:stretch>
            <a:fillRect/>
          </a:stretch>
        </p:blipFill>
        <p:spPr>
          <a:xfrm>
            <a:off x="795695" y="1886486"/>
            <a:ext cx="307896" cy="384929"/>
          </a:xfrm>
          <a:prstGeom prst="rect">
            <a:avLst/>
          </a:prstGeom>
        </p:spPr>
      </p:pic>
      <p:sp>
        <p:nvSpPr>
          <p:cNvPr id="5" name="Text 2"/>
          <p:cNvSpPr/>
          <p:nvPr/>
        </p:nvSpPr>
        <p:spPr>
          <a:xfrm>
            <a:off x="1385888" y="1847969"/>
            <a:ext cx="2566749" cy="320873"/>
          </a:xfrm>
          <a:prstGeom prst="rect">
            <a:avLst/>
          </a:prstGeom>
          <a:noFill/>
          <a:ln/>
        </p:spPr>
        <p:txBody>
          <a:bodyPr wrap="none" lIns="0" tIns="0" rIns="0" bIns="0" rtlCol="0" anchor="t"/>
          <a:lstStyle/>
          <a:p>
            <a:pPr marL="0" indent="0" algn="l">
              <a:lnSpc>
                <a:spcPts val="2500"/>
              </a:lnSpc>
              <a:buNone/>
            </a:pPr>
            <a:r>
              <a:rPr lang="en-US" sz="2000" dirty="0">
                <a:solidFill>
                  <a:srgbClr val="61615C"/>
                </a:solidFill>
                <a:latin typeface="Tomorrow Semi Bold" pitchFamily="34" charset="0"/>
                <a:ea typeface="Tomorrow Semi Bold" pitchFamily="34" charset="-122"/>
                <a:cs typeface="Tomorrow Semi Bold" pitchFamily="34" charset="-120"/>
              </a:rPr>
              <a:t>Λεξιλογικές επιλογές</a:t>
            </a:r>
            <a:endParaRPr lang="en-US" sz="2000" dirty="0"/>
          </a:p>
        </p:txBody>
      </p:sp>
      <p:sp>
        <p:nvSpPr>
          <p:cNvPr id="6" name="Text 3"/>
          <p:cNvSpPr/>
          <p:nvPr/>
        </p:nvSpPr>
        <p:spPr>
          <a:xfrm>
            <a:off x="1385888" y="2291953"/>
            <a:ext cx="12525851" cy="985837"/>
          </a:xfrm>
          <a:prstGeom prst="rect">
            <a:avLst/>
          </a:prstGeom>
          <a:noFill/>
          <a:ln/>
        </p:spPr>
        <p:txBody>
          <a:bodyPr wrap="square" lIns="0" tIns="0" rIns="0" bIns="0" rtlCol="0" anchor="t"/>
          <a:lstStyle/>
          <a:p>
            <a:pPr marL="0" indent="0" algn="l">
              <a:lnSpc>
                <a:spcPts val="2550"/>
              </a:lnSpc>
              <a:buNone/>
            </a:pPr>
            <a:r>
              <a:rPr lang="en-US" sz="1600" dirty="0">
                <a:solidFill>
                  <a:srgbClr val="61615C"/>
                </a:solidFill>
                <a:latin typeface="Tomorrow" pitchFamily="34" charset="0"/>
                <a:ea typeface="Tomorrow" pitchFamily="34" charset="-122"/>
                <a:cs typeface="Tomorrow" pitchFamily="34" charset="-120"/>
              </a:rPr>
              <a:t>Ο δημιουργός ενδέχεται να χρησιμοποιεί απλό και εύληπτο λεξιλόγιο ή πιο απαιτητικό, με λέξεις λιγότερο συνηθισμένες και λιγότερο εύχρηστες, να χρησιμοποιεί λόγιους λεξιλογικούς τύπους της καθαρεύουσας ή να αξιοποιεί τον ιδιωματικό πλούτο της ελληνικής γλώσσας.</a:t>
            </a:r>
            <a:endParaRPr lang="en-US" sz="1600" dirty="0"/>
          </a:p>
        </p:txBody>
      </p:sp>
      <p:sp>
        <p:nvSpPr>
          <p:cNvPr id="7" name="Shape 4"/>
          <p:cNvSpPr/>
          <p:nvPr/>
        </p:nvSpPr>
        <p:spPr>
          <a:xfrm>
            <a:off x="718661" y="3714036"/>
            <a:ext cx="461963" cy="461963"/>
          </a:xfrm>
          <a:prstGeom prst="roundRect">
            <a:avLst>
              <a:gd name="adj" fmla="val 6668"/>
            </a:avLst>
          </a:prstGeom>
          <a:solidFill>
            <a:srgbClr val="F0EAEA"/>
          </a:solidFill>
          <a:ln/>
        </p:spPr>
      </p:sp>
      <p:pic>
        <p:nvPicPr>
          <p:cNvPr id="8" name="Image 1" descr="preencoded.png"/>
          <p:cNvPicPr>
            <a:picLocks noChangeAspect="1"/>
          </p:cNvPicPr>
          <p:nvPr/>
        </p:nvPicPr>
        <p:blipFill>
          <a:blip r:embed="rId4"/>
          <a:stretch>
            <a:fillRect/>
          </a:stretch>
        </p:blipFill>
        <p:spPr>
          <a:xfrm>
            <a:off x="795695" y="3752552"/>
            <a:ext cx="307896" cy="384929"/>
          </a:xfrm>
          <a:prstGeom prst="rect">
            <a:avLst/>
          </a:prstGeom>
        </p:spPr>
      </p:pic>
      <p:sp>
        <p:nvSpPr>
          <p:cNvPr id="9" name="Text 5"/>
          <p:cNvSpPr/>
          <p:nvPr/>
        </p:nvSpPr>
        <p:spPr>
          <a:xfrm>
            <a:off x="1385888" y="3714036"/>
            <a:ext cx="4240887" cy="320873"/>
          </a:xfrm>
          <a:prstGeom prst="rect">
            <a:avLst/>
          </a:prstGeom>
          <a:noFill/>
          <a:ln/>
        </p:spPr>
        <p:txBody>
          <a:bodyPr wrap="none" lIns="0" tIns="0" rIns="0" bIns="0" rtlCol="0" anchor="t"/>
          <a:lstStyle/>
          <a:p>
            <a:pPr marL="0" indent="0" algn="l">
              <a:lnSpc>
                <a:spcPts val="2500"/>
              </a:lnSpc>
              <a:buNone/>
            </a:pPr>
            <a:r>
              <a:rPr lang="en-US" sz="2000" dirty="0">
                <a:solidFill>
                  <a:srgbClr val="61615C"/>
                </a:solidFill>
                <a:latin typeface="Tomorrow Semi Bold" pitchFamily="34" charset="0"/>
                <a:ea typeface="Tomorrow Semi Bold" pitchFamily="34" charset="-122"/>
                <a:cs typeface="Tomorrow Semi Bold" pitchFamily="34" charset="-120"/>
              </a:rPr>
              <a:t>Επιλογές σύνταξης και διατύπωσης</a:t>
            </a:r>
            <a:endParaRPr lang="en-US" sz="2000" dirty="0"/>
          </a:p>
        </p:txBody>
      </p:sp>
      <p:sp>
        <p:nvSpPr>
          <p:cNvPr id="10" name="Text 6"/>
          <p:cNvSpPr/>
          <p:nvPr/>
        </p:nvSpPr>
        <p:spPr>
          <a:xfrm>
            <a:off x="1385888" y="4158020"/>
            <a:ext cx="12525851" cy="1643063"/>
          </a:xfrm>
          <a:prstGeom prst="rect">
            <a:avLst/>
          </a:prstGeom>
          <a:noFill/>
          <a:ln/>
        </p:spPr>
        <p:txBody>
          <a:bodyPr wrap="square" lIns="0" tIns="0" rIns="0" bIns="0" rtlCol="0" anchor="t"/>
          <a:lstStyle/>
          <a:p>
            <a:pPr marL="0" indent="0" algn="l">
              <a:lnSpc>
                <a:spcPts val="2550"/>
              </a:lnSpc>
              <a:buNone/>
            </a:pPr>
            <a:r>
              <a:rPr lang="en-US" sz="1600" dirty="0">
                <a:solidFill>
                  <a:srgbClr val="61615C"/>
                </a:solidFill>
                <a:latin typeface="Tomorrow" pitchFamily="34" charset="0"/>
                <a:ea typeface="Tomorrow" pitchFamily="34" charset="-122"/>
                <a:cs typeface="Tomorrow" pitchFamily="34" charset="-120"/>
              </a:rPr>
              <a:t>Οι λεξιλογικές επιλογές αποκτούν εντελώς ιδιαίτερο χαρακτήρα, με τον τρόπο που επιλέγει να τις αξιοποιήσει ο δημιουργός σε επίπεδο σύνταξης. Ο λόγος μπορεί να διατηρήσει την καθαρότητα του με τη χρήση σύντομων σε έκταση και σαφών ως προς τη διατύπωση προτάσεων ή να αποκτήσει υψηλότερο βαθμό πνευματικής δυσκολίας με την επιλογή μακροπερίοδου λόγου και τη συνεχή χρήση υπόταξης. Επιπλέον, ενδέχεται ο δημιουργός να κοσμήσει το λόγο του με ποικιλία σχημάτων λόγου και εκφραστικών μέσων ή να διατηρήσει τη λιτότητα στη διατύπωση.</a:t>
            </a:r>
            <a:endParaRPr lang="en-US" sz="1600" dirty="0"/>
          </a:p>
        </p:txBody>
      </p:sp>
      <p:sp>
        <p:nvSpPr>
          <p:cNvPr id="11" name="Shape 7"/>
          <p:cNvSpPr/>
          <p:nvPr/>
        </p:nvSpPr>
        <p:spPr>
          <a:xfrm>
            <a:off x="718661" y="6237327"/>
            <a:ext cx="461963" cy="461963"/>
          </a:xfrm>
          <a:prstGeom prst="roundRect">
            <a:avLst>
              <a:gd name="adj" fmla="val 6668"/>
            </a:avLst>
          </a:prstGeom>
          <a:solidFill>
            <a:srgbClr val="F0EAEA"/>
          </a:solidFill>
          <a:ln/>
        </p:spPr>
      </p:sp>
      <p:pic>
        <p:nvPicPr>
          <p:cNvPr id="12" name="Image 2" descr="preencoded.png"/>
          <p:cNvPicPr>
            <a:picLocks noChangeAspect="1"/>
          </p:cNvPicPr>
          <p:nvPr/>
        </p:nvPicPr>
        <p:blipFill>
          <a:blip r:embed="rId5"/>
          <a:stretch>
            <a:fillRect/>
          </a:stretch>
        </p:blipFill>
        <p:spPr>
          <a:xfrm>
            <a:off x="795695" y="6275844"/>
            <a:ext cx="307896" cy="384929"/>
          </a:xfrm>
          <a:prstGeom prst="rect">
            <a:avLst/>
          </a:prstGeom>
        </p:spPr>
      </p:pic>
      <p:sp>
        <p:nvSpPr>
          <p:cNvPr id="13" name="Text 8"/>
          <p:cNvSpPr/>
          <p:nvPr/>
        </p:nvSpPr>
        <p:spPr>
          <a:xfrm>
            <a:off x="1385888" y="6237327"/>
            <a:ext cx="4314944" cy="320873"/>
          </a:xfrm>
          <a:prstGeom prst="rect">
            <a:avLst/>
          </a:prstGeom>
          <a:noFill/>
          <a:ln/>
        </p:spPr>
        <p:txBody>
          <a:bodyPr wrap="none" lIns="0" tIns="0" rIns="0" bIns="0" rtlCol="0" anchor="t"/>
          <a:lstStyle/>
          <a:p>
            <a:pPr marL="0" indent="0" algn="l">
              <a:lnSpc>
                <a:spcPts val="2500"/>
              </a:lnSpc>
              <a:buNone/>
            </a:pPr>
            <a:r>
              <a:rPr lang="en-US" sz="2000" dirty="0">
                <a:solidFill>
                  <a:srgbClr val="61615C"/>
                </a:solidFill>
                <a:latin typeface="Tomorrow Semi Bold" pitchFamily="34" charset="0"/>
                <a:ea typeface="Tomorrow Semi Bold" pitchFamily="34" charset="-122"/>
                <a:cs typeface="Tomorrow Semi Bold" pitchFamily="34" charset="-120"/>
              </a:rPr>
              <a:t>Διάθεση και στόχοι του δημιουργού</a:t>
            </a:r>
            <a:endParaRPr lang="en-US" sz="2000" dirty="0"/>
          </a:p>
        </p:txBody>
      </p:sp>
      <p:sp>
        <p:nvSpPr>
          <p:cNvPr id="14" name="Text 9"/>
          <p:cNvSpPr/>
          <p:nvPr/>
        </p:nvSpPr>
        <p:spPr>
          <a:xfrm>
            <a:off x="1385888" y="6681311"/>
            <a:ext cx="12525851" cy="985837"/>
          </a:xfrm>
          <a:prstGeom prst="rect">
            <a:avLst/>
          </a:prstGeom>
          <a:noFill/>
          <a:ln/>
        </p:spPr>
        <p:txBody>
          <a:bodyPr wrap="square" lIns="0" tIns="0" rIns="0" bIns="0" rtlCol="0" anchor="t"/>
          <a:lstStyle/>
          <a:p>
            <a:pPr marL="0" indent="0" algn="l">
              <a:lnSpc>
                <a:spcPts val="2550"/>
              </a:lnSpc>
              <a:buNone/>
            </a:pPr>
            <a:r>
              <a:rPr lang="en-US" sz="1600" dirty="0">
                <a:solidFill>
                  <a:srgbClr val="61615C"/>
                </a:solidFill>
                <a:latin typeface="Tomorrow" pitchFamily="34" charset="0"/>
                <a:ea typeface="Tomorrow" pitchFamily="34" charset="-122"/>
                <a:cs typeface="Tomorrow" pitchFamily="34" charset="-120"/>
              </a:rPr>
              <a:t>Το ύφος γραφής επηρεάζεται, συνάμα, από τη διάθεση που εκφράζει ο συγγραφέας, καθώς και τη στόχευση του κειμένου του. Ειδικότερα, ο δημιουργός μπορεί να έχει ειρωνική, χιουμοριστική ή εξομολογητική διάθεση και να στοχεύει με το κείμενό του στο να διδάξει, να συμβουλεύσει, ή να συγκινήσει.</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44510"/>
            <a:ext cx="5776436"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ΔΙΑΦΟΡΑ ΕΙΔΗ ΥΦΟΥΣ</a:t>
            </a:r>
            <a:endParaRPr lang="en-US" sz="4450" dirty="0"/>
          </a:p>
        </p:txBody>
      </p:sp>
      <p:pic>
        <p:nvPicPr>
          <p:cNvPr id="3" name="Image 0" descr="preencoded.png"/>
          <p:cNvPicPr>
            <a:picLocks noChangeAspect="1"/>
          </p:cNvPicPr>
          <p:nvPr/>
        </p:nvPicPr>
        <p:blipFill>
          <a:blip r:embed="rId3"/>
          <a:stretch>
            <a:fillRect/>
          </a:stretch>
        </p:blipFill>
        <p:spPr>
          <a:xfrm>
            <a:off x="2978348" y="2006917"/>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622947"/>
            <a:ext cx="318968" cy="398621"/>
          </a:xfrm>
          <a:prstGeom prst="rect">
            <a:avLst/>
          </a:prstGeom>
        </p:spPr>
      </p:pic>
      <p:sp>
        <p:nvSpPr>
          <p:cNvPr id="5" name="Text 1"/>
          <p:cNvSpPr/>
          <p:nvPr/>
        </p:nvSpPr>
        <p:spPr>
          <a:xfrm>
            <a:off x="5357217" y="22337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Ποικιλία Υφών</a:t>
            </a:r>
            <a:endParaRPr lang="en-US" sz="2200" dirty="0"/>
          </a:p>
        </p:txBody>
      </p:sp>
      <p:sp>
        <p:nvSpPr>
          <p:cNvPr id="6" name="Text 2"/>
          <p:cNvSpPr/>
          <p:nvPr/>
        </p:nvSpPr>
        <p:spPr>
          <a:xfrm>
            <a:off x="5357217" y="2724150"/>
            <a:ext cx="3299817"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Διαφορετικοί τρόποι έκφρασης</a:t>
            </a:r>
            <a:endParaRPr lang="en-US" sz="1750" dirty="0"/>
          </a:p>
        </p:txBody>
      </p:sp>
      <p:sp>
        <p:nvSpPr>
          <p:cNvPr id="7" name="Shape 3"/>
          <p:cNvSpPr/>
          <p:nvPr/>
        </p:nvSpPr>
        <p:spPr>
          <a:xfrm>
            <a:off x="5187077" y="3326963"/>
            <a:ext cx="8592860" cy="15240"/>
          </a:xfrm>
          <a:prstGeom prst="roundRect">
            <a:avLst>
              <a:gd name="adj" fmla="val 223256"/>
            </a:avLst>
          </a:prstGeom>
          <a:solidFill>
            <a:srgbClr val="D6D0D0"/>
          </a:solidFill>
          <a:ln/>
        </p:spPr>
      </p:sp>
      <p:pic>
        <p:nvPicPr>
          <p:cNvPr id="8" name="Image 2" descr="preencoded.png"/>
          <p:cNvPicPr>
            <a:picLocks noChangeAspect="1"/>
          </p:cNvPicPr>
          <p:nvPr/>
        </p:nvPicPr>
        <p:blipFill>
          <a:blip r:embed="rId5"/>
          <a:stretch>
            <a:fillRect/>
          </a:stretch>
        </p:blipFill>
        <p:spPr>
          <a:xfrm>
            <a:off x="1902381" y="3370540"/>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824645"/>
            <a:ext cx="318968" cy="398621"/>
          </a:xfrm>
          <a:prstGeom prst="rect">
            <a:avLst/>
          </a:prstGeom>
        </p:spPr>
      </p:pic>
      <p:sp>
        <p:nvSpPr>
          <p:cNvPr id="10" name="Text 4"/>
          <p:cNvSpPr/>
          <p:nvPr/>
        </p:nvSpPr>
        <p:spPr>
          <a:xfrm>
            <a:off x="6433304" y="3597354"/>
            <a:ext cx="2934533"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Λογοτεχνικές Τεχνικές</a:t>
            </a:r>
            <a:endParaRPr lang="en-US" sz="2200" dirty="0"/>
          </a:p>
        </p:txBody>
      </p:sp>
      <p:sp>
        <p:nvSpPr>
          <p:cNvPr id="11" name="Text 5"/>
          <p:cNvSpPr/>
          <p:nvPr/>
        </p:nvSpPr>
        <p:spPr>
          <a:xfrm>
            <a:off x="6433304" y="4087773"/>
            <a:ext cx="3537228"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Μέσα έκφρασης και επικοινωνίας</a:t>
            </a:r>
            <a:endParaRPr lang="en-US" sz="1750" dirty="0"/>
          </a:p>
        </p:txBody>
      </p:sp>
      <p:sp>
        <p:nvSpPr>
          <p:cNvPr id="12" name="Shape 6"/>
          <p:cNvSpPr/>
          <p:nvPr/>
        </p:nvSpPr>
        <p:spPr>
          <a:xfrm>
            <a:off x="6263164" y="4690586"/>
            <a:ext cx="7516773" cy="15240"/>
          </a:xfrm>
          <a:prstGeom prst="roundRect">
            <a:avLst>
              <a:gd name="adj" fmla="val 223256"/>
            </a:avLst>
          </a:prstGeom>
          <a:solidFill>
            <a:srgbClr val="D6D0D0"/>
          </a:solidFill>
          <a:ln/>
        </p:spPr>
      </p:sp>
      <p:pic>
        <p:nvPicPr>
          <p:cNvPr id="13" name="Image 4" descr="preencoded.png"/>
          <p:cNvPicPr>
            <a:picLocks noChangeAspect="1"/>
          </p:cNvPicPr>
          <p:nvPr/>
        </p:nvPicPr>
        <p:blipFill>
          <a:blip r:embed="rId7"/>
          <a:stretch>
            <a:fillRect/>
          </a:stretch>
        </p:blipFill>
        <p:spPr>
          <a:xfrm>
            <a:off x="826294" y="4734163"/>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188268"/>
            <a:ext cx="318968" cy="398621"/>
          </a:xfrm>
          <a:prstGeom prst="rect">
            <a:avLst/>
          </a:prstGeom>
        </p:spPr>
      </p:pic>
      <p:sp>
        <p:nvSpPr>
          <p:cNvPr id="15" name="Text 7"/>
          <p:cNvSpPr/>
          <p:nvPr/>
        </p:nvSpPr>
        <p:spPr>
          <a:xfrm>
            <a:off x="7509272" y="49609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Γλωσσικές Επιλογές</a:t>
            </a:r>
            <a:endParaRPr lang="en-US" sz="2200" dirty="0"/>
          </a:p>
        </p:txBody>
      </p:sp>
      <p:sp>
        <p:nvSpPr>
          <p:cNvPr id="16" name="Text 8"/>
          <p:cNvSpPr/>
          <p:nvPr/>
        </p:nvSpPr>
        <p:spPr>
          <a:xfrm>
            <a:off x="7509272" y="5451396"/>
            <a:ext cx="3527941"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Η βάση κάθε συγγραφικού ύφους</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Τα διαφορετικά είδη ύφους αποτελούν τα εργαλεία έκφρασης κάθε λογοτέχνη, επιτρέποντάς του να μεταδώσει με τον καταλληλότερο τρόπο τα νοήματα και τα συναισθήματα που επιθυμεί. Η επιλογή του κατάλληλου ύφους είναι καθοριστική για την επιτυχία ενός λογοτεχνικού έργου.</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1133" y="736283"/>
            <a:ext cx="5176957" cy="647105"/>
          </a:xfrm>
          <a:prstGeom prst="rect">
            <a:avLst/>
          </a:prstGeom>
          <a:noFill/>
          <a:ln/>
        </p:spPr>
        <p:txBody>
          <a:bodyPr wrap="none" lIns="0" tIns="0" rIns="0" bIns="0" rtlCol="0" anchor="t"/>
          <a:lstStyle/>
          <a:p>
            <a:pPr marL="0" indent="0" algn="l">
              <a:lnSpc>
                <a:spcPts val="5050"/>
              </a:lnSpc>
              <a:buNone/>
            </a:pPr>
            <a:r>
              <a:rPr lang="en-US" sz="4050" dirty="0">
                <a:solidFill>
                  <a:srgbClr val="1D1D1B"/>
                </a:solidFill>
                <a:latin typeface="Tomorrow Semi Bold" pitchFamily="34" charset="0"/>
                <a:ea typeface="Tomorrow Semi Bold" pitchFamily="34" charset="-122"/>
                <a:cs typeface="Tomorrow Semi Bold" pitchFamily="34" charset="-120"/>
              </a:rPr>
              <a:t>Λιτό – απλό ύφος</a:t>
            </a:r>
            <a:endParaRPr lang="en-US" sz="4050" dirty="0"/>
          </a:p>
        </p:txBody>
      </p:sp>
      <p:sp>
        <p:nvSpPr>
          <p:cNvPr id="4" name="Shape 1"/>
          <p:cNvSpPr/>
          <p:nvPr/>
        </p:nvSpPr>
        <p:spPr>
          <a:xfrm>
            <a:off x="6211133" y="1693902"/>
            <a:ext cx="3743801" cy="2510195"/>
          </a:xfrm>
          <a:prstGeom prst="roundRect">
            <a:avLst>
              <a:gd name="adj" fmla="val 1237"/>
            </a:avLst>
          </a:prstGeom>
          <a:solidFill>
            <a:srgbClr val="F0EAEA"/>
          </a:solidFill>
          <a:ln/>
        </p:spPr>
      </p:sp>
      <p:sp>
        <p:nvSpPr>
          <p:cNvPr id="5" name="Text 2"/>
          <p:cNvSpPr/>
          <p:nvPr/>
        </p:nvSpPr>
        <p:spPr>
          <a:xfrm>
            <a:off x="6418183" y="1900952"/>
            <a:ext cx="3329702" cy="646986"/>
          </a:xfrm>
          <a:prstGeom prst="rect">
            <a:avLst/>
          </a:prstGeom>
          <a:noFill/>
          <a:ln/>
        </p:spPr>
        <p:txBody>
          <a:bodyPr wrap="square" lIns="0" tIns="0" rIns="0" bIns="0" rtlCol="0" anchor="t"/>
          <a:lstStyle/>
          <a:p>
            <a:pPr marL="0" indent="0" algn="l">
              <a:lnSpc>
                <a:spcPts val="2500"/>
              </a:lnSpc>
              <a:buNone/>
            </a:pPr>
            <a:r>
              <a:rPr lang="en-US" sz="2000" dirty="0">
                <a:solidFill>
                  <a:srgbClr val="61615C"/>
                </a:solidFill>
                <a:latin typeface="Tomorrow Semi Bold" pitchFamily="34" charset="0"/>
                <a:ea typeface="Tomorrow Semi Bold" pitchFamily="34" charset="-122"/>
                <a:cs typeface="Tomorrow Semi Bold" pitchFamily="34" charset="-120"/>
              </a:rPr>
              <a:t>Απλό και κατανοητό λεξιλόγιο</a:t>
            </a:r>
            <a:endParaRPr lang="en-US" sz="2000" dirty="0"/>
          </a:p>
        </p:txBody>
      </p:sp>
      <p:sp>
        <p:nvSpPr>
          <p:cNvPr id="6" name="Text 3"/>
          <p:cNvSpPr/>
          <p:nvPr/>
        </p:nvSpPr>
        <p:spPr>
          <a:xfrm>
            <a:off x="6418183" y="2672120"/>
            <a:ext cx="3329702" cy="1324928"/>
          </a:xfrm>
          <a:prstGeom prst="rect">
            <a:avLst/>
          </a:prstGeom>
          <a:noFill/>
          <a:ln/>
        </p:spPr>
        <p:txBody>
          <a:bodyPr wrap="square" lIns="0" tIns="0" rIns="0" bIns="0" rtlCol="0" anchor="t"/>
          <a:lstStyle/>
          <a:p>
            <a:pPr marL="0" indent="0" algn="l">
              <a:lnSpc>
                <a:spcPts val="2600"/>
              </a:lnSpc>
              <a:buNone/>
            </a:pPr>
            <a:r>
              <a:rPr lang="en-US" sz="1600" dirty="0">
                <a:solidFill>
                  <a:srgbClr val="61615C"/>
                </a:solidFill>
                <a:latin typeface="Tomorrow" pitchFamily="34" charset="0"/>
                <a:ea typeface="Tomorrow" pitchFamily="34" charset="-122"/>
                <a:cs typeface="Tomorrow" pitchFamily="34" charset="-120"/>
              </a:rPr>
              <a:t>Ο δημιουργός χρησιμοποιεί απλό και κατανοητό λεξιλόγιο, αποφεύγοντας περίπλοκες εκφράσεις και δυσνόητους όρους.</a:t>
            </a:r>
            <a:endParaRPr lang="en-US" sz="1600" dirty="0"/>
          </a:p>
        </p:txBody>
      </p:sp>
      <p:sp>
        <p:nvSpPr>
          <p:cNvPr id="7" name="Shape 4"/>
          <p:cNvSpPr/>
          <p:nvPr/>
        </p:nvSpPr>
        <p:spPr>
          <a:xfrm>
            <a:off x="10161984" y="1693902"/>
            <a:ext cx="3743801" cy="2510195"/>
          </a:xfrm>
          <a:prstGeom prst="roundRect">
            <a:avLst>
              <a:gd name="adj" fmla="val 1237"/>
            </a:avLst>
          </a:prstGeom>
          <a:solidFill>
            <a:srgbClr val="F0EAEA"/>
          </a:solidFill>
          <a:ln/>
        </p:spPr>
      </p:sp>
      <p:sp>
        <p:nvSpPr>
          <p:cNvPr id="8" name="Text 5"/>
          <p:cNvSpPr/>
          <p:nvPr/>
        </p:nvSpPr>
        <p:spPr>
          <a:xfrm>
            <a:off x="10369034" y="1900952"/>
            <a:ext cx="3329702" cy="646986"/>
          </a:xfrm>
          <a:prstGeom prst="rect">
            <a:avLst/>
          </a:prstGeom>
          <a:noFill/>
          <a:ln/>
        </p:spPr>
        <p:txBody>
          <a:bodyPr wrap="square" lIns="0" tIns="0" rIns="0" bIns="0" rtlCol="0" anchor="t"/>
          <a:lstStyle/>
          <a:p>
            <a:pPr marL="0" indent="0" algn="l">
              <a:lnSpc>
                <a:spcPts val="2500"/>
              </a:lnSpc>
              <a:buNone/>
            </a:pPr>
            <a:r>
              <a:rPr lang="en-US" sz="2000" dirty="0">
                <a:solidFill>
                  <a:srgbClr val="61615C"/>
                </a:solidFill>
                <a:latin typeface="Tomorrow Semi Bold" pitchFamily="34" charset="0"/>
                <a:ea typeface="Tomorrow Semi Bold" pitchFamily="34" charset="-122"/>
                <a:cs typeface="Tomorrow Semi Bold" pitchFamily="34" charset="-120"/>
              </a:rPr>
              <a:t>Σαφείς και σύντομες προτάσεις</a:t>
            </a:r>
            <a:endParaRPr lang="en-US" sz="2000" dirty="0"/>
          </a:p>
        </p:txBody>
      </p:sp>
      <p:sp>
        <p:nvSpPr>
          <p:cNvPr id="9" name="Text 6"/>
          <p:cNvSpPr/>
          <p:nvPr/>
        </p:nvSpPr>
        <p:spPr>
          <a:xfrm>
            <a:off x="10369034" y="2672120"/>
            <a:ext cx="3329702" cy="993696"/>
          </a:xfrm>
          <a:prstGeom prst="rect">
            <a:avLst/>
          </a:prstGeom>
          <a:noFill/>
          <a:ln/>
        </p:spPr>
        <p:txBody>
          <a:bodyPr wrap="square" lIns="0" tIns="0" rIns="0" bIns="0" rtlCol="0" anchor="t"/>
          <a:lstStyle/>
          <a:p>
            <a:pPr marL="0" indent="0" algn="l">
              <a:lnSpc>
                <a:spcPts val="2600"/>
              </a:lnSpc>
              <a:buNone/>
            </a:pPr>
            <a:r>
              <a:rPr lang="en-US" sz="1600" dirty="0">
                <a:solidFill>
                  <a:srgbClr val="61615C"/>
                </a:solidFill>
                <a:latin typeface="Tomorrow" pitchFamily="34" charset="0"/>
                <a:ea typeface="Tomorrow" pitchFamily="34" charset="-122"/>
                <a:cs typeface="Tomorrow" pitchFamily="34" charset="-120"/>
              </a:rPr>
              <a:t>Σχηματίζει σαφείς και μικρής έκτασης προτάσεις, φροντίζοντας για τη σαφήνεια των νοημάτων.</a:t>
            </a:r>
            <a:endParaRPr lang="en-US" sz="1600" dirty="0"/>
          </a:p>
        </p:txBody>
      </p:sp>
      <p:sp>
        <p:nvSpPr>
          <p:cNvPr id="10" name="Shape 7"/>
          <p:cNvSpPr/>
          <p:nvPr/>
        </p:nvSpPr>
        <p:spPr>
          <a:xfrm>
            <a:off x="6211133" y="4411147"/>
            <a:ext cx="7694533" cy="1855470"/>
          </a:xfrm>
          <a:prstGeom prst="roundRect">
            <a:avLst>
              <a:gd name="adj" fmla="val 1674"/>
            </a:avLst>
          </a:prstGeom>
          <a:solidFill>
            <a:srgbClr val="F0EAEA"/>
          </a:solidFill>
          <a:ln/>
        </p:spPr>
      </p:sp>
      <p:sp>
        <p:nvSpPr>
          <p:cNvPr id="11" name="Text 8"/>
          <p:cNvSpPr/>
          <p:nvPr/>
        </p:nvSpPr>
        <p:spPr>
          <a:xfrm>
            <a:off x="6418183" y="4618196"/>
            <a:ext cx="3027402" cy="323493"/>
          </a:xfrm>
          <a:prstGeom prst="rect">
            <a:avLst/>
          </a:prstGeom>
          <a:noFill/>
          <a:ln/>
        </p:spPr>
        <p:txBody>
          <a:bodyPr wrap="none" lIns="0" tIns="0" rIns="0" bIns="0" rtlCol="0" anchor="t"/>
          <a:lstStyle/>
          <a:p>
            <a:pPr marL="0" indent="0" algn="l">
              <a:lnSpc>
                <a:spcPts val="2500"/>
              </a:lnSpc>
              <a:buNone/>
            </a:pPr>
            <a:r>
              <a:rPr lang="en-US" sz="2000" dirty="0">
                <a:solidFill>
                  <a:srgbClr val="61615C"/>
                </a:solidFill>
                <a:latin typeface="Tomorrow Semi Bold" pitchFamily="34" charset="0"/>
                <a:ea typeface="Tomorrow Semi Bold" pitchFamily="34" charset="-122"/>
                <a:cs typeface="Tomorrow Semi Bold" pitchFamily="34" charset="-120"/>
              </a:rPr>
              <a:t>Ελάχιστα σχήματα λόγου</a:t>
            </a:r>
            <a:endParaRPr lang="en-US" sz="2000" dirty="0"/>
          </a:p>
        </p:txBody>
      </p:sp>
      <p:sp>
        <p:nvSpPr>
          <p:cNvPr id="12" name="Text 9"/>
          <p:cNvSpPr/>
          <p:nvPr/>
        </p:nvSpPr>
        <p:spPr>
          <a:xfrm>
            <a:off x="6418183" y="5065871"/>
            <a:ext cx="7280434" cy="993696"/>
          </a:xfrm>
          <a:prstGeom prst="rect">
            <a:avLst/>
          </a:prstGeom>
          <a:noFill/>
          <a:ln/>
        </p:spPr>
        <p:txBody>
          <a:bodyPr wrap="square" lIns="0" tIns="0" rIns="0" bIns="0" rtlCol="0" anchor="t"/>
          <a:lstStyle/>
          <a:p>
            <a:pPr marL="0" indent="0" algn="l">
              <a:lnSpc>
                <a:spcPts val="2600"/>
              </a:lnSpc>
              <a:buNone/>
            </a:pPr>
            <a:r>
              <a:rPr lang="en-US" sz="1600" dirty="0">
                <a:solidFill>
                  <a:srgbClr val="61615C"/>
                </a:solidFill>
                <a:latin typeface="Tomorrow" pitchFamily="34" charset="0"/>
                <a:ea typeface="Tomorrow" pitchFamily="34" charset="-122"/>
                <a:cs typeface="Tomorrow" pitchFamily="34" charset="-120"/>
              </a:rPr>
              <a:t>Στο λιτό ύφος γραφής απουσιάζουν ή είναι ελάχιστα τα σχήματα λόγου, καθώς στόχος του γράφοντος είναι να διατυπωθούν με καθαρότητα τα νοήματα που επιχειρεί να μεταδώσει.</a:t>
            </a:r>
            <a:endParaRPr lang="en-US" sz="1600" dirty="0"/>
          </a:p>
        </p:txBody>
      </p:sp>
      <p:sp>
        <p:nvSpPr>
          <p:cNvPr id="13" name="Text 10"/>
          <p:cNvSpPr/>
          <p:nvPr/>
        </p:nvSpPr>
        <p:spPr>
          <a:xfrm>
            <a:off x="6211133" y="6499503"/>
            <a:ext cx="7694533" cy="993696"/>
          </a:xfrm>
          <a:prstGeom prst="rect">
            <a:avLst/>
          </a:prstGeom>
          <a:noFill/>
          <a:ln/>
        </p:spPr>
        <p:txBody>
          <a:bodyPr wrap="square" lIns="0" tIns="0" rIns="0" bIns="0" rtlCol="0" anchor="t"/>
          <a:lstStyle/>
          <a:p>
            <a:pPr marL="0" indent="0" algn="l">
              <a:lnSpc>
                <a:spcPts val="2600"/>
              </a:lnSpc>
              <a:buNone/>
            </a:pPr>
            <a:r>
              <a:rPr lang="en-US" sz="1600" dirty="0">
                <a:solidFill>
                  <a:srgbClr val="61615C"/>
                </a:solidFill>
                <a:latin typeface="Tomorrow" pitchFamily="34" charset="0"/>
                <a:ea typeface="Tomorrow" pitchFamily="34" charset="-122"/>
                <a:cs typeface="Tomorrow" pitchFamily="34" charset="-120"/>
              </a:rPr>
              <a:t>Το ύφος αυτό μπορεί να φτάσει έως την απλοϊκότητα. Ο δημιουργός θέλει να αποδώσει με αυτό τα λόγια ή τις σκέψεις ενός ήρωα χαμηλού μορφωτικού επιπέδου ή απλοϊκού στη σκέψη.</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391722"/>
            <a:ext cx="7937778"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Παραστατικό – ζωντανό ύφος</a:t>
            </a:r>
            <a:endParaRPr lang="en-US" sz="4450" dirty="0"/>
          </a:p>
        </p:txBody>
      </p:sp>
      <p:pic>
        <p:nvPicPr>
          <p:cNvPr id="3" name="Image 0" descr="preencoded.png"/>
          <p:cNvPicPr>
            <a:picLocks noChangeAspect="1"/>
          </p:cNvPicPr>
          <p:nvPr/>
        </p:nvPicPr>
        <p:blipFill>
          <a:blip r:embed="rId3"/>
          <a:stretch>
            <a:fillRect/>
          </a:stretch>
        </p:blipFill>
        <p:spPr>
          <a:xfrm>
            <a:off x="793790" y="2440662"/>
            <a:ext cx="3260646" cy="907256"/>
          </a:xfrm>
          <a:prstGeom prst="rect">
            <a:avLst/>
          </a:prstGeom>
        </p:spPr>
      </p:pic>
      <p:sp>
        <p:nvSpPr>
          <p:cNvPr id="4" name="Text 1"/>
          <p:cNvSpPr/>
          <p:nvPr/>
        </p:nvSpPr>
        <p:spPr>
          <a:xfrm>
            <a:off x="1020604" y="3688080"/>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Διάλογοι</a:t>
            </a:r>
            <a:endParaRPr lang="en-US" sz="2200" dirty="0"/>
          </a:p>
        </p:txBody>
      </p:sp>
      <p:sp>
        <p:nvSpPr>
          <p:cNvPr id="5" name="Text 2"/>
          <p:cNvSpPr/>
          <p:nvPr/>
        </p:nvSpPr>
        <p:spPr>
          <a:xfrm>
            <a:off x="1020604" y="4178498"/>
            <a:ext cx="2807018"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Αξιοποίηση διαλόγων</a:t>
            </a:r>
            <a:endParaRPr lang="en-US" sz="1750" dirty="0"/>
          </a:p>
        </p:txBody>
      </p:sp>
      <p:pic>
        <p:nvPicPr>
          <p:cNvPr id="6" name="Image 1" descr="preencoded.png"/>
          <p:cNvPicPr>
            <a:picLocks noChangeAspect="1"/>
          </p:cNvPicPr>
          <p:nvPr/>
        </p:nvPicPr>
        <p:blipFill>
          <a:blip r:embed="rId4"/>
          <a:stretch>
            <a:fillRect/>
          </a:stretch>
        </p:blipFill>
        <p:spPr>
          <a:xfrm>
            <a:off x="4054435" y="2440662"/>
            <a:ext cx="3260765" cy="907256"/>
          </a:xfrm>
          <a:prstGeom prst="rect">
            <a:avLst/>
          </a:prstGeom>
        </p:spPr>
      </p:pic>
      <p:sp>
        <p:nvSpPr>
          <p:cNvPr id="7" name="Text 3"/>
          <p:cNvSpPr/>
          <p:nvPr/>
        </p:nvSpPr>
        <p:spPr>
          <a:xfrm>
            <a:off x="4281249" y="3688080"/>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Ευθύς λόγος</a:t>
            </a:r>
            <a:endParaRPr lang="en-US" sz="2200" dirty="0"/>
          </a:p>
        </p:txBody>
      </p:sp>
      <p:sp>
        <p:nvSpPr>
          <p:cNvPr id="8" name="Text 4"/>
          <p:cNvSpPr/>
          <p:nvPr/>
        </p:nvSpPr>
        <p:spPr>
          <a:xfrm>
            <a:off x="4281249" y="4178498"/>
            <a:ext cx="2807137"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Μεταφορά σε ευθύ λόγο</a:t>
            </a:r>
            <a:endParaRPr lang="en-US" sz="1750" dirty="0"/>
          </a:p>
        </p:txBody>
      </p:sp>
      <p:pic>
        <p:nvPicPr>
          <p:cNvPr id="9" name="Image 2" descr="preencoded.png"/>
          <p:cNvPicPr>
            <a:picLocks noChangeAspect="1"/>
          </p:cNvPicPr>
          <p:nvPr/>
        </p:nvPicPr>
        <p:blipFill>
          <a:blip r:embed="rId5"/>
          <a:stretch>
            <a:fillRect/>
          </a:stretch>
        </p:blipFill>
        <p:spPr>
          <a:xfrm>
            <a:off x="7315200" y="2440662"/>
            <a:ext cx="3260646" cy="907256"/>
          </a:xfrm>
          <a:prstGeom prst="rect">
            <a:avLst/>
          </a:prstGeom>
        </p:spPr>
      </p:pic>
      <p:sp>
        <p:nvSpPr>
          <p:cNvPr id="10" name="Text 5"/>
          <p:cNvSpPr/>
          <p:nvPr/>
        </p:nvSpPr>
        <p:spPr>
          <a:xfrm>
            <a:off x="7542014" y="3688080"/>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Σχήματα λόγου</a:t>
            </a:r>
            <a:endParaRPr lang="en-US" sz="2200" dirty="0"/>
          </a:p>
        </p:txBody>
      </p:sp>
      <p:sp>
        <p:nvSpPr>
          <p:cNvPr id="11" name="Text 6"/>
          <p:cNvSpPr/>
          <p:nvPr/>
        </p:nvSpPr>
        <p:spPr>
          <a:xfrm>
            <a:off x="7542014" y="4178498"/>
            <a:ext cx="2807018"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Χρήση εκφραστικών μέσων</a:t>
            </a:r>
            <a:endParaRPr lang="en-US" sz="1750" dirty="0"/>
          </a:p>
        </p:txBody>
      </p:sp>
      <p:pic>
        <p:nvPicPr>
          <p:cNvPr id="12" name="Image 3" descr="preencoded.png"/>
          <p:cNvPicPr>
            <a:picLocks noChangeAspect="1"/>
          </p:cNvPicPr>
          <p:nvPr/>
        </p:nvPicPr>
        <p:blipFill>
          <a:blip r:embed="rId6"/>
          <a:stretch>
            <a:fillRect/>
          </a:stretch>
        </p:blipFill>
        <p:spPr>
          <a:xfrm>
            <a:off x="10575846" y="2440662"/>
            <a:ext cx="3260765" cy="907256"/>
          </a:xfrm>
          <a:prstGeom prst="rect">
            <a:avLst/>
          </a:prstGeom>
        </p:spPr>
      </p:pic>
      <p:sp>
        <p:nvSpPr>
          <p:cNvPr id="13" name="Text 7"/>
          <p:cNvSpPr/>
          <p:nvPr/>
        </p:nvSpPr>
        <p:spPr>
          <a:xfrm>
            <a:off x="10802660" y="3688080"/>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Περιγραφές</a:t>
            </a:r>
            <a:endParaRPr lang="en-US" sz="2200" dirty="0"/>
          </a:p>
        </p:txBody>
      </p:sp>
      <p:sp>
        <p:nvSpPr>
          <p:cNvPr id="14" name="Text 8"/>
          <p:cNvSpPr/>
          <p:nvPr/>
        </p:nvSpPr>
        <p:spPr>
          <a:xfrm>
            <a:off x="10802660" y="4178498"/>
            <a:ext cx="2807137"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Παραστατικές εικόνες</a:t>
            </a:r>
            <a:endParaRPr lang="en-US" sz="1750" dirty="0"/>
          </a:p>
        </p:txBody>
      </p:sp>
      <p:sp>
        <p:nvSpPr>
          <p:cNvPr id="15" name="Text 9"/>
          <p:cNvSpPr/>
          <p:nvPr/>
        </p:nvSpPr>
        <p:spPr>
          <a:xfrm>
            <a:off x="793790" y="5386268"/>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Αν ο συγγραφέας θέλει να μεταδώσει ζωντανά την αφήγησή του, τότε αξιοποιεί τους διαλόγους ή τη μεταφορά σε ευθύ λόγο όσων λένε οι ήρωες του. Καταφεύγει στη χρήση σχημάτων λόγου ή διαφόρων άλλων εκφραστικών μέσων, όπως είναι οι εικόνες και οι περιγραφές, προκειμένου να αποδώσει με παραστατικότητα τη συναισθηματική κατάσταση των προσώπων, της σκέψεις, τις δράσεις τους, καθώς και τον χώρο στον οποίο δρουν.</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35850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Υψηλό ύφος</a:t>
            </a:r>
            <a:endParaRPr lang="en-US" sz="4450" dirty="0"/>
          </a:p>
        </p:txBody>
      </p:sp>
      <p:sp>
        <p:nvSpPr>
          <p:cNvPr id="3" name="Text 1"/>
          <p:cNvSpPr/>
          <p:nvPr/>
        </p:nvSpPr>
        <p:spPr>
          <a:xfrm>
            <a:off x="793790" y="3634264"/>
            <a:ext cx="3311247"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Επιβλητικό ύφος γραφής</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Σε περιπτώσεις κατά τις οποίες ο δημιουργός επιχειρεί να αποδώσει έννοιες ή συναισθηματικές καταστάσεις που ξεπερνούν τα καθημερινά όρια, τότε συνήθης επιλογή είναι η διαμόρφωση ενός επιβλητικού ύφους γραφής.</a:t>
            </a:r>
            <a:endParaRPr lang="en-US" sz="1750" dirty="0"/>
          </a:p>
        </p:txBody>
      </p:sp>
      <p:sp>
        <p:nvSpPr>
          <p:cNvPr id="5" name="Text 3"/>
          <p:cNvSpPr/>
          <p:nvPr/>
        </p:nvSpPr>
        <p:spPr>
          <a:xfrm>
            <a:off x="7599521" y="3634264"/>
            <a:ext cx="4479727"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Απομάκρυνση από τα καθημερινά</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Η όλη επιδίωξη του γράφοντος υπηρετείται μέσα από λεξιλογικές επιλογές και διατυπώσεις που καθιστούν φανερή την απομάκρυνση από τα απλά συμβάντα και τις καθημερινές καταστάσεις.</a:t>
            </a:r>
            <a:endParaRPr lang="en-US" sz="17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5098" y="616863"/>
            <a:ext cx="7234714" cy="700921"/>
          </a:xfrm>
          <a:prstGeom prst="rect">
            <a:avLst/>
          </a:prstGeom>
          <a:noFill/>
          <a:ln/>
        </p:spPr>
        <p:txBody>
          <a:bodyPr wrap="none" lIns="0" tIns="0" rIns="0" bIns="0" rtlCol="0" anchor="t"/>
          <a:lstStyle/>
          <a:p>
            <a:pPr marL="0" indent="0" algn="l">
              <a:lnSpc>
                <a:spcPts val="5500"/>
              </a:lnSpc>
              <a:buNone/>
            </a:pPr>
            <a:r>
              <a:rPr lang="en-US" sz="4400" dirty="0">
                <a:solidFill>
                  <a:srgbClr val="1D1D1B"/>
                </a:solidFill>
                <a:latin typeface="Tomorrow Semi Bold" pitchFamily="34" charset="0"/>
                <a:ea typeface="Tomorrow Semi Bold" pitchFamily="34" charset="-122"/>
                <a:cs typeface="Tomorrow Semi Bold" pitchFamily="34" charset="-120"/>
              </a:rPr>
              <a:t>Σκοτεινό – περίπλοκο ύφος</a:t>
            </a:r>
            <a:endParaRPr lang="en-US" sz="4400" dirty="0"/>
          </a:p>
        </p:txBody>
      </p:sp>
      <p:sp>
        <p:nvSpPr>
          <p:cNvPr id="3" name="Text 1"/>
          <p:cNvSpPr/>
          <p:nvPr/>
        </p:nvSpPr>
        <p:spPr>
          <a:xfrm>
            <a:off x="1731169" y="2223730"/>
            <a:ext cx="2962037" cy="350401"/>
          </a:xfrm>
          <a:prstGeom prst="rect">
            <a:avLst/>
          </a:prstGeom>
          <a:noFill/>
          <a:ln/>
        </p:spPr>
        <p:txBody>
          <a:bodyPr wrap="non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Μακροπερίοδος λόγος</a:t>
            </a:r>
            <a:endParaRPr lang="en-US" sz="2200" dirty="0"/>
          </a:p>
        </p:txBody>
      </p:sp>
      <p:sp>
        <p:nvSpPr>
          <p:cNvPr id="4" name="Text 2"/>
          <p:cNvSpPr/>
          <p:nvPr/>
        </p:nvSpPr>
        <p:spPr>
          <a:xfrm>
            <a:off x="785098" y="2708672"/>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61615C"/>
                </a:solidFill>
                <a:latin typeface="Tomorrow" pitchFamily="34" charset="0"/>
                <a:ea typeface="Tomorrow" pitchFamily="34" charset="-122"/>
                <a:cs typeface="Tomorrow" pitchFamily="34" charset="-120"/>
              </a:rPr>
              <a:t>Εκτεταμένες περίοδοι με πολύπλοκη δομή</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223730"/>
            <a:ext cx="3414236" cy="350401"/>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Δευτερεύουσες προτάσεις</a:t>
            </a:r>
            <a:endParaRPr lang="en-US" sz="2200" dirty="0"/>
          </a:p>
        </p:txBody>
      </p:sp>
      <p:sp>
        <p:nvSpPr>
          <p:cNvPr id="8" name="Text 4"/>
          <p:cNvSpPr/>
          <p:nvPr/>
        </p:nvSpPr>
        <p:spPr>
          <a:xfrm>
            <a:off x="9937194" y="270867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Συνεχής χρήση υποτακτικής σύνδεσης</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677489"/>
            <a:ext cx="2887504" cy="350401"/>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Ασυνήθιστες επιλογές</a:t>
            </a:r>
            <a:endParaRPr lang="en-US" sz="2200" dirty="0"/>
          </a:p>
        </p:txBody>
      </p:sp>
      <p:sp>
        <p:nvSpPr>
          <p:cNvPr id="12" name="Text 6"/>
          <p:cNvSpPr/>
          <p:nvPr/>
        </p:nvSpPr>
        <p:spPr>
          <a:xfrm>
            <a:off x="9937194" y="5162431"/>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Μη συμβατικές λειτουργικές επιλογές</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889046" y="4856917"/>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Σκόπιμη ασάφεια</a:t>
            </a:r>
            <a:endParaRPr lang="en-US" sz="2200" dirty="0"/>
          </a:p>
        </p:txBody>
      </p:sp>
      <p:sp>
        <p:nvSpPr>
          <p:cNvPr id="16" name="Text 8"/>
          <p:cNvSpPr/>
          <p:nvPr/>
        </p:nvSpPr>
        <p:spPr>
          <a:xfrm>
            <a:off x="785098" y="5341858"/>
            <a:ext cx="3908107" cy="358854"/>
          </a:xfrm>
          <a:prstGeom prst="rect">
            <a:avLst/>
          </a:prstGeom>
          <a:noFill/>
          <a:ln/>
        </p:spPr>
        <p:txBody>
          <a:bodyPr wrap="none" lIns="0" tIns="0" rIns="0" bIns="0" rtlCol="0" anchor="t"/>
          <a:lstStyle/>
          <a:p>
            <a:pPr marL="0" indent="0" algn="r">
              <a:lnSpc>
                <a:spcPts val="2800"/>
              </a:lnSpc>
              <a:buNone/>
            </a:pPr>
            <a:r>
              <a:rPr lang="en-US" sz="1750" dirty="0">
                <a:solidFill>
                  <a:srgbClr val="61615C"/>
                </a:solidFill>
                <a:latin typeface="Tomorrow" pitchFamily="34" charset="0"/>
                <a:ea typeface="Tomorrow" pitchFamily="34" charset="-122"/>
                <a:cs typeface="Tomorrow" pitchFamily="34" charset="-120"/>
              </a:rPr>
              <a:t>Δυσερμήνευτες διατυπώσεις</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Κάποτε ο δημιουργός επιδιώκει να καταστήσει το κείμενο του δυσερμήνευτο και ιδιαιτέρως απαιτητικό στην αναγνωστική προσέγγιση. Σε αυτή την περίπτωση αξιοποιείται ο μακροπερίοδος λόγος, με συνεχείς δευτερεύουσες προτάσεις, με ασυνήθιστες λειτουργικές επιλογές και, ενίοτε, με σκόπιμη ασάφεια σε ορισμένες διατυπώσεις.</a:t>
            </a:r>
            <a:endParaRPr lang="en-US" sz="17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58070"/>
          </a:xfrm>
          <a:prstGeom prst="rect">
            <a:avLst/>
          </a:prstGeom>
        </p:spPr>
      </p:pic>
      <p:sp>
        <p:nvSpPr>
          <p:cNvPr id="3" name="Text 0"/>
          <p:cNvSpPr/>
          <p:nvPr/>
        </p:nvSpPr>
        <p:spPr>
          <a:xfrm>
            <a:off x="744260" y="3411974"/>
            <a:ext cx="5316260" cy="664488"/>
          </a:xfrm>
          <a:prstGeom prst="rect">
            <a:avLst/>
          </a:prstGeom>
          <a:noFill/>
          <a:ln/>
        </p:spPr>
        <p:txBody>
          <a:bodyPr wrap="none" lIns="0" tIns="0" rIns="0" bIns="0" rtlCol="0" anchor="t"/>
          <a:lstStyle/>
          <a:p>
            <a:pPr marL="0" indent="0" algn="l">
              <a:lnSpc>
                <a:spcPts val="5200"/>
              </a:lnSpc>
              <a:buNone/>
            </a:pPr>
            <a:r>
              <a:rPr lang="en-US" sz="4150" dirty="0">
                <a:solidFill>
                  <a:srgbClr val="1D1D1B"/>
                </a:solidFill>
                <a:latin typeface="Tomorrow Semi Bold" pitchFamily="34" charset="0"/>
                <a:ea typeface="Tomorrow Semi Bold" pitchFamily="34" charset="-122"/>
                <a:cs typeface="Tomorrow Semi Bold" pitchFamily="34" charset="-120"/>
              </a:rPr>
              <a:t>Ειρωνικό ύφος</a:t>
            </a:r>
            <a:endParaRPr lang="en-US" sz="4150" dirty="0"/>
          </a:p>
        </p:txBody>
      </p:sp>
      <p:pic>
        <p:nvPicPr>
          <p:cNvPr id="4" name="Image 1" descr="preencoded.png"/>
          <p:cNvPicPr>
            <a:picLocks noChangeAspect="1"/>
          </p:cNvPicPr>
          <p:nvPr/>
        </p:nvPicPr>
        <p:blipFill>
          <a:blip r:embed="rId4"/>
          <a:stretch>
            <a:fillRect/>
          </a:stretch>
        </p:blipFill>
        <p:spPr>
          <a:xfrm>
            <a:off x="744260" y="4432578"/>
            <a:ext cx="531614" cy="531614"/>
          </a:xfrm>
          <a:prstGeom prst="rect">
            <a:avLst/>
          </a:prstGeom>
        </p:spPr>
      </p:pic>
      <p:sp>
        <p:nvSpPr>
          <p:cNvPr id="5" name="Text 1"/>
          <p:cNvSpPr/>
          <p:nvPr/>
        </p:nvSpPr>
        <p:spPr>
          <a:xfrm>
            <a:off x="1488519" y="4395430"/>
            <a:ext cx="2301954" cy="332303"/>
          </a:xfrm>
          <a:prstGeom prst="rect">
            <a:avLst/>
          </a:prstGeom>
          <a:noFill/>
          <a:ln/>
        </p:spPr>
        <p:txBody>
          <a:bodyPr wrap="none" lIns="0" tIns="0" rIns="0" bIns="0" rtlCol="0" anchor="t"/>
          <a:lstStyle/>
          <a:p>
            <a:pPr marL="0" indent="0" algn="l">
              <a:lnSpc>
                <a:spcPts val="2600"/>
              </a:lnSpc>
              <a:buNone/>
            </a:pPr>
            <a:r>
              <a:rPr lang="en-US" sz="2050" dirty="0">
                <a:solidFill>
                  <a:srgbClr val="61615C"/>
                </a:solidFill>
                <a:latin typeface="Tomorrow Semi Bold" pitchFamily="34" charset="0"/>
                <a:ea typeface="Tomorrow Semi Bold" pitchFamily="34" charset="-122"/>
                <a:cs typeface="Tomorrow Semi Bold" pitchFamily="34" charset="-120"/>
              </a:rPr>
              <a:t>Λεκτική ειρωνεία</a:t>
            </a:r>
            <a:endParaRPr lang="en-US" sz="2050" dirty="0"/>
          </a:p>
        </p:txBody>
      </p:sp>
      <p:sp>
        <p:nvSpPr>
          <p:cNvPr id="6" name="Text 2"/>
          <p:cNvSpPr/>
          <p:nvPr/>
        </p:nvSpPr>
        <p:spPr>
          <a:xfrm>
            <a:off x="1488519" y="4855250"/>
            <a:ext cx="2301954" cy="1700808"/>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Η χρήση λέξεων με διπλό νόημα που υπονοούν το αντίθετο από αυτό που δηλώνουν.</a:t>
            </a:r>
            <a:endParaRPr lang="en-US" sz="1650" dirty="0"/>
          </a:p>
        </p:txBody>
      </p:sp>
      <p:pic>
        <p:nvPicPr>
          <p:cNvPr id="7" name="Image 2" descr="preencoded.png"/>
          <p:cNvPicPr>
            <a:picLocks noChangeAspect="1"/>
          </p:cNvPicPr>
          <p:nvPr/>
        </p:nvPicPr>
        <p:blipFill>
          <a:blip r:embed="rId5"/>
          <a:stretch>
            <a:fillRect/>
          </a:stretch>
        </p:blipFill>
        <p:spPr>
          <a:xfrm>
            <a:off x="4109442" y="4432578"/>
            <a:ext cx="531614" cy="531614"/>
          </a:xfrm>
          <a:prstGeom prst="rect">
            <a:avLst/>
          </a:prstGeom>
        </p:spPr>
      </p:pic>
      <p:sp>
        <p:nvSpPr>
          <p:cNvPr id="8" name="Text 3"/>
          <p:cNvSpPr/>
          <p:nvPr/>
        </p:nvSpPr>
        <p:spPr>
          <a:xfrm>
            <a:off x="4853702" y="4395430"/>
            <a:ext cx="2301954" cy="332303"/>
          </a:xfrm>
          <a:prstGeom prst="rect">
            <a:avLst/>
          </a:prstGeom>
          <a:noFill/>
          <a:ln/>
        </p:spPr>
        <p:txBody>
          <a:bodyPr wrap="none" lIns="0" tIns="0" rIns="0" bIns="0" rtlCol="0" anchor="t"/>
          <a:lstStyle/>
          <a:p>
            <a:pPr marL="0" indent="0" algn="l">
              <a:lnSpc>
                <a:spcPts val="2600"/>
              </a:lnSpc>
              <a:buNone/>
            </a:pPr>
            <a:r>
              <a:rPr lang="en-US" sz="2050" dirty="0">
                <a:solidFill>
                  <a:srgbClr val="61615C"/>
                </a:solidFill>
                <a:latin typeface="Tomorrow Semi Bold" pitchFamily="34" charset="0"/>
                <a:ea typeface="Tomorrow Semi Bold" pitchFamily="34" charset="-122"/>
                <a:cs typeface="Tomorrow Semi Bold" pitchFamily="34" charset="-120"/>
              </a:rPr>
              <a:t>Υπαινιγμοί</a:t>
            </a:r>
            <a:endParaRPr lang="en-US" sz="2050" dirty="0"/>
          </a:p>
        </p:txBody>
      </p:sp>
      <p:sp>
        <p:nvSpPr>
          <p:cNvPr id="9" name="Text 4"/>
          <p:cNvSpPr/>
          <p:nvPr/>
        </p:nvSpPr>
        <p:spPr>
          <a:xfrm>
            <a:off x="4853702" y="4855250"/>
            <a:ext cx="2301954" cy="1360646"/>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Έμμεσες αναφορές που αφήνουν να εννοηθεί κάτι χωρίς να το δηλώνουν ρητά.</a:t>
            </a:r>
            <a:endParaRPr lang="en-US" sz="1650" dirty="0"/>
          </a:p>
        </p:txBody>
      </p:sp>
      <p:pic>
        <p:nvPicPr>
          <p:cNvPr id="10" name="Image 3" descr="preencoded.png"/>
          <p:cNvPicPr>
            <a:picLocks noChangeAspect="1"/>
          </p:cNvPicPr>
          <p:nvPr/>
        </p:nvPicPr>
        <p:blipFill>
          <a:blip r:embed="rId6"/>
          <a:stretch>
            <a:fillRect/>
          </a:stretch>
        </p:blipFill>
        <p:spPr>
          <a:xfrm>
            <a:off x="7474625" y="4432578"/>
            <a:ext cx="531614" cy="531614"/>
          </a:xfrm>
          <a:prstGeom prst="rect">
            <a:avLst/>
          </a:prstGeom>
        </p:spPr>
      </p:pic>
      <p:sp>
        <p:nvSpPr>
          <p:cNvPr id="11" name="Text 5"/>
          <p:cNvSpPr/>
          <p:nvPr/>
        </p:nvSpPr>
        <p:spPr>
          <a:xfrm>
            <a:off x="8218884" y="4395430"/>
            <a:ext cx="2301954" cy="332303"/>
          </a:xfrm>
          <a:prstGeom prst="rect">
            <a:avLst/>
          </a:prstGeom>
          <a:noFill/>
          <a:ln/>
        </p:spPr>
        <p:txBody>
          <a:bodyPr wrap="none" lIns="0" tIns="0" rIns="0" bIns="0" rtlCol="0" anchor="t"/>
          <a:lstStyle/>
          <a:p>
            <a:pPr marL="0" indent="0" algn="l">
              <a:lnSpc>
                <a:spcPts val="2600"/>
              </a:lnSpc>
              <a:buNone/>
            </a:pPr>
            <a:r>
              <a:rPr lang="en-US" sz="2050" dirty="0">
                <a:solidFill>
                  <a:srgbClr val="61615C"/>
                </a:solidFill>
                <a:latin typeface="Tomorrow Semi Bold" pitchFamily="34" charset="0"/>
                <a:ea typeface="Tomorrow Semi Bold" pitchFamily="34" charset="-122"/>
                <a:cs typeface="Tomorrow Semi Bold" pitchFamily="34" charset="-120"/>
              </a:rPr>
              <a:t>Σαρκασμός</a:t>
            </a:r>
            <a:endParaRPr lang="en-US" sz="2050" dirty="0"/>
          </a:p>
        </p:txBody>
      </p:sp>
      <p:sp>
        <p:nvSpPr>
          <p:cNvPr id="12" name="Text 6"/>
          <p:cNvSpPr/>
          <p:nvPr/>
        </p:nvSpPr>
        <p:spPr>
          <a:xfrm>
            <a:off x="8218884" y="4855250"/>
            <a:ext cx="2301954" cy="1700808"/>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Η έντονη και συχνά καυστική μορφή ειρωνείας που στοχεύει στην επίκριση.</a:t>
            </a:r>
            <a:endParaRPr lang="en-US" sz="1650" dirty="0"/>
          </a:p>
        </p:txBody>
      </p:sp>
      <p:pic>
        <p:nvPicPr>
          <p:cNvPr id="13" name="Image 4" descr="preencoded.png"/>
          <p:cNvPicPr>
            <a:picLocks noChangeAspect="1"/>
          </p:cNvPicPr>
          <p:nvPr/>
        </p:nvPicPr>
        <p:blipFill>
          <a:blip r:embed="rId7"/>
          <a:stretch>
            <a:fillRect/>
          </a:stretch>
        </p:blipFill>
        <p:spPr>
          <a:xfrm>
            <a:off x="10839807" y="4432578"/>
            <a:ext cx="531614" cy="531614"/>
          </a:xfrm>
          <a:prstGeom prst="rect">
            <a:avLst/>
          </a:prstGeom>
        </p:spPr>
      </p:pic>
      <p:sp>
        <p:nvSpPr>
          <p:cNvPr id="14" name="Text 7"/>
          <p:cNvSpPr/>
          <p:nvPr/>
        </p:nvSpPr>
        <p:spPr>
          <a:xfrm>
            <a:off x="11584067" y="4395430"/>
            <a:ext cx="2302073" cy="332303"/>
          </a:xfrm>
          <a:prstGeom prst="rect">
            <a:avLst/>
          </a:prstGeom>
          <a:noFill/>
          <a:ln/>
        </p:spPr>
        <p:txBody>
          <a:bodyPr wrap="none" lIns="0" tIns="0" rIns="0" bIns="0" rtlCol="0" anchor="t"/>
          <a:lstStyle/>
          <a:p>
            <a:pPr marL="0" indent="0" algn="l">
              <a:lnSpc>
                <a:spcPts val="2600"/>
              </a:lnSpc>
              <a:buNone/>
            </a:pPr>
            <a:r>
              <a:rPr lang="en-US" sz="2050" dirty="0">
                <a:solidFill>
                  <a:srgbClr val="61615C"/>
                </a:solidFill>
                <a:latin typeface="Tomorrow Semi Bold" pitchFamily="34" charset="0"/>
                <a:ea typeface="Tomorrow Semi Bold" pitchFamily="34" charset="-122"/>
                <a:cs typeface="Tomorrow Semi Bold" pitchFamily="34" charset="-120"/>
              </a:rPr>
              <a:t>Λογοπαίγνια</a:t>
            </a:r>
            <a:endParaRPr lang="en-US" sz="2050" dirty="0"/>
          </a:p>
        </p:txBody>
      </p:sp>
      <p:sp>
        <p:nvSpPr>
          <p:cNvPr id="15" name="Text 8"/>
          <p:cNvSpPr/>
          <p:nvPr/>
        </p:nvSpPr>
        <p:spPr>
          <a:xfrm>
            <a:off x="11584067" y="4855250"/>
            <a:ext cx="2302073" cy="1360646"/>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Παιχνίδια με τις λέξεις που δημιουργούν διπλά νοήματα και ειρωνικές καταστάσεις.</a:t>
            </a:r>
            <a:endParaRPr lang="en-US" sz="1650" dirty="0"/>
          </a:p>
        </p:txBody>
      </p:sp>
      <p:sp>
        <p:nvSpPr>
          <p:cNvPr id="16" name="Text 9"/>
          <p:cNvSpPr/>
          <p:nvPr/>
        </p:nvSpPr>
        <p:spPr>
          <a:xfrm>
            <a:off x="744260" y="6795254"/>
            <a:ext cx="13141881" cy="680323"/>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Η αξιοποίηση της λεκτικής ειρωνείας, οι υπαινιγμοί, ο σαρκασμός, όπως και η χρήση λογοπαιγνίων, υπηρετούν την επιδίωξη του συγγραφέα να ειρωνευτεί πρόσωπα ή καταστάσεις.</a:t>
            </a:r>
            <a:endParaRPr lang="en-US" sz="16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87837"/>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Χιουμοριστικό ύφος</a:t>
            </a:r>
            <a:endParaRPr lang="en-US" sz="4450" dirty="0"/>
          </a:p>
        </p:txBody>
      </p:sp>
      <p:sp>
        <p:nvSpPr>
          <p:cNvPr id="3" name="Shape 1"/>
          <p:cNvSpPr/>
          <p:nvPr/>
        </p:nvSpPr>
        <p:spPr>
          <a:xfrm>
            <a:off x="793790" y="1950244"/>
            <a:ext cx="2173724" cy="1306949"/>
          </a:xfrm>
          <a:prstGeom prst="roundRect">
            <a:avLst>
              <a:gd name="adj" fmla="val 2603"/>
            </a:avLst>
          </a:prstGeom>
          <a:solidFill>
            <a:srgbClr val="F0EAEA"/>
          </a:solidFill>
          <a:ln/>
        </p:spPr>
      </p:sp>
      <p:pic>
        <p:nvPicPr>
          <p:cNvPr id="4" name="Image 0" descr="preencoded.png"/>
          <p:cNvPicPr>
            <a:picLocks noChangeAspect="1"/>
          </p:cNvPicPr>
          <p:nvPr/>
        </p:nvPicPr>
        <p:blipFill>
          <a:blip r:embed="rId3"/>
          <a:stretch>
            <a:fillRect/>
          </a:stretch>
        </p:blipFill>
        <p:spPr>
          <a:xfrm>
            <a:off x="1721167" y="2404348"/>
            <a:ext cx="318968" cy="398621"/>
          </a:xfrm>
          <a:prstGeom prst="rect">
            <a:avLst/>
          </a:prstGeom>
        </p:spPr>
      </p:pic>
      <p:sp>
        <p:nvSpPr>
          <p:cNvPr id="5" name="Text 2"/>
          <p:cNvSpPr/>
          <p:nvPr/>
        </p:nvSpPr>
        <p:spPr>
          <a:xfrm>
            <a:off x="3194328" y="21770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Πρόκληση γέλιου</a:t>
            </a:r>
            <a:endParaRPr lang="en-US" sz="2200" dirty="0"/>
          </a:p>
        </p:txBody>
      </p:sp>
      <p:sp>
        <p:nvSpPr>
          <p:cNvPr id="6" name="Text 3"/>
          <p:cNvSpPr/>
          <p:nvPr/>
        </p:nvSpPr>
        <p:spPr>
          <a:xfrm>
            <a:off x="3194328" y="2667476"/>
            <a:ext cx="4381619"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Στόχος η εύθυμη διάθεση του αναγνώστη</a:t>
            </a:r>
            <a:endParaRPr lang="en-US" sz="1750" dirty="0"/>
          </a:p>
        </p:txBody>
      </p:sp>
      <p:sp>
        <p:nvSpPr>
          <p:cNvPr id="7" name="Shape 4"/>
          <p:cNvSpPr/>
          <p:nvPr/>
        </p:nvSpPr>
        <p:spPr>
          <a:xfrm>
            <a:off x="3080861" y="3241953"/>
            <a:ext cx="10642402" cy="15240"/>
          </a:xfrm>
          <a:prstGeom prst="roundRect">
            <a:avLst>
              <a:gd name="adj" fmla="val 223256"/>
            </a:avLst>
          </a:prstGeom>
          <a:solidFill>
            <a:srgbClr val="D6D0D0"/>
          </a:solidFill>
          <a:ln/>
        </p:spPr>
      </p:sp>
      <p:sp>
        <p:nvSpPr>
          <p:cNvPr id="8" name="Shape 5"/>
          <p:cNvSpPr/>
          <p:nvPr/>
        </p:nvSpPr>
        <p:spPr>
          <a:xfrm>
            <a:off x="793790" y="3370540"/>
            <a:ext cx="4347567" cy="1306949"/>
          </a:xfrm>
          <a:prstGeom prst="roundRect">
            <a:avLst>
              <a:gd name="adj" fmla="val 2603"/>
            </a:avLst>
          </a:prstGeom>
          <a:solidFill>
            <a:srgbClr val="F0EAEA"/>
          </a:solidFill>
          <a:ln/>
        </p:spPr>
      </p:sp>
      <p:pic>
        <p:nvPicPr>
          <p:cNvPr id="9" name="Image 1" descr="preencoded.png"/>
          <p:cNvPicPr>
            <a:picLocks noChangeAspect="1"/>
          </p:cNvPicPr>
          <p:nvPr/>
        </p:nvPicPr>
        <p:blipFill>
          <a:blip r:embed="rId4"/>
          <a:stretch>
            <a:fillRect/>
          </a:stretch>
        </p:blipFill>
        <p:spPr>
          <a:xfrm>
            <a:off x="2808089" y="3824645"/>
            <a:ext cx="318968" cy="398621"/>
          </a:xfrm>
          <a:prstGeom prst="rect">
            <a:avLst/>
          </a:prstGeom>
        </p:spPr>
      </p:pic>
      <p:sp>
        <p:nvSpPr>
          <p:cNvPr id="10" name="Text 6"/>
          <p:cNvSpPr/>
          <p:nvPr/>
        </p:nvSpPr>
        <p:spPr>
          <a:xfrm>
            <a:off x="5368171" y="3597354"/>
            <a:ext cx="370629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Απροσδόκητες διατυπώσεις</a:t>
            </a:r>
            <a:endParaRPr lang="en-US" sz="2200" dirty="0"/>
          </a:p>
        </p:txBody>
      </p:sp>
      <p:sp>
        <p:nvSpPr>
          <p:cNvPr id="11" name="Text 7"/>
          <p:cNvSpPr/>
          <p:nvPr/>
        </p:nvSpPr>
        <p:spPr>
          <a:xfrm>
            <a:off x="5368171" y="4087773"/>
            <a:ext cx="4506397"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Ανατροπή των αναγνωστικών προσδοκιών</a:t>
            </a:r>
            <a:endParaRPr lang="en-US" sz="1750" dirty="0"/>
          </a:p>
        </p:txBody>
      </p:sp>
      <p:sp>
        <p:nvSpPr>
          <p:cNvPr id="12" name="Shape 8"/>
          <p:cNvSpPr/>
          <p:nvPr/>
        </p:nvSpPr>
        <p:spPr>
          <a:xfrm>
            <a:off x="5254704" y="4662249"/>
            <a:ext cx="8468558" cy="15240"/>
          </a:xfrm>
          <a:prstGeom prst="roundRect">
            <a:avLst>
              <a:gd name="adj" fmla="val 223256"/>
            </a:avLst>
          </a:prstGeom>
          <a:solidFill>
            <a:srgbClr val="D6D0D0"/>
          </a:solidFill>
          <a:ln/>
        </p:spPr>
      </p:sp>
      <p:sp>
        <p:nvSpPr>
          <p:cNvPr id="13" name="Shape 9"/>
          <p:cNvSpPr/>
          <p:nvPr/>
        </p:nvSpPr>
        <p:spPr>
          <a:xfrm>
            <a:off x="793790" y="4790837"/>
            <a:ext cx="6521410" cy="1306949"/>
          </a:xfrm>
          <a:prstGeom prst="roundRect">
            <a:avLst>
              <a:gd name="adj" fmla="val 2603"/>
            </a:avLst>
          </a:prstGeom>
          <a:solidFill>
            <a:srgbClr val="F0EAEA"/>
          </a:solidFill>
          <a:ln/>
        </p:spPr>
      </p:sp>
      <p:pic>
        <p:nvPicPr>
          <p:cNvPr id="14" name="Image 2" descr="preencoded.png"/>
          <p:cNvPicPr>
            <a:picLocks noChangeAspect="1"/>
          </p:cNvPicPr>
          <p:nvPr/>
        </p:nvPicPr>
        <p:blipFill>
          <a:blip r:embed="rId5"/>
          <a:stretch>
            <a:fillRect/>
          </a:stretch>
        </p:blipFill>
        <p:spPr>
          <a:xfrm>
            <a:off x="3895011" y="5244941"/>
            <a:ext cx="318968" cy="398621"/>
          </a:xfrm>
          <a:prstGeom prst="rect">
            <a:avLst/>
          </a:prstGeom>
        </p:spPr>
      </p:pic>
      <p:sp>
        <p:nvSpPr>
          <p:cNvPr id="15" name="Text 10"/>
          <p:cNvSpPr/>
          <p:nvPr/>
        </p:nvSpPr>
        <p:spPr>
          <a:xfrm>
            <a:off x="7542014" y="50176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Ανάλαφρη διάθεση</a:t>
            </a:r>
            <a:endParaRPr lang="en-US" sz="2200" dirty="0"/>
          </a:p>
        </p:txBody>
      </p:sp>
      <p:sp>
        <p:nvSpPr>
          <p:cNvPr id="16" name="Text 11"/>
          <p:cNvSpPr/>
          <p:nvPr/>
        </p:nvSpPr>
        <p:spPr>
          <a:xfrm>
            <a:off x="7542014" y="5508069"/>
            <a:ext cx="3847624"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Μετάδοση ευχάριστης ατμόσφαιρας</a:t>
            </a:r>
            <a:endParaRPr lang="en-US" sz="1750" dirty="0"/>
          </a:p>
        </p:txBody>
      </p:sp>
      <p:sp>
        <p:nvSpPr>
          <p:cNvPr id="17" name="Text 12"/>
          <p:cNvSpPr/>
          <p:nvPr/>
        </p:nvSpPr>
        <p:spPr>
          <a:xfrm>
            <a:off x="793790" y="635293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Ορισμένες φορές στόχος του δημιουργού είναι η μετάδοση μιας ανάλαφρης διάθεσης ή η πρόκληση γέλιου στον αναγνώστη. Στα κείμενα χιουμοριστικού ύφους αξιοποιείται κάθε τεχνική που μπορεί να οδηγήσει σε απροσδόκητες για τον αναγνώστη διατυπώσεις, οι οποίες προκαλούν εύθυμη διάθεση.</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1215</Words>
  <Application>Microsoft Office PowerPoint</Application>
  <PresentationFormat>Προσαρμογή</PresentationFormat>
  <Paragraphs>116</Paragraphs>
  <Slides>15</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Tomorrow Bold</vt:lpstr>
      <vt:lpstr>Tomorrow</vt:lpstr>
      <vt:lpstr>Calibri</vt:lpstr>
      <vt:lpstr>Tomorrow Semi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2025-03-26T18:15:02Z</dcterms:created>
  <dcterms:modified xsi:type="dcterms:W3CDTF">2025-03-26T18:58:06Z</dcterms:modified>
</cp:coreProperties>
</file>