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1" r:id="rId6"/>
    <p:sldId id="262" r:id="rId7"/>
    <p:sldId id="263" r:id="rId8"/>
    <p:sldId id="264" r:id="rId9"/>
    <p:sldId id="265" r:id="rId10"/>
    <p:sldId id="266" r:id="rId11"/>
    <p:sldId id="267" r:id="rId12"/>
  </p:sldIdLst>
  <p:sldSz cx="14630400" cy="8229600"/>
  <p:notesSz cx="8229600" cy="14630400"/>
  <p:embeddedFontLst>
    <p:embeddedFont>
      <p:font typeface="Red Hat Text" charset="0"/>
      <p:regular r:id="rId14"/>
    </p:embeddedFont>
    <p:embeddedFont>
      <p:font typeface="Roboto Light" charset="0"/>
      <p:regular r:id="rId15"/>
    </p:embeddedFont>
    <p:embeddedFont>
      <p:font typeface="Calibri" pitchFamily="34" charset="0"/>
      <p:regular r:id="rId16"/>
      <p:bold r:id="rId17"/>
      <p:italic r:id="rId18"/>
      <p:boldItalic r:id="rId19"/>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9F3A81A-D355-48F9-A786-81313592F91C}" type="datetimeFigureOut">
              <a:rPr lang="el-GR" smtClean="0"/>
              <a:t>7/4/2025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D8EA160D-D5F2-4FBD-8590-A195A98648BF}" type="slidenum">
              <a:rPr lang="el-GR" smtClean="0"/>
              <a:t>‹#›</a:t>
            </a:fld>
            <a:endParaRPr lang="el-GR"/>
          </a:p>
        </p:txBody>
      </p:sp>
    </p:spTree>
    <p:extLst>
      <p:ext uri="{BB962C8B-B14F-4D97-AF65-F5344CB8AC3E}">
        <p14:creationId xmlns:p14="http://schemas.microsoft.com/office/powerpoint/2010/main" val="323931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811649"/>
            <a:ext cx="7468553" cy="2112050"/>
          </a:xfrm>
          <a:prstGeom prst="rect">
            <a:avLst/>
          </a:prstGeom>
          <a:noFill/>
          <a:ln/>
        </p:spPr>
        <p:txBody>
          <a:bodyPr wrap="squar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Μορφές πολιτικής οργάνωσης των ανθρώπινων κοινωνιών</a:t>
            </a:r>
            <a:endParaRPr lang="en-US" sz="4400" dirty="0"/>
          </a:p>
        </p:txBody>
      </p:sp>
      <p:sp>
        <p:nvSpPr>
          <p:cNvPr id="4" name="Text 1"/>
          <p:cNvSpPr/>
          <p:nvPr/>
        </p:nvSpPr>
        <p:spPr>
          <a:xfrm>
            <a:off x="6324124" y="3282672"/>
            <a:ext cx="7468553" cy="3447217"/>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Η συγκρότηση οργανωμένων κοινωνιών αποτελεί αναπόσπαστο στοιχείο της ανθρώπινης ύπαρξης. Οι αρχαίοι φιλόσοφοι είχαν χαρακτηρίσει τον άνθρωπο ως «κοινωνικό ζώο», υπογραμμίζοντας τη σημασία της συλλογικής ζωής. Η επιβίωση και η ευημερία του ατόμου προϋποθέτουν τη δημιουργία κοινωνικών δομών που εξυπηρετούν συγκεκριμένους σκοπούς, όπως η προστασία από φυσικούς κινδύνους και άγρια ζώα, αλλά και η αποτελεσματικότερη παραγωγή και διαχείριση των πόρων μέσω του καταμερισμού εργασίας.</a:t>
            </a:r>
            <a:endParaRPr lang="en-US" sz="1850" dirty="0"/>
          </a:p>
        </p:txBody>
      </p:sp>
      <p:sp>
        <p:nvSpPr>
          <p:cNvPr id="5" name="Shape 2"/>
          <p:cNvSpPr/>
          <p:nvPr/>
        </p:nvSpPr>
        <p:spPr>
          <a:xfrm>
            <a:off x="6324124" y="7016948"/>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31744" y="7024568"/>
            <a:ext cx="367665" cy="367665"/>
          </a:xfrm>
          <a:prstGeom prst="rect">
            <a:avLst/>
          </a:prstGeom>
        </p:spPr>
      </p:pic>
      <p:sp>
        <p:nvSpPr>
          <p:cNvPr id="7" name="Text 3"/>
          <p:cNvSpPr/>
          <p:nvPr/>
        </p:nvSpPr>
        <p:spPr>
          <a:xfrm>
            <a:off x="6826687" y="6999089"/>
            <a:ext cx="3465433" cy="418862"/>
          </a:xfrm>
          <a:prstGeom prst="rect">
            <a:avLst/>
          </a:prstGeom>
          <a:noFill/>
          <a:ln/>
        </p:spPr>
        <p:txBody>
          <a:bodyPr wrap="none" lIns="0" tIns="0" rIns="0" bIns="0" rtlCol="0" anchor="t"/>
          <a:lstStyle/>
          <a:p>
            <a:pPr marL="0" indent="0" algn="l">
              <a:lnSpc>
                <a:spcPts val="3250"/>
              </a:lnSpc>
              <a:buNone/>
            </a:pPr>
            <a:r>
              <a:rPr lang="en-US" sz="2350" b="1" dirty="0">
                <a:solidFill>
                  <a:srgbClr val="3B3535"/>
                </a:solidFill>
                <a:latin typeface="Roboto Bold" pitchFamily="34" charset="0"/>
                <a:ea typeface="Roboto Bold" pitchFamily="34" charset="-122"/>
                <a:cs typeface="Roboto Bold" pitchFamily="34" charset="-120"/>
              </a:rPr>
              <a:t>by Vasilis Varsamopoulos</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10565" y="558284"/>
            <a:ext cx="10167938" cy="597218"/>
          </a:xfrm>
          <a:prstGeom prst="rect">
            <a:avLst/>
          </a:prstGeom>
          <a:noFill/>
          <a:ln/>
        </p:spPr>
        <p:txBody>
          <a:bodyPr wrap="none" lIns="0" tIns="0" rIns="0" bIns="0" rtlCol="0" anchor="t"/>
          <a:lstStyle/>
          <a:p>
            <a:pPr marL="0" indent="0" algn="l">
              <a:lnSpc>
                <a:spcPts val="4700"/>
              </a:lnSpc>
              <a:buNone/>
            </a:pPr>
            <a:r>
              <a:rPr lang="en-US" sz="3750" dirty="0">
                <a:solidFill>
                  <a:srgbClr val="1F1E1E"/>
                </a:solidFill>
                <a:latin typeface="Red Hat Text" pitchFamily="34" charset="0"/>
                <a:ea typeface="Red Hat Text" pitchFamily="34" charset="-122"/>
                <a:cs typeface="Red Hat Text" pitchFamily="34" charset="-120"/>
              </a:rPr>
              <a:t>Προκλήσεις στην εφαρμογή ουτοπικών ιδεών</a:t>
            </a:r>
            <a:endParaRPr lang="en-US" sz="3750" dirty="0"/>
          </a:p>
        </p:txBody>
      </p:sp>
      <p:sp>
        <p:nvSpPr>
          <p:cNvPr id="3" name="Shape 1"/>
          <p:cNvSpPr/>
          <p:nvPr/>
        </p:nvSpPr>
        <p:spPr>
          <a:xfrm>
            <a:off x="710565" y="1561505"/>
            <a:ext cx="1651159" cy="1151096"/>
          </a:xfrm>
          <a:prstGeom prst="roundRect">
            <a:avLst>
              <a:gd name="adj" fmla="val 2646"/>
            </a:avLst>
          </a:prstGeom>
          <a:solidFill>
            <a:srgbClr val="F3E8E8"/>
          </a:solidFill>
          <a:ln/>
        </p:spPr>
      </p:sp>
      <p:pic>
        <p:nvPicPr>
          <p:cNvPr id="4" name="Image 0" descr="preencoded.png"/>
          <p:cNvPicPr>
            <a:picLocks noChangeAspect="1"/>
          </p:cNvPicPr>
          <p:nvPr/>
        </p:nvPicPr>
        <p:blipFill>
          <a:blip r:embed="rId3"/>
          <a:stretch>
            <a:fillRect/>
          </a:stretch>
        </p:blipFill>
        <p:spPr>
          <a:xfrm>
            <a:off x="1393388" y="1958578"/>
            <a:ext cx="285512" cy="356830"/>
          </a:xfrm>
          <a:prstGeom prst="rect">
            <a:avLst/>
          </a:prstGeom>
        </p:spPr>
      </p:pic>
      <p:sp>
        <p:nvSpPr>
          <p:cNvPr id="5" name="Text 2"/>
          <p:cNvSpPr/>
          <p:nvPr/>
        </p:nvSpPr>
        <p:spPr>
          <a:xfrm>
            <a:off x="2564725" y="1764506"/>
            <a:ext cx="2720697"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Θεωρητικός σχεδιασμός</a:t>
            </a:r>
            <a:endParaRPr lang="en-US" sz="1850" dirty="0"/>
          </a:p>
        </p:txBody>
      </p:sp>
      <p:sp>
        <p:nvSpPr>
          <p:cNvPr id="6" name="Text 3"/>
          <p:cNvSpPr/>
          <p:nvPr/>
        </p:nvSpPr>
        <p:spPr>
          <a:xfrm>
            <a:off x="2564725" y="2184797"/>
            <a:ext cx="4230767"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Ιδανικά πρότυπα που μπορεί να είναι ανέφικτα</a:t>
            </a:r>
            <a:endParaRPr lang="en-US" sz="1550" dirty="0"/>
          </a:p>
        </p:txBody>
      </p:sp>
      <p:sp>
        <p:nvSpPr>
          <p:cNvPr id="7" name="Shape 4"/>
          <p:cNvSpPr/>
          <p:nvPr/>
        </p:nvSpPr>
        <p:spPr>
          <a:xfrm>
            <a:off x="2463165" y="2703076"/>
            <a:ext cx="11355229" cy="11430"/>
          </a:xfrm>
          <a:prstGeom prst="roundRect">
            <a:avLst>
              <a:gd name="adj" fmla="val 266466"/>
            </a:avLst>
          </a:prstGeom>
          <a:solidFill>
            <a:srgbClr val="D9CECE"/>
          </a:solidFill>
          <a:ln/>
        </p:spPr>
      </p:sp>
      <p:sp>
        <p:nvSpPr>
          <p:cNvPr id="8" name="Shape 5"/>
          <p:cNvSpPr/>
          <p:nvPr/>
        </p:nvSpPr>
        <p:spPr>
          <a:xfrm>
            <a:off x="710565" y="2814042"/>
            <a:ext cx="3302318" cy="1151096"/>
          </a:xfrm>
          <a:prstGeom prst="roundRect">
            <a:avLst>
              <a:gd name="adj" fmla="val 2646"/>
            </a:avLst>
          </a:prstGeom>
          <a:solidFill>
            <a:srgbClr val="F3E8E8"/>
          </a:solidFill>
          <a:ln/>
        </p:spPr>
      </p:sp>
      <p:pic>
        <p:nvPicPr>
          <p:cNvPr id="9" name="Image 1" descr="preencoded.png"/>
          <p:cNvPicPr>
            <a:picLocks noChangeAspect="1"/>
          </p:cNvPicPr>
          <p:nvPr/>
        </p:nvPicPr>
        <p:blipFill>
          <a:blip r:embed="rId4"/>
          <a:stretch>
            <a:fillRect/>
          </a:stretch>
        </p:blipFill>
        <p:spPr>
          <a:xfrm>
            <a:off x="2218968" y="3211116"/>
            <a:ext cx="285512" cy="356830"/>
          </a:xfrm>
          <a:prstGeom prst="rect">
            <a:avLst/>
          </a:prstGeom>
        </p:spPr>
      </p:pic>
      <p:sp>
        <p:nvSpPr>
          <p:cNvPr id="10" name="Text 6"/>
          <p:cNvSpPr/>
          <p:nvPr/>
        </p:nvSpPr>
        <p:spPr>
          <a:xfrm>
            <a:off x="4215884" y="3017044"/>
            <a:ext cx="2388751"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Πρακτικές δυσκολίες</a:t>
            </a:r>
            <a:endParaRPr lang="en-US" sz="1850" dirty="0"/>
          </a:p>
        </p:txBody>
      </p:sp>
      <p:sp>
        <p:nvSpPr>
          <p:cNvPr id="11" name="Text 7"/>
          <p:cNvSpPr/>
          <p:nvPr/>
        </p:nvSpPr>
        <p:spPr>
          <a:xfrm>
            <a:off x="4215884" y="3437334"/>
            <a:ext cx="5386983"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Η εφαρμογή τέτοιων ιδεών στην πράξη συχνά αποτυγχάνει</a:t>
            </a:r>
            <a:endParaRPr lang="en-US" sz="1550" dirty="0"/>
          </a:p>
        </p:txBody>
      </p:sp>
      <p:sp>
        <p:nvSpPr>
          <p:cNvPr id="12" name="Shape 8"/>
          <p:cNvSpPr/>
          <p:nvPr/>
        </p:nvSpPr>
        <p:spPr>
          <a:xfrm>
            <a:off x="4114324" y="3955613"/>
            <a:ext cx="9704070" cy="11430"/>
          </a:xfrm>
          <a:prstGeom prst="roundRect">
            <a:avLst>
              <a:gd name="adj" fmla="val 266466"/>
            </a:avLst>
          </a:prstGeom>
          <a:solidFill>
            <a:srgbClr val="D9CECE"/>
          </a:solidFill>
          <a:ln/>
        </p:spPr>
      </p:sp>
      <p:sp>
        <p:nvSpPr>
          <p:cNvPr id="13" name="Shape 9"/>
          <p:cNvSpPr/>
          <p:nvPr/>
        </p:nvSpPr>
        <p:spPr>
          <a:xfrm>
            <a:off x="710565" y="4066580"/>
            <a:ext cx="4953476" cy="1151096"/>
          </a:xfrm>
          <a:prstGeom prst="roundRect">
            <a:avLst>
              <a:gd name="adj" fmla="val 2646"/>
            </a:avLst>
          </a:prstGeom>
          <a:solidFill>
            <a:srgbClr val="F3E8E8"/>
          </a:solidFill>
          <a:ln/>
        </p:spPr>
      </p:sp>
      <p:pic>
        <p:nvPicPr>
          <p:cNvPr id="14" name="Image 2" descr="preencoded.png"/>
          <p:cNvPicPr>
            <a:picLocks noChangeAspect="1"/>
          </p:cNvPicPr>
          <p:nvPr/>
        </p:nvPicPr>
        <p:blipFill>
          <a:blip r:embed="rId5"/>
          <a:stretch>
            <a:fillRect/>
          </a:stretch>
        </p:blipFill>
        <p:spPr>
          <a:xfrm>
            <a:off x="3044547" y="4463653"/>
            <a:ext cx="285512" cy="356830"/>
          </a:xfrm>
          <a:prstGeom prst="rect">
            <a:avLst/>
          </a:prstGeom>
        </p:spPr>
      </p:pic>
      <p:sp>
        <p:nvSpPr>
          <p:cNvPr id="15" name="Text 10"/>
          <p:cNvSpPr/>
          <p:nvPr/>
        </p:nvSpPr>
        <p:spPr>
          <a:xfrm>
            <a:off x="5867043" y="4269581"/>
            <a:ext cx="2576274"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Κίνδυνος αυταρχισμού</a:t>
            </a:r>
            <a:endParaRPr lang="en-US" sz="1850" dirty="0"/>
          </a:p>
        </p:txBody>
      </p:sp>
      <p:sp>
        <p:nvSpPr>
          <p:cNvPr id="16" name="Text 11"/>
          <p:cNvSpPr/>
          <p:nvPr/>
        </p:nvSpPr>
        <p:spPr>
          <a:xfrm>
            <a:off x="5867043" y="4689872"/>
            <a:ext cx="6387584"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Η αυθαίρετη επιβολή μπορεί να οδηγήσει σε νέες μορφές καταπίεσης</a:t>
            </a:r>
            <a:endParaRPr lang="en-US" sz="1550" dirty="0"/>
          </a:p>
        </p:txBody>
      </p:sp>
      <p:sp>
        <p:nvSpPr>
          <p:cNvPr id="17" name="Shape 12"/>
          <p:cNvSpPr/>
          <p:nvPr/>
        </p:nvSpPr>
        <p:spPr>
          <a:xfrm>
            <a:off x="5765483" y="5208151"/>
            <a:ext cx="8052911" cy="11430"/>
          </a:xfrm>
          <a:prstGeom prst="roundRect">
            <a:avLst>
              <a:gd name="adj" fmla="val 266466"/>
            </a:avLst>
          </a:prstGeom>
          <a:solidFill>
            <a:srgbClr val="D9CECE"/>
          </a:solidFill>
          <a:ln/>
        </p:spPr>
      </p:sp>
      <p:sp>
        <p:nvSpPr>
          <p:cNvPr id="18" name="Shape 13"/>
          <p:cNvSpPr/>
          <p:nvPr/>
        </p:nvSpPr>
        <p:spPr>
          <a:xfrm>
            <a:off x="710565" y="5319117"/>
            <a:ext cx="6604635" cy="1475899"/>
          </a:xfrm>
          <a:prstGeom prst="roundRect">
            <a:avLst>
              <a:gd name="adj" fmla="val 2064"/>
            </a:avLst>
          </a:prstGeom>
          <a:solidFill>
            <a:srgbClr val="F3E8E8"/>
          </a:solidFill>
          <a:ln/>
        </p:spPr>
      </p:sp>
      <p:pic>
        <p:nvPicPr>
          <p:cNvPr id="19" name="Image 3" descr="preencoded.png"/>
          <p:cNvPicPr>
            <a:picLocks noChangeAspect="1"/>
          </p:cNvPicPr>
          <p:nvPr/>
        </p:nvPicPr>
        <p:blipFill>
          <a:blip r:embed="rId6"/>
          <a:stretch>
            <a:fillRect/>
          </a:stretch>
        </p:blipFill>
        <p:spPr>
          <a:xfrm>
            <a:off x="3870127" y="5878592"/>
            <a:ext cx="285512" cy="356830"/>
          </a:xfrm>
          <a:prstGeom prst="rect">
            <a:avLst/>
          </a:prstGeom>
        </p:spPr>
      </p:pic>
      <p:sp>
        <p:nvSpPr>
          <p:cNvPr id="20" name="Text 14"/>
          <p:cNvSpPr/>
          <p:nvPr/>
        </p:nvSpPr>
        <p:spPr>
          <a:xfrm>
            <a:off x="7518202" y="5522119"/>
            <a:ext cx="2388751"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Ανάγκη συμμετοχής</a:t>
            </a:r>
            <a:endParaRPr lang="en-US" sz="1850" dirty="0"/>
          </a:p>
        </p:txBody>
      </p:sp>
      <p:sp>
        <p:nvSpPr>
          <p:cNvPr id="21" name="Text 15"/>
          <p:cNvSpPr/>
          <p:nvPr/>
        </p:nvSpPr>
        <p:spPr>
          <a:xfrm>
            <a:off x="7518202" y="5942409"/>
            <a:ext cx="6198632" cy="649605"/>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Η κοινωνική αλλαγή πρέπει να προκύψει μέσα από τη συνειδητή συμμετοχή της κοινωνίας</a:t>
            </a:r>
            <a:endParaRPr lang="en-US" sz="1550" dirty="0"/>
          </a:p>
        </p:txBody>
      </p:sp>
      <p:sp>
        <p:nvSpPr>
          <p:cNvPr id="22" name="Text 16"/>
          <p:cNvSpPr/>
          <p:nvPr/>
        </p:nvSpPr>
        <p:spPr>
          <a:xfrm>
            <a:off x="710565" y="7023378"/>
            <a:ext cx="13209270" cy="649605"/>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Ωστόσο, η κοινωνική αλλαγή δεν μπορεί να επιβληθεί αυθαίρετα, αλλά πρέπει να προκύψει μέσα από τη συνειδητή συμμετοχή της κοινωνίας. Διαφορετικά, υπάρχει ο κίνδυνος δημιουργίας νέων μορφών καταπίεσης και αδικίας.</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4" y="773311"/>
            <a:ext cx="12379523" cy="704017"/>
          </a:xfrm>
          <a:prstGeom prst="rect">
            <a:avLst/>
          </a:prstGeom>
          <a:noFill/>
          <a:ln/>
        </p:spPr>
        <p:txBody>
          <a:bodyPr wrap="non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Ο ρόλος των ουτοπιών στη σύγχρονη κοινωνία</a:t>
            </a:r>
            <a:endParaRPr lang="en-US" sz="4400" dirty="0"/>
          </a:p>
        </p:txBody>
      </p:sp>
      <p:pic>
        <p:nvPicPr>
          <p:cNvPr id="3" name="Image 0" descr="preencoded.png"/>
          <p:cNvPicPr>
            <a:picLocks noChangeAspect="1"/>
          </p:cNvPicPr>
          <p:nvPr/>
        </p:nvPicPr>
        <p:blipFill>
          <a:blip r:embed="rId3"/>
          <a:stretch>
            <a:fillRect/>
          </a:stretch>
        </p:blipFill>
        <p:spPr>
          <a:xfrm>
            <a:off x="837724" y="1956078"/>
            <a:ext cx="4078962" cy="2520910"/>
          </a:xfrm>
          <a:prstGeom prst="rect">
            <a:avLst/>
          </a:prstGeom>
        </p:spPr>
      </p:pic>
      <p:sp>
        <p:nvSpPr>
          <p:cNvPr id="4" name="Text 1"/>
          <p:cNvSpPr/>
          <p:nvPr/>
        </p:nvSpPr>
        <p:spPr>
          <a:xfrm>
            <a:off x="837724" y="477619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Κοινωνικοί αγώνες</a:t>
            </a:r>
            <a:endParaRPr lang="en-US" sz="2200" dirty="0"/>
          </a:p>
        </p:txBody>
      </p:sp>
      <p:sp>
        <p:nvSpPr>
          <p:cNvPr id="5" name="Text 2"/>
          <p:cNvSpPr/>
          <p:nvPr/>
        </p:nvSpPr>
        <p:spPr>
          <a:xfrm>
            <a:off x="837724" y="5271730"/>
            <a:ext cx="4078962" cy="1149072"/>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Οι ουτοπικές ιδέες τροφοδοτούν τους αγώνες για κοινωνική δικαιοσύνη και ισότητα</a:t>
            </a:r>
            <a:endParaRPr lang="en-US" sz="1850" dirty="0"/>
          </a:p>
        </p:txBody>
      </p:sp>
      <p:pic>
        <p:nvPicPr>
          <p:cNvPr id="6" name="Image 1" descr="preencoded.png"/>
          <p:cNvPicPr>
            <a:picLocks noChangeAspect="1"/>
          </p:cNvPicPr>
          <p:nvPr/>
        </p:nvPicPr>
        <p:blipFill>
          <a:blip r:embed="rId4"/>
          <a:stretch>
            <a:fillRect/>
          </a:stretch>
        </p:blipFill>
        <p:spPr>
          <a:xfrm>
            <a:off x="5275659" y="1956078"/>
            <a:ext cx="4078962" cy="2520910"/>
          </a:xfrm>
          <a:prstGeom prst="rect">
            <a:avLst/>
          </a:prstGeom>
        </p:spPr>
      </p:pic>
      <p:sp>
        <p:nvSpPr>
          <p:cNvPr id="7" name="Text 3"/>
          <p:cNvSpPr/>
          <p:nvPr/>
        </p:nvSpPr>
        <p:spPr>
          <a:xfrm>
            <a:off x="5275659" y="4776192"/>
            <a:ext cx="2865596"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Θεωρητικός διάλογος</a:t>
            </a:r>
            <a:endParaRPr lang="en-US" sz="2200" dirty="0"/>
          </a:p>
        </p:txBody>
      </p:sp>
      <p:sp>
        <p:nvSpPr>
          <p:cNvPr id="8" name="Text 4"/>
          <p:cNvSpPr/>
          <p:nvPr/>
        </p:nvSpPr>
        <p:spPr>
          <a:xfrm>
            <a:off x="5275659" y="5271730"/>
            <a:ext cx="4078962" cy="1149072"/>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Συνεχίζεται ο διάλογος για το πώς θα έπρεπε να είναι οργανωμένες οι κοινωνίες</a:t>
            </a:r>
            <a:endParaRPr lang="en-US" sz="1850" dirty="0"/>
          </a:p>
        </p:txBody>
      </p:sp>
      <p:pic>
        <p:nvPicPr>
          <p:cNvPr id="9" name="Image 2" descr="preencoded.png"/>
          <p:cNvPicPr>
            <a:picLocks noChangeAspect="1"/>
          </p:cNvPicPr>
          <p:nvPr/>
        </p:nvPicPr>
        <p:blipFill>
          <a:blip r:embed="rId5"/>
          <a:stretch>
            <a:fillRect/>
          </a:stretch>
        </p:blipFill>
        <p:spPr>
          <a:xfrm>
            <a:off x="9713595" y="1956078"/>
            <a:ext cx="4079081" cy="2521029"/>
          </a:xfrm>
          <a:prstGeom prst="rect">
            <a:avLst/>
          </a:prstGeom>
        </p:spPr>
      </p:pic>
      <p:sp>
        <p:nvSpPr>
          <p:cNvPr id="10" name="Text 5"/>
          <p:cNvSpPr/>
          <p:nvPr/>
        </p:nvSpPr>
        <p:spPr>
          <a:xfrm>
            <a:off x="9713595" y="4776311"/>
            <a:ext cx="3277791"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Πειραματικές κοινότητες</a:t>
            </a:r>
            <a:endParaRPr lang="en-US" sz="2200" dirty="0"/>
          </a:p>
        </p:txBody>
      </p:sp>
      <p:sp>
        <p:nvSpPr>
          <p:cNvPr id="11" name="Text 6"/>
          <p:cNvSpPr/>
          <p:nvPr/>
        </p:nvSpPr>
        <p:spPr>
          <a:xfrm>
            <a:off x="9713595" y="5271849"/>
            <a:ext cx="4079081" cy="1149072"/>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Σύγχρονες προσπάθειες δημιουργίας εναλλακτικών μορφών κοινωνικής οργάνωσης</a:t>
            </a:r>
            <a:endParaRPr lang="en-US" sz="1850" dirty="0"/>
          </a:p>
        </p:txBody>
      </p:sp>
      <p:sp>
        <p:nvSpPr>
          <p:cNvPr id="12" name="Text 7"/>
          <p:cNvSpPr/>
          <p:nvPr/>
        </p:nvSpPr>
        <p:spPr>
          <a:xfrm>
            <a:off x="837724" y="6690122"/>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Συνεπώς, η ύπαρξη ουτοπικών ιδεών δεν είναι απλώς μια θεωρητική άσκηση, αλλά ένα εργαλείο που μας επιτρέπει να αναλογιστούμε την κοινωνική πραγματικότητα και να αγωνιστούμε για τη βελτίωσή της.</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07787" y="631388"/>
            <a:ext cx="4178141" cy="522208"/>
          </a:xfrm>
          <a:prstGeom prst="rect">
            <a:avLst/>
          </a:prstGeom>
          <a:noFill/>
          <a:ln/>
        </p:spPr>
        <p:txBody>
          <a:bodyPr wrap="none" lIns="0" tIns="0" rIns="0" bIns="0" rtlCol="0" anchor="t"/>
          <a:lstStyle/>
          <a:p>
            <a:pPr marL="0" indent="0" algn="l">
              <a:lnSpc>
                <a:spcPts val="4100"/>
              </a:lnSpc>
              <a:buNone/>
            </a:pPr>
            <a:endParaRPr lang="en-US" sz="3250" dirty="0"/>
          </a:p>
        </p:txBody>
      </p:sp>
      <p:sp>
        <p:nvSpPr>
          <p:cNvPr id="4" name="Shape 1"/>
          <p:cNvSpPr/>
          <p:nvPr/>
        </p:nvSpPr>
        <p:spPr>
          <a:xfrm>
            <a:off x="6307455" y="1419939"/>
            <a:ext cx="22860" cy="4842748"/>
          </a:xfrm>
          <a:prstGeom prst="roundRect">
            <a:avLst>
              <a:gd name="adj" fmla="val 116517"/>
            </a:avLst>
          </a:prstGeom>
          <a:solidFill>
            <a:srgbClr val="D9CECE"/>
          </a:solidFill>
          <a:ln/>
        </p:spPr>
      </p:sp>
      <p:sp>
        <p:nvSpPr>
          <p:cNvPr id="5" name="Shape 2"/>
          <p:cNvSpPr/>
          <p:nvPr/>
        </p:nvSpPr>
        <p:spPr>
          <a:xfrm>
            <a:off x="6484322" y="1807845"/>
            <a:ext cx="532686" cy="22860"/>
          </a:xfrm>
          <a:prstGeom prst="roundRect">
            <a:avLst>
              <a:gd name="adj" fmla="val 116517"/>
            </a:avLst>
          </a:prstGeom>
          <a:solidFill>
            <a:srgbClr val="D9CECE"/>
          </a:solidFill>
          <a:ln/>
        </p:spPr>
      </p:sp>
      <p:sp>
        <p:nvSpPr>
          <p:cNvPr id="6" name="Shape 3"/>
          <p:cNvSpPr/>
          <p:nvPr/>
        </p:nvSpPr>
        <p:spPr>
          <a:xfrm>
            <a:off x="6107728" y="1619607"/>
            <a:ext cx="399455" cy="399455"/>
          </a:xfrm>
          <a:prstGeom prst="roundRect">
            <a:avLst>
              <a:gd name="adj" fmla="val 6668"/>
            </a:avLst>
          </a:prstGeom>
          <a:solidFill>
            <a:srgbClr val="F3E8E8"/>
          </a:solidFill>
          <a:ln/>
        </p:spPr>
      </p:sp>
      <p:pic>
        <p:nvPicPr>
          <p:cNvPr id="7" name="Image 1" descr="preencoded.png"/>
          <p:cNvPicPr>
            <a:picLocks noChangeAspect="1"/>
          </p:cNvPicPr>
          <p:nvPr/>
        </p:nvPicPr>
        <p:blipFill>
          <a:blip r:embed="rId4"/>
          <a:stretch>
            <a:fillRect/>
          </a:stretch>
        </p:blipFill>
        <p:spPr>
          <a:xfrm>
            <a:off x="6182082" y="1662648"/>
            <a:ext cx="250627" cy="313253"/>
          </a:xfrm>
          <a:prstGeom prst="rect">
            <a:avLst/>
          </a:prstGeom>
        </p:spPr>
      </p:pic>
      <p:sp>
        <p:nvSpPr>
          <p:cNvPr id="8" name="Text 4"/>
          <p:cNvSpPr/>
          <p:nvPr/>
        </p:nvSpPr>
        <p:spPr>
          <a:xfrm>
            <a:off x="7195304" y="1597462"/>
            <a:ext cx="2089071" cy="261104"/>
          </a:xfrm>
          <a:prstGeom prst="rect">
            <a:avLst/>
          </a:prstGeom>
          <a:noFill/>
          <a:ln/>
        </p:spPr>
        <p:txBody>
          <a:bodyPr wrap="none" lIns="0" tIns="0" rIns="0" bIns="0" rtlCol="0" anchor="t"/>
          <a:lstStyle/>
          <a:p>
            <a:pPr marL="0" indent="0" algn="l">
              <a:lnSpc>
                <a:spcPts val="2050"/>
              </a:lnSpc>
              <a:buNone/>
            </a:pPr>
            <a:r>
              <a:rPr lang="en-US" sz="1600" dirty="0">
                <a:solidFill>
                  <a:srgbClr val="3B3535"/>
                </a:solidFill>
                <a:latin typeface="Red Hat Text" pitchFamily="34" charset="0"/>
                <a:ea typeface="Red Hat Text" pitchFamily="34" charset="-122"/>
                <a:cs typeface="Red Hat Text" pitchFamily="34" charset="-120"/>
              </a:rPr>
              <a:t>Πρώιμες κοινωνίες</a:t>
            </a:r>
            <a:endParaRPr lang="en-US" sz="1600" dirty="0"/>
          </a:p>
        </p:txBody>
      </p:sp>
      <p:sp>
        <p:nvSpPr>
          <p:cNvPr id="9" name="Text 5"/>
          <p:cNvSpPr/>
          <p:nvPr/>
        </p:nvSpPr>
        <p:spPr>
          <a:xfrm>
            <a:off x="7195304" y="1965007"/>
            <a:ext cx="6813709" cy="567928"/>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Η συγκρότηση οργανωμένων κοινωνιών αποτελεί αναπόσπαστο στοιχείο της ανθρώπινης ύπαρξης</a:t>
            </a:r>
            <a:endParaRPr lang="en-US" sz="1350" dirty="0"/>
          </a:p>
        </p:txBody>
      </p:sp>
      <p:sp>
        <p:nvSpPr>
          <p:cNvPr id="10" name="Shape 6"/>
          <p:cNvSpPr/>
          <p:nvPr/>
        </p:nvSpPr>
        <p:spPr>
          <a:xfrm>
            <a:off x="6484322" y="3275886"/>
            <a:ext cx="532686" cy="22860"/>
          </a:xfrm>
          <a:prstGeom prst="roundRect">
            <a:avLst>
              <a:gd name="adj" fmla="val 116517"/>
            </a:avLst>
          </a:prstGeom>
          <a:solidFill>
            <a:srgbClr val="D9CECE"/>
          </a:solidFill>
          <a:ln/>
        </p:spPr>
      </p:sp>
      <p:sp>
        <p:nvSpPr>
          <p:cNvPr id="11" name="Shape 7"/>
          <p:cNvSpPr/>
          <p:nvPr/>
        </p:nvSpPr>
        <p:spPr>
          <a:xfrm>
            <a:off x="6107728" y="3087648"/>
            <a:ext cx="399455" cy="399455"/>
          </a:xfrm>
          <a:prstGeom prst="roundRect">
            <a:avLst>
              <a:gd name="adj" fmla="val 6668"/>
            </a:avLst>
          </a:prstGeom>
          <a:solidFill>
            <a:srgbClr val="F3E8E8"/>
          </a:solidFill>
          <a:ln/>
        </p:spPr>
      </p:sp>
      <p:pic>
        <p:nvPicPr>
          <p:cNvPr id="12" name="Image 2" descr="preencoded.png"/>
          <p:cNvPicPr>
            <a:picLocks noChangeAspect="1"/>
          </p:cNvPicPr>
          <p:nvPr/>
        </p:nvPicPr>
        <p:blipFill>
          <a:blip r:embed="rId5"/>
          <a:stretch>
            <a:fillRect/>
          </a:stretch>
        </p:blipFill>
        <p:spPr>
          <a:xfrm>
            <a:off x="6182082" y="3130689"/>
            <a:ext cx="250627" cy="313253"/>
          </a:xfrm>
          <a:prstGeom prst="rect">
            <a:avLst/>
          </a:prstGeom>
        </p:spPr>
      </p:pic>
      <p:sp>
        <p:nvSpPr>
          <p:cNvPr id="13" name="Text 8"/>
          <p:cNvSpPr/>
          <p:nvPr/>
        </p:nvSpPr>
        <p:spPr>
          <a:xfrm>
            <a:off x="7195304" y="3065502"/>
            <a:ext cx="2089071" cy="261104"/>
          </a:xfrm>
          <a:prstGeom prst="rect">
            <a:avLst/>
          </a:prstGeom>
          <a:noFill/>
          <a:ln/>
        </p:spPr>
        <p:txBody>
          <a:bodyPr wrap="none" lIns="0" tIns="0" rIns="0" bIns="0" rtlCol="0" anchor="t"/>
          <a:lstStyle/>
          <a:p>
            <a:pPr marL="0" indent="0" algn="l">
              <a:lnSpc>
                <a:spcPts val="2050"/>
              </a:lnSpc>
              <a:buNone/>
            </a:pPr>
            <a:r>
              <a:rPr lang="en-US" sz="1600" dirty="0">
                <a:solidFill>
                  <a:srgbClr val="3B3535"/>
                </a:solidFill>
                <a:latin typeface="Red Hat Text" pitchFamily="34" charset="0"/>
                <a:ea typeface="Red Hat Text" pitchFamily="34" charset="-122"/>
                <a:cs typeface="Red Hat Text" pitchFamily="34" charset="-120"/>
              </a:rPr>
              <a:t>Δημιουργία πόλεων</a:t>
            </a:r>
            <a:endParaRPr lang="en-US" sz="1600" dirty="0"/>
          </a:p>
        </p:txBody>
      </p:sp>
      <p:sp>
        <p:nvSpPr>
          <p:cNvPr id="14" name="Text 9"/>
          <p:cNvSpPr/>
          <p:nvPr/>
        </p:nvSpPr>
        <p:spPr>
          <a:xfrm>
            <a:off x="7195304" y="3433048"/>
            <a:ext cx="6813709" cy="283964"/>
          </a:xfrm>
          <a:prstGeom prst="rect">
            <a:avLst/>
          </a:prstGeom>
          <a:noFill/>
          <a:ln/>
        </p:spPr>
        <p:txBody>
          <a:bodyPr wrap="non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Η δημιουργία των πόλεων συνοδεύτηκε από οικονομικές και παραγωγικές αλλαγές</a:t>
            </a:r>
            <a:endParaRPr lang="en-US" sz="1350" dirty="0"/>
          </a:p>
        </p:txBody>
      </p:sp>
      <p:sp>
        <p:nvSpPr>
          <p:cNvPr id="15" name="Shape 10"/>
          <p:cNvSpPr/>
          <p:nvPr/>
        </p:nvSpPr>
        <p:spPr>
          <a:xfrm>
            <a:off x="6484322" y="4459962"/>
            <a:ext cx="532686" cy="22860"/>
          </a:xfrm>
          <a:prstGeom prst="roundRect">
            <a:avLst>
              <a:gd name="adj" fmla="val 116517"/>
            </a:avLst>
          </a:prstGeom>
          <a:solidFill>
            <a:srgbClr val="D9CECE"/>
          </a:solidFill>
          <a:ln/>
        </p:spPr>
      </p:sp>
      <p:sp>
        <p:nvSpPr>
          <p:cNvPr id="16" name="Shape 11"/>
          <p:cNvSpPr/>
          <p:nvPr/>
        </p:nvSpPr>
        <p:spPr>
          <a:xfrm>
            <a:off x="6107728" y="4271724"/>
            <a:ext cx="399455" cy="399455"/>
          </a:xfrm>
          <a:prstGeom prst="roundRect">
            <a:avLst>
              <a:gd name="adj" fmla="val 6668"/>
            </a:avLst>
          </a:prstGeom>
          <a:solidFill>
            <a:srgbClr val="F3E8E8"/>
          </a:solidFill>
          <a:ln/>
        </p:spPr>
      </p:sp>
      <p:pic>
        <p:nvPicPr>
          <p:cNvPr id="17" name="Image 3" descr="preencoded.png"/>
          <p:cNvPicPr>
            <a:picLocks noChangeAspect="1"/>
          </p:cNvPicPr>
          <p:nvPr/>
        </p:nvPicPr>
        <p:blipFill>
          <a:blip r:embed="rId6"/>
          <a:stretch>
            <a:fillRect/>
          </a:stretch>
        </p:blipFill>
        <p:spPr>
          <a:xfrm>
            <a:off x="6182082" y="4314765"/>
            <a:ext cx="250627" cy="313253"/>
          </a:xfrm>
          <a:prstGeom prst="rect">
            <a:avLst/>
          </a:prstGeom>
        </p:spPr>
      </p:pic>
      <p:sp>
        <p:nvSpPr>
          <p:cNvPr id="18" name="Text 12"/>
          <p:cNvSpPr/>
          <p:nvPr/>
        </p:nvSpPr>
        <p:spPr>
          <a:xfrm>
            <a:off x="7195304" y="4249579"/>
            <a:ext cx="2089071" cy="261104"/>
          </a:xfrm>
          <a:prstGeom prst="rect">
            <a:avLst/>
          </a:prstGeom>
          <a:noFill/>
          <a:ln/>
        </p:spPr>
        <p:txBody>
          <a:bodyPr wrap="none" lIns="0" tIns="0" rIns="0" bIns="0" rtlCol="0" anchor="t"/>
          <a:lstStyle/>
          <a:p>
            <a:pPr marL="0" indent="0" algn="l">
              <a:lnSpc>
                <a:spcPts val="2050"/>
              </a:lnSpc>
              <a:buNone/>
            </a:pPr>
            <a:r>
              <a:rPr lang="en-US" sz="1600" dirty="0">
                <a:solidFill>
                  <a:srgbClr val="3B3535"/>
                </a:solidFill>
                <a:latin typeface="Red Hat Text" pitchFamily="34" charset="0"/>
                <a:ea typeface="Red Hat Text" pitchFamily="34" charset="-122"/>
                <a:cs typeface="Red Hat Text" pitchFamily="34" charset="-120"/>
              </a:rPr>
              <a:t>Θεσμοί και δίκαιο</a:t>
            </a:r>
            <a:endParaRPr lang="en-US" sz="1600" dirty="0"/>
          </a:p>
        </p:txBody>
      </p:sp>
      <p:sp>
        <p:nvSpPr>
          <p:cNvPr id="19" name="Text 13"/>
          <p:cNvSpPr/>
          <p:nvPr/>
        </p:nvSpPr>
        <p:spPr>
          <a:xfrm>
            <a:off x="7195304" y="4617125"/>
            <a:ext cx="6813709" cy="283964"/>
          </a:xfrm>
          <a:prstGeom prst="rect">
            <a:avLst/>
          </a:prstGeom>
          <a:noFill/>
          <a:ln/>
        </p:spPr>
        <p:txBody>
          <a:bodyPr wrap="non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Δημιουργήθηκαν θεσμοί που αντανακλούσαν τις ανάγκες των κοινωνιών</a:t>
            </a:r>
            <a:endParaRPr lang="en-US" sz="1350" dirty="0"/>
          </a:p>
        </p:txBody>
      </p:sp>
      <p:sp>
        <p:nvSpPr>
          <p:cNvPr id="20" name="Shape 14"/>
          <p:cNvSpPr/>
          <p:nvPr/>
        </p:nvSpPr>
        <p:spPr>
          <a:xfrm>
            <a:off x="6484322" y="5644039"/>
            <a:ext cx="532686" cy="22860"/>
          </a:xfrm>
          <a:prstGeom prst="roundRect">
            <a:avLst>
              <a:gd name="adj" fmla="val 116517"/>
            </a:avLst>
          </a:prstGeom>
          <a:solidFill>
            <a:srgbClr val="D9CECE"/>
          </a:solidFill>
          <a:ln/>
        </p:spPr>
      </p:sp>
      <p:sp>
        <p:nvSpPr>
          <p:cNvPr id="21" name="Shape 15"/>
          <p:cNvSpPr/>
          <p:nvPr/>
        </p:nvSpPr>
        <p:spPr>
          <a:xfrm>
            <a:off x="6107728" y="5455801"/>
            <a:ext cx="399455" cy="399455"/>
          </a:xfrm>
          <a:prstGeom prst="roundRect">
            <a:avLst>
              <a:gd name="adj" fmla="val 6668"/>
            </a:avLst>
          </a:prstGeom>
          <a:solidFill>
            <a:srgbClr val="F3E8E8"/>
          </a:solidFill>
          <a:ln/>
        </p:spPr>
      </p:sp>
      <p:pic>
        <p:nvPicPr>
          <p:cNvPr id="22" name="Image 4" descr="preencoded.png"/>
          <p:cNvPicPr>
            <a:picLocks noChangeAspect="1"/>
          </p:cNvPicPr>
          <p:nvPr/>
        </p:nvPicPr>
        <p:blipFill>
          <a:blip r:embed="rId7"/>
          <a:stretch>
            <a:fillRect/>
          </a:stretch>
        </p:blipFill>
        <p:spPr>
          <a:xfrm>
            <a:off x="6182082" y="5498842"/>
            <a:ext cx="250627" cy="313253"/>
          </a:xfrm>
          <a:prstGeom prst="rect">
            <a:avLst/>
          </a:prstGeom>
        </p:spPr>
      </p:pic>
      <p:sp>
        <p:nvSpPr>
          <p:cNvPr id="23" name="Text 16"/>
          <p:cNvSpPr/>
          <p:nvPr/>
        </p:nvSpPr>
        <p:spPr>
          <a:xfrm>
            <a:off x="7195304" y="5433655"/>
            <a:ext cx="2089071" cy="261104"/>
          </a:xfrm>
          <a:prstGeom prst="rect">
            <a:avLst/>
          </a:prstGeom>
          <a:noFill/>
          <a:ln/>
        </p:spPr>
        <p:txBody>
          <a:bodyPr wrap="none" lIns="0" tIns="0" rIns="0" bIns="0" rtlCol="0" anchor="t"/>
          <a:lstStyle/>
          <a:p>
            <a:pPr marL="0" indent="0" algn="l">
              <a:lnSpc>
                <a:spcPts val="2050"/>
              </a:lnSpc>
              <a:buNone/>
            </a:pPr>
            <a:r>
              <a:rPr lang="en-US" sz="1600" dirty="0">
                <a:solidFill>
                  <a:srgbClr val="3B3535"/>
                </a:solidFill>
                <a:latin typeface="Red Hat Text" pitchFamily="34" charset="0"/>
                <a:ea typeface="Red Hat Text" pitchFamily="34" charset="-122"/>
                <a:cs typeface="Red Hat Text" pitchFamily="34" charset="-120"/>
              </a:rPr>
              <a:t>Σύγχρονα κράτη</a:t>
            </a:r>
            <a:endParaRPr lang="en-US" sz="1600" dirty="0"/>
          </a:p>
        </p:txBody>
      </p:sp>
      <p:sp>
        <p:nvSpPr>
          <p:cNvPr id="24" name="Text 17"/>
          <p:cNvSpPr/>
          <p:nvPr/>
        </p:nvSpPr>
        <p:spPr>
          <a:xfrm>
            <a:off x="7195304" y="5801201"/>
            <a:ext cx="6813709" cy="283964"/>
          </a:xfrm>
          <a:prstGeom prst="rect">
            <a:avLst/>
          </a:prstGeom>
          <a:noFill/>
          <a:ln/>
        </p:spPr>
        <p:txBody>
          <a:bodyPr wrap="non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Συγκρότηση των εθνικών κρατών (16ος-18ος αιώνας)</a:t>
            </a:r>
            <a:endParaRPr lang="en-US" sz="1350" dirty="0"/>
          </a:p>
        </p:txBody>
      </p:sp>
      <p:sp>
        <p:nvSpPr>
          <p:cNvPr id="25" name="Text 18"/>
          <p:cNvSpPr/>
          <p:nvPr/>
        </p:nvSpPr>
        <p:spPr>
          <a:xfrm>
            <a:off x="6107787" y="6462355"/>
            <a:ext cx="7901226" cy="1135856"/>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Με την πάροδο του χρόνου, οι κοινωνικές και πολιτικές δομές εξελίχθηκαν, οδηγώντας σε πιο σύνθετες μορφές οργάνωσης. Η δημιουργία των πόλεων συνοδεύτηκε από οικονομικές και παραγωγικές αλλαγές, όπως η δουλοκτητική παραγωγή, η συσσώρευση πλεονασμάτων και η ανάπτυξη του εμπορίου.</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3662" y="569595"/>
            <a:ext cx="7168872" cy="608052"/>
          </a:xfrm>
          <a:prstGeom prst="rect">
            <a:avLst/>
          </a:prstGeom>
          <a:noFill/>
          <a:ln/>
        </p:spPr>
        <p:txBody>
          <a:bodyPr wrap="none" lIns="0" tIns="0" rIns="0" bIns="0" rtlCol="0" anchor="t"/>
          <a:lstStyle/>
          <a:p>
            <a:pPr marL="0" indent="0" algn="l">
              <a:lnSpc>
                <a:spcPts val="4750"/>
              </a:lnSpc>
              <a:buNone/>
            </a:pPr>
            <a:r>
              <a:rPr lang="en-US" sz="3800" dirty="0">
                <a:solidFill>
                  <a:srgbClr val="1F1E1E"/>
                </a:solidFill>
                <a:latin typeface="Red Hat Text" pitchFamily="34" charset="0"/>
                <a:ea typeface="Red Hat Text" pitchFamily="34" charset="-122"/>
                <a:cs typeface="Red Hat Text" pitchFamily="34" charset="-120"/>
              </a:rPr>
              <a:t>Κοινωνικές τάξεις και ιεραρχίες</a:t>
            </a:r>
            <a:endParaRPr lang="en-US" sz="3800" dirty="0"/>
          </a:p>
        </p:txBody>
      </p:sp>
      <p:pic>
        <p:nvPicPr>
          <p:cNvPr id="3" name="Image 0" descr="preencoded.png"/>
          <p:cNvPicPr>
            <a:picLocks noChangeAspect="1"/>
          </p:cNvPicPr>
          <p:nvPr/>
        </p:nvPicPr>
        <p:blipFill>
          <a:blip r:embed="rId3"/>
          <a:stretch>
            <a:fillRect/>
          </a:stretch>
        </p:blipFill>
        <p:spPr>
          <a:xfrm>
            <a:off x="3203615" y="1591151"/>
            <a:ext cx="1631394" cy="1172170"/>
          </a:xfrm>
          <a:prstGeom prst="rect">
            <a:avLst/>
          </a:prstGeom>
        </p:spPr>
      </p:pic>
      <p:pic>
        <p:nvPicPr>
          <p:cNvPr id="4" name="Image 1" descr="preencoded.png"/>
          <p:cNvPicPr>
            <a:picLocks noChangeAspect="1"/>
          </p:cNvPicPr>
          <p:nvPr/>
        </p:nvPicPr>
        <p:blipFill>
          <a:blip r:embed="rId4"/>
          <a:stretch>
            <a:fillRect/>
          </a:stretch>
        </p:blipFill>
        <p:spPr>
          <a:xfrm>
            <a:off x="3873818" y="2140267"/>
            <a:ext cx="290751" cy="363379"/>
          </a:xfrm>
          <a:prstGeom prst="rect">
            <a:avLst/>
          </a:prstGeom>
        </p:spPr>
      </p:pic>
      <p:sp>
        <p:nvSpPr>
          <p:cNvPr id="5" name="Text 1"/>
          <p:cNvSpPr/>
          <p:nvPr/>
        </p:nvSpPr>
        <p:spPr>
          <a:xfrm>
            <a:off x="5041702" y="1797844"/>
            <a:ext cx="2284928" cy="303967"/>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Άρχουσα τάξη</a:t>
            </a:r>
            <a:endParaRPr lang="en-US" sz="1900" dirty="0"/>
          </a:p>
        </p:txBody>
      </p:sp>
      <p:sp>
        <p:nvSpPr>
          <p:cNvPr id="6" name="Text 2"/>
          <p:cNvSpPr/>
          <p:nvPr/>
        </p:nvSpPr>
        <p:spPr>
          <a:xfrm>
            <a:off x="5041702" y="2225754"/>
            <a:ext cx="2284928" cy="330875"/>
          </a:xfrm>
          <a:prstGeom prst="rect">
            <a:avLst/>
          </a:prstGeom>
          <a:noFill/>
          <a:ln/>
        </p:spPr>
        <p:txBody>
          <a:bodyPr wrap="non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Κυρίαρχη πολιτική ισχύς</a:t>
            </a:r>
            <a:endParaRPr lang="en-US" sz="1600" dirty="0"/>
          </a:p>
        </p:txBody>
      </p:sp>
      <p:sp>
        <p:nvSpPr>
          <p:cNvPr id="7" name="Shape 3"/>
          <p:cNvSpPr/>
          <p:nvPr/>
        </p:nvSpPr>
        <p:spPr>
          <a:xfrm>
            <a:off x="4886682" y="2779633"/>
            <a:ext cx="8968383" cy="11430"/>
          </a:xfrm>
          <a:prstGeom prst="roundRect">
            <a:avLst>
              <a:gd name="adj" fmla="val 271345"/>
            </a:avLst>
          </a:prstGeom>
          <a:solidFill>
            <a:srgbClr val="D9CECE"/>
          </a:solidFill>
          <a:ln/>
        </p:spPr>
      </p:sp>
      <p:pic>
        <p:nvPicPr>
          <p:cNvPr id="8" name="Image 2" descr="preencoded.png"/>
          <p:cNvPicPr>
            <a:picLocks noChangeAspect="1"/>
          </p:cNvPicPr>
          <p:nvPr/>
        </p:nvPicPr>
        <p:blipFill>
          <a:blip r:embed="rId5"/>
          <a:stretch>
            <a:fillRect/>
          </a:stretch>
        </p:blipFill>
        <p:spPr>
          <a:xfrm>
            <a:off x="2387918" y="2814995"/>
            <a:ext cx="3262789" cy="1172170"/>
          </a:xfrm>
          <a:prstGeom prst="rect">
            <a:avLst/>
          </a:prstGeom>
        </p:spPr>
      </p:pic>
      <p:pic>
        <p:nvPicPr>
          <p:cNvPr id="9" name="Image 3" descr="preencoded.png"/>
          <p:cNvPicPr>
            <a:picLocks noChangeAspect="1"/>
          </p:cNvPicPr>
          <p:nvPr/>
        </p:nvPicPr>
        <p:blipFill>
          <a:blip r:embed="rId6"/>
          <a:stretch>
            <a:fillRect/>
          </a:stretch>
        </p:blipFill>
        <p:spPr>
          <a:xfrm>
            <a:off x="3873937" y="3219331"/>
            <a:ext cx="290751" cy="363379"/>
          </a:xfrm>
          <a:prstGeom prst="rect">
            <a:avLst/>
          </a:prstGeom>
        </p:spPr>
      </p:pic>
      <p:sp>
        <p:nvSpPr>
          <p:cNvPr id="10" name="Text 4"/>
          <p:cNvSpPr/>
          <p:nvPr/>
        </p:nvSpPr>
        <p:spPr>
          <a:xfrm>
            <a:off x="5857399" y="3021687"/>
            <a:ext cx="1985248" cy="303967"/>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Μεσαία τάξη</a:t>
            </a:r>
            <a:endParaRPr lang="en-US" sz="1900" dirty="0"/>
          </a:p>
        </p:txBody>
      </p:sp>
      <p:sp>
        <p:nvSpPr>
          <p:cNvPr id="11" name="Text 5"/>
          <p:cNvSpPr/>
          <p:nvPr/>
        </p:nvSpPr>
        <p:spPr>
          <a:xfrm>
            <a:off x="5857399" y="3449598"/>
            <a:ext cx="1985248" cy="330875"/>
          </a:xfrm>
          <a:prstGeom prst="rect">
            <a:avLst/>
          </a:prstGeom>
          <a:noFill/>
          <a:ln/>
        </p:spPr>
        <p:txBody>
          <a:bodyPr wrap="non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Έμποροι και τεχνίτες</a:t>
            </a:r>
            <a:endParaRPr lang="en-US" sz="1600" dirty="0"/>
          </a:p>
        </p:txBody>
      </p:sp>
      <p:sp>
        <p:nvSpPr>
          <p:cNvPr id="12" name="Shape 6"/>
          <p:cNvSpPr/>
          <p:nvPr/>
        </p:nvSpPr>
        <p:spPr>
          <a:xfrm>
            <a:off x="5702379" y="4003477"/>
            <a:ext cx="8152686" cy="11430"/>
          </a:xfrm>
          <a:prstGeom prst="roundRect">
            <a:avLst>
              <a:gd name="adj" fmla="val 271345"/>
            </a:avLst>
          </a:prstGeom>
          <a:solidFill>
            <a:srgbClr val="D9CECE"/>
          </a:solidFill>
          <a:ln/>
        </p:spPr>
      </p:sp>
      <p:pic>
        <p:nvPicPr>
          <p:cNvPr id="13" name="Image 4" descr="preencoded.png"/>
          <p:cNvPicPr>
            <a:picLocks noChangeAspect="1"/>
          </p:cNvPicPr>
          <p:nvPr/>
        </p:nvPicPr>
        <p:blipFill>
          <a:blip r:embed="rId7"/>
          <a:stretch>
            <a:fillRect/>
          </a:stretch>
        </p:blipFill>
        <p:spPr>
          <a:xfrm>
            <a:off x="1572220" y="4038838"/>
            <a:ext cx="4894183" cy="1172170"/>
          </a:xfrm>
          <a:prstGeom prst="rect">
            <a:avLst/>
          </a:prstGeom>
        </p:spPr>
      </p:pic>
      <p:pic>
        <p:nvPicPr>
          <p:cNvPr id="14" name="Image 5" descr="preencoded.png"/>
          <p:cNvPicPr>
            <a:picLocks noChangeAspect="1"/>
          </p:cNvPicPr>
          <p:nvPr/>
        </p:nvPicPr>
        <p:blipFill>
          <a:blip r:embed="rId8"/>
          <a:stretch>
            <a:fillRect/>
          </a:stretch>
        </p:blipFill>
        <p:spPr>
          <a:xfrm>
            <a:off x="3873818" y="4443174"/>
            <a:ext cx="290751" cy="363379"/>
          </a:xfrm>
          <a:prstGeom prst="rect">
            <a:avLst/>
          </a:prstGeom>
        </p:spPr>
      </p:pic>
      <p:sp>
        <p:nvSpPr>
          <p:cNvPr id="15" name="Text 7"/>
          <p:cNvSpPr/>
          <p:nvPr/>
        </p:nvSpPr>
        <p:spPr>
          <a:xfrm>
            <a:off x="6673096" y="4245531"/>
            <a:ext cx="1941433" cy="303967"/>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Κατώτερη τάξη</a:t>
            </a:r>
            <a:endParaRPr lang="en-US" sz="1900" dirty="0"/>
          </a:p>
        </p:txBody>
      </p:sp>
      <p:sp>
        <p:nvSpPr>
          <p:cNvPr id="16" name="Text 8"/>
          <p:cNvSpPr/>
          <p:nvPr/>
        </p:nvSpPr>
        <p:spPr>
          <a:xfrm>
            <a:off x="6673096" y="4673441"/>
            <a:ext cx="1941433" cy="330875"/>
          </a:xfrm>
          <a:prstGeom prst="rect">
            <a:avLst/>
          </a:prstGeom>
          <a:noFill/>
          <a:ln/>
        </p:spPr>
        <p:txBody>
          <a:bodyPr wrap="non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Εργάτες και αγρότες</a:t>
            </a:r>
            <a:endParaRPr lang="en-US" sz="1600" dirty="0"/>
          </a:p>
        </p:txBody>
      </p:sp>
      <p:sp>
        <p:nvSpPr>
          <p:cNvPr id="17" name="Shape 9"/>
          <p:cNvSpPr/>
          <p:nvPr/>
        </p:nvSpPr>
        <p:spPr>
          <a:xfrm>
            <a:off x="6518077" y="5227320"/>
            <a:ext cx="7336988" cy="11430"/>
          </a:xfrm>
          <a:prstGeom prst="roundRect">
            <a:avLst>
              <a:gd name="adj" fmla="val 271345"/>
            </a:avLst>
          </a:prstGeom>
          <a:solidFill>
            <a:srgbClr val="D9CECE"/>
          </a:solidFill>
          <a:ln/>
        </p:spPr>
      </p:sp>
      <p:pic>
        <p:nvPicPr>
          <p:cNvPr id="18" name="Image 6" descr="preencoded.png"/>
          <p:cNvPicPr>
            <a:picLocks noChangeAspect="1"/>
          </p:cNvPicPr>
          <p:nvPr/>
        </p:nvPicPr>
        <p:blipFill>
          <a:blip r:embed="rId9"/>
          <a:stretch>
            <a:fillRect/>
          </a:stretch>
        </p:blipFill>
        <p:spPr>
          <a:xfrm>
            <a:off x="756523" y="5262682"/>
            <a:ext cx="6525578" cy="1172170"/>
          </a:xfrm>
          <a:prstGeom prst="rect">
            <a:avLst/>
          </a:prstGeom>
        </p:spPr>
      </p:pic>
      <p:pic>
        <p:nvPicPr>
          <p:cNvPr id="19" name="Image 7" descr="preencoded.png"/>
          <p:cNvPicPr>
            <a:picLocks noChangeAspect="1"/>
          </p:cNvPicPr>
          <p:nvPr/>
        </p:nvPicPr>
        <p:blipFill>
          <a:blip r:embed="rId10"/>
          <a:stretch>
            <a:fillRect/>
          </a:stretch>
        </p:blipFill>
        <p:spPr>
          <a:xfrm>
            <a:off x="3873937" y="5667018"/>
            <a:ext cx="290751" cy="363379"/>
          </a:xfrm>
          <a:prstGeom prst="rect">
            <a:avLst/>
          </a:prstGeom>
        </p:spPr>
      </p:pic>
      <p:sp>
        <p:nvSpPr>
          <p:cNvPr id="20" name="Text 10"/>
          <p:cNvSpPr/>
          <p:nvPr/>
        </p:nvSpPr>
        <p:spPr>
          <a:xfrm>
            <a:off x="7488793" y="5469374"/>
            <a:ext cx="1723311" cy="303967"/>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Δούλοι</a:t>
            </a:r>
            <a:endParaRPr lang="en-US" sz="1900" dirty="0"/>
          </a:p>
        </p:txBody>
      </p:sp>
      <p:sp>
        <p:nvSpPr>
          <p:cNvPr id="21" name="Text 11"/>
          <p:cNvSpPr/>
          <p:nvPr/>
        </p:nvSpPr>
        <p:spPr>
          <a:xfrm>
            <a:off x="7488793" y="5897285"/>
            <a:ext cx="1723311" cy="330875"/>
          </a:xfrm>
          <a:prstGeom prst="rect">
            <a:avLst/>
          </a:prstGeom>
          <a:noFill/>
          <a:ln/>
        </p:spPr>
        <p:txBody>
          <a:bodyPr wrap="non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Χωρίς δικαιώματα</a:t>
            </a:r>
            <a:endParaRPr lang="en-US" sz="1600" dirty="0"/>
          </a:p>
        </p:txBody>
      </p:sp>
      <p:sp>
        <p:nvSpPr>
          <p:cNvPr id="22" name="Text 12"/>
          <p:cNvSpPr/>
          <p:nvPr/>
        </p:nvSpPr>
        <p:spPr>
          <a:xfrm>
            <a:off x="723662" y="6667381"/>
            <a:ext cx="13183076" cy="992624"/>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Ταυτόχρονα, εμφανίστηκαν σχέσεις εξουσίας και κοινωνικές ιεραρχίες, οι οποίες οδήγησαν στη διαμόρφωση κοινωνικών τάξεων. Αυτές οι τάξεις διακρίνονταν με βάση τη θέση τους στην παραγωγική διαδικασία και την πολιτική τους ισχύ, συχνά συνυπάρχοντας σε ένα πλαίσιο συγκρούσεων και ανταγωνισμού.</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4741" y="796290"/>
            <a:ext cx="9064585" cy="659368"/>
          </a:xfrm>
          <a:prstGeom prst="rect">
            <a:avLst/>
          </a:prstGeom>
          <a:noFill/>
          <a:ln/>
        </p:spPr>
        <p:txBody>
          <a:bodyPr wrap="none" lIns="0" tIns="0" rIns="0" bIns="0" rtlCol="0" anchor="t"/>
          <a:lstStyle/>
          <a:p>
            <a:pPr marL="0" indent="0" algn="l">
              <a:lnSpc>
                <a:spcPts val="5150"/>
              </a:lnSpc>
              <a:buNone/>
            </a:pPr>
            <a:r>
              <a:rPr lang="en-US" sz="4150" dirty="0">
                <a:solidFill>
                  <a:srgbClr val="1F1E1E"/>
                </a:solidFill>
                <a:latin typeface="Red Hat Text" pitchFamily="34" charset="0"/>
                <a:ea typeface="Red Hat Text" pitchFamily="34" charset="-122"/>
                <a:cs typeface="Red Hat Text" pitchFamily="34" charset="-120"/>
              </a:rPr>
              <a:t>Ο ρόλος των θεσμών και του δικαίου</a:t>
            </a:r>
            <a:endParaRPr lang="en-US" sz="4150" dirty="0"/>
          </a:p>
        </p:txBody>
      </p:sp>
      <p:sp>
        <p:nvSpPr>
          <p:cNvPr id="3" name="Shape 1"/>
          <p:cNvSpPr/>
          <p:nvPr/>
        </p:nvSpPr>
        <p:spPr>
          <a:xfrm>
            <a:off x="784741" y="1904048"/>
            <a:ext cx="6418421" cy="1988463"/>
          </a:xfrm>
          <a:prstGeom prst="roundRect">
            <a:avLst>
              <a:gd name="adj" fmla="val 1691"/>
            </a:avLst>
          </a:prstGeom>
          <a:solidFill>
            <a:srgbClr val="F3E8E8"/>
          </a:solidFill>
          <a:ln/>
        </p:spPr>
      </p:sp>
      <p:sp>
        <p:nvSpPr>
          <p:cNvPr id="4" name="Text 2"/>
          <p:cNvSpPr/>
          <p:nvPr/>
        </p:nvSpPr>
        <p:spPr>
          <a:xfrm>
            <a:off x="1008936" y="2128242"/>
            <a:ext cx="3689747" cy="329803"/>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Ρύθμιση κοινωνικών σχέσεων</a:t>
            </a:r>
            <a:endParaRPr lang="en-US" sz="2050" dirty="0"/>
          </a:p>
        </p:txBody>
      </p:sp>
      <p:sp>
        <p:nvSpPr>
          <p:cNvPr id="5" name="Text 3"/>
          <p:cNvSpPr/>
          <p:nvPr/>
        </p:nvSpPr>
        <p:spPr>
          <a:xfrm>
            <a:off x="1008936" y="2592467"/>
            <a:ext cx="5970032" cy="717233"/>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Το δίκαιο ρύθμιζε με υποχρεωτικό τρόπο τις σχέσεις μεταξύ των μελών μιας κοινωνίας</a:t>
            </a:r>
            <a:endParaRPr lang="en-US" sz="1750" dirty="0"/>
          </a:p>
        </p:txBody>
      </p:sp>
      <p:sp>
        <p:nvSpPr>
          <p:cNvPr id="6" name="Shape 4"/>
          <p:cNvSpPr/>
          <p:nvPr/>
        </p:nvSpPr>
        <p:spPr>
          <a:xfrm>
            <a:off x="7427357" y="1904048"/>
            <a:ext cx="6418421" cy="1988463"/>
          </a:xfrm>
          <a:prstGeom prst="roundRect">
            <a:avLst>
              <a:gd name="adj" fmla="val 1691"/>
            </a:avLst>
          </a:prstGeom>
          <a:solidFill>
            <a:srgbClr val="F3E8E8"/>
          </a:solidFill>
          <a:ln/>
        </p:spPr>
      </p:sp>
      <p:sp>
        <p:nvSpPr>
          <p:cNvPr id="7" name="Text 5"/>
          <p:cNvSpPr/>
          <p:nvPr/>
        </p:nvSpPr>
        <p:spPr>
          <a:xfrm>
            <a:off x="7651552" y="2128242"/>
            <a:ext cx="2637830" cy="329803"/>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Διασφάλιση τάξης</a:t>
            </a:r>
            <a:endParaRPr lang="en-US" sz="2050" dirty="0"/>
          </a:p>
        </p:txBody>
      </p:sp>
      <p:sp>
        <p:nvSpPr>
          <p:cNvPr id="8" name="Text 6"/>
          <p:cNvSpPr/>
          <p:nvPr/>
        </p:nvSpPr>
        <p:spPr>
          <a:xfrm>
            <a:off x="7651552" y="2592467"/>
            <a:ext cx="5970032" cy="1075849"/>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Οι θεσμοί επέτρεψαν την ανάπτυξη συστημάτων διακυβέρνησης και τη διατήρηση της κοινωνικής ιεραρχίας</a:t>
            </a:r>
            <a:endParaRPr lang="en-US" sz="1750" dirty="0"/>
          </a:p>
        </p:txBody>
      </p:sp>
      <p:sp>
        <p:nvSpPr>
          <p:cNvPr id="9" name="Shape 7"/>
          <p:cNvSpPr/>
          <p:nvPr/>
        </p:nvSpPr>
        <p:spPr>
          <a:xfrm>
            <a:off x="784741" y="4116705"/>
            <a:ext cx="6418421" cy="1629847"/>
          </a:xfrm>
          <a:prstGeom prst="roundRect">
            <a:avLst>
              <a:gd name="adj" fmla="val 2064"/>
            </a:avLst>
          </a:prstGeom>
          <a:solidFill>
            <a:srgbClr val="F3E8E8"/>
          </a:solidFill>
          <a:ln/>
        </p:spPr>
      </p:sp>
      <p:sp>
        <p:nvSpPr>
          <p:cNvPr id="10" name="Text 8"/>
          <p:cNvSpPr/>
          <p:nvPr/>
        </p:nvSpPr>
        <p:spPr>
          <a:xfrm>
            <a:off x="1008936" y="4340900"/>
            <a:ext cx="3452932" cy="329803"/>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Εξυπηρέτηση συμφερόντων</a:t>
            </a:r>
            <a:endParaRPr lang="en-US" sz="2050" dirty="0"/>
          </a:p>
        </p:txBody>
      </p:sp>
      <p:sp>
        <p:nvSpPr>
          <p:cNvPr id="11" name="Text 9"/>
          <p:cNvSpPr/>
          <p:nvPr/>
        </p:nvSpPr>
        <p:spPr>
          <a:xfrm>
            <a:off x="1008936" y="4805124"/>
            <a:ext cx="5970032" cy="717233"/>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Συχνά εξυπηρετούσαν κυρίως τα συμφέροντα των κυρίαρχων τάξεων</a:t>
            </a:r>
            <a:endParaRPr lang="en-US" sz="1750" dirty="0"/>
          </a:p>
        </p:txBody>
      </p:sp>
      <p:sp>
        <p:nvSpPr>
          <p:cNvPr id="12" name="Shape 10"/>
          <p:cNvSpPr/>
          <p:nvPr/>
        </p:nvSpPr>
        <p:spPr>
          <a:xfrm>
            <a:off x="7427357" y="4116705"/>
            <a:ext cx="6418421" cy="1629847"/>
          </a:xfrm>
          <a:prstGeom prst="roundRect">
            <a:avLst>
              <a:gd name="adj" fmla="val 2064"/>
            </a:avLst>
          </a:prstGeom>
          <a:solidFill>
            <a:srgbClr val="F3E8E8"/>
          </a:solidFill>
          <a:ln/>
        </p:spPr>
      </p:sp>
      <p:sp>
        <p:nvSpPr>
          <p:cNvPr id="13" name="Text 11"/>
          <p:cNvSpPr/>
          <p:nvPr/>
        </p:nvSpPr>
        <p:spPr>
          <a:xfrm>
            <a:off x="7651552" y="4340900"/>
            <a:ext cx="2637830" cy="329803"/>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Κοινωνική οργάνωση</a:t>
            </a:r>
            <a:endParaRPr lang="en-US" sz="2050" dirty="0"/>
          </a:p>
        </p:txBody>
      </p:sp>
      <p:sp>
        <p:nvSpPr>
          <p:cNvPr id="14" name="Text 12"/>
          <p:cNvSpPr/>
          <p:nvPr/>
        </p:nvSpPr>
        <p:spPr>
          <a:xfrm>
            <a:off x="7651552" y="4805124"/>
            <a:ext cx="5970032" cy="717233"/>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Αντανακλούσαν τις ανάγκες των κοινωνιών για οργάνωση και λειτουργία</a:t>
            </a:r>
            <a:endParaRPr lang="en-US" sz="1750" dirty="0"/>
          </a:p>
        </p:txBody>
      </p:sp>
      <p:sp>
        <p:nvSpPr>
          <p:cNvPr id="15" name="Text 13"/>
          <p:cNvSpPr/>
          <p:nvPr/>
        </p:nvSpPr>
        <p:spPr>
          <a:xfrm>
            <a:off x="784741" y="5998726"/>
            <a:ext cx="13060918" cy="1434465"/>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Μέσα σε αυτό το πλαίσιο, δημιουργήθηκαν θεσμοί που αντανακλούσαν τις ανάγκες των κοινωνιών, αν και συχνά εξυπηρετούσαν κυρίως τα συμφέροντα των κυρίαρχων τάξεων. Αυτοί οι θεσμοί επέτρεψαν την ανάπτυξη συστημάτων διακυβέρνησης και τη διατήρηση της κοινωνικής ιεραρχίας. Ένας από τους σημαντικότερους θεσμούς που αναδύθηκε ήταν το δίκαιο, το οποίο ρύθμιζε με υποχρεωτικό τρόπο τις σχέσεις μεταξύ των μελών μιας κοινωνίας, διασφαλίζοντας την τάξη και την οργάνωση.</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0920" y="542806"/>
            <a:ext cx="9830276" cy="580549"/>
          </a:xfrm>
          <a:prstGeom prst="rect">
            <a:avLst/>
          </a:prstGeom>
          <a:noFill/>
          <a:ln/>
        </p:spPr>
        <p:txBody>
          <a:bodyPr wrap="none" lIns="0" tIns="0" rIns="0" bIns="0" rtlCol="0" anchor="t"/>
          <a:lstStyle/>
          <a:p>
            <a:pPr marL="0" indent="0" algn="l">
              <a:lnSpc>
                <a:spcPts val="4550"/>
              </a:lnSpc>
              <a:buNone/>
            </a:pPr>
            <a:r>
              <a:rPr lang="en-US" sz="3650" dirty="0">
                <a:solidFill>
                  <a:srgbClr val="1F1E1E"/>
                </a:solidFill>
                <a:latin typeface="Red Hat Text" pitchFamily="34" charset="0"/>
                <a:ea typeface="Red Hat Text" pitchFamily="34" charset="-122"/>
                <a:cs typeface="Red Hat Text" pitchFamily="34" charset="-120"/>
              </a:rPr>
              <a:t>Η εξέλιξη της πολιτικής σκέψης στην Ευρώπη</a:t>
            </a:r>
            <a:endParaRPr lang="en-US" sz="3650" dirty="0"/>
          </a:p>
        </p:txBody>
      </p:sp>
      <p:pic>
        <p:nvPicPr>
          <p:cNvPr id="3" name="Image 0" descr="preencoded.png"/>
          <p:cNvPicPr>
            <a:picLocks noChangeAspect="1"/>
          </p:cNvPicPr>
          <p:nvPr/>
        </p:nvPicPr>
        <p:blipFill>
          <a:blip r:embed="rId3"/>
          <a:stretch>
            <a:fillRect/>
          </a:stretch>
        </p:blipFill>
        <p:spPr>
          <a:xfrm>
            <a:off x="690920" y="1518166"/>
            <a:ext cx="987028" cy="1184434"/>
          </a:xfrm>
          <a:prstGeom prst="rect">
            <a:avLst/>
          </a:prstGeom>
        </p:spPr>
      </p:pic>
      <p:sp>
        <p:nvSpPr>
          <p:cNvPr id="4" name="Text 1"/>
          <p:cNvSpPr/>
          <p:nvPr/>
        </p:nvSpPr>
        <p:spPr>
          <a:xfrm>
            <a:off x="1974056" y="1715572"/>
            <a:ext cx="2322552" cy="290274"/>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Αρχαία Ελλάδα</a:t>
            </a:r>
            <a:endParaRPr lang="en-US" sz="1800" dirty="0"/>
          </a:p>
        </p:txBody>
      </p:sp>
      <p:sp>
        <p:nvSpPr>
          <p:cNvPr id="5" name="Text 2"/>
          <p:cNvSpPr/>
          <p:nvPr/>
        </p:nvSpPr>
        <p:spPr>
          <a:xfrm>
            <a:off x="1974056" y="2124194"/>
            <a:ext cx="11965424" cy="315754"/>
          </a:xfrm>
          <a:prstGeom prst="rect">
            <a:avLst/>
          </a:prstGeom>
          <a:noFill/>
          <a:ln/>
        </p:spPr>
        <p:txBody>
          <a:bodyPr wrap="none" lIns="0" tIns="0" rIns="0" bIns="0" rtlCol="0" anchor="t"/>
          <a:lstStyle/>
          <a:p>
            <a:pPr marL="0" indent="0" algn="l">
              <a:lnSpc>
                <a:spcPts val="2450"/>
              </a:lnSpc>
              <a:buNone/>
            </a:pPr>
            <a:r>
              <a:rPr lang="en-US" sz="1550" dirty="0">
                <a:solidFill>
                  <a:srgbClr val="3B3535"/>
                </a:solidFill>
                <a:latin typeface="Roboto Light" pitchFamily="34" charset="0"/>
                <a:ea typeface="Roboto Light" pitchFamily="34" charset="-122"/>
                <a:cs typeface="Roboto Light" pitchFamily="34" charset="-120"/>
              </a:rPr>
              <a:t>Οι θεωρητικές συζητήσεις γύρω από την πολιτική οργάνωση ξεκίνησαν από τους αρχαίους Έλληνες φιλοσόφους</a:t>
            </a:r>
            <a:endParaRPr lang="en-US" sz="1550" dirty="0"/>
          </a:p>
        </p:txBody>
      </p:sp>
      <p:pic>
        <p:nvPicPr>
          <p:cNvPr id="6" name="Image 1" descr="preencoded.png"/>
          <p:cNvPicPr>
            <a:picLocks noChangeAspect="1"/>
          </p:cNvPicPr>
          <p:nvPr/>
        </p:nvPicPr>
        <p:blipFill>
          <a:blip r:embed="rId4"/>
          <a:stretch>
            <a:fillRect/>
          </a:stretch>
        </p:blipFill>
        <p:spPr>
          <a:xfrm>
            <a:off x="690920" y="2702600"/>
            <a:ext cx="987028" cy="1434941"/>
          </a:xfrm>
          <a:prstGeom prst="rect">
            <a:avLst/>
          </a:prstGeom>
        </p:spPr>
      </p:pic>
      <p:sp>
        <p:nvSpPr>
          <p:cNvPr id="7" name="Text 3"/>
          <p:cNvSpPr/>
          <p:nvPr/>
        </p:nvSpPr>
        <p:spPr>
          <a:xfrm>
            <a:off x="1974056" y="2900005"/>
            <a:ext cx="2322552" cy="290274"/>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Μεσαίωνας</a:t>
            </a:r>
            <a:endParaRPr lang="en-US" sz="1800" dirty="0"/>
          </a:p>
        </p:txBody>
      </p:sp>
      <p:sp>
        <p:nvSpPr>
          <p:cNvPr id="8" name="Text 4"/>
          <p:cNvSpPr/>
          <p:nvPr/>
        </p:nvSpPr>
        <p:spPr>
          <a:xfrm>
            <a:off x="1974056" y="3308628"/>
            <a:ext cx="11965424" cy="631507"/>
          </a:xfrm>
          <a:prstGeom prst="rect">
            <a:avLst/>
          </a:prstGeom>
          <a:noFill/>
          <a:ln/>
        </p:spPr>
        <p:txBody>
          <a:bodyPr wrap="square" lIns="0" tIns="0" rIns="0" bIns="0" rtlCol="0" anchor="t"/>
          <a:lstStyle/>
          <a:p>
            <a:pPr marL="0" indent="0" algn="l">
              <a:lnSpc>
                <a:spcPts val="2450"/>
              </a:lnSpc>
              <a:buNone/>
            </a:pPr>
            <a:r>
              <a:rPr lang="en-US" sz="1550" dirty="0">
                <a:solidFill>
                  <a:srgbClr val="3B3535"/>
                </a:solidFill>
                <a:latin typeface="Roboto Light" pitchFamily="34" charset="0"/>
                <a:ea typeface="Roboto Light" pitchFamily="34" charset="-122"/>
                <a:cs typeface="Roboto Light" pitchFamily="34" charset="-120"/>
              </a:rPr>
              <a:t>Η πολιτική σκέψη επικεντρώθηκε στη συγκρότηση μιας χριστιανικής κοινωνίας, που θεωρούνταν προετοιμασία για τη Βασιλεία του Θεού</a:t>
            </a:r>
            <a:endParaRPr lang="en-US" sz="1550" dirty="0"/>
          </a:p>
        </p:txBody>
      </p:sp>
      <p:pic>
        <p:nvPicPr>
          <p:cNvPr id="9" name="Image 2" descr="preencoded.png"/>
          <p:cNvPicPr>
            <a:picLocks noChangeAspect="1"/>
          </p:cNvPicPr>
          <p:nvPr/>
        </p:nvPicPr>
        <p:blipFill>
          <a:blip r:embed="rId5"/>
          <a:stretch>
            <a:fillRect/>
          </a:stretch>
        </p:blipFill>
        <p:spPr>
          <a:xfrm>
            <a:off x="690920" y="4137541"/>
            <a:ext cx="987028" cy="1434941"/>
          </a:xfrm>
          <a:prstGeom prst="rect">
            <a:avLst/>
          </a:prstGeom>
        </p:spPr>
      </p:pic>
      <p:sp>
        <p:nvSpPr>
          <p:cNvPr id="10" name="Text 5"/>
          <p:cNvSpPr/>
          <p:nvPr/>
        </p:nvSpPr>
        <p:spPr>
          <a:xfrm>
            <a:off x="1974056" y="4334947"/>
            <a:ext cx="2322552" cy="290274"/>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Νεότερη εποχή</a:t>
            </a:r>
            <a:endParaRPr lang="en-US" sz="1800" dirty="0"/>
          </a:p>
        </p:txBody>
      </p:sp>
      <p:sp>
        <p:nvSpPr>
          <p:cNvPr id="11" name="Text 6"/>
          <p:cNvSpPr/>
          <p:nvPr/>
        </p:nvSpPr>
        <p:spPr>
          <a:xfrm>
            <a:off x="1974056" y="4743569"/>
            <a:ext cx="11965424" cy="631507"/>
          </a:xfrm>
          <a:prstGeom prst="rect">
            <a:avLst/>
          </a:prstGeom>
          <a:noFill/>
          <a:ln/>
        </p:spPr>
        <p:txBody>
          <a:bodyPr wrap="square" lIns="0" tIns="0" rIns="0" bIns="0" rtlCol="0" anchor="t"/>
          <a:lstStyle/>
          <a:p>
            <a:pPr marL="0" indent="0" algn="l">
              <a:lnSpc>
                <a:spcPts val="2450"/>
              </a:lnSpc>
              <a:buNone/>
            </a:pPr>
            <a:r>
              <a:rPr lang="en-US" sz="1550" dirty="0">
                <a:solidFill>
                  <a:srgbClr val="3B3535"/>
                </a:solidFill>
                <a:latin typeface="Roboto Light" pitchFamily="34" charset="0"/>
                <a:ea typeface="Roboto Light" pitchFamily="34" charset="-122"/>
                <a:cs typeface="Roboto Light" pitchFamily="34" charset="-120"/>
              </a:rPr>
              <a:t>Η σύγχρονη πολιτική φιλοσοφία διαμορφώθηκε κυρίως κατά τη νεότερη εποχή, με την άνοδο του καπιταλισμού και τη συγκρότηση των εθνικών κρατών (16ος-18ος αιώνας)</a:t>
            </a:r>
            <a:endParaRPr lang="en-US" sz="1550" dirty="0"/>
          </a:p>
        </p:txBody>
      </p:sp>
      <p:sp>
        <p:nvSpPr>
          <p:cNvPr id="12" name="Text 7"/>
          <p:cNvSpPr/>
          <p:nvPr/>
        </p:nvSpPr>
        <p:spPr>
          <a:xfrm>
            <a:off x="690920" y="5794534"/>
            <a:ext cx="13248561" cy="1894523"/>
          </a:xfrm>
          <a:prstGeom prst="rect">
            <a:avLst/>
          </a:prstGeom>
          <a:noFill/>
          <a:ln/>
        </p:spPr>
        <p:txBody>
          <a:bodyPr wrap="square" lIns="0" tIns="0" rIns="0" bIns="0" rtlCol="0" anchor="t"/>
          <a:lstStyle/>
          <a:p>
            <a:pPr marL="0" indent="0" algn="l">
              <a:lnSpc>
                <a:spcPts val="2450"/>
              </a:lnSpc>
              <a:buNone/>
            </a:pPr>
            <a:r>
              <a:rPr lang="en-US" sz="1550" dirty="0">
                <a:solidFill>
                  <a:srgbClr val="3B3535"/>
                </a:solidFill>
                <a:latin typeface="Roboto Light" pitchFamily="34" charset="0"/>
                <a:ea typeface="Roboto Light" pitchFamily="34" charset="-122"/>
                <a:cs typeface="Roboto Light" pitchFamily="34" charset="-120"/>
              </a:rPr>
              <a:t>Στην Ευρώπη, οι θεωρητικές συζητήσεις γύρω από την πολιτική οργάνωση ξεκίνησαν από τους αρχαίους Έλληνες φιλοσόφους. Η αρχαία Αθήνα, με τις πρώτες μορφές δημοκρατίας, αποτέλεσε πεδίο διαλόγου για τη δομή και τη λειτουργία μιας δημοκρατικής πολιτείας. Στον Μεσαίωνα, η πολιτική σκέψη επικεντρώθηκε στη συγκρότηση μιας χριστιανικής κοινωνίας, που θεωρούνταν προετοιμασία για τη Βασιλεία του Θεού. Ωστόσο, η σύγχρονη πολιτική φιλοσοφία διαμορφώθηκε κυρίως κατά τη νεότερη εποχή, με την άνοδο του καπιταλισμού και τη συγκρότηση των εθνικών κρατών (16ος-18ος αιώνας). Τότε τέθηκαν θεμελιώδη ερωτήματα σχετικά με την έννοια του πολίτη, το κράτος, τη δημοκρατία, τα δικαιώματα και τις κοινωνικές συγκρούσεις.</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0104" y="1001078"/>
            <a:ext cx="12878038" cy="697468"/>
          </a:xfrm>
          <a:prstGeom prst="rect">
            <a:avLst/>
          </a:prstGeom>
          <a:noFill/>
          <a:ln/>
        </p:spPr>
        <p:txBody>
          <a:bodyPr wrap="none" lIns="0" tIns="0" rIns="0" bIns="0" rtlCol="0" anchor="t"/>
          <a:lstStyle/>
          <a:p>
            <a:pPr marL="0" indent="0" algn="l">
              <a:lnSpc>
                <a:spcPts val="5450"/>
              </a:lnSpc>
              <a:buNone/>
            </a:pPr>
            <a:r>
              <a:rPr lang="en-US" sz="4350" dirty="0">
                <a:solidFill>
                  <a:srgbClr val="1F1E1E"/>
                </a:solidFill>
                <a:latin typeface="Red Hat Text" pitchFamily="34" charset="0"/>
                <a:ea typeface="Red Hat Text" pitchFamily="34" charset="-122"/>
                <a:cs typeface="Red Hat Text" pitchFamily="34" charset="-120"/>
              </a:rPr>
              <a:t>Θεμελιώδη ερωτήματα της πολιτικής φιλοσοφίας</a:t>
            </a:r>
            <a:endParaRPr lang="en-US" sz="4350" dirty="0"/>
          </a:p>
        </p:txBody>
      </p:sp>
      <p:sp>
        <p:nvSpPr>
          <p:cNvPr id="3" name="Shape 1"/>
          <p:cNvSpPr/>
          <p:nvPr/>
        </p:nvSpPr>
        <p:spPr>
          <a:xfrm>
            <a:off x="830104" y="2439710"/>
            <a:ext cx="533638" cy="533638"/>
          </a:xfrm>
          <a:prstGeom prst="roundRect">
            <a:avLst>
              <a:gd name="adj" fmla="val 6667"/>
            </a:avLst>
          </a:prstGeom>
          <a:solidFill>
            <a:srgbClr val="F3E8E8"/>
          </a:solidFill>
          <a:ln/>
        </p:spPr>
      </p:sp>
      <p:pic>
        <p:nvPicPr>
          <p:cNvPr id="4" name="Image 0" descr="preencoded.png"/>
          <p:cNvPicPr>
            <a:picLocks noChangeAspect="1"/>
          </p:cNvPicPr>
          <p:nvPr/>
        </p:nvPicPr>
        <p:blipFill>
          <a:blip r:embed="rId3"/>
          <a:stretch>
            <a:fillRect/>
          </a:stretch>
        </p:blipFill>
        <p:spPr>
          <a:xfrm>
            <a:off x="929521" y="2497276"/>
            <a:ext cx="334804" cy="418505"/>
          </a:xfrm>
          <a:prstGeom prst="rect">
            <a:avLst/>
          </a:prstGeom>
        </p:spPr>
      </p:pic>
      <p:sp>
        <p:nvSpPr>
          <p:cNvPr id="5" name="Text 2"/>
          <p:cNvSpPr/>
          <p:nvPr/>
        </p:nvSpPr>
        <p:spPr>
          <a:xfrm>
            <a:off x="1600914" y="2439710"/>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Η έννοια του πολίτη</a:t>
            </a:r>
            <a:endParaRPr lang="en-US" sz="2150" dirty="0"/>
          </a:p>
        </p:txBody>
      </p:sp>
      <p:sp>
        <p:nvSpPr>
          <p:cNvPr id="6" name="Text 3"/>
          <p:cNvSpPr/>
          <p:nvPr/>
        </p:nvSpPr>
        <p:spPr>
          <a:xfrm>
            <a:off x="1600914" y="2930843"/>
            <a:ext cx="3394472" cy="1138357"/>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Ποια είναι τα δικαιώματα και οι υποχρεώσεις του ατόμου στην κοινωνία;</a:t>
            </a:r>
            <a:endParaRPr lang="en-US" sz="1850" dirty="0"/>
          </a:p>
        </p:txBody>
      </p:sp>
      <p:sp>
        <p:nvSpPr>
          <p:cNvPr id="7" name="Shape 4"/>
          <p:cNvSpPr/>
          <p:nvPr/>
        </p:nvSpPr>
        <p:spPr>
          <a:xfrm>
            <a:off x="5232559" y="2439710"/>
            <a:ext cx="533638" cy="533638"/>
          </a:xfrm>
          <a:prstGeom prst="roundRect">
            <a:avLst>
              <a:gd name="adj" fmla="val 6667"/>
            </a:avLst>
          </a:prstGeom>
          <a:solidFill>
            <a:srgbClr val="F3E8E8"/>
          </a:solidFill>
          <a:ln/>
        </p:spPr>
      </p:sp>
      <p:pic>
        <p:nvPicPr>
          <p:cNvPr id="8" name="Image 1" descr="preencoded.png"/>
          <p:cNvPicPr>
            <a:picLocks noChangeAspect="1"/>
          </p:cNvPicPr>
          <p:nvPr/>
        </p:nvPicPr>
        <p:blipFill>
          <a:blip r:embed="rId4"/>
          <a:stretch>
            <a:fillRect/>
          </a:stretch>
        </p:blipFill>
        <p:spPr>
          <a:xfrm>
            <a:off x="5331976" y="2497276"/>
            <a:ext cx="334804" cy="418505"/>
          </a:xfrm>
          <a:prstGeom prst="rect">
            <a:avLst/>
          </a:prstGeom>
        </p:spPr>
      </p:pic>
      <p:sp>
        <p:nvSpPr>
          <p:cNvPr id="9" name="Text 5"/>
          <p:cNvSpPr/>
          <p:nvPr/>
        </p:nvSpPr>
        <p:spPr>
          <a:xfrm>
            <a:off x="6003369" y="2439710"/>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Το κράτος</a:t>
            </a:r>
            <a:endParaRPr lang="en-US" sz="2150" dirty="0"/>
          </a:p>
        </p:txBody>
      </p:sp>
      <p:sp>
        <p:nvSpPr>
          <p:cNvPr id="10" name="Text 6"/>
          <p:cNvSpPr/>
          <p:nvPr/>
        </p:nvSpPr>
        <p:spPr>
          <a:xfrm>
            <a:off x="6003369" y="2930843"/>
            <a:ext cx="3394472" cy="758904"/>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Πώς οργανώνεται και λειτουργεί η κεντρική εξουσία;</a:t>
            </a:r>
            <a:endParaRPr lang="en-US" sz="1850" dirty="0"/>
          </a:p>
        </p:txBody>
      </p:sp>
      <p:sp>
        <p:nvSpPr>
          <p:cNvPr id="11" name="Shape 7"/>
          <p:cNvSpPr/>
          <p:nvPr/>
        </p:nvSpPr>
        <p:spPr>
          <a:xfrm>
            <a:off x="9635014" y="2439710"/>
            <a:ext cx="533638" cy="533638"/>
          </a:xfrm>
          <a:prstGeom prst="roundRect">
            <a:avLst>
              <a:gd name="adj" fmla="val 6667"/>
            </a:avLst>
          </a:prstGeom>
          <a:solidFill>
            <a:srgbClr val="F3E8E8"/>
          </a:solidFill>
          <a:ln/>
        </p:spPr>
      </p:sp>
      <p:pic>
        <p:nvPicPr>
          <p:cNvPr id="12" name="Image 2" descr="preencoded.png"/>
          <p:cNvPicPr>
            <a:picLocks noChangeAspect="1"/>
          </p:cNvPicPr>
          <p:nvPr/>
        </p:nvPicPr>
        <p:blipFill>
          <a:blip r:embed="rId5"/>
          <a:stretch>
            <a:fillRect/>
          </a:stretch>
        </p:blipFill>
        <p:spPr>
          <a:xfrm>
            <a:off x="9734431" y="2497276"/>
            <a:ext cx="334804" cy="418505"/>
          </a:xfrm>
          <a:prstGeom prst="rect">
            <a:avLst/>
          </a:prstGeom>
        </p:spPr>
      </p:pic>
      <p:sp>
        <p:nvSpPr>
          <p:cNvPr id="13" name="Text 8"/>
          <p:cNvSpPr/>
          <p:nvPr/>
        </p:nvSpPr>
        <p:spPr>
          <a:xfrm>
            <a:off x="10405824" y="2439710"/>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Η δημοκρατία</a:t>
            </a:r>
            <a:endParaRPr lang="en-US" sz="2150" dirty="0"/>
          </a:p>
        </p:txBody>
      </p:sp>
      <p:sp>
        <p:nvSpPr>
          <p:cNvPr id="14" name="Text 9"/>
          <p:cNvSpPr/>
          <p:nvPr/>
        </p:nvSpPr>
        <p:spPr>
          <a:xfrm>
            <a:off x="10405824" y="2930843"/>
            <a:ext cx="3394472" cy="1138357"/>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Πώς εξασφαλίζεται η συμμετοχή των πολιτών στη λήψη αποφάσεων;</a:t>
            </a:r>
            <a:endParaRPr lang="en-US" sz="1850" dirty="0"/>
          </a:p>
        </p:txBody>
      </p:sp>
      <p:sp>
        <p:nvSpPr>
          <p:cNvPr id="15" name="Shape 10"/>
          <p:cNvSpPr/>
          <p:nvPr/>
        </p:nvSpPr>
        <p:spPr>
          <a:xfrm>
            <a:off x="830104" y="4573191"/>
            <a:ext cx="533638" cy="533638"/>
          </a:xfrm>
          <a:prstGeom prst="roundRect">
            <a:avLst>
              <a:gd name="adj" fmla="val 6667"/>
            </a:avLst>
          </a:prstGeom>
          <a:solidFill>
            <a:srgbClr val="F3E8E8"/>
          </a:solidFill>
          <a:ln/>
        </p:spPr>
      </p:sp>
      <p:pic>
        <p:nvPicPr>
          <p:cNvPr id="16" name="Image 3" descr="preencoded.png"/>
          <p:cNvPicPr>
            <a:picLocks noChangeAspect="1"/>
          </p:cNvPicPr>
          <p:nvPr/>
        </p:nvPicPr>
        <p:blipFill>
          <a:blip r:embed="rId6"/>
          <a:stretch>
            <a:fillRect/>
          </a:stretch>
        </p:blipFill>
        <p:spPr>
          <a:xfrm>
            <a:off x="929521" y="4630757"/>
            <a:ext cx="334804" cy="418505"/>
          </a:xfrm>
          <a:prstGeom prst="rect">
            <a:avLst/>
          </a:prstGeom>
        </p:spPr>
      </p:pic>
      <p:sp>
        <p:nvSpPr>
          <p:cNvPr id="17" name="Text 11"/>
          <p:cNvSpPr/>
          <p:nvPr/>
        </p:nvSpPr>
        <p:spPr>
          <a:xfrm>
            <a:off x="1600914" y="4573191"/>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Τα δικαιώματα</a:t>
            </a:r>
            <a:endParaRPr lang="en-US" sz="2150" dirty="0"/>
          </a:p>
        </p:txBody>
      </p:sp>
      <p:sp>
        <p:nvSpPr>
          <p:cNvPr id="18" name="Text 12"/>
          <p:cNvSpPr/>
          <p:nvPr/>
        </p:nvSpPr>
        <p:spPr>
          <a:xfrm>
            <a:off x="1600914" y="5064323"/>
            <a:ext cx="5595699" cy="758904"/>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Ποια δικαιώματα είναι θεμελιώδη και πώς προστατεύονται;</a:t>
            </a:r>
            <a:endParaRPr lang="en-US" sz="1850" dirty="0"/>
          </a:p>
        </p:txBody>
      </p:sp>
      <p:sp>
        <p:nvSpPr>
          <p:cNvPr id="19" name="Shape 13"/>
          <p:cNvSpPr/>
          <p:nvPr/>
        </p:nvSpPr>
        <p:spPr>
          <a:xfrm>
            <a:off x="7433786" y="4573191"/>
            <a:ext cx="533638" cy="533638"/>
          </a:xfrm>
          <a:prstGeom prst="roundRect">
            <a:avLst>
              <a:gd name="adj" fmla="val 6667"/>
            </a:avLst>
          </a:prstGeom>
          <a:solidFill>
            <a:srgbClr val="F3E8E8"/>
          </a:solidFill>
          <a:ln/>
        </p:spPr>
      </p:sp>
      <p:pic>
        <p:nvPicPr>
          <p:cNvPr id="20" name="Image 4" descr="preencoded.png"/>
          <p:cNvPicPr>
            <a:picLocks noChangeAspect="1"/>
          </p:cNvPicPr>
          <p:nvPr/>
        </p:nvPicPr>
        <p:blipFill>
          <a:blip r:embed="rId7"/>
          <a:stretch>
            <a:fillRect/>
          </a:stretch>
        </p:blipFill>
        <p:spPr>
          <a:xfrm>
            <a:off x="7533203" y="4630757"/>
            <a:ext cx="334804" cy="418505"/>
          </a:xfrm>
          <a:prstGeom prst="rect">
            <a:avLst/>
          </a:prstGeom>
        </p:spPr>
      </p:pic>
      <p:sp>
        <p:nvSpPr>
          <p:cNvPr id="21" name="Text 14"/>
          <p:cNvSpPr/>
          <p:nvPr/>
        </p:nvSpPr>
        <p:spPr>
          <a:xfrm>
            <a:off x="8204597" y="4573191"/>
            <a:ext cx="3546277" cy="348853"/>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Οι κοινωνικές συγκρούσεις</a:t>
            </a:r>
            <a:endParaRPr lang="en-US" sz="2150" dirty="0"/>
          </a:p>
        </p:txBody>
      </p:sp>
      <p:sp>
        <p:nvSpPr>
          <p:cNvPr id="22" name="Text 15"/>
          <p:cNvSpPr/>
          <p:nvPr/>
        </p:nvSpPr>
        <p:spPr>
          <a:xfrm>
            <a:off x="8204597" y="5064323"/>
            <a:ext cx="5595699" cy="758904"/>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Πώς αντιμετωπίζονται οι αντιθέσεις μεταξύ διαφορετικών κοινωνικών ομάδων;</a:t>
            </a:r>
            <a:endParaRPr lang="en-US" sz="1850" dirty="0"/>
          </a:p>
        </p:txBody>
      </p:sp>
      <p:sp>
        <p:nvSpPr>
          <p:cNvPr id="23" name="Text 16"/>
          <p:cNvSpPr/>
          <p:nvPr/>
        </p:nvSpPr>
        <p:spPr>
          <a:xfrm>
            <a:off x="830104" y="6090047"/>
            <a:ext cx="12970193" cy="1138357"/>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Roboto Light" pitchFamily="34" charset="0"/>
                <a:ea typeface="Roboto Light" pitchFamily="34" charset="-122"/>
                <a:cs typeface="Roboto Light" pitchFamily="34" charset="-120"/>
              </a:rPr>
              <a:t>Τότε τέθηκαν θεμελιώδη ερωτήματα σχετικά με την έννοια του πολίτη, το κράτος, τη δημοκρατία, τα δικαιώματα και τις κοινωνικές συγκρούσεις. Αυτά τα ερωτήματα συνεχίζουν να απασχολούν τη σύγχρονη πολιτική σκέψη και να διαμορφώνουν τις αντιλήψεις μας για τη δίκαιη κοινωνία.</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845939"/>
            <a:ext cx="11112579" cy="704017"/>
          </a:xfrm>
          <a:prstGeom prst="rect">
            <a:avLst/>
          </a:prstGeom>
          <a:noFill/>
          <a:ln/>
        </p:spPr>
        <p:txBody>
          <a:bodyPr wrap="non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Ουτοπικά πρότυπα και ιδανικές κοινωνίες</a:t>
            </a:r>
            <a:endParaRPr lang="en-US" sz="4400" dirty="0"/>
          </a:p>
        </p:txBody>
      </p:sp>
      <p:sp>
        <p:nvSpPr>
          <p:cNvPr id="3" name="Text 1"/>
          <p:cNvSpPr/>
          <p:nvPr/>
        </p:nvSpPr>
        <p:spPr>
          <a:xfrm>
            <a:off x="837724" y="2148245"/>
            <a:ext cx="2951559" cy="351949"/>
          </a:xfrm>
          <a:prstGeom prst="rect">
            <a:avLst/>
          </a:prstGeom>
          <a:noFill/>
          <a:ln/>
        </p:spPr>
        <p:txBody>
          <a:bodyPr wrap="none" lIns="0" tIns="0" rIns="0" bIns="0" rtlCol="0" anchor="t"/>
          <a:lstStyle/>
          <a:p>
            <a:pPr marL="0" indent="0" algn="l">
              <a:lnSpc>
                <a:spcPts val="2750"/>
              </a:lnSpc>
              <a:buNone/>
            </a:pPr>
            <a:r>
              <a:rPr lang="en-US" sz="2200" dirty="0">
                <a:solidFill>
                  <a:srgbClr val="1F1E1E"/>
                </a:solidFill>
                <a:latin typeface="Red Hat Text" pitchFamily="34" charset="0"/>
                <a:ea typeface="Red Hat Text" pitchFamily="34" charset="-122"/>
                <a:cs typeface="Red Hat Text" pitchFamily="34" charset="-120"/>
              </a:rPr>
              <a:t>Η έννοια της ουτοπίας</a:t>
            </a:r>
            <a:endParaRPr lang="en-US" sz="2200" dirty="0"/>
          </a:p>
        </p:txBody>
      </p:sp>
      <p:sp>
        <p:nvSpPr>
          <p:cNvPr id="4" name="Text 2"/>
          <p:cNvSpPr/>
          <p:nvPr/>
        </p:nvSpPr>
        <p:spPr>
          <a:xfrm>
            <a:off x="837724" y="2739509"/>
            <a:ext cx="6185535" cy="2298144"/>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Ένας σημαντικός τρόπος με τον οποίο οι φιλόσοφοι στοχάστηκαν τη δίκαιη κοινωνία ήταν μέσω της προβολής ιδανικών προτύπων. Η πολιτική φιλοσοφία, όπως και η ηθική, δεν ασχολείται μόνο με την περιγραφή των υπαρχουσών κοινωνιών, αλλά και με το πώς αυτές θα έπρεπε να είναι οργανωμένες.</a:t>
            </a:r>
            <a:endParaRPr lang="en-US" sz="1850" dirty="0"/>
          </a:p>
        </p:txBody>
      </p:sp>
      <p:sp>
        <p:nvSpPr>
          <p:cNvPr id="5" name="Text 3"/>
          <p:cNvSpPr/>
          <p:nvPr/>
        </p:nvSpPr>
        <p:spPr>
          <a:xfrm>
            <a:off x="837724" y="5253038"/>
            <a:ext cx="6185535" cy="1532096"/>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Μερικές φορές, τα προτεινόμενα μοντέλα είναι ανέφικτα και χαρακτηρίζονται ως «ουτοπίες». Ο όρος αυτός προέρχεται από το ομώνυμο έργο του Τόμας Μορ (1516), το οποίο περιγράφει μια ιδανική κοινωνία.</a:t>
            </a:r>
            <a:endParaRPr lang="en-US" sz="1850" dirty="0"/>
          </a:p>
        </p:txBody>
      </p:sp>
      <p:sp>
        <p:nvSpPr>
          <p:cNvPr id="6" name="Text 4"/>
          <p:cNvSpPr/>
          <p:nvPr/>
        </p:nvSpPr>
        <p:spPr>
          <a:xfrm>
            <a:off x="7614761" y="2148245"/>
            <a:ext cx="3093482" cy="351949"/>
          </a:xfrm>
          <a:prstGeom prst="rect">
            <a:avLst/>
          </a:prstGeom>
          <a:noFill/>
          <a:ln/>
        </p:spPr>
        <p:txBody>
          <a:bodyPr wrap="none" lIns="0" tIns="0" rIns="0" bIns="0" rtlCol="0" anchor="t"/>
          <a:lstStyle/>
          <a:p>
            <a:pPr marL="0" indent="0" algn="l">
              <a:lnSpc>
                <a:spcPts val="2750"/>
              </a:lnSpc>
              <a:buNone/>
            </a:pPr>
            <a:r>
              <a:rPr lang="en-US" sz="2200" dirty="0">
                <a:solidFill>
                  <a:srgbClr val="1F1E1E"/>
                </a:solidFill>
                <a:latin typeface="Red Hat Text" pitchFamily="34" charset="0"/>
                <a:ea typeface="Red Hat Text" pitchFamily="34" charset="-122"/>
                <a:cs typeface="Red Hat Text" pitchFamily="34" charset="-120"/>
              </a:rPr>
              <a:t>Ιστορικά παραδείγματα</a:t>
            </a:r>
            <a:endParaRPr lang="en-US" sz="2200" dirty="0"/>
          </a:p>
        </p:txBody>
      </p:sp>
      <p:sp>
        <p:nvSpPr>
          <p:cNvPr id="7" name="Text 5"/>
          <p:cNvSpPr/>
          <p:nvPr/>
        </p:nvSpPr>
        <p:spPr>
          <a:xfrm>
            <a:off x="7614761" y="2739509"/>
            <a:ext cx="6185535" cy="1915120"/>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Παρόμοιες ιδέες συναντώνται ήδη στην «Πολιτεία» του Πλάτωνα, όπου προτείνεται μια κοινωνία που κυβερνούν οι φιλόσοφοι. Ωστόσο, η εφαρμογή τέτοιων ιδεών στην πράξη, όπως η προσπάθεια του Πλάτωνα στη Σικελία, συχνά αποτυγχάνει.</a:t>
            </a:r>
            <a:endParaRPr lang="en-US" sz="1850" dirty="0"/>
          </a:p>
        </p:txBody>
      </p:sp>
      <p:sp>
        <p:nvSpPr>
          <p:cNvPr id="8" name="Text 6"/>
          <p:cNvSpPr/>
          <p:nvPr/>
        </p:nvSpPr>
        <p:spPr>
          <a:xfrm>
            <a:off x="7614761" y="4870013"/>
            <a:ext cx="6185535" cy="2298144"/>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Κατά τη νεότερη εποχή, η ουτοπική σκέψη συνεχίστηκε με τους ουτοπικούς σοσιαλιστές του 19ου αιώνα, όπως ο Σεν-Σιμόν και ο Φουριέ. Ωστόσο, από τα μέσα του 19ου αιώνα και έπειτα, οι θεωρίες κοινωνικής αλλαγής στηρίχθηκαν περισσότερο στις πραγματικές κοινωνικές δυναμικές, όπως φαίνεται στο έργο του Καρλ Μαρξ.</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8066" y="565190"/>
            <a:ext cx="10058281" cy="603409"/>
          </a:xfrm>
          <a:prstGeom prst="rect">
            <a:avLst/>
          </a:prstGeom>
          <a:noFill/>
          <a:ln/>
        </p:spPr>
        <p:txBody>
          <a:bodyPr wrap="none" lIns="0" tIns="0" rIns="0" bIns="0" rtlCol="0" anchor="t"/>
          <a:lstStyle/>
          <a:p>
            <a:pPr marL="0" indent="0" algn="l">
              <a:lnSpc>
                <a:spcPts val="4750"/>
              </a:lnSpc>
              <a:buNone/>
            </a:pPr>
            <a:r>
              <a:rPr lang="en-US" sz="3800" dirty="0">
                <a:solidFill>
                  <a:srgbClr val="1F1E1E"/>
                </a:solidFill>
                <a:latin typeface="Red Hat Text" pitchFamily="34" charset="0"/>
                <a:ea typeface="Red Hat Text" pitchFamily="34" charset="-122"/>
                <a:cs typeface="Red Hat Text" pitchFamily="34" charset="-120"/>
              </a:rPr>
              <a:t>Σημαντικοί στοχαστές ουτοπικών προτύπων</a:t>
            </a:r>
            <a:endParaRPr lang="en-US" sz="3800" dirty="0"/>
          </a:p>
        </p:txBody>
      </p:sp>
      <p:pic>
        <p:nvPicPr>
          <p:cNvPr id="3" name="Image 0" descr="preencoded.png"/>
          <p:cNvPicPr>
            <a:picLocks noChangeAspect="1"/>
          </p:cNvPicPr>
          <p:nvPr/>
        </p:nvPicPr>
        <p:blipFill>
          <a:blip r:embed="rId3"/>
          <a:stretch>
            <a:fillRect/>
          </a:stretch>
        </p:blipFill>
        <p:spPr>
          <a:xfrm>
            <a:off x="718066" y="1578888"/>
            <a:ext cx="512921" cy="512921"/>
          </a:xfrm>
          <a:prstGeom prst="rect">
            <a:avLst/>
          </a:prstGeom>
        </p:spPr>
      </p:pic>
      <p:sp>
        <p:nvSpPr>
          <p:cNvPr id="4" name="Text 1"/>
          <p:cNvSpPr/>
          <p:nvPr/>
        </p:nvSpPr>
        <p:spPr>
          <a:xfrm>
            <a:off x="718066" y="2296954"/>
            <a:ext cx="2413992" cy="301823"/>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Πλάτων</a:t>
            </a:r>
            <a:endParaRPr lang="en-US" sz="1900" dirty="0"/>
          </a:p>
        </p:txBody>
      </p:sp>
      <p:sp>
        <p:nvSpPr>
          <p:cNvPr id="5" name="Text 2"/>
          <p:cNvSpPr/>
          <p:nvPr/>
        </p:nvSpPr>
        <p:spPr>
          <a:xfrm>
            <a:off x="718066" y="2721888"/>
            <a:ext cx="4192905" cy="65627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Στην «Πολιτεία» προτείνει μια κοινωνία που κυβερνούν οι φιλόσοφοι</a:t>
            </a:r>
            <a:endParaRPr lang="en-US" sz="1600" dirty="0"/>
          </a:p>
        </p:txBody>
      </p:sp>
      <p:pic>
        <p:nvPicPr>
          <p:cNvPr id="6" name="Image 1" descr="preencoded.png"/>
          <p:cNvPicPr>
            <a:picLocks noChangeAspect="1"/>
          </p:cNvPicPr>
          <p:nvPr/>
        </p:nvPicPr>
        <p:blipFill>
          <a:blip r:embed="rId4"/>
          <a:stretch>
            <a:fillRect/>
          </a:stretch>
        </p:blipFill>
        <p:spPr>
          <a:xfrm>
            <a:off x="5218748" y="1578888"/>
            <a:ext cx="512921" cy="512921"/>
          </a:xfrm>
          <a:prstGeom prst="rect">
            <a:avLst/>
          </a:prstGeom>
        </p:spPr>
      </p:pic>
      <p:sp>
        <p:nvSpPr>
          <p:cNvPr id="7" name="Text 3"/>
          <p:cNvSpPr/>
          <p:nvPr/>
        </p:nvSpPr>
        <p:spPr>
          <a:xfrm>
            <a:off x="5218748" y="2296954"/>
            <a:ext cx="2413992" cy="301823"/>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Τόμας Μορ</a:t>
            </a:r>
            <a:endParaRPr lang="en-US" sz="1900" dirty="0"/>
          </a:p>
        </p:txBody>
      </p:sp>
      <p:sp>
        <p:nvSpPr>
          <p:cNvPr id="8" name="Text 4"/>
          <p:cNvSpPr/>
          <p:nvPr/>
        </p:nvSpPr>
        <p:spPr>
          <a:xfrm>
            <a:off x="5218748" y="2721888"/>
            <a:ext cx="4192905" cy="65627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Το έργο του «Ουτοπία» (1516) περιγράφει μια ιδανική κοινωνία</a:t>
            </a:r>
            <a:endParaRPr lang="en-US" sz="1600" dirty="0"/>
          </a:p>
        </p:txBody>
      </p:sp>
      <p:pic>
        <p:nvPicPr>
          <p:cNvPr id="9" name="Image 2" descr="preencoded.png"/>
          <p:cNvPicPr>
            <a:picLocks noChangeAspect="1"/>
          </p:cNvPicPr>
          <p:nvPr/>
        </p:nvPicPr>
        <p:blipFill>
          <a:blip r:embed="rId5"/>
          <a:stretch>
            <a:fillRect/>
          </a:stretch>
        </p:blipFill>
        <p:spPr>
          <a:xfrm>
            <a:off x="9719429" y="1578888"/>
            <a:ext cx="512921" cy="512921"/>
          </a:xfrm>
          <a:prstGeom prst="rect">
            <a:avLst/>
          </a:prstGeom>
        </p:spPr>
      </p:pic>
      <p:sp>
        <p:nvSpPr>
          <p:cNvPr id="10" name="Text 5"/>
          <p:cNvSpPr/>
          <p:nvPr/>
        </p:nvSpPr>
        <p:spPr>
          <a:xfrm>
            <a:off x="9719429" y="2296954"/>
            <a:ext cx="2413992" cy="301823"/>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Σεν-Σιμόν</a:t>
            </a:r>
            <a:endParaRPr lang="en-US" sz="1900" dirty="0"/>
          </a:p>
        </p:txBody>
      </p:sp>
      <p:sp>
        <p:nvSpPr>
          <p:cNvPr id="11" name="Text 6"/>
          <p:cNvSpPr/>
          <p:nvPr/>
        </p:nvSpPr>
        <p:spPr>
          <a:xfrm>
            <a:off x="9719429" y="2721888"/>
            <a:ext cx="4192905" cy="328136"/>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Ουτοπικός σοσιαλιστής του 19ου αιώνα</a:t>
            </a:r>
            <a:endParaRPr lang="en-US" sz="1600" dirty="0"/>
          </a:p>
        </p:txBody>
      </p:sp>
      <p:pic>
        <p:nvPicPr>
          <p:cNvPr id="12" name="Image 3" descr="preencoded.png"/>
          <p:cNvPicPr>
            <a:picLocks noChangeAspect="1"/>
          </p:cNvPicPr>
          <p:nvPr/>
        </p:nvPicPr>
        <p:blipFill>
          <a:blip r:embed="rId6"/>
          <a:stretch>
            <a:fillRect/>
          </a:stretch>
        </p:blipFill>
        <p:spPr>
          <a:xfrm>
            <a:off x="718066" y="3993713"/>
            <a:ext cx="512921" cy="512921"/>
          </a:xfrm>
          <a:prstGeom prst="rect">
            <a:avLst/>
          </a:prstGeom>
        </p:spPr>
      </p:pic>
      <p:sp>
        <p:nvSpPr>
          <p:cNvPr id="13" name="Text 7"/>
          <p:cNvSpPr/>
          <p:nvPr/>
        </p:nvSpPr>
        <p:spPr>
          <a:xfrm>
            <a:off x="718066" y="4711779"/>
            <a:ext cx="2413992" cy="301823"/>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Φουριέ</a:t>
            </a:r>
            <a:endParaRPr lang="en-US" sz="1900" dirty="0"/>
          </a:p>
        </p:txBody>
      </p:sp>
      <p:sp>
        <p:nvSpPr>
          <p:cNvPr id="14" name="Text 8"/>
          <p:cNvSpPr/>
          <p:nvPr/>
        </p:nvSpPr>
        <p:spPr>
          <a:xfrm>
            <a:off x="718066" y="5136713"/>
            <a:ext cx="4192905" cy="65627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Οραματίστηκε ιδανικές κοινότητες βασισμένες στη συνεργασία</a:t>
            </a:r>
            <a:endParaRPr lang="en-US" sz="1600" dirty="0"/>
          </a:p>
        </p:txBody>
      </p:sp>
      <p:pic>
        <p:nvPicPr>
          <p:cNvPr id="15" name="Image 4" descr="preencoded.png"/>
          <p:cNvPicPr>
            <a:picLocks noChangeAspect="1"/>
          </p:cNvPicPr>
          <p:nvPr/>
        </p:nvPicPr>
        <p:blipFill>
          <a:blip r:embed="rId7"/>
          <a:stretch>
            <a:fillRect/>
          </a:stretch>
        </p:blipFill>
        <p:spPr>
          <a:xfrm>
            <a:off x="5218748" y="3993713"/>
            <a:ext cx="512921" cy="512921"/>
          </a:xfrm>
          <a:prstGeom prst="rect">
            <a:avLst/>
          </a:prstGeom>
        </p:spPr>
      </p:pic>
      <p:sp>
        <p:nvSpPr>
          <p:cNvPr id="16" name="Text 9"/>
          <p:cNvSpPr/>
          <p:nvPr/>
        </p:nvSpPr>
        <p:spPr>
          <a:xfrm>
            <a:off x="5218748" y="4711779"/>
            <a:ext cx="2413992" cy="301823"/>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Καρλ Μαρξ</a:t>
            </a:r>
            <a:endParaRPr lang="en-US" sz="1900" dirty="0"/>
          </a:p>
        </p:txBody>
      </p:sp>
      <p:sp>
        <p:nvSpPr>
          <p:cNvPr id="17" name="Text 10"/>
          <p:cNvSpPr/>
          <p:nvPr/>
        </p:nvSpPr>
        <p:spPr>
          <a:xfrm>
            <a:off x="5218748" y="5136713"/>
            <a:ext cx="4192905" cy="65627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Στήριξε τις θεωρίες κοινωνικής αλλαγής στις πραγματικές κοινωνικές δυναμικές</a:t>
            </a:r>
            <a:endParaRPr lang="en-US" sz="1600" dirty="0"/>
          </a:p>
        </p:txBody>
      </p:sp>
      <p:sp>
        <p:nvSpPr>
          <p:cNvPr id="18" name="Text 11"/>
          <p:cNvSpPr/>
          <p:nvPr/>
        </p:nvSpPr>
        <p:spPr>
          <a:xfrm>
            <a:off x="718066" y="6023729"/>
            <a:ext cx="13194268" cy="1640681"/>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Παρόμοιες ιδέες συναντώνται ήδη στην «Πολιτεία» του Πλάτωνα, όπου προτείνεται μια κοινωνία που κυβερνούν οι φιλόσοφοι. Ωστόσο, η εφαρμογή τέτοιων ιδεών στην πράξη, όπως η προσπάθεια του Πλάτωνα στη Σικελία, συχνά αποτυγχάνει. Κατά τη νεότερη εποχή, η ουτοπική σκέψη συνεχίστηκε με τους ουτοπικούς σοσιαλιστές του 19ου αιώνα, όπως ο Σεν-Σιμόν και ο Φουριέ. Ωστόσο, από τα μέσα του 19ου αιώνα και έπειτα, οι θεωρίες κοινωνικής αλλαγής στηρίχθηκαν περισσότερο στις πραγματικές κοινωνικές δυναμικές, όπως φαίνεται στο έργο του Καρλ Μαρξ.</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7590" y="967026"/>
            <a:ext cx="7481649" cy="603052"/>
          </a:xfrm>
          <a:prstGeom prst="rect">
            <a:avLst/>
          </a:prstGeom>
          <a:noFill/>
          <a:ln/>
        </p:spPr>
        <p:txBody>
          <a:bodyPr wrap="none" lIns="0" tIns="0" rIns="0" bIns="0" rtlCol="0" anchor="t"/>
          <a:lstStyle/>
          <a:p>
            <a:pPr marL="0" indent="0" algn="l">
              <a:lnSpc>
                <a:spcPts val="4700"/>
              </a:lnSpc>
              <a:buNone/>
            </a:pPr>
            <a:r>
              <a:rPr lang="en-US" sz="3750" dirty="0">
                <a:solidFill>
                  <a:srgbClr val="1F1E1E"/>
                </a:solidFill>
                <a:latin typeface="Red Hat Text" pitchFamily="34" charset="0"/>
                <a:ea typeface="Red Hat Text" pitchFamily="34" charset="-122"/>
                <a:cs typeface="Red Hat Text" pitchFamily="34" charset="-120"/>
              </a:rPr>
              <a:t>Η αξία των ουτοπικών προτύπων</a:t>
            </a:r>
            <a:endParaRPr lang="en-US" sz="3750" dirty="0"/>
          </a:p>
        </p:txBody>
      </p:sp>
      <p:sp>
        <p:nvSpPr>
          <p:cNvPr id="4" name="Shape 1"/>
          <p:cNvSpPr/>
          <p:nvPr/>
        </p:nvSpPr>
        <p:spPr>
          <a:xfrm>
            <a:off x="717590" y="1877616"/>
            <a:ext cx="3751898" cy="1818561"/>
          </a:xfrm>
          <a:prstGeom prst="roundRect">
            <a:avLst>
              <a:gd name="adj" fmla="val 1691"/>
            </a:avLst>
          </a:prstGeom>
          <a:solidFill>
            <a:srgbClr val="F3E8E8"/>
          </a:solidFill>
          <a:ln/>
        </p:spPr>
      </p:sp>
      <p:sp>
        <p:nvSpPr>
          <p:cNvPr id="5" name="Text 2"/>
          <p:cNvSpPr/>
          <p:nvPr/>
        </p:nvSpPr>
        <p:spPr>
          <a:xfrm>
            <a:off x="922615" y="2082641"/>
            <a:ext cx="2412325" cy="301466"/>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Μέτρο σύγκρισης</a:t>
            </a:r>
            <a:endParaRPr lang="en-US" sz="1850" dirty="0"/>
          </a:p>
        </p:txBody>
      </p:sp>
      <p:sp>
        <p:nvSpPr>
          <p:cNvPr id="6" name="Text 3"/>
          <p:cNvSpPr/>
          <p:nvPr/>
        </p:nvSpPr>
        <p:spPr>
          <a:xfrm>
            <a:off x="922615" y="2507099"/>
            <a:ext cx="3341846" cy="984052"/>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Προσφέρουν ένα μέτρο σύγκρισης και ένα σημείο αναφοράς για την κοινωνική δικαιοσύνη</a:t>
            </a:r>
            <a:endParaRPr lang="en-US" sz="1600" dirty="0"/>
          </a:p>
        </p:txBody>
      </p:sp>
      <p:sp>
        <p:nvSpPr>
          <p:cNvPr id="7" name="Shape 4"/>
          <p:cNvSpPr/>
          <p:nvPr/>
        </p:nvSpPr>
        <p:spPr>
          <a:xfrm>
            <a:off x="4674513" y="1877616"/>
            <a:ext cx="3751898" cy="1818561"/>
          </a:xfrm>
          <a:prstGeom prst="roundRect">
            <a:avLst>
              <a:gd name="adj" fmla="val 1691"/>
            </a:avLst>
          </a:prstGeom>
          <a:solidFill>
            <a:srgbClr val="F3E8E8"/>
          </a:solidFill>
          <a:ln/>
        </p:spPr>
      </p:sp>
      <p:sp>
        <p:nvSpPr>
          <p:cNvPr id="8" name="Text 5"/>
          <p:cNvSpPr/>
          <p:nvPr/>
        </p:nvSpPr>
        <p:spPr>
          <a:xfrm>
            <a:off x="4879538" y="2082641"/>
            <a:ext cx="2412325" cy="301466"/>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Κίνητρο για αλλαγή</a:t>
            </a:r>
            <a:endParaRPr lang="en-US" sz="1850" dirty="0"/>
          </a:p>
        </p:txBody>
      </p:sp>
      <p:sp>
        <p:nvSpPr>
          <p:cNvPr id="9" name="Text 6"/>
          <p:cNvSpPr/>
          <p:nvPr/>
        </p:nvSpPr>
        <p:spPr>
          <a:xfrm>
            <a:off x="4879538" y="2507099"/>
            <a:ext cx="3341846" cy="656034"/>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Λειτουργούν ως κίνητρο για τη διεκδίκηση κοινωνικών αλλαγών</a:t>
            </a:r>
            <a:endParaRPr lang="en-US" sz="1600" dirty="0"/>
          </a:p>
        </p:txBody>
      </p:sp>
      <p:sp>
        <p:nvSpPr>
          <p:cNvPr id="10" name="Shape 7"/>
          <p:cNvSpPr/>
          <p:nvPr/>
        </p:nvSpPr>
        <p:spPr>
          <a:xfrm>
            <a:off x="717590" y="3901202"/>
            <a:ext cx="3751898" cy="1818561"/>
          </a:xfrm>
          <a:prstGeom prst="roundRect">
            <a:avLst>
              <a:gd name="adj" fmla="val 1691"/>
            </a:avLst>
          </a:prstGeom>
          <a:solidFill>
            <a:srgbClr val="F3E8E8"/>
          </a:solidFill>
          <a:ln/>
        </p:spPr>
      </p:sp>
      <p:sp>
        <p:nvSpPr>
          <p:cNvPr id="11" name="Text 8"/>
          <p:cNvSpPr/>
          <p:nvPr/>
        </p:nvSpPr>
        <p:spPr>
          <a:xfrm>
            <a:off x="922615" y="4106228"/>
            <a:ext cx="2775466" cy="301466"/>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Εργαλείο αναστοχασμού</a:t>
            </a:r>
            <a:endParaRPr lang="en-US" sz="1850" dirty="0"/>
          </a:p>
        </p:txBody>
      </p:sp>
      <p:sp>
        <p:nvSpPr>
          <p:cNvPr id="12" name="Text 9"/>
          <p:cNvSpPr/>
          <p:nvPr/>
        </p:nvSpPr>
        <p:spPr>
          <a:xfrm>
            <a:off x="922615" y="4530685"/>
            <a:ext cx="3341846" cy="656034"/>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Μας επιτρέπουν να αναλογιστούμε την κοινωνική πραγματικότητα</a:t>
            </a:r>
            <a:endParaRPr lang="en-US" sz="1600" dirty="0"/>
          </a:p>
        </p:txBody>
      </p:sp>
      <p:sp>
        <p:nvSpPr>
          <p:cNvPr id="13" name="Shape 10"/>
          <p:cNvSpPr/>
          <p:nvPr/>
        </p:nvSpPr>
        <p:spPr>
          <a:xfrm>
            <a:off x="4674513" y="3901202"/>
            <a:ext cx="3751898" cy="1818561"/>
          </a:xfrm>
          <a:prstGeom prst="roundRect">
            <a:avLst>
              <a:gd name="adj" fmla="val 1691"/>
            </a:avLst>
          </a:prstGeom>
          <a:solidFill>
            <a:srgbClr val="F3E8E8"/>
          </a:solidFill>
          <a:ln/>
        </p:spPr>
      </p:sp>
      <p:sp>
        <p:nvSpPr>
          <p:cNvPr id="14" name="Text 11"/>
          <p:cNvSpPr/>
          <p:nvPr/>
        </p:nvSpPr>
        <p:spPr>
          <a:xfrm>
            <a:off x="4879538" y="4106228"/>
            <a:ext cx="2412325" cy="301466"/>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Όραμα για το μέλλον</a:t>
            </a:r>
            <a:endParaRPr lang="en-US" sz="1850" dirty="0"/>
          </a:p>
        </p:txBody>
      </p:sp>
      <p:sp>
        <p:nvSpPr>
          <p:cNvPr id="15" name="Text 12"/>
          <p:cNvSpPr/>
          <p:nvPr/>
        </p:nvSpPr>
        <p:spPr>
          <a:xfrm>
            <a:off x="4879538" y="4530685"/>
            <a:ext cx="3341846" cy="984052"/>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Παρέχουν ένα όραμα για το πώς θα μπορούσε να είναι μια καλύτερη κοινωνία</a:t>
            </a:r>
            <a:endParaRPr lang="en-US" sz="1600" dirty="0"/>
          </a:p>
        </p:txBody>
      </p:sp>
      <p:sp>
        <p:nvSpPr>
          <p:cNvPr id="16" name="Text 13"/>
          <p:cNvSpPr/>
          <p:nvPr/>
        </p:nvSpPr>
        <p:spPr>
          <a:xfrm>
            <a:off x="717590" y="5950387"/>
            <a:ext cx="7708821" cy="1312069"/>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Roboto Light" pitchFamily="34" charset="0"/>
                <a:ea typeface="Roboto Light" pitchFamily="34" charset="-122"/>
                <a:cs typeface="Roboto Light" pitchFamily="34" charset="-120"/>
              </a:rPr>
              <a:t>Παρά τις αμφιβολίες που εκφράζονται για τη χρησιμότητα των ουτοπικών προτύπων, αυτά παραμένουν σημαντικά, καθώς προσφέρουν ένα μέτρο σύγκρισης και ένα σημείο αναφοράς για την κοινωνική δικαιοσύνη. Επιπλέον, λειτουργούν ως κίνητρο για τη διεκδίκηση κοινωνικών αλλαγών.</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Προσαρμογή</PresentationFormat>
  <Paragraphs>110</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Red Hat Text</vt:lpstr>
      <vt:lpstr>Roboto Light</vt:lpstr>
      <vt:lpstr>Roboto Bold</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2025-03-30T18:24:02Z</dcterms:created>
  <dcterms:modified xsi:type="dcterms:W3CDTF">2025-04-07T16:40:57Z</dcterms:modified>
</cp:coreProperties>
</file>