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4630400" cy="8229600"/>
  <p:notesSz cx="8229600" cy="14630400"/>
  <p:embeddedFontLst>
    <p:embeddedFont>
      <p:font typeface="Calibri" pitchFamily="34" charset="0"/>
      <p:regular r:id="rId16"/>
      <p:bold r:id="rId17"/>
      <p:italic r:id="rId18"/>
      <p:boldItalic r:id="rId19"/>
    </p:embeddedFont>
    <p:embeddedFont>
      <p:font typeface="Alexandria" charset="-78"/>
      <p:regular r:id="rId20"/>
    </p:embeddedFont>
    <p:embeddedFont>
      <p:font typeface="Nobile" charset="0"/>
      <p:regular r:id="rId21"/>
    </p:embeddedFont>
  </p:embeddedFontLst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>
        <p:scale>
          <a:sx n="77" d="100"/>
          <a:sy n="77" d="100"/>
        </p:scale>
        <p:origin x="-216" y="-19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97CED7-363C-4928-81FD-E99D10284FA0}" type="datetimeFigureOut">
              <a:rPr lang="el-GR" smtClean="0"/>
              <a:t>23/1/2025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6AC551-A5BC-4BA9-A8B1-15A07B64086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62192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011204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ea typeface="Alexandria" pitchFamily="34" charset="-122"/>
                <a:cs typeface="Alexandria" pitchFamily="34" charset="-120"/>
              </a:rPr>
              <a:t>OMOIOΠTΩTOI ONOMATIKOI ΠPOΣΔIOPIΣMOI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801410" y="3742208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Οι ομοιόπτωτοι ονοματικοί προσδιορισμοί είναι ονόματα ή άλλα μέρη του λόγου που έχουν θέση ονόματος και προσδιορίζουν ονόματα με τα οποία βρίσκονται στην ίδια πτώση.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5838468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410" y="5846088"/>
            <a:ext cx="347663" cy="34766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270039" y="5847967"/>
            <a:ext cx="3756303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b="1" dirty="0" err="1" smtClean="0">
                <a:solidFill>
                  <a:srgbClr val="404155"/>
                </a:solidFill>
                <a:latin typeface="Nobile Bold" pitchFamily="34" charset="0"/>
                <a:ea typeface="Nobile Bold" pitchFamily="34" charset="-122"/>
                <a:cs typeface="Nobile Bold" pitchFamily="34" charset="-120"/>
              </a:rPr>
              <a:t>Vasilis</a:t>
            </a:r>
            <a:r>
              <a:rPr lang="en-US" b="1" dirty="0" smtClean="0">
                <a:solidFill>
                  <a:srgbClr val="404155"/>
                </a:solidFill>
                <a:latin typeface="Nobile Bold" pitchFamily="34" charset="0"/>
                <a:ea typeface="Nobile Bold" pitchFamily="34" charset="-122"/>
                <a:cs typeface="Nobile Bold" pitchFamily="34" charset="-120"/>
              </a:rPr>
              <a:t> </a:t>
            </a:r>
            <a:r>
              <a:rPr lang="en-US" b="1" dirty="0">
                <a:solidFill>
                  <a:srgbClr val="404155"/>
                </a:solidFill>
                <a:latin typeface="Nobile Bold" pitchFamily="34" charset="0"/>
                <a:ea typeface="Nobile Bold" pitchFamily="34" charset="-122"/>
                <a:cs typeface="Nobile Bold" pitchFamily="34" charset="-120"/>
              </a:rPr>
              <a:t>Varsamopoulos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188321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7209" y="2297549"/>
            <a:ext cx="6851452" cy="4706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700"/>
              </a:lnSpc>
              <a:buNone/>
            </a:pPr>
            <a:r>
              <a:rPr lang="en-US" sz="29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Άλλα Είδη Επιθετικών Προσδιορισμών</a:t>
            </a:r>
            <a:endParaRPr lang="en-US" sz="29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209" y="2994184"/>
            <a:ext cx="753189" cy="120527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506379" y="3144798"/>
            <a:ext cx="3143845" cy="2353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Κύριο γεωγραφικό όνομα με άρθρο</a:t>
            </a:r>
            <a:endParaRPr lang="en-US" sz="1450" dirty="0"/>
          </a:p>
        </p:txBody>
      </p:sp>
      <p:sp>
        <p:nvSpPr>
          <p:cNvPr id="6" name="Text 2"/>
          <p:cNvSpPr/>
          <p:nvPr/>
        </p:nvSpPr>
        <p:spPr>
          <a:xfrm>
            <a:off x="1506379" y="3470553"/>
            <a:ext cx="12596813" cy="2409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ὁ Εὐφράτης ποταμὸς – ἡ Στυμφαλὶς λίμνη</a:t>
            </a:r>
            <a:endParaRPr lang="en-US" sz="11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209" y="4199453"/>
            <a:ext cx="753189" cy="120527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506379" y="4350068"/>
            <a:ext cx="4506397" cy="2353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Επίρρημα ή εμπρόθετος προσδιορισμός με άρθρο</a:t>
            </a:r>
            <a:endParaRPr lang="en-US" sz="1450" dirty="0"/>
          </a:p>
        </p:txBody>
      </p:sp>
      <p:sp>
        <p:nvSpPr>
          <p:cNvPr id="9" name="Text 4"/>
          <p:cNvSpPr/>
          <p:nvPr/>
        </p:nvSpPr>
        <p:spPr>
          <a:xfrm>
            <a:off x="1506379" y="4675823"/>
            <a:ext cx="12596813" cy="2409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Τὴν πλησίον χώραν διῆλθεν.</a:t>
            </a:r>
            <a:endParaRPr lang="en-US" sz="11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209" y="5404723"/>
            <a:ext cx="753189" cy="120527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506379" y="5555337"/>
            <a:ext cx="4554855" cy="2353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Γενική πτώση ουσιαστικού ή αντωνυμίας με άρθρο</a:t>
            </a:r>
            <a:endParaRPr lang="en-US" sz="1450" dirty="0"/>
          </a:p>
        </p:txBody>
      </p:sp>
      <p:sp>
        <p:nvSpPr>
          <p:cNvPr id="12" name="Text 6"/>
          <p:cNvSpPr/>
          <p:nvPr/>
        </p:nvSpPr>
        <p:spPr>
          <a:xfrm>
            <a:off x="1506379" y="5881092"/>
            <a:ext cx="12596813" cy="2409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Ὁ τῶν ἱππέων ἄρχων ἵππαρχος λέγεται.</a:t>
            </a:r>
            <a:endParaRPr lang="en-US" sz="11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209" y="6609993"/>
            <a:ext cx="753189" cy="1205270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506379" y="6760607"/>
            <a:ext cx="3169087" cy="2353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Δευτερεύουσα αναφορική πρόταση</a:t>
            </a:r>
            <a:endParaRPr lang="en-US" sz="1450" dirty="0"/>
          </a:p>
        </p:txBody>
      </p:sp>
      <p:sp>
        <p:nvSpPr>
          <p:cNvPr id="15" name="Text 8"/>
          <p:cNvSpPr/>
          <p:nvPr/>
        </p:nvSpPr>
        <p:spPr>
          <a:xfrm>
            <a:off x="1506379" y="7086362"/>
            <a:ext cx="12596813" cy="2409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Ἐποιοῦντο διαβάσεις ἐκ τῶν φοινίκων οἳ ἦσαν ἐκπεπτωκότες.</a:t>
            </a:r>
            <a:endParaRPr lang="en-US" sz="11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37291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Γενικές Παρατηρήσεις για Επιθετικούς Προσδιορισμούς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415016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985123" y="4235172"/>
            <a:ext cx="127635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2650" dirty="0"/>
          </a:p>
        </p:txBody>
      </p:sp>
      <p:sp>
        <p:nvSpPr>
          <p:cNvPr id="5" name="Text 3"/>
          <p:cNvSpPr/>
          <p:nvPr/>
        </p:nvSpPr>
        <p:spPr>
          <a:xfrm>
            <a:off x="1530906" y="4150162"/>
            <a:ext cx="360747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Πολλαπλοί προσδιορισμοί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530906" y="4640580"/>
            <a:ext cx="567094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Ένα ουσιαστικό μπορεί να έχει περισσότερους από έναν επιθετικούς προσδιορισμούς. Μπορεί να προσδιορίζουν χωριστά το ουσιαστικό ή να είναι επάλληλοι.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7428667" y="415016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7584281" y="4235172"/>
            <a:ext cx="199072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2650" dirty="0"/>
          </a:p>
        </p:txBody>
      </p:sp>
      <p:sp>
        <p:nvSpPr>
          <p:cNvPr id="9" name="Text 7"/>
          <p:cNvSpPr/>
          <p:nvPr/>
        </p:nvSpPr>
        <p:spPr>
          <a:xfrm>
            <a:off x="8165783" y="4150162"/>
            <a:ext cx="372284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Παραλειπόμενα ουσιαστικά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8165783" y="4640580"/>
            <a:ext cx="567094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Ο επιθετικός προσδιορισμός μπορεί να πάρει τη θέση του παραλειπόμενου ουσιαστικού και να λειτουργήσει ως ουσιαστικό.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59825"/>
            <a:ext cx="907684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Κατηγορηματικός Προσδιορισμός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622233"/>
            <a:ext cx="2173724" cy="1306949"/>
          </a:xfrm>
          <a:prstGeom prst="roundRect">
            <a:avLst>
              <a:gd name="adj" fmla="val 728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28224" y="3048953"/>
            <a:ext cx="106323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3194328" y="28490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Ορισμός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3194328" y="3339465"/>
            <a:ext cx="302287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Αποδίδει παροδική ιδιότητα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3080861" y="3913942"/>
            <a:ext cx="10642402" cy="15240"/>
          </a:xfrm>
          <a:prstGeom prst="roundRect">
            <a:avLst>
              <a:gd name="adj" fmla="val 625116"/>
            </a:avLst>
          </a:prstGeom>
          <a:solidFill>
            <a:srgbClr val="B8C3DF"/>
          </a:solidFill>
          <a:ln/>
        </p:spPr>
      </p:sp>
      <p:sp>
        <p:nvSpPr>
          <p:cNvPr id="8" name="Shape 6"/>
          <p:cNvSpPr/>
          <p:nvPr/>
        </p:nvSpPr>
        <p:spPr>
          <a:xfrm>
            <a:off x="793790" y="4042529"/>
            <a:ext cx="4347567" cy="1306949"/>
          </a:xfrm>
          <a:prstGeom prst="roundRect">
            <a:avLst>
              <a:gd name="adj" fmla="val 728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1028224" y="4469249"/>
            <a:ext cx="165854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368171" y="42693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Χρήση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5368171" y="4759762"/>
            <a:ext cx="513552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Χωρίς άρθρο, προσδιορίζει έναρθρα ουσιαστικά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5254704" y="5334238"/>
            <a:ext cx="8468558" cy="15240"/>
          </a:xfrm>
          <a:prstGeom prst="roundRect">
            <a:avLst>
              <a:gd name="adj" fmla="val 625116"/>
            </a:avLst>
          </a:prstGeom>
          <a:solidFill>
            <a:srgbClr val="B8C3DF"/>
          </a:solidFill>
          <a:ln/>
        </p:spPr>
      </p:sp>
      <p:sp>
        <p:nvSpPr>
          <p:cNvPr id="13" name="Shape 11"/>
          <p:cNvSpPr/>
          <p:nvPr/>
        </p:nvSpPr>
        <p:spPr>
          <a:xfrm>
            <a:off x="793790" y="5462826"/>
            <a:ext cx="6521410" cy="1306949"/>
          </a:xfrm>
          <a:prstGeom prst="roundRect">
            <a:avLst>
              <a:gd name="adj" fmla="val 728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1028224" y="5889546"/>
            <a:ext cx="166926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3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7542014" y="568964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Παράδειγμα</a:t>
            </a:r>
            <a:endParaRPr lang="en-US" sz="2200" dirty="0"/>
          </a:p>
        </p:txBody>
      </p:sp>
      <p:sp>
        <p:nvSpPr>
          <p:cNvPr id="16" name="Text 14"/>
          <p:cNvSpPr/>
          <p:nvPr/>
        </p:nvSpPr>
        <p:spPr>
          <a:xfrm>
            <a:off x="7542014" y="6180058"/>
            <a:ext cx="315003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Κατέλαβον τὴν πόλιν ἐρήμην.</a:t>
            </a:r>
            <a:endParaRPr lang="en-US" sz="1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10657" y="569238"/>
            <a:ext cx="7695486" cy="19398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050"/>
              </a:lnSpc>
              <a:buNone/>
            </a:pPr>
            <a:r>
              <a:rPr lang="en-US" sz="40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Ειδικές Περιπτώσεις Κατηγορηματικών Προσδιορισμών</a:t>
            </a:r>
            <a:endParaRPr lang="en-US" sz="4050" dirty="0"/>
          </a:p>
        </p:txBody>
      </p:sp>
      <p:sp>
        <p:nvSpPr>
          <p:cNvPr id="4" name="Shape 1"/>
          <p:cNvSpPr/>
          <p:nvPr/>
        </p:nvSpPr>
        <p:spPr>
          <a:xfrm>
            <a:off x="6210657" y="2819519"/>
            <a:ext cx="3744278" cy="1869519"/>
          </a:xfrm>
          <a:prstGeom prst="roundRect">
            <a:avLst>
              <a:gd name="adj" fmla="val 464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425208" y="3034070"/>
            <a:ext cx="2586633" cy="3233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Ειδικές λέξεις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6425208" y="3481507"/>
            <a:ext cx="3315176" cy="9929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πᾶς, ἅπας, σύμπας, ὅλος, μόνος, ἕκαστος, αὐτός, ἄκρος, μέσος, ἔσχατος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10161865" y="2819519"/>
            <a:ext cx="3744278" cy="1869519"/>
          </a:xfrm>
          <a:prstGeom prst="roundRect">
            <a:avLst>
              <a:gd name="adj" fmla="val 464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376416" y="3034070"/>
            <a:ext cx="2586633" cy="3233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Χρήση χωρίς άρθρο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10376416" y="3481507"/>
            <a:ext cx="3315176" cy="6619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Λειτουργούν ως κατηγορηματικοί προσδιορισμοί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6210657" y="4895969"/>
            <a:ext cx="7695486" cy="1207532"/>
          </a:xfrm>
          <a:prstGeom prst="roundRect">
            <a:avLst>
              <a:gd name="adj" fmla="val 7198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425208" y="5110520"/>
            <a:ext cx="2586633" cy="3233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Χρήση με άρθρο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6425208" y="5557957"/>
            <a:ext cx="7266384" cy="330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Λειτουργούν ως επιθετικοί προσδιορισμοί με διαφορετική σημασία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6210657" y="6336268"/>
            <a:ext cx="7695486" cy="1323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 κατηγορηματικός προσδιορισμός διακρίνει μια ιδιότητα ή κατάσταση από μια άλλη ιδιότητα ή κατάσταση του ίδιου προσώπου ή πράγματος, σε αντίθεση με τον επιθετικό προσδιορισμό που διακρίνει ένα πρόσωπο ή ένα πράγμα από άλλο ομοειδές.</a:t>
            </a:r>
            <a:endParaRPr lang="en-US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89703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ea typeface="Alexandria" pitchFamily="34" charset="-122"/>
                <a:cs typeface="Alexandria" pitchFamily="34" charset="-120"/>
              </a:rPr>
              <a:t>Κατηγορίες Ομοιόπτωτων Ονοματικών </a:t>
            </a:r>
            <a:endParaRPr lang="el-GR" sz="4450" dirty="0" smtClean="0">
              <a:solidFill>
                <a:srgbClr val="1B1B27"/>
              </a:solidFill>
              <a:ea typeface="Alexandria" pitchFamily="34" charset="-122"/>
              <a:cs typeface="Alexandria" pitchFamily="34" charset="-120"/>
            </a:endParaRPr>
          </a:p>
          <a:p>
            <a:pPr marL="0" indent="0">
              <a:lnSpc>
                <a:spcPts val="5550"/>
              </a:lnSpc>
              <a:buNone/>
            </a:pPr>
            <a:r>
              <a:rPr lang="en-US" sz="4450" dirty="0" err="1" smtClean="0">
                <a:solidFill>
                  <a:srgbClr val="1B1B27"/>
                </a:solidFill>
                <a:ea typeface="Alexandria" pitchFamily="34" charset="-122"/>
                <a:cs typeface="Alexandria" pitchFamily="34" charset="-120"/>
              </a:rPr>
              <a:t>Προσδιορισμών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4374237"/>
            <a:ext cx="607980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Ουσιαστικά ή άλλη λέξη σε θέση ουσιαστικού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95538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παράθεση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539757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επεξήγηση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599521" y="4374237"/>
            <a:ext cx="512278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Επίθετα ή άλλη λέξη σε θέση επιθέτου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599521" y="495538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επιθετικό προσδιορισμό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599521" y="539757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κατηγορηματικό προσδιορισμό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90929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Παράθεση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521339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85123" y="5298400"/>
            <a:ext cx="127635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521339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Ορισμός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30906" y="5703808"/>
            <a:ext cx="567094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Ονομάζεται ο ομοιόπτωτος προσδιορισμός που αποδίδει στον όρο δίπλα στον οποίο τίθεται (παρατίθεται) ένα κύριο και γνωστό γνώρισμα.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7428667" y="521339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7584281" y="5298400"/>
            <a:ext cx="199072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8165783" y="521339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Χαρακτηριστικά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8165783" y="5703808"/>
            <a:ext cx="567094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Η παράθεση μπορεί να αναλυθεί σε δευτερεύουσα αναφορική πρόταση. Η παράθεση είναι έννοια ευρύτερη, γενικότερη από αυτήν την οποία προσδιορίζει.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844641"/>
            <a:ext cx="644175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Παράδειγμα Παράθεσης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620351" y="4148733"/>
            <a:ext cx="721625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Ἀρχίδαμος ὁ βασιλεὺς αὐτῶν ἔλεξε τοιάδε.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80190" y="3893582"/>
            <a:ext cx="30480" cy="873204"/>
          </a:xfrm>
          <a:prstGeom prst="rect">
            <a:avLst/>
          </a:prstGeom>
          <a:solidFill>
            <a:srgbClr val="1B54DA"/>
          </a:solidFill>
          <a:ln/>
        </p:spPr>
      </p:sp>
      <p:sp>
        <p:nvSpPr>
          <p:cNvPr id="6" name="Text 3"/>
          <p:cNvSpPr/>
          <p:nvPr/>
        </p:nvSpPr>
        <p:spPr>
          <a:xfrm>
            <a:off x="6280190" y="5021937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Σε αυτό το παράδειγμα, "ὁ βασιλεὺς" είναι παράθεση στο "Ἀρχίδαμος".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65115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Τι Προσδιορίζει η Παράθεση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66402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85123" y="3749040"/>
            <a:ext cx="127635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366402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Ουσιαστικά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30906" y="4154448"/>
            <a:ext cx="292774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Δήμητρος καὶ Περσεφόνης, τῆς θυγατρός, λαμπρὸν ἱερὸν ἐν Ἐλευσῖνι ἦν.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4685467" y="366402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841081" y="3749040"/>
            <a:ext cx="199072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5422583" y="366402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Αντωνυμίες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5422583" y="4154448"/>
            <a:ext cx="29277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Ἔχομεν ἡμεῖς οἱ Πέρσαι ὅπλα.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793790" y="572512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948690" y="5810131"/>
            <a:ext cx="200382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530906" y="5725120"/>
            <a:ext cx="293072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Ολόκληρες προτάσεις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530906" y="6215539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Καὶ τὸ λεγόμενον, τὰ καλὰ τῷ ὄντι χαλεπά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8880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Επεξήγηση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1937742"/>
            <a:ext cx="3664863" cy="2773799"/>
          </a:xfrm>
          <a:prstGeom prst="roundRect">
            <a:avLst>
              <a:gd name="adj" fmla="val 3435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28224" y="217217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Ορισμός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8224" y="2662595"/>
            <a:ext cx="319599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Ονομάζεται ο ομοιόπτωτος προσδιορισμός που διασαφηνίζει την αόριστη και γενική έννοια του όρου τον οποίο προσδιορίζει.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467" y="1937742"/>
            <a:ext cx="3664863" cy="2773799"/>
          </a:xfrm>
          <a:prstGeom prst="roundRect">
            <a:avLst>
              <a:gd name="adj" fmla="val 3435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919901" y="217217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Χαρακτηριστικά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19901" y="2662595"/>
            <a:ext cx="319599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 όρος αυτός μπορεί να είναι ουσιαστικό ή άλλη λέξη, όπως αντωνυμία ή επίρρημα, κυρίως το ὧδε ή το οὕτω.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4938355"/>
            <a:ext cx="3664863" cy="2402324"/>
          </a:xfrm>
          <a:prstGeom prst="roundRect">
            <a:avLst>
              <a:gd name="adj" fmla="val 3966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28224" y="517278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Μετάφραση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28224" y="5663208"/>
            <a:ext cx="319599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Στη μετάφραση η επεξήγηση μπορεί να αποδοθεί με το «δηλαδή».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4685467" y="4938355"/>
            <a:ext cx="3664863" cy="2402324"/>
          </a:xfrm>
          <a:prstGeom prst="roundRect">
            <a:avLst>
              <a:gd name="adj" fmla="val 3966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4919901" y="5172789"/>
            <a:ext cx="319599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Σχέση με προσδιοριζόμενο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4919901" y="6017538"/>
            <a:ext cx="319599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Η επεξήγηση είναι έννοια μερικότερη από αυτήν την οποία προσδιορίζει.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272201"/>
            <a:ext cx="725531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Παραδείγματα Επεξήγησης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557629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85123" y="5661303"/>
            <a:ext cx="127635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557629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Με ουσιαστικό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30906" y="6066711"/>
            <a:ext cx="345924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Ὁ βασιλεὺς Παυσανίας ἐπορεύετο εἰς τὴν Bοιωτίαν.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16962" y="557629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5372576" y="5661303"/>
            <a:ext cx="199072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5954078" y="557629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Με απαρέμφατο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5954078" y="6066711"/>
            <a:ext cx="345924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Εἷς οἰωνὸς ἄριστος, ἀμύνεσθαι περὶ πάτρης.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9640133" y="557629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9795034" y="5661303"/>
            <a:ext cx="200382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0377249" y="557629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Με πρόταση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0377249" y="6066711"/>
            <a:ext cx="345924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Τοῦτο θεωρεῖτε, εἰ τἀληθῆ λέγω.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16499"/>
            <a:ext cx="724316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Επιθετικός Προσδιορισμός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348" y="2678906"/>
            <a:ext cx="2152055" cy="130694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001214" y="3267551"/>
            <a:ext cx="106323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5357217" y="290572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Ορισμός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5357217" y="3396139"/>
            <a:ext cx="4451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Αποδίδει μόνιμη ιδιότητα στο ουσιαστικό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187077" y="3998952"/>
            <a:ext cx="8592860" cy="15240"/>
          </a:xfrm>
          <a:prstGeom prst="roundRect">
            <a:avLst>
              <a:gd name="adj" fmla="val 625116"/>
            </a:avLst>
          </a:prstGeom>
          <a:solidFill>
            <a:srgbClr val="B8C3DF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2381" y="4042529"/>
            <a:ext cx="4304109" cy="1306949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971449" y="4469249"/>
            <a:ext cx="165854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6433304" y="4269343"/>
            <a:ext cx="24062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Συμφωνία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6433304" y="4759762"/>
            <a:ext cx="24062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Γένος, αριθμός, πτώση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6263164" y="5362575"/>
            <a:ext cx="7516773" cy="15240"/>
          </a:xfrm>
          <a:prstGeom prst="roundRect">
            <a:avLst>
              <a:gd name="adj" fmla="val 625116"/>
            </a:avLst>
          </a:prstGeom>
          <a:solidFill>
            <a:srgbClr val="B8C3DF"/>
          </a:solidFill>
          <a:ln/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294" y="5406152"/>
            <a:ext cx="6456164" cy="1306949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3970853" y="5832872"/>
            <a:ext cx="166926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3</a:t>
            </a:r>
            <a:endParaRPr lang="en-US" sz="2200" dirty="0"/>
          </a:p>
        </p:txBody>
      </p:sp>
      <p:sp>
        <p:nvSpPr>
          <p:cNvPr id="15" name="Text 10"/>
          <p:cNvSpPr/>
          <p:nvPr/>
        </p:nvSpPr>
        <p:spPr>
          <a:xfrm>
            <a:off x="7509272" y="56329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Παράδειγμα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7509272" y="6123384"/>
            <a:ext cx="322040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Πλεῖστοι καὶ μέγιστοι ποταμοὶ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451390" y="1421487"/>
            <a:ext cx="885360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Είδη Επιθετικών Προσδιορισμών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1390" y="2470428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451390" y="32642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Αντωνυμία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4451390" y="3754636"/>
            <a:ext cx="452247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Οἱ στρατιῶται οἱ ὑμέτεροι ἄνδρες ἐγένοντο ἀγαθοί.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4021" y="2470428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9314021" y="32642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Αριθμητικό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9314021" y="3754636"/>
            <a:ext cx="45225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Οἱ ἐννέα ἄρχοντες κληροῦσι τοὺς δικαστάς.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1390" y="5160883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4451390" y="595467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Μετοχή επιθετική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4451390" y="6445091"/>
            <a:ext cx="452247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Οἱ χειροτονούμενοι στρατηγοὶ δέκα ἦσαν.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4021" y="5160883"/>
            <a:ext cx="566976" cy="566976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9314021" y="595467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Ουσιαστικό</a:t>
            </a:r>
            <a:endParaRPr lang="en-US" sz="2200" dirty="0"/>
          </a:p>
        </p:txBody>
      </p:sp>
      <p:sp>
        <p:nvSpPr>
          <p:cNvPr id="15" name="Text 8"/>
          <p:cNvSpPr/>
          <p:nvPr/>
        </p:nvSpPr>
        <p:spPr>
          <a:xfrm>
            <a:off x="9314021" y="6445091"/>
            <a:ext cx="45225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ἄνδρες Ἀθηναῖοι, ἄνδρες στρατηγοί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544</Words>
  <Application>Microsoft Office PowerPoint</Application>
  <PresentationFormat>Προσαρμογή</PresentationFormat>
  <Paragraphs>116</Paragraphs>
  <Slides>13</Slides>
  <Notes>13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13</vt:i4>
      </vt:variant>
    </vt:vector>
  </HeadingPairs>
  <TitlesOfParts>
    <vt:vector size="19" baseType="lpstr">
      <vt:lpstr>Arial</vt:lpstr>
      <vt:lpstr>Calibri</vt:lpstr>
      <vt:lpstr>Nobile Bold</vt:lpstr>
      <vt:lpstr>Alexandria</vt:lpstr>
      <vt:lpstr>Nobile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Vasilis Varsamopoulos</cp:lastModifiedBy>
  <cp:revision>2</cp:revision>
  <dcterms:created xsi:type="dcterms:W3CDTF">2025-01-23T16:43:45Z</dcterms:created>
  <dcterms:modified xsi:type="dcterms:W3CDTF">2025-01-23T17:22:53Z</dcterms:modified>
</cp:coreProperties>
</file>