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BC5F93-16C1-4ECA-B03E-D91FBB284982}" type="datetimeFigureOut">
              <a:rPr lang="el-GR" smtClean="0"/>
              <a:pPr/>
              <a:t>15/5/2020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E1AAF0F-65CB-4086-828E-1E8C255A2E9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8072494" cy="3000396"/>
          </a:xfrm>
        </p:spPr>
        <p:txBody>
          <a:bodyPr>
            <a:normAutofit/>
          </a:bodyPr>
          <a:lstStyle/>
          <a:p>
            <a:r>
              <a:rPr lang="el-GR" dirty="0" smtClean="0"/>
              <a:t>7.3. Πρόσθεση ρητών αριθμών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571480"/>
            <a:ext cx="77867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	</a:t>
            </a:r>
            <a:endParaRPr kumimoji="0" lang="el-G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15 - Θέση περιεχομένου"/>
          <p:cNvSpPr>
            <a:spLocks noGrp="1"/>
          </p:cNvSpPr>
          <p:nvPr>
            <p:ph idx="1"/>
          </p:nvPr>
        </p:nvSpPr>
        <p:spPr>
          <a:xfrm>
            <a:off x="571472" y="1142984"/>
            <a:ext cx="8183880" cy="5143536"/>
          </a:xfrm>
        </p:spPr>
        <p:txBody>
          <a:bodyPr>
            <a:normAutofit/>
          </a:bodyPr>
          <a:lstStyle/>
          <a:p>
            <a:r>
              <a:rPr lang="el-GR" sz="2600" dirty="0" smtClean="0"/>
              <a:t>Για να </a:t>
            </a:r>
            <a:r>
              <a:rPr lang="el-GR" sz="2600" b="1" dirty="0" smtClean="0"/>
              <a:t>προσθέσουμε </a:t>
            </a:r>
            <a:r>
              <a:rPr lang="el-GR" sz="2600" b="1" dirty="0" err="1" smtClean="0"/>
              <a:t>ομόσημους</a:t>
            </a:r>
            <a:r>
              <a:rPr lang="el-GR" sz="2600" b="1" dirty="0" smtClean="0"/>
              <a:t> ρητούς </a:t>
            </a:r>
            <a:r>
              <a:rPr lang="el-GR" sz="2600" dirty="0" smtClean="0"/>
              <a:t>αριθμούς ( αριθμούς με το ίδιο πρόσημο), </a:t>
            </a:r>
            <a:r>
              <a:rPr lang="el-GR" sz="2600" b="1" dirty="0" smtClean="0"/>
              <a:t>προσθέτουμε</a:t>
            </a:r>
            <a:r>
              <a:rPr lang="el-GR" sz="2600" dirty="0" smtClean="0"/>
              <a:t> τις απόλυτες τιμές τους και στο άθροισμα βάζουμε το πρόσημό τους. (Το πρόσημο που έχουν όλοι</a:t>
            </a:r>
            <a:r>
              <a:rPr lang="el-GR" sz="2600" dirty="0" smtClean="0"/>
              <a:t>)</a:t>
            </a:r>
            <a:endParaRPr lang="en-US" sz="2600" dirty="0" smtClean="0"/>
          </a:p>
          <a:p>
            <a:pPr>
              <a:buNone/>
            </a:pPr>
            <a:endParaRPr lang="el-GR" sz="2000" dirty="0" smtClean="0"/>
          </a:p>
          <a:p>
            <a:pPr algn="ctr">
              <a:buNone/>
            </a:pPr>
            <a:r>
              <a:rPr lang="el-GR" dirty="0" smtClean="0"/>
              <a:t>(+8) + (+6) = + 14</a:t>
            </a:r>
          </a:p>
          <a:p>
            <a:pPr algn="ctr">
              <a:buNone/>
            </a:pPr>
            <a:r>
              <a:rPr lang="el-GR" b="1" dirty="0" smtClean="0"/>
              <a:t>(+2)+(+4)+(+1) =+7</a:t>
            </a:r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r>
              <a:rPr lang="el-GR" dirty="0" smtClean="0"/>
              <a:t>(- 7) + (-3) = </a:t>
            </a:r>
            <a:r>
              <a:rPr lang="el-GR" b="1" dirty="0" smtClean="0"/>
              <a:t>-10</a:t>
            </a:r>
          </a:p>
          <a:p>
            <a:pPr algn="ctr">
              <a:buNone/>
            </a:pPr>
            <a:r>
              <a:rPr lang="el-GR" b="1" dirty="0" smtClean="0"/>
              <a:t>(-7)+(-2)+(-1)=-10</a:t>
            </a:r>
            <a:endParaRPr lang="el-GR" b="1" dirty="0"/>
          </a:p>
        </p:txBody>
      </p:sp>
      <p:sp>
        <p:nvSpPr>
          <p:cNvPr id="17" name="16 - TextBox"/>
          <p:cNvSpPr txBox="1"/>
          <p:nvPr/>
        </p:nvSpPr>
        <p:spPr>
          <a:xfrm>
            <a:off x="1214414" y="428604"/>
            <a:ext cx="7106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Πρόσθεση </a:t>
            </a:r>
            <a:r>
              <a:rPr lang="el-GR" sz="3200" b="1" dirty="0" err="1" smtClean="0">
                <a:solidFill>
                  <a:schemeClr val="accent1">
                    <a:lumMod val="75000"/>
                  </a:schemeClr>
                </a:solidFill>
              </a:rPr>
              <a:t>ομόσημων</a:t>
            </a:r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 αριθμών</a:t>
            </a:r>
            <a:endParaRPr lang="el-G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285860"/>
            <a:ext cx="8183880" cy="4684598"/>
          </a:xfrm>
        </p:spPr>
        <p:txBody>
          <a:bodyPr/>
          <a:lstStyle/>
          <a:p>
            <a:r>
              <a:rPr lang="el-GR" dirty="0" smtClean="0"/>
              <a:t>Για να </a:t>
            </a:r>
            <a:r>
              <a:rPr lang="el-GR" b="1" dirty="0" smtClean="0"/>
              <a:t>προσθέσουμε δύο </a:t>
            </a:r>
            <a:r>
              <a:rPr lang="el-GR" b="1" dirty="0" err="1" smtClean="0"/>
              <a:t>ετερόσημους</a:t>
            </a:r>
            <a:r>
              <a:rPr lang="el-GR" b="1" dirty="0" smtClean="0"/>
              <a:t> ρητούς </a:t>
            </a:r>
            <a:r>
              <a:rPr lang="el-GR" dirty="0" smtClean="0"/>
              <a:t>αριθμούς, </a:t>
            </a:r>
            <a:r>
              <a:rPr lang="el-GR" b="1" dirty="0" smtClean="0"/>
              <a:t>αφαιρούμε</a:t>
            </a:r>
            <a:r>
              <a:rPr lang="el-GR" dirty="0" smtClean="0"/>
              <a:t> από τη μεγαλύτερη τη μικρότερη απόλυτη τιμή και στη διαφορά βάζουμε το πρόσημο του ρητού με τη μεγαλύτερη απόλυτη τιμή. 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l-GR" b="1" dirty="0" smtClean="0"/>
              <a:t>(+8) </a:t>
            </a:r>
            <a:r>
              <a:rPr lang="el-GR" dirty="0" smtClean="0"/>
              <a:t>+ (-6) =+2</a:t>
            </a:r>
          </a:p>
          <a:p>
            <a:pPr algn="ctr">
              <a:buNone/>
            </a:pPr>
            <a:endParaRPr lang="el-GR" b="1" dirty="0" smtClean="0"/>
          </a:p>
          <a:p>
            <a:pPr algn="ctr">
              <a:buNone/>
            </a:pPr>
            <a:r>
              <a:rPr lang="el-GR" b="1" dirty="0" smtClean="0"/>
              <a:t>(-10) </a:t>
            </a:r>
            <a:r>
              <a:rPr lang="el-GR" dirty="0" smtClean="0"/>
              <a:t>+(+6)= - 4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928662" y="428604"/>
            <a:ext cx="75151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Πρόσθεση ετερόσημων αριθμών</a:t>
            </a:r>
            <a:endParaRPr lang="el-G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6429388" y="3643314"/>
            <a:ext cx="228601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dirty="0" smtClean="0"/>
              <a:t>Μεγαλύτερη απόλυτη τιμή </a:t>
            </a:r>
          </a:p>
          <a:p>
            <a:r>
              <a:rPr lang="el-GR" dirty="0" smtClean="0"/>
              <a:t>|+8| =8        </a:t>
            </a:r>
          </a:p>
          <a:p>
            <a:r>
              <a:rPr lang="el-GR" dirty="0" smtClean="0"/>
              <a:t>|-6| = 6 </a:t>
            </a:r>
            <a:endParaRPr lang="el-GR" dirty="0"/>
          </a:p>
        </p:txBody>
      </p:sp>
      <p:sp>
        <p:nvSpPr>
          <p:cNvPr id="12" name="11 - Δεξιό άγκιστρο"/>
          <p:cNvSpPr/>
          <p:nvPr/>
        </p:nvSpPr>
        <p:spPr>
          <a:xfrm>
            <a:off x="7572396" y="4286256"/>
            <a:ext cx="285752" cy="500066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12 - TextBox"/>
          <p:cNvSpPr txBox="1"/>
          <p:nvPr/>
        </p:nvSpPr>
        <p:spPr>
          <a:xfrm>
            <a:off x="8001024" y="4286256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8&gt;6</a:t>
            </a:r>
            <a:endParaRPr lang="el-GR" dirty="0"/>
          </a:p>
        </p:txBody>
      </p:sp>
      <p:sp>
        <p:nvSpPr>
          <p:cNvPr id="14" name="13 - TextBox"/>
          <p:cNvSpPr txBox="1"/>
          <p:nvPr/>
        </p:nvSpPr>
        <p:spPr>
          <a:xfrm>
            <a:off x="500034" y="4857760"/>
            <a:ext cx="228601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dirty="0" smtClean="0"/>
              <a:t>Μεγαλύτερη απόλυτη τιμή </a:t>
            </a:r>
          </a:p>
          <a:p>
            <a:r>
              <a:rPr lang="el-GR" dirty="0" smtClean="0"/>
              <a:t>|-10| =10        </a:t>
            </a:r>
          </a:p>
          <a:p>
            <a:r>
              <a:rPr lang="el-GR" dirty="0" smtClean="0"/>
              <a:t>|+6| = 6 </a:t>
            </a:r>
            <a:endParaRPr lang="el-GR" dirty="0"/>
          </a:p>
        </p:txBody>
      </p:sp>
      <p:sp>
        <p:nvSpPr>
          <p:cNvPr id="15" name="14 - Δεξιό άγκιστρο"/>
          <p:cNvSpPr/>
          <p:nvPr/>
        </p:nvSpPr>
        <p:spPr>
          <a:xfrm>
            <a:off x="1785918" y="5500702"/>
            <a:ext cx="285752" cy="500066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15 - TextBox"/>
          <p:cNvSpPr txBox="1"/>
          <p:nvPr/>
        </p:nvSpPr>
        <p:spPr>
          <a:xfrm>
            <a:off x="2071670" y="5500702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10&gt;6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000108"/>
            <a:ext cx="8501122" cy="5072098"/>
          </a:xfrm>
        </p:spPr>
        <p:txBody>
          <a:bodyPr>
            <a:normAutofit/>
          </a:bodyPr>
          <a:lstStyle/>
          <a:p>
            <a:r>
              <a:rPr lang="el-GR" sz="2400" b="1" dirty="0" err="1" smtClean="0"/>
              <a:t>Αντιμεταθετική</a:t>
            </a:r>
            <a:r>
              <a:rPr lang="el-GR" sz="2400" b="1" dirty="0" smtClean="0"/>
              <a:t> ιδιότητα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(Μπορούμε να αλλάζουμε τη σειρά των δύο προσθετέων ενός αθροίσματος)</a:t>
            </a:r>
            <a:br>
              <a:rPr lang="el-GR" sz="2400" dirty="0" smtClean="0"/>
            </a:br>
            <a:endParaRPr lang="el-GR" sz="2400" dirty="0" smtClean="0"/>
          </a:p>
          <a:p>
            <a:pPr algn="ctr">
              <a:buNone/>
            </a:pPr>
            <a:r>
              <a:rPr lang="el-GR" sz="2400" b="1" dirty="0" smtClean="0"/>
              <a:t>α + β = </a:t>
            </a:r>
            <a:r>
              <a:rPr lang="el-GR" sz="2400" b="1" dirty="0" err="1" smtClean="0"/>
              <a:t>β+α</a:t>
            </a:r>
            <a:endParaRPr lang="el-GR" sz="2400" b="1" dirty="0" smtClean="0"/>
          </a:p>
          <a:p>
            <a:pPr algn="ctr">
              <a:buNone/>
            </a:pPr>
            <a:endParaRPr lang="el-GR" sz="2400" dirty="0" smtClean="0"/>
          </a:p>
          <a:p>
            <a:pPr algn="ctr">
              <a:buNone/>
            </a:pPr>
            <a:endParaRPr lang="el-GR" sz="2400" dirty="0" smtClean="0"/>
          </a:p>
          <a:p>
            <a:pPr algn="ctr">
              <a:buNone/>
            </a:pPr>
            <a:r>
              <a:rPr lang="el-GR" sz="2400" dirty="0" smtClean="0"/>
              <a:t>(+7) + (-6) =+1</a:t>
            </a:r>
          </a:p>
          <a:p>
            <a:pPr algn="ctr">
              <a:buNone/>
            </a:pPr>
            <a:endParaRPr lang="el-GR" sz="2400" dirty="0" smtClean="0"/>
          </a:p>
          <a:p>
            <a:pPr algn="ctr">
              <a:buNone/>
            </a:pPr>
            <a:r>
              <a:rPr lang="el-GR" sz="2400" dirty="0" smtClean="0"/>
              <a:t>(-6) + (+7) =+1</a:t>
            </a:r>
          </a:p>
          <a:p>
            <a:pPr algn="ctr">
              <a:buNone/>
            </a:pPr>
            <a:endParaRPr lang="el-GR" sz="2400" dirty="0" smtClean="0"/>
          </a:p>
          <a:p>
            <a:pPr algn="ctr">
              <a:buNone/>
            </a:pPr>
            <a:endParaRPr lang="el-GR" sz="2400" dirty="0"/>
          </a:p>
        </p:txBody>
      </p:sp>
      <p:sp>
        <p:nvSpPr>
          <p:cNvPr id="4" name="3 - TextBox"/>
          <p:cNvSpPr txBox="1"/>
          <p:nvPr/>
        </p:nvSpPr>
        <p:spPr>
          <a:xfrm>
            <a:off x="1643042" y="357166"/>
            <a:ext cx="6143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Ιδιότητες της πρόσθεσης</a:t>
            </a:r>
            <a:endParaRPr lang="el-G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500174"/>
            <a:ext cx="8183880" cy="4827474"/>
          </a:xfrm>
        </p:spPr>
        <p:txBody>
          <a:bodyPr>
            <a:normAutofit/>
          </a:bodyPr>
          <a:lstStyle/>
          <a:p>
            <a:r>
              <a:rPr lang="el-GR" b="1" dirty="0" err="1" smtClean="0"/>
              <a:t>Προσεταιριστική</a:t>
            </a:r>
            <a:r>
              <a:rPr lang="el-GR" b="1" dirty="0" smtClean="0"/>
              <a:t> ιδιότητα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l-GR" dirty="0" smtClean="0"/>
              <a:t>α+(</a:t>
            </a:r>
            <a:r>
              <a:rPr lang="el-GR" dirty="0" err="1" smtClean="0"/>
              <a:t>β+γ</a:t>
            </a:r>
            <a:r>
              <a:rPr lang="el-GR" dirty="0" smtClean="0"/>
              <a:t>) = (</a:t>
            </a:r>
            <a:r>
              <a:rPr lang="el-GR" dirty="0" err="1" smtClean="0"/>
              <a:t>α+β</a:t>
            </a:r>
            <a:r>
              <a:rPr lang="el-GR" dirty="0" smtClean="0"/>
              <a:t>)+γ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1643042" y="357166"/>
            <a:ext cx="6143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1">
                    <a:lumMod val="75000"/>
                  </a:schemeClr>
                </a:solidFill>
              </a:rPr>
              <a:t>Ιδιότητες της πρόσθεσης</a:t>
            </a:r>
            <a:endParaRPr lang="el-GR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7410" name="Picture 2" descr="Εικόν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286256"/>
            <a:ext cx="7070405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840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Παραδείγματα: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857224" y="1428736"/>
            <a:ext cx="2286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1. (+4) + (+6) =  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857224" y="192880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2. (+5) + (+6) =  </a:t>
            </a:r>
            <a:endParaRPr lang="el-GR" dirty="0"/>
          </a:p>
        </p:txBody>
      </p:sp>
      <p:sp>
        <p:nvSpPr>
          <p:cNvPr id="6" name="5 - TextBox"/>
          <p:cNvSpPr txBox="1"/>
          <p:nvPr/>
        </p:nvSpPr>
        <p:spPr>
          <a:xfrm>
            <a:off x="857224" y="242886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3. (-3) + (-5) =  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857224" y="300037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4. (-10) + (-6) =  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857224" y="357187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5. (+4) + (-6) =  </a:t>
            </a:r>
            <a:endParaRPr lang="el-GR" dirty="0"/>
          </a:p>
        </p:txBody>
      </p:sp>
      <p:sp>
        <p:nvSpPr>
          <p:cNvPr id="9" name="8 - TextBox"/>
          <p:cNvSpPr txBox="1"/>
          <p:nvPr/>
        </p:nvSpPr>
        <p:spPr>
          <a:xfrm>
            <a:off x="857224" y="414338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6. (-5) + (+6) =  </a:t>
            </a:r>
            <a:endParaRPr lang="el-GR" dirty="0"/>
          </a:p>
        </p:txBody>
      </p:sp>
      <p:sp>
        <p:nvSpPr>
          <p:cNvPr id="10" name="9 - TextBox"/>
          <p:cNvSpPr txBox="1"/>
          <p:nvPr/>
        </p:nvSpPr>
        <p:spPr>
          <a:xfrm>
            <a:off x="857224" y="4714884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7. (+3) + (-2) =  </a:t>
            </a:r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857224" y="521495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8. (-10) + (-2) =  </a:t>
            </a:r>
            <a:endParaRPr lang="el-GR" dirty="0"/>
          </a:p>
        </p:txBody>
      </p:sp>
      <p:sp>
        <p:nvSpPr>
          <p:cNvPr id="12" name="11 - TextBox"/>
          <p:cNvSpPr txBox="1"/>
          <p:nvPr/>
        </p:nvSpPr>
        <p:spPr>
          <a:xfrm>
            <a:off x="3357554" y="1428736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+10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3357554" y="1928802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+11</a:t>
            </a:r>
            <a:endParaRPr lang="el-GR" dirty="0"/>
          </a:p>
        </p:txBody>
      </p:sp>
      <p:sp>
        <p:nvSpPr>
          <p:cNvPr id="14" name="13 - TextBox"/>
          <p:cNvSpPr txBox="1"/>
          <p:nvPr/>
        </p:nvSpPr>
        <p:spPr>
          <a:xfrm>
            <a:off x="3071802" y="242886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-8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3000364" y="300037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-16</a:t>
            </a:r>
            <a:endParaRPr lang="el-GR" dirty="0"/>
          </a:p>
        </p:txBody>
      </p:sp>
      <p:sp>
        <p:nvSpPr>
          <p:cNvPr id="17" name="16 - TextBox"/>
          <p:cNvSpPr txBox="1"/>
          <p:nvPr/>
        </p:nvSpPr>
        <p:spPr>
          <a:xfrm>
            <a:off x="2928926" y="3500438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-2</a:t>
            </a:r>
            <a:endParaRPr lang="el-GR" dirty="0"/>
          </a:p>
        </p:txBody>
      </p:sp>
      <p:sp>
        <p:nvSpPr>
          <p:cNvPr id="18" name="17 - TextBox"/>
          <p:cNvSpPr txBox="1"/>
          <p:nvPr/>
        </p:nvSpPr>
        <p:spPr>
          <a:xfrm>
            <a:off x="3000364" y="4071942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+1</a:t>
            </a:r>
            <a:endParaRPr lang="el-GR" dirty="0"/>
          </a:p>
        </p:txBody>
      </p:sp>
      <p:sp>
        <p:nvSpPr>
          <p:cNvPr id="19" name="18 - TextBox"/>
          <p:cNvSpPr txBox="1"/>
          <p:nvPr/>
        </p:nvSpPr>
        <p:spPr>
          <a:xfrm>
            <a:off x="3000364" y="4714884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+1</a:t>
            </a:r>
            <a:endParaRPr lang="el-GR" dirty="0"/>
          </a:p>
        </p:txBody>
      </p:sp>
      <p:sp>
        <p:nvSpPr>
          <p:cNvPr id="20" name="19 - TextBox"/>
          <p:cNvSpPr txBox="1"/>
          <p:nvPr/>
        </p:nvSpPr>
        <p:spPr>
          <a:xfrm>
            <a:off x="3000364" y="5143512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-12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718</TotalTime>
  <Words>273</Words>
  <Application>Microsoft Office PowerPoint</Application>
  <PresentationFormat>Προβολή στην οθόνη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Άποψη</vt:lpstr>
      <vt:lpstr>7.3. Πρόσθεση ρητών αριθμών</vt:lpstr>
      <vt:lpstr>Διαφάνεια 2</vt:lpstr>
      <vt:lpstr>Διαφάνεια 3</vt:lpstr>
      <vt:lpstr>Διαφάνεια 4</vt:lpstr>
      <vt:lpstr>Διαφάνεια 5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Α.7.2. Απόλυτη Τιμή Ρητού – Αντίθετοι ρητοί – Σύγκριση ρητών</dc:title>
  <dc:creator>Χρήστης των Windows</dc:creator>
  <cp:lastModifiedBy>Χρήστης των Windows</cp:lastModifiedBy>
  <cp:revision>13</cp:revision>
  <dcterms:created xsi:type="dcterms:W3CDTF">2020-03-21T09:51:55Z</dcterms:created>
  <dcterms:modified xsi:type="dcterms:W3CDTF">2020-05-15T19:51:08Z</dcterms:modified>
</cp:coreProperties>
</file>