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7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 smtClean="0"/>
              <a:t>Πωσ</a:t>
            </a:r>
            <a:r>
              <a:rPr lang="el-GR" dirty="0" smtClean="0"/>
              <a:t> </a:t>
            </a:r>
            <a:r>
              <a:rPr lang="el-GR" dirty="0" err="1" smtClean="0"/>
              <a:t>λυνουμε</a:t>
            </a:r>
            <a:r>
              <a:rPr lang="el-GR" dirty="0" smtClean="0"/>
              <a:t> </a:t>
            </a:r>
            <a:r>
              <a:rPr lang="el-GR" dirty="0" err="1" smtClean="0"/>
              <a:t>εξισωσεισ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l-GR" dirty="0" err="1" smtClean="0"/>
              <a:t>ανδρεσακησ</a:t>
            </a:r>
            <a:r>
              <a:rPr lang="el-GR" dirty="0" smtClean="0"/>
              <a:t> </a:t>
            </a:r>
            <a:r>
              <a:rPr lang="el-GR" dirty="0" err="1" smtClean="0"/>
              <a:t>δημητρησ</a:t>
            </a:r>
            <a:r>
              <a:rPr lang="el-GR" dirty="0" smtClean="0"/>
              <a:t> 2015</a:t>
            </a:r>
            <a:endParaRPr lang="el-GR" dirty="0"/>
          </a:p>
        </p:txBody>
      </p:sp>
      <p:sp>
        <p:nvSpPr>
          <p:cNvPr id="4" name="Τίτλος 1"/>
          <p:cNvSpPr txBox="1">
            <a:spLocks/>
          </p:cNvSpPr>
          <p:nvPr/>
        </p:nvSpPr>
        <p:spPr>
          <a:xfrm rot="19140000">
            <a:off x="529856" y="1317789"/>
            <a:ext cx="5648623" cy="1204306"/>
          </a:xfrm>
          <a:prstGeom prst="rect">
            <a:avLst/>
          </a:prstGeom>
        </p:spPr>
        <p:txBody>
          <a:bodyPr vert="horz" lIns="91440" tIns="45720" rIns="91440" bIns="9144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 smtClean="0">
                <a:solidFill>
                  <a:srgbClr val="00B050"/>
                </a:solidFill>
              </a:rPr>
              <a:t>Β </a:t>
            </a:r>
            <a:r>
              <a:rPr lang="el-GR" dirty="0" err="1" smtClean="0">
                <a:solidFill>
                  <a:srgbClr val="00B050"/>
                </a:solidFill>
              </a:rPr>
              <a:t>γυμνασιου</a:t>
            </a:r>
            <a:endParaRPr lang="el-GR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 rot="3099377">
                <a:off x="5589758" y="2665577"/>
                <a:ext cx="3170073" cy="707886"/>
              </a:xfrm>
              <a:prstGeom prst="rect">
                <a:avLst/>
              </a:prstGeom>
              <a:noFill/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 prstMaterial="matte"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40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0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𝑥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=0  </m:t>
                      </m:r>
                    </m:oMath>
                  </m:oMathPara>
                </a14:m>
                <a:endParaRPr lang="el-GR" sz="4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99377">
                <a:off x="5589758" y="2665577"/>
                <a:ext cx="3170073" cy="7078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 rot="3002030">
                <a:off x="-881622" y="4727682"/>
                <a:ext cx="503463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40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r>
                        <a:rPr lang="el-GR" sz="4000" b="0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2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𝑥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+5=3(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𝑥</m:t>
                      </m:r>
                      <m:r>
                        <a:rPr lang="el-GR" sz="4000" b="0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+1)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l-GR" sz="4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02030">
                <a:off x="-881622" y="4727682"/>
                <a:ext cx="5034633" cy="7078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 rot="19288485">
                <a:off x="2722431" y="3789039"/>
                <a:ext cx="3312368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4000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r>
                        <a:rPr lang="el-GR" sz="4000" b="0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3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𝑥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+8=19 </m:t>
                      </m:r>
                    </m:oMath>
                  </m:oMathPara>
                </a14:m>
                <a:endParaRPr lang="el-GR" sz="4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288485">
                <a:off x="2722431" y="3789039"/>
                <a:ext cx="3312368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Ορθογώνιο 7"/>
              <p:cNvSpPr/>
              <p:nvPr/>
            </p:nvSpPr>
            <p:spPr>
              <a:xfrm>
                <a:off x="5220072" y="5090743"/>
                <a:ext cx="3658437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𝑥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+2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3200" i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2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𝑥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+9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l-GR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5090743"/>
                <a:ext cx="3658437" cy="1027525"/>
              </a:xfrm>
              <a:prstGeom prst="rect">
                <a:avLst/>
              </a:prstGeom>
              <a:blipFill rotWithShape="1">
                <a:blip r:embed="rId5"/>
                <a:stretch>
                  <a:fillRect b="-118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38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 </a:t>
            </a:r>
            <a:r>
              <a:rPr lang="el-G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βηματα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για την </a:t>
            </a:r>
            <a:r>
              <a:rPr lang="el-G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λυση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μιασ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εξισωσησ</a:t>
            </a:r>
            <a:endParaRPr lang="el-G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1537" y="4226124"/>
            <a:ext cx="4530407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Ξεχωρίζουμε γνωστούς όρους από άγνωστους</a:t>
            </a: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2525249" y="4879176"/>
            <a:ext cx="323197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Κάνουμε αναγωγή ομοίων όρων</a:t>
            </a:r>
            <a:endParaRPr lang="el-GR" dirty="0"/>
          </a:p>
        </p:txBody>
      </p:sp>
      <p:sp>
        <p:nvSpPr>
          <p:cNvPr id="6" name="TextBox 5"/>
          <p:cNvSpPr txBox="1"/>
          <p:nvPr/>
        </p:nvSpPr>
        <p:spPr>
          <a:xfrm>
            <a:off x="2551537" y="5643294"/>
            <a:ext cx="430919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Διαιρούμε με τον συντελεστή του αγνώστου</a:t>
            </a:r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>
            <a:off x="2525249" y="3258175"/>
            <a:ext cx="3919663" cy="6463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Κάνουμε τις επιμεριστικές ιδιότητες και</a:t>
            </a:r>
          </a:p>
          <a:p>
            <a:r>
              <a:rPr lang="el-GR" dirty="0" smtClean="0"/>
              <a:t>βγάζουμε τις παρενθέσεις</a:t>
            </a:r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2511477" y="1829923"/>
            <a:ext cx="3914854" cy="6463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Πολλαπλασιάζω κάθε όρο της εξίσωσης</a:t>
            </a:r>
          </a:p>
          <a:p>
            <a:r>
              <a:rPr lang="el-GR" dirty="0" smtClean="0"/>
              <a:t>Με το ΕΚΠ</a:t>
            </a:r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2525249" y="1324212"/>
            <a:ext cx="3171061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Βρίσκουμε ΕΚΠ παρονομαστών</a:t>
            </a:r>
            <a:endParaRPr lang="el-GR" dirty="0"/>
          </a:p>
        </p:txBody>
      </p:sp>
      <p:sp>
        <p:nvSpPr>
          <p:cNvPr id="10" name="TextBox 9"/>
          <p:cNvSpPr txBox="1"/>
          <p:nvPr/>
        </p:nvSpPr>
        <p:spPr>
          <a:xfrm>
            <a:off x="2525249" y="2673652"/>
            <a:ext cx="4503156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Απλοποιούμε και ξαναγράφουμε την εξίσωση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911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87345" y="298734"/>
            <a:ext cx="7520940" cy="5486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l-GR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Ασκηση</a:t>
            </a:r>
            <a:r>
              <a:rPr lang="el-GR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l-GR" sz="1800" dirty="0" err="1" smtClean="0">
                <a:solidFill>
                  <a:srgbClr val="FF0000"/>
                </a:solidFill>
              </a:rPr>
              <a:t>παραδειγμα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err="1" smtClean="0">
                <a:solidFill>
                  <a:srgbClr val="FF0000"/>
                </a:solidFill>
              </a:rPr>
              <a:t>απλο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err="1" smtClean="0">
                <a:solidFill>
                  <a:srgbClr val="FF0000"/>
                </a:solidFill>
              </a:rPr>
              <a:t>χωρισ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err="1" smtClean="0">
                <a:solidFill>
                  <a:srgbClr val="FF0000"/>
                </a:solidFill>
              </a:rPr>
              <a:t>κλασματα</a:t>
            </a:r>
            <a:r>
              <a:rPr lang="el-GR" sz="1800" dirty="0" smtClean="0">
                <a:solidFill>
                  <a:srgbClr val="FF0000"/>
                </a:solidFill>
              </a:rPr>
              <a:t> και </a:t>
            </a:r>
            <a:r>
              <a:rPr lang="el-GR" sz="1800" dirty="0" err="1" smtClean="0">
                <a:solidFill>
                  <a:srgbClr val="FF0000"/>
                </a:solidFill>
              </a:rPr>
              <a:t>παρενθεσεισ</a:t>
            </a:r>
            <a:r>
              <a:rPr lang="el-GR" sz="1800" dirty="0" smtClean="0">
                <a:solidFill>
                  <a:srgbClr val="FF0000"/>
                </a:solidFill>
              </a:rPr>
              <a:t>)</a:t>
            </a:r>
            <a:endParaRPr lang="el-GR" sz="1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778197" y="1043444"/>
                <a:ext cx="3872727" cy="36933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l-GR" dirty="0" smtClean="0"/>
                  <a:t>Να λυθεί η εξίσωση :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+1=9+3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l-GR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197" y="1043444"/>
                <a:ext cx="3872727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351804" y="3019822"/>
                <a:ext cx="9884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=8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1804" y="3019822"/>
                <a:ext cx="988411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971600" y="2319576"/>
            <a:ext cx="4530407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Ξεχωρίζουμε γνωστούς όρους από άγνωστους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866081" y="2319576"/>
                <a:ext cx="20741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  −3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=9 −1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6081" y="2319576"/>
                <a:ext cx="207415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992158" y="3019822"/>
            <a:ext cx="323197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Κάνουμε αναγωγή ομοίων όρων</a:t>
            </a:r>
            <a:endParaRPr lang="el-GR" dirty="0"/>
          </a:p>
        </p:txBody>
      </p:sp>
      <p:sp>
        <p:nvSpPr>
          <p:cNvPr id="11" name="TextBox 10"/>
          <p:cNvSpPr txBox="1"/>
          <p:nvPr/>
        </p:nvSpPr>
        <p:spPr>
          <a:xfrm>
            <a:off x="971600" y="3771438"/>
            <a:ext cx="430919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Διαιρούμε με τον συντελεστή του αγνώστου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358280" y="3650636"/>
                <a:ext cx="981935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l-GR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l-GR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8280" y="3650636"/>
                <a:ext cx="981935" cy="61093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408954" y="4635534"/>
                <a:ext cx="904991" cy="36933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=4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8954" y="4635534"/>
                <a:ext cx="90499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824370" y="1700808"/>
                <a:ext cx="19715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  +1=9+3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4370" y="1700808"/>
                <a:ext cx="197156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024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10" grpId="0" animBg="1"/>
      <p:bldP spid="11" grpId="0" animBg="1"/>
      <p:bldP spid="12" grpId="0"/>
      <p:bldP spid="13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87345" y="298734"/>
            <a:ext cx="7520940" cy="5486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l-GR" sz="1800" dirty="0" err="1" smtClean="0">
                <a:solidFill>
                  <a:srgbClr val="FF0000"/>
                </a:solidFill>
              </a:rPr>
              <a:t>Ασκηση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2 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l-GR" sz="1800" dirty="0" err="1" smtClean="0">
                <a:solidFill>
                  <a:srgbClr val="FF0000"/>
                </a:solidFill>
              </a:rPr>
              <a:t>παραδειγμα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>
                <a:solidFill>
                  <a:srgbClr val="FF0000"/>
                </a:solidFill>
              </a:rPr>
              <a:t>me</a:t>
            </a:r>
            <a:r>
              <a:rPr lang="el-GR" sz="1800" dirty="0">
                <a:solidFill>
                  <a:srgbClr val="FF0000"/>
                </a:solidFill>
              </a:rPr>
              <a:t> </a:t>
            </a:r>
            <a:r>
              <a:rPr lang="el-GR" sz="1800" dirty="0" err="1">
                <a:solidFill>
                  <a:srgbClr val="FF0000"/>
                </a:solidFill>
              </a:rPr>
              <a:t>παρενθεσεισ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err="1" smtClean="0">
                <a:solidFill>
                  <a:srgbClr val="FF0000"/>
                </a:solidFill>
              </a:rPr>
              <a:t>χωρισ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err="1" smtClean="0">
                <a:solidFill>
                  <a:srgbClr val="FF0000"/>
                </a:solidFill>
              </a:rPr>
              <a:t>κλασματα</a:t>
            </a:r>
            <a:r>
              <a:rPr lang="el-GR" sz="1800" dirty="0" smtClean="0">
                <a:solidFill>
                  <a:srgbClr val="FF0000"/>
                </a:solidFill>
              </a:rPr>
              <a:t>)</a:t>
            </a:r>
            <a:endParaRPr lang="el-GR" sz="1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778197" y="1043444"/>
                <a:ext cx="4987647" cy="36933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l-GR" dirty="0" smtClean="0"/>
                  <a:t>Να λυθεί η εξίσωση :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2 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+3=9−(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−2)</m:t>
                    </m:r>
                  </m:oMath>
                </a14:m>
                <a:endParaRPr lang="el-GR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197" y="1043444"/>
                <a:ext cx="4987647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566941" y="3765917"/>
                <a:ext cx="9884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3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=6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6941" y="3765917"/>
                <a:ext cx="988411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186737" y="3065671"/>
            <a:ext cx="4530407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Ξεχωρίζουμε γνωστούς όρους από άγνωστους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081218" y="3065671"/>
                <a:ext cx="25999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=9+2 −2−3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1218" y="3065671"/>
                <a:ext cx="2599943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207295" y="3765917"/>
            <a:ext cx="323197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Κάνουμε αναγωγή ομοίων όρων</a:t>
            </a:r>
            <a:endParaRPr lang="el-GR" dirty="0"/>
          </a:p>
        </p:txBody>
      </p:sp>
      <p:sp>
        <p:nvSpPr>
          <p:cNvPr id="11" name="TextBox 10"/>
          <p:cNvSpPr txBox="1"/>
          <p:nvPr/>
        </p:nvSpPr>
        <p:spPr>
          <a:xfrm>
            <a:off x="1186737" y="4517533"/>
            <a:ext cx="430919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Διαιρούμε με τον συντελεστή του αγνώστου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573417" y="4396731"/>
                <a:ext cx="981935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3417" y="4396731"/>
                <a:ext cx="981935" cy="61831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608650" y="5085184"/>
                <a:ext cx="904991" cy="36933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=2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8650" y="5085184"/>
                <a:ext cx="90499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721149" y="1772816"/>
                <a:ext cx="30864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2 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+3=9−</m:t>
                      </m:r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i="1">
                          <a:latin typeface="Cambria Math"/>
                        </a:rPr>
                        <m:t> 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 −</m:t>
                      </m:r>
                      <m:r>
                        <a:rPr lang="el-GR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1149" y="1772816"/>
                <a:ext cx="3086486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207295" y="2282388"/>
            <a:ext cx="3919663" cy="6463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Κάνουμε τις επιμεριστικές ιδιότητες και</a:t>
            </a:r>
          </a:p>
          <a:p>
            <a:r>
              <a:rPr lang="el-GR" dirty="0" smtClean="0"/>
              <a:t>βγάζουμε τις παρενθέσεις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5961474" y="2420888"/>
                <a:ext cx="25165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+2 +3=9</m:t>
                    </m:r>
                    <m:r>
                      <a:rPr lang="en-US" i="1">
                        <a:latin typeface="Cambria Math"/>
                      </a:rPr>
                      <m:t>− 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 +</a:t>
                </a:r>
                <a:r>
                  <a:rPr lang="el-GR" dirty="0" smtClean="0"/>
                  <a:t>2</a:t>
                </a:r>
                <a:endParaRPr lang="el-GR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1474" y="2420888"/>
                <a:ext cx="2516586" cy="369332"/>
              </a:xfrm>
              <a:prstGeom prst="rect">
                <a:avLst/>
              </a:prstGeom>
              <a:blipFill rotWithShape="1">
                <a:blip r:embed="rId8"/>
                <a:stretch>
                  <a:fillRect t="-8197" r="-969" b="-2459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416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10" grpId="0" animBg="1"/>
      <p:bldP spid="11" grpId="0" animBg="1"/>
      <p:bldP spid="12" grpId="0"/>
      <p:bldP spid="13" grpId="0" animBg="1"/>
      <p:bldP spid="14" grpId="0"/>
      <p:bldP spid="15" grpId="0" animBg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87345" y="298734"/>
            <a:ext cx="7520940" cy="5486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l-GR" sz="1800" dirty="0" err="1" smtClean="0">
                <a:solidFill>
                  <a:srgbClr val="FF0000"/>
                </a:solidFill>
              </a:rPr>
              <a:t>Ασκηση</a:t>
            </a:r>
            <a:r>
              <a:rPr lang="el-GR" sz="1800" dirty="0" smtClean="0">
                <a:solidFill>
                  <a:srgbClr val="FF0000"/>
                </a:solidFill>
              </a:rPr>
              <a:t>  3 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l-GR" sz="1800" dirty="0" err="1" smtClean="0">
                <a:solidFill>
                  <a:srgbClr val="FF0000"/>
                </a:solidFill>
              </a:rPr>
              <a:t>παραδειγμα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>
                <a:solidFill>
                  <a:srgbClr val="FF0000"/>
                </a:solidFill>
              </a:rPr>
              <a:t>me</a:t>
            </a:r>
            <a:r>
              <a:rPr lang="el-GR" sz="1800" dirty="0">
                <a:solidFill>
                  <a:srgbClr val="FF0000"/>
                </a:solidFill>
              </a:rPr>
              <a:t> 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err="1" smtClean="0">
                <a:solidFill>
                  <a:srgbClr val="FF0000"/>
                </a:solidFill>
              </a:rPr>
              <a:t>κλασματα</a:t>
            </a:r>
            <a:r>
              <a:rPr lang="el-GR" sz="1800" dirty="0" smtClean="0">
                <a:solidFill>
                  <a:srgbClr val="FF0000"/>
                </a:solidFill>
              </a:rPr>
              <a:t>   </a:t>
            </a:r>
            <a:r>
              <a:rPr lang="el-GR" sz="1800" dirty="0" err="1" smtClean="0">
                <a:solidFill>
                  <a:srgbClr val="FF0000"/>
                </a:solidFill>
              </a:rPr>
              <a:t>ισα</a:t>
            </a:r>
            <a:r>
              <a:rPr lang="el-GR" sz="1800" dirty="0" smtClean="0">
                <a:solidFill>
                  <a:srgbClr val="FF0000"/>
                </a:solidFill>
              </a:rPr>
              <a:t> )</a:t>
            </a:r>
            <a:endParaRPr lang="el-GR" sz="1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778197" y="1043444"/>
                <a:ext cx="3390031" cy="485454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l-GR" dirty="0" smtClean="0"/>
                  <a:t>Να λυθεί η εξίσωση 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+10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l-GR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197" y="1043444"/>
                <a:ext cx="3390031" cy="48545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563766" y="3609558"/>
                <a:ext cx="13345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 −4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=24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3766" y="3609558"/>
                <a:ext cx="133459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88570" y="3065671"/>
            <a:ext cx="4530407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Ξεχωρίζουμε γνωστούς όρους από άγνωστους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081218" y="3065671"/>
                <a:ext cx="20485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 −6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=30−6</m:t>
                    </m:r>
                  </m:oMath>
                </a14:m>
                <a:r>
                  <a:rPr lang="en-US" dirty="0" smtClean="0"/>
                  <a:t> </a:t>
                </a:r>
                <a:endParaRPr lang="el-GR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1218" y="3065671"/>
                <a:ext cx="204851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98894" y="3581251"/>
            <a:ext cx="323197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Κάνουμε αναγωγή ομοίων όρων</a:t>
            </a:r>
            <a:endParaRPr lang="el-GR" dirty="0"/>
          </a:p>
        </p:txBody>
      </p:sp>
      <p:sp>
        <p:nvSpPr>
          <p:cNvPr id="11" name="TextBox 10"/>
          <p:cNvSpPr txBox="1"/>
          <p:nvPr/>
        </p:nvSpPr>
        <p:spPr>
          <a:xfrm>
            <a:off x="162909" y="4115072"/>
            <a:ext cx="430919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Διαιρούμε με τον συντελεστή του αγνώστου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578204" y="4115072"/>
                <a:ext cx="1328184" cy="6165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−4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−4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l-GR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−4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8204" y="4115072"/>
                <a:ext cx="1328184" cy="61651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608650" y="5085184"/>
                <a:ext cx="1078116" cy="36933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=−6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8650" y="5085184"/>
                <a:ext cx="1078116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721149" y="1772816"/>
                <a:ext cx="26119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2 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+3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=3 (2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l-GR" b="0" i="1" smtClean="0">
                          <a:latin typeface="Cambria Math"/>
                        </a:rPr>
                        <m:t>10</m:t>
                      </m:r>
                      <m:r>
                        <a:rPr lang="en-US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1149" y="1772816"/>
                <a:ext cx="261199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81674" y="2267346"/>
            <a:ext cx="3919663" cy="6463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Κάνουμε τις επιμεριστικές ιδιότητες και</a:t>
            </a:r>
          </a:p>
          <a:p>
            <a:r>
              <a:rPr lang="el-GR" dirty="0" smtClean="0"/>
              <a:t>βγάζουμε τις παρενθέσεις</a:t>
            </a:r>
            <a:r>
              <a:rPr lang="en-US" dirty="0" smtClean="0"/>
              <a:t> 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5961474" y="2420888"/>
                <a:ext cx="2099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+6  =</m:t>
                      </m:r>
                      <m:r>
                        <a:rPr lang="en-US" b="0" i="1" smtClean="0">
                          <a:latin typeface="Cambria Math"/>
                        </a:rPr>
                        <m:t>6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+30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1474" y="2420888"/>
                <a:ext cx="2099806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Ορθογώνιο 2"/>
              <p:cNvSpPr/>
              <p:nvPr/>
            </p:nvSpPr>
            <p:spPr>
              <a:xfrm>
                <a:off x="6194017" y="1043444"/>
                <a:ext cx="1868973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+3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+10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4017" y="1043444"/>
                <a:ext cx="1868973" cy="6127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81674" y="1775247"/>
            <a:ext cx="2167581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Εφαρμόζουμε χιαστί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7558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10" grpId="0" animBg="1"/>
      <p:bldP spid="11" grpId="0" animBg="1"/>
      <p:bldP spid="12" grpId="0"/>
      <p:bldP spid="13" grpId="0" animBg="1"/>
      <p:bldP spid="14" grpId="0"/>
      <p:bldP spid="15" grpId="0" animBg="1"/>
      <p:bldP spid="16" grpId="0"/>
      <p:bldP spid="3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87345" y="298734"/>
            <a:ext cx="7520940" cy="5486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l-GR" sz="1800" dirty="0" err="1" smtClean="0">
                <a:solidFill>
                  <a:srgbClr val="FF0000"/>
                </a:solidFill>
              </a:rPr>
              <a:t>Ασκηση</a:t>
            </a:r>
            <a:r>
              <a:rPr lang="el-GR" sz="1800" dirty="0" smtClean="0">
                <a:solidFill>
                  <a:srgbClr val="FF0000"/>
                </a:solidFill>
              </a:rPr>
              <a:t>  </a:t>
            </a:r>
            <a:r>
              <a:rPr lang="en-US" sz="1800" dirty="0" smtClean="0">
                <a:solidFill>
                  <a:srgbClr val="FF0000"/>
                </a:solidFill>
              </a:rPr>
              <a:t>4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l-GR" sz="1800" dirty="0" err="1" smtClean="0">
                <a:solidFill>
                  <a:srgbClr val="FF0000"/>
                </a:solidFill>
              </a:rPr>
              <a:t>παραδειγμα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>
                <a:solidFill>
                  <a:srgbClr val="FF0000"/>
                </a:solidFill>
              </a:rPr>
              <a:t>me</a:t>
            </a:r>
            <a:r>
              <a:rPr lang="el-GR" sz="1800" dirty="0">
                <a:solidFill>
                  <a:srgbClr val="FF0000"/>
                </a:solidFill>
              </a:rPr>
              <a:t> 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err="1" smtClean="0">
                <a:solidFill>
                  <a:srgbClr val="FF0000"/>
                </a:solidFill>
              </a:rPr>
              <a:t>κλασματα</a:t>
            </a:r>
            <a:r>
              <a:rPr lang="el-GR" sz="1800" dirty="0" smtClean="0">
                <a:solidFill>
                  <a:srgbClr val="FF0000"/>
                </a:solidFill>
              </a:rPr>
              <a:t>  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smtClean="0">
                <a:solidFill>
                  <a:srgbClr val="FF0000"/>
                </a:solidFill>
              </a:rPr>
              <a:t>)</a:t>
            </a:r>
            <a:endParaRPr lang="el-GR" sz="1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778197" y="1043444"/>
                <a:ext cx="4173578" cy="485454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l-GR" dirty="0" smtClean="0"/>
                  <a:t>Να λυθεί η εξίσωση 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+2=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l-GR" b="0" i="1" smtClean="0">
                            <a:latin typeface="Cambria Math"/>
                          </a:rPr>
                          <m:t>−2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l-GR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197" y="1043444"/>
                <a:ext cx="4173578" cy="48545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302007" y="5273506"/>
                <a:ext cx="1462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 12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=−26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2007" y="5273506"/>
                <a:ext cx="146283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41685" y="4595456"/>
            <a:ext cx="4530407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Ξεχωρίζουμε γνωστούς όρους από άγνωστους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366879" y="4618912"/>
                <a:ext cx="3288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 −6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+6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=−24−8+6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6879" y="4618912"/>
                <a:ext cx="328820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215397" y="5248508"/>
            <a:ext cx="323197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Κάνουμε αναγωγή ομοίων όρων</a:t>
            </a:r>
            <a:endParaRPr lang="el-GR" dirty="0"/>
          </a:p>
        </p:txBody>
      </p:sp>
      <p:sp>
        <p:nvSpPr>
          <p:cNvPr id="11" name="TextBox 10"/>
          <p:cNvSpPr txBox="1"/>
          <p:nvPr/>
        </p:nvSpPr>
        <p:spPr>
          <a:xfrm>
            <a:off x="241685" y="6012626"/>
            <a:ext cx="4309193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Διαιρούμε με τον συντελεστή του αγνώστου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282771" y="5827960"/>
                <a:ext cx="1411540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12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b="0" i="1" smtClean="0">
                              <a:latin typeface="Cambria Math"/>
                            </a:rPr>
                            <m:t>−26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2771" y="5827960"/>
                <a:ext cx="1411540" cy="61093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7727886" y="5829523"/>
                <a:ext cx="1033232" cy="610936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b="0" i="1" smtClean="0">
                              <a:latin typeface="Cambria Math"/>
                            </a:rPr>
                            <m:t>13</m:t>
                          </m:r>
                        </m:num>
                        <m:den>
                          <m:r>
                            <a:rPr lang="el-GR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7886" y="5829523"/>
                <a:ext cx="1033232" cy="61093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017425" y="2232854"/>
                <a:ext cx="3858877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0" i="1" smtClean="0">
                          <a:latin typeface="Cambria Math"/>
                        </a:rPr>
                        <m:t>12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+2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l-GR" b="0" i="1" smtClean="0">
                          <a:latin typeface="Cambria Math"/>
                        </a:rPr>
                        <m:t>12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l-GR" b="0" i="1" smtClean="0">
                          <a:latin typeface="Cambria Math"/>
                        </a:rPr>
                        <m:t>12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l-GR" b="0" i="1" smtClean="0">
                          <a:latin typeface="Cambria Math"/>
                        </a:rPr>
                        <m:t>12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l-GR" b="0" i="1" smtClean="0">
                              <a:latin typeface="Cambria Math"/>
                            </a:rPr>
                            <m:t>−2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7425" y="2232854"/>
                <a:ext cx="3858877" cy="6127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15397" y="3627507"/>
            <a:ext cx="3919663" cy="6463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Κάνουμε τις επιμεριστικές ιδιότητες και</a:t>
            </a:r>
          </a:p>
          <a:p>
            <a:r>
              <a:rPr lang="el-GR" dirty="0" smtClean="0"/>
              <a:t>βγάζουμε τις παρενθέσεις</a:t>
            </a:r>
            <a:r>
              <a:rPr lang="en-US" dirty="0" smtClean="0"/>
              <a:t> 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5389321" y="3766006"/>
                <a:ext cx="31150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  <m:r>
                        <a:rPr lang="en-US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+8+24 =6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−6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l-GR" b="0" i="1" smtClean="0">
                          <a:latin typeface="Cambria Math"/>
                        </a:rPr>
                        <m:t>+6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9321" y="3766006"/>
                <a:ext cx="311508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Ορθογώνιο 2"/>
              <p:cNvSpPr/>
              <p:nvPr/>
            </p:nvSpPr>
            <p:spPr>
              <a:xfrm>
                <a:off x="5765939" y="1043444"/>
                <a:ext cx="2679067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+2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l-GR" b="0" i="1" smtClean="0">
                              <a:latin typeface="Cambria Math"/>
                            </a:rPr>
                            <m:t>−2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5939" y="1043444"/>
                <a:ext cx="2679067" cy="6127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201625" y="2199255"/>
            <a:ext cx="3914854" cy="6463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Πολλαπλασιάζω κάθε όρο της εξίσωσης</a:t>
            </a:r>
          </a:p>
          <a:p>
            <a:r>
              <a:rPr lang="el-GR" dirty="0" smtClean="0"/>
              <a:t>Με το ΕΚΠ</a:t>
            </a:r>
            <a:endParaRPr lang="el-GR" dirty="0"/>
          </a:p>
        </p:txBody>
      </p:sp>
      <p:sp>
        <p:nvSpPr>
          <p:cNvPr id="17" name="TextBox 16"/>
          <p:cNvSpPr txBox="1"/>
          <p:nvPr/>
        </p:nvSpPr>
        <p:spPr>
          <a:xfrm>
            <a:off x="215397" y="1693544"/>
            <a:ext cx="3171061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Βρίσκουμε ΕΚΠ παρονομαστών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5741099" y="1725436"/>
                <a:ext cx="2083455" cy="369332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0" smtClean="0">
                          <a:latin typeface="Cambria Math"/>
                        </a:rPr>
                        <m:t>Ε</m:t>
                      </m:r>
                      <m:r>
                        <m:rPr>
                          <m:sty m:val="p"/>
                        </m:rPr>
                        <a:rPr lang="el-GR" b="0" i="0" smtClean="0">
                          <a:latin typeface="Cambria Math"/>
                        </a:rPr>
                        <m:t>ΚΠ</m:t>
                      </m:r>
                      <m:d>
                        <m:dPr>
                          <m:ctrlPr>
                            <a:rPr lang="el-GR" b="0" i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l-GR" b="0" i="0" smtClean="0">
                              <a:latin typeface="Cambria Math"/>
                            </a:rPr>
                            <m:t>3,1,2,4</m:t>
                          </m:r>
                        </m:e>
                      </m:d>
                      <m:r>
                        <a:rPr lang="el-GR" b="0" i="0" smtClean="0">
                          <a:latin typeface="Cambria Math"/>
                        </a:rPr>
                        <m:t>=12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1099" y="1725436"/>
                <a:ext cx="2083455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215397" y="3042984"/>
            <a:ext cx="4503156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Απλοποιούμε και ξαναγράφουμε την εξίσωση 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5123129" y="3042984"/>
                <a:ext cx="35759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0" i="1" smtClean="0">
                          <a:effectLst/>
                          <a:latin typeface="Cambria Math"/>
                        </a:rPr>
                        <m:t>4</m:t>
                      </m:r>
                      <m:d>
                        <m:dPr>
                          <m:ctrlPr>
                            <a:rPr lang="el-GR" b="0" i="1" smtClean="0">
                              <a:effectLst/>
                              <a:latin typeface="Cambria Math"/>
                            </a:rPr>
                          </m:ctrlPr>
                        </m:dPr>
                        <m:e>
                          <m:r>
                            <a:rPr lang="el-GR" b="0" i="1" smtClean="0">
                              <a:effectLst/>
                              <a:latin typeface="Cambria Math"/>
                            </a:rPr>
                            <m:t>3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en-US" b="0" i="1" smtClean="0">
                          <a:effectLst/>
                          <a:latin typeface="Cambria Math"/>
                        </a:rPr>
                        <m:t>+24=6</m:t>
                      </m:r>
                      <m:r>
                        <a:rPr lang="en-US" b="0" i="1" smtClean="0">
                          <a:effectLst/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effectLst/>
                          <a:latin typeface="Cambria Math"/>
                        </a:rPr>
                        <m:t>−3(2</m:t>
                      </m:r>
                      <m:r>
                        <a:rPr lang="en-US" b="0" i="1" smtClean="0">
                          <a:effectLst/>
                          <a:latin typeface="Cambria Math"/>
                        </a:rPr>
                        <m:t>𝑥</m:t>
                      </m:r>
                      <m:r>
                        <a:rPr lang="el-GR" b="0" i="1" smtClean="0">
                          <a:effectLst/>
                          <a:latin typeface="Cambria Math"/>
                        </a:rPr>
                        <m:t>−2</m:t>
                      </m:r>
                      <m:r>
                        <a:rPr lang="en-US" b="0" i="1" smtClean="0">
                          <a:effectLst/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3129" y="3042984"/>
                <a:ext cx="3575979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890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10" grpId="0" animBg="1"/>
      <p:bldP spid="11" grpId="0" animBg="1"/>
      <p:bldP spid="12" grpId="0"/>
      <p:bldP spid="13" grpId="0" animBg="1"/>
      <p:bldP spid="14" grpId="0"/>
      <p:bldP spid="15" grpId="0" animBg="1"/>
      <p:bldP spid="16" grpId="0"/>
      <p:bldP spid="3" grpId="0"/>
      <p:bldP spid="19" grpId="0" animBg="1"/>
      <p:bldP spid="17" grpId="0" animBg="1"/>
      <p:bldP spid="18" grpId="0" animBg="1"/>
      <p:bldP spid="30" grpId="0" animBg="1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87345" y="298734"/>
            <a:ext cx="7520940" cy="5486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l-GR" sz="1800" dirty="0" err="1" smtClean="0">
                <a:solidFill>
                  <a:srgbClr val="FF0000"/>
                </a:solidFill>
              </a:rPr>
              <a:t>Ασκηση</a:t>
            </a:r>
            <a:r>
              <a:rPr lang="el-GR" sz="1800" dirty="0" smtClean="0">
                <a:solidFill>
                  <a:srgbClr val="FF0000"/>
                </a:solidFill>
              </a:rPr>
              <a:t> 5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l-GR" sz="1800" dirty="0" smtClean="0">
                <a:solidFill>
                  <a:srgbClr val="FF0000"/>
                </a:solidFill>
              </a:rPr>
              <a:t>παράδειγμα 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err="1" smtClean="0">
                <a:solidFill>
                  <a:srgbClr val="FF0000"/>
                </a:solidFill>
              </a:rPr>
              <a:t>αδυνατησ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err="1" smtClean="0">
                <a:solidFill>
                  <a:srgbClr val="FF0000"/>
                </a:solidFill>
              </a:rPr>
              <a:t>εξισωσησ</a:t>
            </a:r>
            <a:r>
              <a:rPr lang="el-GR" sz="1800" dirty="0" smtClean="0">
                <a:solidFill>
                  <a:srgbClr val="FF0000"/>
                </a:solidFill>
              </a:rPr>
              <a:t>)</a:t>
            </a:r>
            <a:endParaRPr lang="el-GR" sz="1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11560" y="1071404"/>
                <a:ext cx="4714111" cy="36933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l-GR" dirty="0" smtClean="0"/>
                  <a:t>Να λυθεί η εξίσωση :  </a:t>
                </a:r>
                <a14:m>
                  <m:oMath xmlns:m="http://schemas.openxmlformats.org/officeDocument/2006/math">
                    <m:r>
                      <a:rPr lang="el-GR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+2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=4(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−1)</m:t>
                    </m:r>
                  </m:oMath>
                </a14:m>
                <a:endParaRPr lang="el-GR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071404"/>
                <a:ext cx="4714111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566941" y="3765917"/>
                <a:ext cx="1033232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l-GR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=2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6941" y="3765917"/>
                <a:ext cx="103323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186737" y="3065671"/>
            <a:ext cx="4530407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Ξεχωρίζουμε γνωστούς όρους από άγνωστους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081218" y="3065671"/>
                <a:ext cx="26277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3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−4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 −4+6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1218" y="3065671"/>
                <a:ext cx="262777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207295" y="3765917"/>
            <a:ext cx="323197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Κάνουμε αναγωγή ομοίων όρων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566941" y="4581128"/>
                <a:ext cx="1117935" cy="36933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b="0" i="0" smtClean="0">
                          <a:latin typeface="Cambria Math"/>
                        </a:rPr>
                        <m:t>Α</m:t>
                      </m:r>
                      <m:r>
                        <a:rPr lang="el-GR" b="0" i="1" smtClean="0">
                          <a:latin typeface="Cambria Math"/>
                        </a:rPr>
                        <m:t>𝛿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/>
                        </a:rPr>
                        <m:t>ύ</m:t>
                      </m:r>
                      <m:r>
                        <a:rPr lang="el-GR" b="0" i="1" smtClean="0">
                          <a:latin typeface="Cambria Math"/>
                        </a:rPr>
                        <m:t>𝜈𝛼𝜏𝜂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6941" y="4581128"/>
                <a:ext cx="111793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721149" y="1772816"/>
                <a:ext cx="27103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 smtClean="0">
                          <a:latin typeface="Cambria Math"/>
                        </a:rPr>
                        <m:t>3</m:t>
                      </m:r>
                      <m:r>
                        <a:rPr lang="en-US" i="1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=4(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1149" y="1772816"/>
                <a:ext cx="2710357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207295" y="2282388"/>
            <a:ext cx="3919663" cy="6463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Κάνουμε τις επιμεριστικές ιδιότητες και</a:t>
            </a:r>
          </a:p>
          <a:p>
            <a:r>
              <a:rPr lang="el-GR" dirty="0" smtClean="0"/>
              <a:t>βγάζουμε τις παρενθέσεις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5961474" y="2420888"/>
                <a:ext cx="23264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3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+6 +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4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1474" y="2420888"/>
                <a:ext cx="2326406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186737" y="4555857"/>
            <a:ext cx="3767378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Δεν την επαληθεύει </a:t>
            </a:r>
            <a:r>
              <a:rPr lang="el-GR" dirty="0" err="1" smtClean="0"/>
              <a:t>καμμία</a:t>
            </a:r>
            <a:r>
              <a:rPr lang="el-GR" dirty="0" smtClean="0"/>
              <a:t> τιμή του χ</a:t>
            </a:r>
            <a:endParaRPr lang="el-GR" dirty="0"/>
          </a:p>
        </p:txBody>
      </p:sp>
      <p:sp>
        <p:nvSpPr>
          <p:cNvPr id="20" name="Βέλος προς τα κάτω 19"/>
          <p:cNvSpPr/>
          <p:nvPr/>
        </p:nvSpPr>
        <p:spPr>
          <a:xfrm>
            <a:off x="7005360" y="4221088"/>
            <a:ext cx="302944" cy="334769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999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10" grpId="0" animBg="1"/>
      <p:bldP spid="13" grpId="0" animBg="1"/>
      <p:bldP spid="14" grpId="0"/>
      <p:bldP spid="15" grpId="0" animBg="1"/>
      <p:bldP spid="16" grpId="0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87345" y="298734"/>
            <a:ext cx="7520940" cy="5486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l-GR" sz="1800" dirty="0" err="1" smtClean="0">
                <a:solidFill>
                  <a:srgbClr val="FF0000"/>
                </a:solidFill>
              </a:rPr>
              <a:t>Ασκηση</a:t>
            </a:r>
            <a:r>
              <a:rPr lang="el-GR" sz="1800" dirty="0" smtClean="0">
                <a:solidFill>
                  <a:srgbClr val="FF0000"/>
                </a:solidFill>
              </a:rPr>
              <a:t>  6 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l-GR" sz="1800" dirty="0" smtClean="0">
                <a:solidFill>
                  <a:srgbClr val="FF0000"/>
                </a:solidFill>
              </a:rPr>
              <a:t>παράδειγμα 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err="1" smtClean="0">
                <a:solidFill>
                  <a:srgbClr val="FF0000"/>
                </a:solidFill>
              </a:rPr>
              <a:t>αοριστησ</a:t>
            </a:r>
            <a:r>
              <a:rPr lang="el-GR" sz="1800" dirty="0" smtClean="0">
                <a:solidFill>
                  <a:srgbClr val="FF0000"/>
                </a:solidFill>
              </a:rPr>
              <a:t> </a:t>
            </a:r>
            <a:r>
              <a:rPr lang="el-GR" sz="1800" dirty="0" err="1" smtClean="0">
                <a:solidFill>
                  <a:srgbClr val="FF0000"/>
                </a:solidFill>
              </a:rPr>
              <a:t>εξισωσησ</a:t>
            </a:r>
            <a:r>
              <a:rPr lang="el-GR" sz="1800" dirty="0" smtClean="0">
                <a:solidFill>
                  <a:srgbClr val="FF0000"/>
                </a:solidFill>
              </a:rPr>
              <a:t>)</a:t>
            </a:r>
            <a:endParaRPr lang="el-GR" sz="1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11560" y="1071404"/>
                <a:ext cx="5264775" cy="36933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el-GR" dirty="0" smtClean="0"/>
                  <a:t>Να λυθεί η εξίσωση :  </a:t>
                </a:r>
                <a14:m>
                  <m:oMath xmlns:m="http://schemas.openxmlformats.org/officeDocument/2006/math">
                    <m:r>
                      <a:rPr lang="el-GR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+4</m:t>
                        </m:r>
                      </m:e>
                    </m:d>
                    <m:r>
                      <a:rPr lang="el-GR" b="0" i="1" smtClean="0">
                        <a:latin typeface="Cambria Math"/>
                      </a:rPr>
                      <m:t> −</m:t>
                    </m:r>
                    <m:d>
                      <m:dPr>
                        <m:ctrlPr>
                          <a:rPr lang="el-GR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l-GR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l-GR" b="0" i="1" smtClean="0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</m:t>
                    </m:r>
                  </m:oMath>
                </a14:m>
                <a:endParaRPr lang="el-GR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071404"/>
                <a:ext cx="5264775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566941" y="3765917"/>
                <a:ext cx="981935" cy="369332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l-GR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6941" y="3765917"/>
                <a:ext cx="98193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69508" y="3065671"/>
            <a:ext cx="4530407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Ξεχωρίζουμε γνωστούς όρους από άγνωστους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361418" y="3065671"/>
                <a:ext cx="30894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3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−2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 =11+1−12 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1418" y="3065671"/>
                <a:ext cx="308943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90066" y="3765917"/>
            <a:ext cx="323197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Κάνουμε αναγωγή ομοίων όρων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5723952" y="4581128"/>
                <a:ext cx="2562817" cy="36933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b="0" i="0" smtClean="0">
                          <a:latin typeface="Cambria Math"/>
                        </a:rPr>
                        <m:t>Α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/>
                        </a:rPr>
                        <m:t>ό</m:t>
                      </m:r>
                      <m:r>
                        <a:rPr lang="el-GR" b="0" i="1" smtClean="0">
                          <a:latin typeface="Cambria Math"/>
                        </a:rPr>
                        <m:t>𝜌𝜄𝜎𝜏𝜂</m:t>
                      </m:r>
                      <m:r>
                        <a:rPr lang="el-GR" b="0" i="1" smtClean="0">
                          <a:latin typeface="Cambria Math"/>
                        </a:rPr>
                        <m:t> −  </m:t>
                      </m:r>
                      <m:r>
                        <a:rPr lang="el-GR" b="0" i="1" smtClean="0">
                          <a:latin typeface="Cambria Math"/>
                        </a:rPr>
                        <m:t>𝜏𝛼𝜐𝜏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/>
                        </a:rPr>
                        <m:t>ό</m:t>
                      </m:r>
                      <m:r>
                        <a:rPr lang="el-GR" b="0" i="1" smtClean="0">
                          <a:latin typeface="Cambria Math"/>
                        </a:rPr>
                        <m:t>𝜏𝜂𝜏𝛼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3952" y="4581128"/>
                <a:ext cx="2562817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501136" y="1772816"/>
                <a:ext cx="32930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 smtClean="0">
                          <a:latin typeface="Cambria Math"/>
                        </a:rPr>
                        <m:t>3</m:t>
                      </m:r>
                      <m:r>
                        <a:rPr lang="en-US" i="1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+4</m:t>
                          </m:r>
                        </m:e>
                      </m:d>
                      <m:r>
                        <a:rPr lang="el-GR" i="1">
                          <a:latin typeface="Cambria Math"/>
                        </a:rPr>
                        <m:t> −</m:t>
                      </m:r>
                      <m:d>
                        <m:dPr>
                          <m:ctrlPr>
                            <a:rPr lang="el-GR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l-GR" i="1"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l-GR" i="1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1</m:t>
                      </m:r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1136" y="1772816"/>
                <a:ext cx="329308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90066" y="2282388"/>
            <a:ext cx="3919663" cy="6463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Κάνουμε τις επιμεριστικές ιδιότητες και</a:t>
            </a:r>
          </a:p>
          <a:p>
            <a:r>
              <a:rPr lang="el-GR" dirty="0" smtClean="0"/>
              <a:t>βγάζουμε τις παρενθέσεις</a:t>
            </a:r>
            <a:endParaRPr lang="el-G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5515980" y="2420888"/>
                <a:ext cx="31407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+12  −2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l-GR" b="0" i="1" smtClean="0">
                        <a:latin typeface="Cambria Math"/>
                      </a:rPr>
                      <m:t> −1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</m:t>
                    </m:r>
                  </m:oMath>
                </a14:m>
                <a:r>
                  <a:rPr lang="en-US" dirty="0" smtClean="0"/>
                  <a:t>1</a:t>
                </a:r>
                <a:endParaRPr lang="el-GR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5980" y="2420888"/>
                <a:ext cx="3140732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8197" r="-583" b="-2459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469508" y="4555857"/>
            <a:ext cx="3934090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l-GR" dirty="0" smtClean="0"/>
              <a:t>Επαληθεύεται από όλες τις τιμές του χ</a:t>
            </a:r>
            <a:endParaRPr lang="el-GR" dirty="0"/>
          </a:p>
        </p:txBody>
      </p:sp>
      <p:sp>
        <p:nvSpPr>
          <p:cNvPr id="3" name="Βέλος προς τα κάτω 2"/>
          <p:cNvSpPr/>
          <p:nvPr/>
        </p:nvSpPr>
        <p:spPr>
          <a:xfrm>
            <a:off x="7005360" y="4221088"/>
            <a:ext cx="302944" cy="334769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6459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10" grpId="0" animBg="1"/>
      <p:bldP spid="13" grpId="0" animBg="1"/>
      <p:bldP spid="14" grpId="0"/>
      <p:bldP spid="15" grpId="0" animBg="1"/>
      <p:bldP spid="16" grpId="0"/>
      <p:bldP spid="19" grpId="0" animBg="1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Γωνίες">
  <a:themeElements>
    <a:clrScheme name="Γωνίες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Γωνίες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Γωνίε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421</TotalTime>
  <Words>795</Words>
  <Application>Microsoft Office PowerPoint</Application>
  <PresentationFormat>Προβολή στην οθόνη (4:3)</PresentationFormat>
  <Paragraphs>99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Γωνίες</vt:lpstr>
      <vt:lpstr>Πωσ λυνουμε εξισωσεισ</vt:lpstr>
      <vt:lpstr> ta βηματα για την λυση μιασ εξισωσησ</vt:lpstr>
      <vt:lpstr>Ασκηση 1 (παραδειγμα απλο χωρισ κλασματα και παρενθεσεισ)</vt:lpstr>
      <vt:lpstr>Ασκηση 2  (παραδειγμα me παρενθεσεισ χωρισ κλασματα)</vt:lpstr>
      <vt:lpstr>Ασκηση  3   (παραδειγμα me  κλασματα   ισα )</vt:lpstr>
      <vt:lpstr>Ασκηση  4   (παραδειγμα me  κλασματα   )</vt:lpstr>
      <vt:lpstr>Ασκηση 5  (παράδειγμα  αδυνατησ εξισωσησ)</vt:lpstr>
      <vt:lpstr>Ασκηση  6   (παράδειγμα   αοριστησ εξισωσησ)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Πωσ λυνουμε εξισωσεισ</dc:title>
  <dc:creator>dim Andres</dc:creator>
  <cp:lastModifiedBy>dim Andres</cp:lastModifiedBy>
  <cp:revision>20</cp:revision>
  <dcterms:created xsi:type="dcterms:W3CDTF">2015-10-28T10:15:48Z</dcterms:created>
  <dcterms:modified xsi:type="dcterms:W3CDTF">2015-10-28T17:17:29Z</dcterms:modified>
</cp:coreProperties>
</file>