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Lora" charset="0"/>
      <p:regular r:id="rId15"/>
    </p:embeddedFont>
    <p:embeddedFont>
      <p:font typeface="Calibri" pitchFamily="34" charset="0"/>
      <p:regular r:id="rId16"/>
      <p:bold r:id="rId17"/>
      <p:italic r:id="rId18"/>
      <p:boldItalic r:id="rId19"/>
    </p:embeddedFont>
    <p:embeddedFont>
      <p:font typeface="Alice" charset="0"/>
      <p:regular r:id="rId20"/>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5AE1BDB9-42F9-4A31-AEDE-6CF5B98D8A75}" type="datetimeFigureOut">
              <a:rPr lang="el-GR" smtClean="0"/>
              <a:t>17/2/2025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EF62A6B7-DD72-49EB-B34F-37E5F0731635}" type="slidenum">
              <a:rPr lang="el-GR" smtClean="0"/>
              <a:t>‹#›</a:t>
            </a:fld>
            <a:endParaRPr lang="el-GR"/>
          </a:p>
        </p:txBody>
      </p:sp>
    </p:spTree>
    <p:extLst>
      <p:ext uri="{BB962C8B-B14F-4D97-AF65-F5344CB8AC3E}">
        <p14:creationId xmlns:p14="http://schemas.microsoft.com/office/powerpoint/2010/main" val="139481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1" y="3082885"/>
            <a:ext cx="7286722" cy="708779"/>
          </a:xfrm>
          <a:prstGeom prst="rect">
            <a:avLst/>
          </a:prstGeom>
          <a:noFill/>
          <a:ln/>
        </p:spPr>
        <p:txBody>
          <a:bodyPr wrap="none" lIns="0" tIns="0" rIns="0" bIns="0" rtlCol="0" anchor="t"/>
          <a:lstStyle/>
          <a:p>
            <a:pPr>
              <a:lnSpc>
                <a:spcPts val="2850"/>
              </a:lnSpc>
            </a:pPr>
            <a:r>
              <a:rPr lang="en-US" sz="4800" dirty="0" smtClean="0">
                <a:solidFill>
                  <a:srgbClr val="2C2821"/>
                </a:solidFill>
                <a:latin typeface="Lora" pitchFamily="34" charset="0"/>
                <a:ea typeface="Lora" pitchFamily="34" charset="-122"/>
                <a:cs typeface="Lora" pitchFamily="34" charset="-120"/>
              </a:rPr>
              <a:t>Η ΔΙΚΑΙΟΛ</a:t>
            </a:r>
            <a:r>
              <a:rPr lang="el-GR" sz="4800" dirty="0" smtClean="0">
                <a:solidFill>
                  <a:srgbClr val="2C2821"/>
                </a:solidFill>
                <a:latin typeface="Lora" pitchFamily="34" charset="0"/>
                <a:ea typeface="Lora" pitchFamily="34" charset="-122"/>
                <a:cs typeface="Lora" pitchFamily="34" charset="-120"/>
              </a:rPr>
              <a:t>Ο</a:t>
            </a:r>
            <a:r>
              <a:rPr lang="en-US" sz="4800" dirty="0" smtClean="0">
                <a:solidFill>
                  <a:srgbClr val="2C2821"/>
                </a:solidFill>
                <a:latin typeface="Lora" pitchFamily="34" charset="0"/>
                <a:ea typeface="Lora" pitchFamily="34" charset="-122"/>
                <a:cs typeface="Lora" pitchFamily="34" charset="-120"/>
              </a:rPr>
              <a:t>ΓΗΣΗ </a:t>
            </a:r>
            <a:endParaRPr lang="el-GR" sz="4800" dirty="0" smtClean="0">
              <a:solidFill>
                <a:srgbClr val="2C2821"/>
              </a:solidFill>
              <a:latin typeface="Lora" pitchFamily="34" charset="0"/>
              <a:ea typeface="Lora" pitchFamily="34" charset="-122"/>
              <a:cs typeface="Lora" pitchFamily="34" charset="-120"/>
            </a:endParaRPr>
          </a:p>
          <a:p>
            <a:pPr>
              <a:lnSpc>
                <a:spcPts val="2850"/>
              </a:lnSpc>
            </a:pPr>
            <a:r>
              <a:rPr lang="en-US" sz="4800" dirty="0" smtClean="0">
                <a:solidFill>
                  <a:srgbClr val="2C2821"/>
                </a:solidFill>
                <a:latin typeface="Lora" pitchFamily="34" charset="0"/>
                <a:ea typeface="Lora" pitchFamily="34" charset="-122"/>
                <a:cs typeface="Lora" pitchFamily="34" charset="-120"/>
              </a:rPr>
              <a:t>ΤΗΣ ΗΘΙΚ</a:t>
            </a:r>
            <a:r>
              <a:rPr lang="el-GR" sz="4800" dirty="0" smtClean="0">
                <a:solidFill>
                  <a:srgbClr val="2C2821"/>
                </a:solidFill>
                <a:latin typeface="Lora" pitchFamily="34" charset="0"/>
                <a:ea typeface="Lora" pitchFamily="34" charset="-122"/>
                <a:cs typeface="Lora" pitchFamily="34" charset="-120"/>
              </a:rPr>
              <a:t>Η</a:t>
            </a:r>
            <a:r>
              <a:rPr lang="en-US" sz="4800" dirty="0" smtClean="0">
                <a:solidFill>
                  <a:srgbClr val="2C2821"/>
                </a:solidFill>
                <a:latin typeface="Lora" pitchFamily="34" charset="0"/>
                <a:ea typeface="Lora" pitchFamily="34" charset="-122"/>
                <a:cs typeface="Lora" pitchFamily="34" charset="-120"/>
              </a:rPr>
              <a:t>Σ ΣΤ</a:t>
            </a:r>
            <a:r>
              <a:rPr lang="el-GR" sz="4800" dirty="0" smtClean="0">
                <a:solidFill>
                  <a:srgbClr val="2C2821"/>
                </a:solidFill>
                <a:latin typeface="Lora" pitchFamily="34" charset="0"/>
                <a:ea typeface="Lora" pitchFamily="34" charset="-122"/>
                <a:cs typeface="Lora" pitchFamily="34" charset="-120"/>
              </a:rPr>
              <a:t>Α</a:t>
            </a:r>
            <a:r>
              <a:rPr lang="en-US" sz="4800" dirty="0" smtClean="0">
                <a:solidFill>
                  <a:srgbClr val="2C2821"/>
                </a:solidFill>
                <a:latin typeface="Lora" pitchFamily="34" charset="0"/>
                <a:ea typeface="Lora" pitchFamily="34" charset="-122"/>
                <a:cs typeface="Lora" pitchFamily="34" charset="-120"/>
              </a:rPr>
              <a:t>ΣΗΣ </a:t>
            </a:r>
            <a:endParaRPr lang="el-GR" sz="4800" dirty="0" smtClean="0">
              <a:solidFill>
                <a:srgbClr val="2C2821"/>
              </a:solidFill>
              <a:latin typeface="Lora" pitchFamily="34" charset="0"/>
              <a:ea typeface="Lora" pitchFamily="34" charset="-122"/>
              <a:cs typeface="Lora" pitchFamily="34" charset="-120"/>
            </a:endParaRPr>
          </a:p>
          <a:p>
            <a:pPr>
              <a:lnSpc>
                <a:spcPts val="2850"/>
              </a:lnSpc>
            </a:pPr>
            <a:r>
              <a:rPr lang="en-US" sz="4800" dirty="0" smtClean="0">
                <a:solidFill>
                  <a:srgbClr val="2C2821"/>
                </a:solidFill>
                <a:latin typeface="Lora" pitchFamily="34" charset="0"/>
                <a:ea typeface="Lora" pitchFamily="34" charset="-122"/>
                <a:cs typeface="Lora" pitchFamily="34" charset="-120"/>
              </a:rPr>
              <a:t>ΖΩ</a:t>
            </a:r>
            <a:r>
              <a:rPr lang="el-GR" sz="4800" dirty="0" smtClean="0">
                <a:solidFill>
                  <a:srgbClr val="2C2821"/>
                </a:solidFill>
                <a:latin typeface="Lora" pitchFamily="34" charset="0"/>
                <a:ea typeface="Lora" pitchFamily="34" charset="-122"/>
                <a:cs typeface="Lora" pitchFamily="34" charset="-120"/>
              </a:rPr>
              <a:t>Η</a:t>
            </a:r>
            <a:r>
              <a:rPr lang="en-US" sz="4800" dirty="0" smtClean="0">
                <a:solidFill>
                  <a:srgbClr val="2C2821"/>
                </a:solidFill>
                <a:latin typeface="Lora" pitchFamily="34" charset="0"/>
                <a:ea typeface="Lora" pitchFamily="34" charset="-122"/>
                <a:cs typeface="Lora" pitchFamily="34" charset="-120"/>
              </a:rPr>
              <a:t>Σ</a:t>
            </a:r>
            <a:endParaRPr lang="en-US" sz="4800" dirty="0"/>
          </a:p>
        </p:txBody>
      </p:sp>
      <p:sp>
        <p:nvSpPr>
          <p:cNvPr id="4" name="Text 1"/>
          <p:cNvSpPr/>
          <p:nvPr/>
        </p:nvSpPr>
        <p:spPr>
          <a:xfrm>
            <a:off x="793790" y="4131826"/>
            <a:ext cx="7556421"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5" name="Shape 2"/>
          <p:cNvSpPr/>
          <p:nvPr/>
        </p:nvSpPr>
        <p:spPr>
          <a:xfrm>
            <a:off x="793790" y="4766786"/>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58585"/>
            <a:ext cx="9677876"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Η αναγκαιότητα ηθικής στάσης ζωής</a:t>
            </a:r>
            <a:endParaRPr lang="en-US" sz="4450" dirty="0"/>
          </a:p>
        </p:txBody>
      </p:sp>
      <p:sp>
        <p:nvSpPr>
          <p:cNvPr id="3" name="Text 1"/>
          <p:cNvSpPr/>
          <p:nvPr/>
        </p:nvSpPr>
        <p:spPr>
          <a:xfrm>
            <a:off x="1743789" y="408789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Εσωτερικός κόσμος</a:t>
            </a:r>
            <a:endParaRPr lang="en-US" sz="2200" dirty="0"/>
          </a:p>
        </p:txBody>
      </p:sp>
      <p:sp>
        <p:nvSpPr>
          <p:cNvPr id="4" name="Text 2"/>
          <p:cNvSpPr/>
          <p:nvPr/>
        </p:nvSpPr>
        <p:spPr>
          <a:xfrm>
            <a:off x="793790" y="4578310"/>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Αξίζει να στρέψουμε το βλέμμα στον εσωτερικό μας κόσμο.</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680353" y="4194453"/>
            <a:ext cx="121325"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7" name="Text 4"/>
          <p:cNvSpPr/>
          <p:nvPr/>
        </p:nvSpPr>
        <p:spPr>
          <a:xfrm>
            <a:off x="9937790" y="22209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Αίσθημα πληρότητας</a:t>
            </a:r>
            <a:endParaRPr lang="en-US" sz="2200" dirty="0"/>
          </a:p>
        </p:txBody>
      </p:sp>
      <p:sp>
        <p:nvSpPr>
          <p:cNvPr id="8" name="Text 5"/>
          <p:cNvSpPr/>
          <p:nvPr/>
        </p:nvSpPr>
        <p:spPr>
          <a:xfrm>
            <a:off x="9937790" y="2711410"/>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Να αναλογιστούμε το αίσθημα πληρότητας που βιώνουμε κάθε φορά που φερόμαστε με ανθρωπιά προς τους άλλους.</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270319" y="3243382"/>
            <a:ext cx="139184"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11" name="Text 7"/>
          <p:cNvSpPr/>
          <p:nvPr/>
        </p:nvSpPr>
        <p:spPr>
          <a:xfrm>
            <a:off x="9937790" y="450318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Έμφυτη προδιάθεση</a:t>
            </a:r>
            <a:endParaRPr lang="en-US" sz="2200" dirty="0"/>
          </a:p>
        </p:txBody>
      </p:sp>
      <p:sp>
        <p:nvSpPr>
          <p:cNvPr id="12" name="Text 8"/>
          <p:cNvSpPr/>
          <p:nvPr/>
        </p:nvSpPr>
        <p:spPr>
          <a:xfrm>
            <a:off x="9937790" y="4993600"/>
            <a:ext cx="3898821" cy="217741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Σύγχρονες ψυχολογικές έρευνες έχουν δείξει ότι η ανάγκη σεβασμού και αλληλεγγύης προς τους συνανθρώπους μας αποτελεί, σε μεγάλο βαθμό, έμφυτη προδιάθεση του ψυχισμού μας.</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795141" y="5969556"/>
            <a:ext cx="138113"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876119"/>
            <a:ext cx="712339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Παραδοσιακή ηθική σκέψη</a:t>
            </a:r>
            <a:endParaRPr lang="en-US" sz="4450" dirty="0"/>
          </a:p>
        </p:txBody>
      </p:sp>
      <p:pic>
        <p:nvPicPr>
          <p:cNvPr id="3" name="Image 0" descr="preencoded.png"/>
          <p:cNvPicPr>
            <a:picLocks noChangeAspect="1"/>
          </p:cNvPicPr>
          <p:nvPr/>
        </p:nvPicPr>
        <p:blipFill>
          <a:blip r:embed="rId3"/>
          <a:stretch>
            <a:fillRect/>
          </a:stretch>
        </p:blipFill>
        <p:spPr>
          <a:xfrm>
            <a:off x="793790" y="3123843"/>
            <a:ext cx="1134070" cy="1669852"/>
          </a:xfrm>
          <a:prstGeom prst="rect">
            <a:avLst/>
          </a:prstGeom>
        </p:spPr>
      </p:pic>
      <p:sp>
        <p:nvSpPr>
          <p:cNvPr id="4" name="Text 1"/>
          <p:cNvSpPr/>
          <p:nvPr/>
        </p:nvSpPr>
        <p:spPr>
          <a:xfrm>
            <a:off x="2268022" y="3350657"/>
            <a:ext cx="382714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Κλασικοί Έλληνες φιλόσοφοι</a:t>
            </a:r>
            <a:endParaRPr lang="en-US" sz="2200" dirty="0"/>
          </a:p>
        </p:txBody>
      </p:sp>
      <p:sp>
        <p:nvSpPr>
          <p:cNvPr id="5" name="Text 2"/>
          <p:cNvSpPr/>
          <p:nvPr/>
        </p:nvSpPr>
        <p:spPr>
          <a:xfrm>
            <a:off x="2268022" y="3704987"/>
            <a:ext cx="115685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Ο Σωκράτης, ο Πλάτωνας και ο Αριστοτέλης συνέδεαν την ηθική πράξη με την ευδαιμονία και την ψυχική ισορροπία.</a:t>
            </a:r>
            <a:endParaRPr lang="en-US" sz="1750" dirty="0"/>
          </a:p>
        </p:txBody>
      </p:sp>
      <p:pic>
        <p:nvPicPr>
          <p:cNvPr id="6" name="Image 1" descr="preencoded.png"/>
          <p:cNvPicPr>
            <a:picLocks noChangeAspect="1"/>
          </p:cNvPicPr>
          <p:nvPr/>
        </p:nvPicPr>
        <p:blipFill>
          <a:blip r:embed="rId4"/>
          <a:stretch>
            <a:fillRect/>
          </a:stretch>
        </p:blipFill>
        <p:spPr>
          <a:xfrm>
            <a:off x="793790" y="4793694"/>
            <a:ext cx="1134070" cy="1360884"/>
          </a:xfrm>
          <a:prstGeom prst="rect">
            <a:avLst/>
          </a:prstGeom>
        </p:spPr>
      </p:pic>
      <p:sp>
        <p:nvSpPr>
          <p:cNvPr id="7" name="Text 3"/>
          <p:cNvSpPr/>
          <p:nvPr/>
        </p:nvSpPr>
        <p:spPr>
          <a:xfrm>
            <a:off x="2268022" y="50205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Καντ</a:t>
            </a:r>
            <a:endParaRPr lang="en-US" sz="2200" dirty="0"/>
          </a:p>
        </p:txBody>
      </p:sp>
      <p:sp>
        <p:nvSpPr>
          <p:cNvPr id="8" name="Text 4"/>
          <p:cNvSpPr/>
          <p:nvPr/>
        </p:nvSpPr>
        <p:spPr>
          <a:xfrm>
            <a:off x="2268022" y="5329475"/>
            <a:ext cx="11568589"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Ο Καντ θεωρούσε τον ηθικό νόμο ως μια έμφυτη, a priori, προδιάθεση του λογικά σκεπτόμενου ανθρώπου.</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937385"/>
            <a:ext cx="7166729"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Η καθολικότητα της ηθικής</a:t>
            </a:r>
            <a:endParaRPr lang="en-US" sz="4450" dirty="0"/>
          </a:p>
        </p:txBody>
      </p:sp>
      <p:sp>
        <p:nvSpPr>
          <p:cNvPr id="4" name="Text 1"/>
          <p:cNvSpPr/>
          <p:nvPr/>
        </p:nvSpPr>
        <p:spPr>
          <a:xfrm>
            <a:off x="6620351" y="3241477"/>
            <a:ext cx="7216259" cy="217741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«Η έννοια της ηθικής προϋποθέτει ένα πανανθρώπινο αίσθημα, το οποίο εξασφαλίζει ότι το ίδιο αντικείμενο θα τυγχάνει γενικής αποδοχής. Προϋποθέτει επίσης ένα συναίσθημα τόσο καθολικό και περιεκτικό, ώστε να καθιστά κάθε μορφή πράξης και συμπεριφοράς, ακόμη κι αν αφορά τα πιο απομακρυσμένα πρόσωπα, αντικείμενο είτε επικρότησης είτε κριτικής».</a:t>
            </a:r>
            <a:endParaRPr lang="en-US" sz="1750" dirty="0"/>
          </a:p>
        </p:txBody>
      </p:sp>
      <p:sp>
        <p:nvSpPr>
          <p:cNvPr id="5" name="Shape 2"/>
          <p:cNvSpPr/>
          <p:nvPr/>
        </p:nvSpPr>
        <p:spPr>
          <a:xfrm>
            <a:off x="6280190" y="2986326"/>
            <a:ext cx="30480" cy="2687717"/>
          </a:xfrm>
          <a:prstGeom prst="rect">
            <a:avLst/>
          </a:prstGeom>
          <a:solidFill>
            <a:srgbClr val="1B5F39"/>
          </a:solidFill>
          <a:ln/>
        </p:spPr>
      </p:sp>
      <p:sp>
        <p:nvSpPr>
          <p:cNvPr id="6" name="Text 3"/>
          <p:cNvSpPr/>
          <p:nvPr/>
        </p:nvSpPr>
        <p:spPr>
          <a:xfrm>
            <a:off x="6280190" y="5929193"/>
            <a:ext cx="7556421" cy="362903"/>
          </a:xfrm>
          <a:prstGeom prst="rect">
            <a:avLst/>
          </a:prstGeom>
          <a:noFill/>
          <a:ln/>
        </p:spPr>
        <p:txBody>
          <a:bodyPr wrap="non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Ντέιβιντ Χιουμ, Έρευνα για τις αρχές της Ηθικής</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8066" y="730687"/>
            <a:ext cx="6193750" cy="641152"/>
          </a:xfrm>
          <a:prstGeom prst="rect">
            <a:avLst/>
          </a:prstGeom>
          <a:noFill/>
          <a:ln/>
        </p:spPr>
        <p:txBody>
          <a:bodyPr wrap="none" lIns="0" tIns="0" rIns="0" bIns="0" rtlCol="0" anchor="t"/>
          <a:lstStyle/>
          <a:p>
            <a:pPr marL="0" indent="0">
              <a:lnSpc>
                <a:spcPts val="5000"/>
              </a:lnSpc>
              <a:buNone/>
            </a:pPr>
            <a:r>
              <a:rPr lang="en-US" sz="4000" dirty="0">
                <a:solidFill>
                  <a:srgbClr val="233E32"/>
                </a:solidFill>
                <a:latin typeface="Alice" pitchFamily="34" charset="0"/>
                <a:ea typeface="Alice" pitchFamily="34" charset="-122"/>
                <a:cs typeface="Alice" pitchFamily="34" charset="-120"/>
              </a:rPr>
              <a:t>Ηθικοί κανόνες ως θεσμοί</a:t>
            </a:r>
            <a:endParaRPr lang="en-US" sz="4000" dirty="0"/>
          </a:p>
        </p:txBody>
      </p:sp>
      <p:sp>
        <p:nvSpPr>
          <p:cNvPr id="4" name="Shape 1"/>
          <p:cNvSpPr/>
          <p:nvPr/>
        </p:nvSpPr>
        <p:spPr>
          <a:xfrm>
            <a:off x="718066" y="1910239"/>
            <a:ext cx="461605" cy="461605"/>
          </a:xfrm>
          <a:prstGeom prst="roundRect">
            <a:avLst>
              <a:gd name="adj" fmla="val 6667"/>
            </a:avLst>
          </a:prstGeom>
          <a:solidFill>
            <a:srgbClr val="F0EDE6"/>
          </a:solidFill>
          <a:ln/>
        </p:spPr>
      </p:sp>
      <p:sp>
        <p:nvSpPr>
          <p:cNvPr id="5" name="Text 2"/>
          <p:cNvSpPr/>
          <p:nvPr/>
        </p:nvSpPr>
        <p:spPr>
          <a:xfrm>
            <a:off x="882968" y="1987153"/>
            <a:ext cx="131683" cy="307777"/>
          </a:xfrm>
          <a:prstGeom prst="rect">
            <a:avLst/>
          </a:prstGeom>
          <a:noFill/>
          <a:ln/>
        </p:spPr>
        <p:txBody>
          <a:bodyPr wrap="none" lIns="0" tIns="0" rIns="0" bIns="0" rtlCol="0" anchor="t"/>
          <a:lstStyle/>
          <a:p>
            <a:pPr marL="0" indent="0" algn="ctr">
              <a:lnSpc>
                <a:spcPts val="2400"/>
              </a:lnSpc>
              <a:buNone/>
            </a:pPr>
            <a:r>
              <a:rPr lang="en-US" sz="2400" dirty="0">
                <a:solidFill>
                  <a:srgbClr val="2C2821"/>
                </a:solidFill>
                <a:latin typeface="Alice" pitchFamily="34" charset="0"/>
                <a:ea typeface="Alice" pitchFamily="34" charset="-122"/>
                <a:cs typeface="Alice" pitchFamily="34" charset="-120"/>
              </a:rPr>
              <a:t>1</a:t>
            </a:r>
            <a:endParaRPr lang="en-US" sz="2400" dirty="0"/>
          </a:p>
        </p:txBody>
      </p:sp>
      <p:sp>
        <p:nvSpPr>
          <p:cNvPr id="6" name="Text 3"/>
          <p:cNvSpPr/>
          <p:nvPr/>
        </p:nvSpPr>
        <p:spPr>
          <a:xfrm>
            <a:off x="1384816" y="1910239"/>
            <a:ext cx="2564606" cy="320516"/>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Νομικοί κανόνες</a:t>
            </a:r>
            <a:endParaRPr lang="en-US" sz="2000" dirty="0"/>
          </a:p>
        </p:txBody>
      </p:sp>
      <p:sp>
        <p:nvSpPr>
          <p:cNvPr id="7" name="Text 4"/>
          <p:cNvSpPr/>
          <p:nvPr/>
        </p:nvSpPr>
        <p:spPr>
          <a:xfrm>
            <a:off x="1384816" y="2353747"/>
            <a:ext cx="3084671" cy="2296954"/>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Οι ηθικοί κανόνες, στη μεγάλη τους πλειονότητα, έχουν πλέον καθιερωθεί ως θεσμοί στις ευνομούμενες κοινωνίες και έχουν μετατραπεί σε νομικούς κανόνες που καθορίζουν τι δεν επιτρέπεται να πράξουμε.</a:t>
            </a:r>
            <a:endParaRPr lang="en-US" sz="1600" dirty="0"/>
          </a:p>
        </p:txBody>
      </p:sp>
      <p:sp>
        <p:nvSpPr>
          <p:cNvPr id="8" name="Shape 5"/>
          <p:cNvSpPr/>
          <p:nvPr/>
        </p:nvSpPr>
        <p:spPr>
          <a:xfrm>
            <a:off x="4674632" y="1910239"/>
            <a:ext cx="461605" cy="461605"/>
          </a:xfrm>
          <a:prstGeom prst="roundRect">
            <a:avLst>
              <a:gd name="adj" fmla="val 6667"/>
            </a:avLst>
          </a:prstGeom>
          <a:solidFill>
            <a:srgbClr val="F0EDE6"/>
          </a:solidFill>
          <a:ln/>
        </p:spPr>
      </p:sp>
      <p:sp>
        <p:nvSpPr>
          <p:cNvPr id="9" name="Text 6"/>
          <p:cNvSpPr/>
          <p:nvPr/>
        </p:nvSpPr>
        <p:spPr>
          <a:xfrm>
            <a:off x="4829889" y="1987153"/>
            <a:ext cx="151090" cy="307777"/>
          </a:xfrm>
          <a:prstGeom prst="rect">
            <a:avLst/>
          </a:prstGeom>
          <a:noFill/>
          <a:ln/>
        </p:spPr>
        <p:txBody>
          <a:bodyPr wrap="none" lIns="0" tIns="0" rIns="0" bIns="0" rtlCol="0" anchor="t"/>
          <a:lstStyle/>
          <a:p>
            <a:pPr marL="0" indent="0" algn="ctr">
              <a:lnSpc>
                <a:spcPts val="2400"/>
              </a:lnSpc>
              <a:buNone/>
            </a:pPr>
            <a:r>
              <a:rPr lang="en-US" sz="2400" dirty="0">
                <a:solidFill>
                  <a:srgbClr val="2C2821"/>
                </a:solidFill>
                <a:latin typeface="Alice" pitchFamily="34" charset="0"/>
                <a:ea typeface="Alice" pitchFamily="34" charset="-122"/>
                <a:cs typeface="Alice" pitchFamily="34" charset="-120"/>
              </a:rPr>
              <a:t>2</a:t>
            </a:r>
            <a:endParaRPr lang="en-US" sz="2400" dirty="0"/>
          </a:p>
        </p:txBody>
      </p:sp>
      <p:sp>
        <p:nvSpPr>
          <p:cNvPr id="10" name="Text 7"/>
          <p:cNvSpPr/>
          <p:nvPr/>
        </p:nvSpPr>
        <p:spPr>
          <a:xfrm>
            <a:off x="5341382" y="1910239"/>
            <a:ext cx="2564606" cy="320516"/>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Ηθικές παραβάσεις</a:t>
            </a:r>
            <a:endParaRPr lang="en-US" sz="2000" dirty="0"/>
          </a:p>
        </p:txBody>
      </p:sp>
      <p:sp>
        <p:nvSpPr>
          <p:cNvPr id="11" name="Text 8"/>
          <p:cNvSpPr/>
          <p:nvPr/>
        </p:nvSpPr>
        <p:spPr>
          <a:xfrm>
            <a:off x="5341382" y="2353747"/>
            <a:ext cx="3084671" cy="3281363"/>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Και δεν αναφερόμαστε μόνο σε αδικήματα όπως η ανθρωποκτονία ή η κλοπή, που είναι προφανώς καταδικαστέα, αλλά και σε κάθε είδους ηθικές παραβάσεις που πλήττουν το κοινωνικό σύνολο, όπως η απάτη –μικρή ή μεγάλη–, η ψευδορκία, η χρήση βίας και πολλά άλλα.</a:t>
            </a:r>
            <a:endParaRPr lang="en-US" sz="1600" dirty="0"/>
          </a:p>
        </p:txBody>
      </p:sp>
      <p:sp>
        <p:nvSpPr>
          <p:cNvPr id="12" name="Shape 9"/>
          <p:cNvSpPr/>
          <p:nvPr/>
        </p:nvSpPr>
        <p:spPr>
          <a:xfrm>
            <a:off x="718066" y="6070997"/>
            <a:ext cx="461605" cy="461605"/>
          </a:xfrm>
          <a:prstGeom prst="roundRect">
            <a:avLst>
              <a:gd name="adj" fmla="val 6667"/>
            </a:avLst>
          </a:prstGeom>
          <a:solidFill>
            <a:srgbClr val="F0EDE6"/>
          </a:solidFill>
          <a:ln/>
        </p:spPr>
      </p:sp>
      <p:sp>
        <p:nvSpPr>
          <p:cNvPr id="13" name="Text 10"/>
          <p:cNvSpPr/>
          <p:nvPr/>
        </p:nvSpPr>
        <p:spPr>
          <a:xfrm>
            <a:off x="873919" y="6147911"/>
            <a:ext cx="149900" cy="307777"/>
          </a:xfrm>
          <a:prstGeom prst="rect">
            <a:avLst/>
          </a:prstGeom>
          <a:noFill/>
          <a:ln/>
        </p:spPr>
        <p:txBody>
          <a:bodyPr wrap="none" lIns="0" tIns="0" rIns="0" bIns="0" rtlCol="0" anchor="t"/>
          <a:lstStyle/>
          <a:p>
            <a:pPr marL="0" indent="0" algn="ctr">
              <a:lnSpc>
                <a:spcPts val="2400"/>
              </a:lnSpc>
              <a:buNone/>
            </a:pPr>
            <a:r>
              <a:rPr lang="en-US" sz="2400" dirty="0">
                <a:solidFill>
                  <a:srgbClr val="2C2821"/>
                </a:solidFill>
                <a:latin typeface="Alice" pitchFamily="34" charset="0"/>
                <a:ea typeface="Alice" pitchFamily="34" charset="-122"/>
                <a:cs typeface="Alice" pitchFamily="34" charset="-120"/>
              </a:rPr>
              <a:t>3</a:t>
            </a:r>
            <a:endParaRPr lang="en-US" sz="2400" dirty="0"/>
          </a:p>
        </p:txBody>
      </p:sp>
      <p:sp>
        <p:nvSpPr>
          <p:cNvPr id="14" name="Text 11"/>
          <p:cNvSpPr/>
          <p:nvPr/>
        </p:nvSpPr>
        <p:spPr>
          <a:xfrm>
            <a:off x="1384816" y="6070997"/>
            <a:ext cx="2564606" cy="320516"/>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Ποινική δίωξη</a:t>
            </a:r>
            <a:endParaRPr lang="en-US" sz="2000" dirty="0"/>
          </a:p>
        </p:txBody>
      </p:sp>
      <p:sp>
        <p:nvSpPr>
          <p:cNvPr id="15" name="Text 12"/>
          <p:cNvSpPr/>
          <p:nvPr/>
        </p:nvSpPr>
        <p:spPr>
          <a:xfrm>
            <a:off x="1384816" y="6514505"/>
            <a:ext cx="7041118" cy="984409"/>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Σε αυτές τις περιπτώσεις, η παραβίαση των ηθικών αρχών συνεπάγεται και παράβαση του νόμου, με αποτέλεσμα την ποινική δίωξη του υπαίτιου.</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995607"/>
            <a:ext cx="10519529"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Ηθικοί κανόνες χωρίς νομικές κυρώσεις</a:t>
            </a:r>
            <a:endParaRPr lang="en-US" sz="4450" dirty="0"/>
          </a:p>
        </p:txBody>
      </p:sp>
      <p:sp>
        <p:nvSpPr>
          <p:cNvPr id="3" name="Text 1"/>
          <p:cNvSpPr/>
          <p:nvPr/>
        </p:nvSpPr>
        <p:spPr>
          <a:xfrm>
            <a:off x="793790" y="3271361"/>
            <a:ext cx="2958703"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Αρχή της αλληλεγγύης</a:t>
            </a:r>
            <a:endParaRPr lang="en-US" sz="2200" dirty="0"/>
          </a:p>
        </p:txBody>
      </p:sp>
      <p:sp>
        <p:nvSpPr>
          <p:cNvPr id="4" name="Text 2"/>
          <p:cNvSpPr/>
          <p:nvPr/>
        </p:nvSpPr>
        <p:spPr>
          <a:xfrm>
            <a:off x="793790" y="3852505"/>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Ωστόσο, υπάρχουν και ηθικοί κανόνες που μας παροτρύνουν να πράξουμε το σωστό, όπως η αρχή της αλληλεγγύης προς τον συνάνθρωπο, ακόμη και αν αυτό απαιτεί θυσίες από εμάς.</a:t>
            </a:r>
            <a:endParaRPr lang="en-US" sz="1750" dirty="0"/>
          </a:p>
        </p:txBody>
      </p:sp>
      <p:sp>
        <p:nvSpPr>
          <p:cNvPr id="5" name="Text 3"/>
          <p:cNvSpPr/>
          <p:nvPr/>
        </p:nvSpPr>
        <p:spPr>
          <a:xfrm>
            <a:off x="7599521" y="3271361"/>
            <a:ext cx="3737967"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Έλλειψη νομικών κυρώσεων</a:t>
            </a:r>
            <a:endParaRPr lang="en-US" sz="2200" dirty="0"/>
          </a:p>
        </p:txBody>
      </p:sp>
      <p:sp>
        <p:nvSpPr>
          <p:cNvPr id="6" name="Text 4"/>
          <p:cNvSpPr/>
          <p:nvPr/>
        </p:nvSpPr>
        <p:spPr>
          <a:xfrm>
            <a:off x="7599521" y="3852505"/>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Παρόλα αυτά, η μη τήρηση αυτών των κανόνων δεν επιφέρει κάποια νομική κύρωση. Αυτό μας βοηθά να κατανοήσουμε τη στάση ορισμένων ανθρώπων απέναντι σε τέτοιου είδους ηθικές αρχές, οι οποίες, εφόσον η παραβίασή τους δεν έχει νομικές συνέπειες, συχνά αγνοούνται.</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208383"/>
            <a:ext cx="600706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Η άποψη του Πλάτωνα</a:t>
            </a:r>
            <a:endParaRPr lang="en-US" sz="4450" dirty="0"/>
          </a:p>
        </p:txBody>
      </p:sp>
      <p:sp>
        <p:nvSpPr>
          <p:cNvPr id="4" name="Text 1"/>
          <p:cNvSpPr/>
          <p:nvPr/>
        </p:nvSpPr>
        <p:spPr>
          <a:xfrm>
            <a:off x="1133951" y="5512475"/>
            <a:ext cx="12702659"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«Αναμφίβολα, θα μπορούσε κάποιος να υποστηρίξει ότι κανείς δεν είναι δίκαιος από επιλογή, αλλά από ανάγκη, επειδή πιστεύει πως το δίκαιο δεν είναι προς όφελός του. Γιατί, όπου κάποιος θεωρεί ότι έχει τη δύναμη να αδικήσει, θα το πράξει».</a:t>
            </a:r>
            <a:endParaRPr lang="en-US" sz="1750" dirty="0"/>
          </a:p>
        </p:txBody>
      </p:sp>
      <p:sp>
        <p:nvSpPr>
          <p:cNvPr id="5" name="Shape 2"/>
          <p:cNvSpPr/>
          <p:nvPr/>
        </p:nvSpPr>
        <p:spPr>
          <a:xfrm>
            <a:off x="793790" y="5257324"/>
            <a:ext cx="30480" cy="1599009"/>
          </a:xfrm>
          <a:prstGeom prst="rect">
            <a:avLst/>
          </a:prstGeom>
          <a:solidFill>
            <a:srgbClr val="1B5F39"/>
          </a:solid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81207"/>
            <a:ext cx="632555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Παραδοσιακή αντίληψη</a:t>
            </a:r>
            <a:endParaRPr lang="en-US" sz="4450" dirty="0"/>
          </a:p>
        </p:txBody>
      </p:sp>
      <p:sp>
        <p:nvSpPr>
          <p:cNvPr id="4" name="Shape 1"/>
          <p:cNvSpPr/>
          <p:nvPr/>
        </p:nvSpPr>
        <p:spPr>
          <a:xfrm>
            <a:off x="1118711" y="2130147"/>
            <a:ext cx="30480" cy="5018127"/>
          </a:xfrm>
          <a:prstGeom prst="roundRect">
            <a:avLst>
              <a:gd name="adj" fmla="val 111628"/>
            </a:avLst>
          </a:prstGeom>
          <a:solidFill>
            <a:srgbClr val="D6D3CC"/>
          </a:solidFill>
          <a:ln/>
        </p:spPr>
      </p:sp>
      <p:sp>
        <p:nvSpPr>
          <p:cNvPr id="5" name="Shape 2"/>
          <p:cNvSpPr/>
          <p:nvPr/>
        </p:nvSpPr>
        <p:spPr>
          <a:xfrm>
            <a:off x="1358622" y="2625209"/>
            <a:ext cx="793790" cy="30480"/>
          </a:xfrm>
          <a:prstGeom prst="roundRect">
            <a:avLst>
              <a:gd name="adj" fmla="val 111628"/>
            </a:avLst>
          </a:prstGeom>
          <a:solidFill>
            <a:srgbClr val="D6D3CC"/>
          </a:solidFill>
          <a:ln/>
        </p:spPr>
      </p:sp>
      <p:sp>
        <p:nvSpPr>
          <p:cNvPr id="6" name="Shape 3"/>
          <p:cNvSpPr/>
          <p:nvPr/>
        </p:nvSpPr>
        <p:spPr>
          <a:xfrm>
            <a:off x="878800" y="2385298"/>
            <a:ext cx="510302" cy="510302"/>
          </a:xfrm>
          <a:prstGeom prst="roundRect">
            <a:avLst>
              <a:gd name="adj" fmla="val 6667"/>
            </a:avLst>
          </a:prstGeom>
          <a:solidFill>
            <a:srgbClr val="F0EDE6"/>
          </a:solidFill>
          <a:ln/>
        </p:spPr>
      </p:sp>
      <p:sp>
        <p:nvSpPr>
          <p:cNvPr id="7" name="Text 4"/>
          <p:cNvSpPr/>
          <p:nvPr/>
        </p:nvSpPr>
        <p:spPr>
          <a:xfrm>
            <a:off x="1061085" y="2470309"/>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2C2821"/>
                </a:solidFill>
                <a:latin typeface="Alice" pitchFamily="34" charset="0"/>
                <a:ea typeface="Alice" pitchFamily="34" charset="-122"/>
                <a:cs typeface="Alice" pitchFamily="34" charset="-120"/>
              </a:rPr>
              <a:t>1</a:t>
            </a:r>
            <a:endParaRPr lang="en-US" sz="2650" dirty="0"/>
          </a:p>
        </p:txBody>
      </p:sp>
      <p:sp>
        <p:nvSpPr>
          <p:cNvPr id="8" name="Text 5"/>
          <p:cNvSpPr/>
          <p:nvPr/>
        </p:nvSpPr>
        <p:spPr>
          <a:xfrm>
            <a:off x="2381488" y="235696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Αρχαία αντίληψη</a:t>
            </a:r>
            <a:endParaRPr lang="en-US" sz="2200" dirty="0"/>
          </a:p>
        </p:txBody>
      </p:sp>
      <p:sp>
        <p:nvSpPr>
          <p:cNvPr id="9" name="Text 6"/>
          <p:cNvSpPr/>
          <p:nvPr/>
        </p:nvSpPr>
        <p:spPr>
          <a:xfrm>
            <a:off x="2381488" y="2847380"/>
            <a:ext cx="5968722"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Η αντίληψη ότι η ηθικότητα διασφαλίζεται αποκλειστικά και μόνο μέσω του φόβου προς τον Θεό είναι εξαιρετικά παλιά. Την συναντάμε στην Πολιτεία του Πλάτωνα, αλλά και σε άλλα φιλοσοφικά κείμενα.</a:t>
            </a:r>
            <a:endParaRPr lang="en-US" sz="1750" dirty="0"/>
          </a:p>
        </p:txBody>
      </p:sp>
      <p:sp>
        <p:nvSpPr>
          <p:cNvPr id="10" name="Shape 7"/>
          <p:cNvSpPr/>
          <p:nvPr/>
        </p:nvSpPr>
        <p:spPr>
          <a:xfrm>
            <a:off x="1358622" y="5247680"/>
            <a:ext cx="793790" cy="30480"/>
          </a:xfrm>
          <a:prstGeom prst="roundRect">
            <a:avLst>
              <a:gd name="adj" fmla="val 111628"/>
            </a:avLst>
          </a:prstGeom>
          <a:solidFill>
            <a:srgbClr val="D6D3CC"/>
          </a:solidFill>
          <a:ln/>
        </p:spPr>
      </p:sp>
      <p:sp>
        <p:nvSpPr>
          <p:cNvPr id="11" name="Shape 8"/>
          <p:cNvSpPr/>
          <p:nvPr/>
        </p:nvSpPr>
        <p:spPr>
          <a:xfrm>
            <a:off x="878800" y="5007769"/>
            <a:ext cx="510302" cy="510302"/>
          </a:xfrm>
          <a:prstGeom prst="roundRect">
            <a:avLst>
              <a:gd name="adj" fmla="val 6667"/>
            </a:avLst>
          </a:prstGeom>
          <a:solidFill>
            <a:srgbClr val="F0EDE6"/>
          </a:solidFill>
          <a:ln/>
        </p:spPr>
      </p:sp>
      <p:sp>
        <p:nvSpPr>
          <p:cNvPr id="12" name="Text 9"/>
          <p:cNvSpPr/>
          <p:nvPr/>
        </p:nvSpPr>
        <p:spPr>
          <a:xfrm>
            <a:off x="1050369" y="5092779"/>
            <a:ext cx="167045" cy="340281"/>
          </a:xfrm>
          <a:prstGeom prst="rect">
            <a:avLst/>
          </a:prstGeom>
          <a:noFill/>
          <a:ln/>
        </p:spPr>
        <p:txBody>
          <a:bodyPr wrap="none" lIns="0" tIns="0" rIns="0" bIns="0" rtlCol="0" anchor="t"/>
          <a:lstStyle/>
          <a:p>
            <a:pPr marL="0" indent="0" algn="ctr">
              <a:lnSpc>
                <a:spcPts val="2650"/>
              </a:lnSpc>
              <a:buNone/>
            </a:pPr>
            <a:r>
              <a:rPr lang="en-US" sz="2650" dirty="0">
                <a:solidFill>
                  <a:srgbClr val="2C2821"/>
                </a:solidFill>
                <a:latin typeface="Alice" pitchFamily="34" charset="0"/>
                <a:ea typeface="Alice" pitchFamily="34" charset="-122"/>
                <a:cs typeface="Alice" pitchFamily="34" charset="-120"/>
              </a:rPr>
              <a:t>2</a:t>
            </a:r>
            <a:endParaRPr lang="en-US" sz="2650" dirty="0"/>
          </a:p>
        </p:txBody>
      </p:sp>
      <p:sp>
        <p:nvSpPr>
          <p:cNvPr id="13" name="Text 10"/>
          <p:cNvSpPr/>
          <p:nvPr/>
        </p:nvSpPr>
        <p:spPr>
          <a:xfrm>
            <a:off x="2381488" y="4979432"/>
            <a:ext cx="3327678"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Σατυρικό δράμα Σίσυφος</a:t>
            </a:r>
            <a:endParaRPr lang="en-US" sz="2200" dirty="0"/>
          </a:p>
        </p:txBody>
      </p:sp>
      <p:sp>
        <p:nvSpPr>
          <p:cNvPr id="14" name="Text 11"/>
          <p:cNvSpPr/>
          <p:nvPr/>
        </p:nvSpPr>
        <p:spPr>
          <a:xfrm>
            <a:off x="2381488" y="5469850"/>
            <a:ext cx="5968722"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Σε αυτό το πλαίσιο, αξίζει να αναφερθούμε σε ένα απόσπασμα από το σατυρικό δράμα Σίσυφος, το οποίο η φιλοσοφική έρευνα αποδίδει στον σημαντικό ρήτορα και σοφιστή Κριτία.</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0562" y="544354"/>
            <a:ext cx="7762875" cy="1233011"/>
          </a:xfrm>
          <a:prstGeom prst="rect">
            <a:avLst/>
          </a:prstGeom>
          <a:noFill/>
          <a:ln/>
        </p:spPr>
        <p:txBody>
          <a:bodyPr wrap="square" lIns="0" tIns="0" rIns="0" bIns="0" rtlCol="0" anchor="t"/>
          <a:lstStyle/>
          <a:p>
            <a:pPr marL="0" indent="0">
              <a:lnSpc>
                <a:spcPts val="4850"/>
              </a:lnSpc>
              <a:buNone/>
            </a:pPr>
            <a:r>
              <a:rPr lang="en-US" sz="3850" dirty="0">
                <a:solidFill>
                  <a:srgbClr val="233E32"/>
                </a:solidFill>
                <a:latin typeface="Alice" pitchFamily="34" charset="0"/>
                <a:ea typeface="Alice" pitchFamily="34" charset="-122"/>
                <a:cs typeface="Alice" pitchFamily="34" charset="-120"/>
              </a:rPr>
              <a:t>Ο μύθος της συγκρότησης της κοινωνίας</a:t>
            </a:r>
            <a:endParaRPr lang="en-US" sz="3850" dirty="0"/>
          </a:p>
        </p:txBody>
      </p:sp>
      <p:sp>
        <p:nvSpPr>
          <p:cNvPr id="4" name="Shape 1"/>
          <p:cNvSpPr/>
          <p:nvPr/>
        </p:nvSpPr>
        <p:spPr>
          <a:xfrm>
            <a:off x="690562" y="2073235"/>
            <a:ext cx="2456140" cy="3646765"/>
          </a:xfrm>
          <a:prstGeom prst="roundRect">
            <a:avLst>
              <a:gd name="adj" fmla="val 1205"/>
            </a:avLst>
          </a:prstGeom>
          <a:solidFill>
            <a:srgbClr val="F0EDE6"/>
          </a:solidFill>
          <a:ln/>
        </p:spPr>
      </p:sp>
      <p:sp>
        <p:nvSpPr>
          <p:cNvPr id="5" name="Text 2"/>
          <p:cNvSpPr/>
          <p:nvPr/>
        </p:nvSpPr>
        <p:spPr>
          <a:xfrm>
            <a:off x="887849" y="2270522"/>
            <a:ext cx="2061567" cy="616268"/>
          </a:xfrm>
          <a:prstGeom prst="rect">
            <a:avLst/>
          </a:prstGeom>
          <a:noFill/>
          <a:ln/>
        </p:spPr>
        <p:txBody>
          <a:bodyPr wrap="square" lIns="0" tIns="0" rIns="0" bIns="0" rtlCol="0" anchor="t"/>
          <a:lstStyle/>
          <a:p>
            <a:pPr marL="0" indent="0">
              <a:lnSpc>
                <a:spcPts val="2400"/>
              </a:lnSpc>
              <a:buNone/>
            </a:pPr>
            <a:r>
              <a:rPr lang="en-US" sz="1900" dirty="0">
                <a:solidFill>
                  <a:srgbClr val="2C2821"/>
                </a:solidFill>
                <a:latin typeface="Alice" pitchFamily="34" charset="0"/>
                <a:ea typeface="Alice" pitchFamily="34" charset="-122"/>
                <a:cs typeface="Alice" pitchFamily="34" charset="-120"/>
              </a:rPr>
              <a:t>Αρχική κατάσταση</a:t>
            </a:r>
            <a:endParaRPr lang="en-US" sz="1900" dirty="0"/>
          </a:p>
        </p:txBody>
      </p:sp>
      <p:sp>
        <p:nvSpPr>
          <p:cNvPr id="6" name="Text 3"/>
          <p:cNvSpPr/>
          <p:nvPr/>
        </p:nvSpPr>
        <p:spPr>
          <a:xfrm>
            <a:off x="887848" y="2999257"/>
            <a:ext cx="2061567" cy="1893808"/>
          </a:xfrm>
          <a:prstGeom prst="rect">
            <a:avLst/>
          </a:prstGeom>
          <a:noFill/>
          <a:ln/>
        </p:spPr>
        <p:txBody>
          <a:bodyPr wrap="square" lIns="0" tIns="0" rIns="0" bIns="0" rtlCol="0" anchor="t"/>
          <a:lstStyle/>
          <a:p>
            <a:pPr marL="0" indent="0">
              <a:lnSpc>
                <a:spcPts val="2450"/>
              </a:lnSpc>
              <a:buNone/>
            </a:pPr>
            <a:r>
              <a:rPr lang="en-US" sz="1550" dirty="0">
                <a:solidFill>
                  <a:srgbClr val="2C2821"/>
                </a:solidFill>
                <a:latin typeface="Lora" pitchFamily="34" charset="0"/>
                <a:ea typeface="Lora" pitchFamily="34" charset="-122"/>
                <a:cs typeface="Lora" pitchFamily="34" charset="-120"/>
              </a:rPr>
              <a:t>Σύμφωνα με τον μύθο, υπήρξε μια εποχή όπου οι άνθρωποι ζούσαν σαν τα ζώα, υπό την κυριαρχία της βίας.</a:t>
            </a:r>
            <a:endParaRPr lang="en-US" sz="1550" dirty="0"/>
          </a:p>
        </p:txBody>
      </p:sp>
      <p:sp>
        <p:nvSpPr>
          <p:cNvPr id="7" name="Shape 4"/>
          <p:cNvSpPr/>
          <p:nvPr/>
        </p:nvSpPr>
        <p:spPr>
          <a:xfrm>
            <a:off x="3343989" y="2073235"/>
            <a:ext cx="2456140" cy="3646765"/>
          </a:xfrm>
          <a:prstGeom prst="roundRect">
            <a:avLst>
              <a:gd name="adj" fmla="val 1205"/>
            </a:avLst>
          </a:prstGeom>
          <a:solidFill>
            <a:srgbClr val="F0EDE6"/>
          </a:solidFill>
          <a:ln/>
        </p:spPr>
      </p:sp>
      <p:sp>
        <p:nvSpPr>
          <p:cNvPr id="8" name="Text 5"/>
          <p:cNvSpPr/>
          <p:nvPr/>
        </p:nvSpPr>
        <p:spPr>
          <a:xfrm>
            <a:off x="3541276" y="2270522"/>
            <a:ext cx="2061567" cy="308134"/>
          </a:xfrm>
          <a:prstGeom prst="rect">
            <a:avLst/>
          </a:prstGeom>
          <a:noFill/>
          <a:ln/>
        </p:spPr>
        <p:txBody>
          <a:bodyPr wrap="none" lIns="0" tIns="0" rIns="0" bIns="0" rtlCol="0" anchor="t"/>
          <a:lstStyle/>
          <a:p>
            <a:pPr marL="0" indent="0">
              <a:lnSpc>
                <a:spcPts val="2400"/>
              </a:lnSpc>
              <a:buNone/>
            </a:pPr>
            <a:r>
              <a:rPr lang="en-US" sz="1900" dirty="0">
                <a:solidFill>
                  <a:srgbClr val="2C2821"/>
                </a:solidFill>
                <a:latin typeface="Alice" pitchFamily="34" charset="0"/>
                <a:ea typeface="Alice" pitchFamily="34" charset="-122"/>
                <a:cs typeface="Alice" pitchFamily="34" charset="-120"/>
              </a:rPr>
              <a:t>Θέσπιση νόμων</a:t>
            </a:r>
            <a:endParaRPr lang="en-US" sz="1900" dirty="0"/>
          </a:p>
        </p:txBody>
      </p:sp>
      <p:sp>
        <p:nvSpPr>
          <p:cNvPr id="9" name="Text 6"/>
          <p:cNvSpPr/>
          <p:nvPr/>
        </p:nvSpPr>
        <p:spPr>
          <a:xfrm>
            <a:off x="3541215" y="2999257"/>
            <a:ext cx="2061567" cy="2525078"/>
          </a:xfrm>
          <a:prstGeom prst="rect">
            <a:avLst/>
          </a:prstGeom>
          <a:noFill/>
          <a:ln/>
        </p:spPr>
        <p:txBody>
          <a:bodyPr wrap="square" lIns="0" tIns="0" rIns="0" bIns="0" rtlCol="0" anchor="t"/>
          <a:lstStyle/>
          <a:p>
            <a:pPr marL="0" indent="0">
              <a:lnSpc>
                <a:spcPts val="2450"/>
              </a:lnSpc>
              <a:buNone/>
            </a:pPr>
            <a:r>
              <a:rPr lang="en-US" sz="1550" dirty="0">
                <a:solidFill>
                  <a:srgbClr val="2C2821"/>
                </a:solidFill>
                <a:latin typeface="Lora" pitchFamily="34" charset="0"/>
                <a:ea typeface="Lora" pitchFamily="34" charset="-122"/>
                <a:cs typeface="Lora" pitchFamily="34" charset="-120"/>
              </a:rPr>
              <a:t>Στη συνέχεια, σε μια προσπάθεια να επικρατήσει η δικαιοσύνη, θεσπίστηκαν νόμοι που προέβλεπαν τιμωρίες για τους παραβάτες.</a:t>
            </a:r>
            <a:endParaRPr lang="en-US" sz="1550" dirty="0"/>
          </a:p>
        </p:txBody>
      </p:sp>
      <p:sp>
        <p:nvSpPr>
          <p:cNvPr id="10" name="Shape 7"/>
          <p:cNvSpPr/>
          <p:nvPr/>
        </p:nvSpPr>
        <p:spPr>
          <a:xfrm>
            <a:off x="5997416" y="2073235"/>
            <a:ext cx="2456140" cy="3646765"/>
          </a:xfrm>
          <a:prstGeom prst="roundRect">
            <a:avLst>
              <a:gd name="adj" fmla="val 1205"/>
            </a:avLst>
          </a:prstGeom>
          <a:solidFill>
            <a:srgbClr val="F0EDE6"/>
          </a:solidFill>
          <a:ln/>
        </p:spPr>
      </p:sp>
      <p:sp>
        <p:nvSpPr>
          <p:cNvPr id="11" name="Text 8"/>
          <p:cNvSpPr/>
          <p:nvPr/>
        </p:nvSpPr>
        <p:spPr>
          <a:xfrm>
            <a:off x="6194703" y="2270522"/>
            <a:ext cx="2061567" cy="924401"/>
          </a:xfrm>
          <a:prstGeom prst="rect">
            <a:avLst/>
          </a:prstGeom>
          <a:noFill/>
          <a:ln/>
        </p:spPr>
        <p:txBody>
          <a:bodyPr wrap="square" lIns="0" tIns="0" rIns="0" bIns="0" rtlCol="0" anchor="t"/>
          <a:lstStyle/>
          <a:p>
            <a:pPr marL="0" indent="0">
              <a:lnSpc>
                <a:spcPts val="2400"/>
              </a:lnSpc>
              <a:buNone/>
            </a:pPr>
            <a:r>
              <a:rPr lang="en-US" sz="1900" dirty="0">
                <a:solidFill>
                  <a:srgbClr val="2C2821"/>
                </a:solidFill>
                <a:latin typeface="Alice" pitchFamily="34" charset="0"/>
                <a:ea typeface="Alice" pitchFamily="34" charset="-122"/>
                <a:cs typeface="Alice" pitchFamily="34" charset="-120"/>
              </a:rPr>
              <a:t>Συνέχιση παράνομων πράξεων</a:t>
            </a:r>
            <a:endParaRPr lang="en-US" sz="1900" dirty="0"/>
          </a:p>
        </p:txBody>
      </p:sp>
      <p:sp>
        <p:nvSpPr>
          <p:cNvPr id="12" name="Text 9"/>
          <p:cNvSpPr/>
          <p:nvPr/>
        </p:nvSpPr>
        <p:spPr>
          <a:xfrm>
            <a:off x="6194584" y="2999257"/>
            <a:ext cx="2061567" cy="2209443"/>
          </a:xfrm>
          <a:prstGeom prst="rect">
            <a:avLst/>
          </a:prstGeom>
          <a:noFill/>
          <a:ln/>
        </p:spPr>
        <p:txBody>
          <a:bodyPr wrap="square" lIns="0" tIns="0" rIns="0" bIns="0" rtlCol="0" anchor="t"/>
          <a:lstStyle/>
          <a:p>
            <a:pPr marL="0" indent="0">
              <a:lnSpc>
                <a:spcPts val="2450"/>
              </a:lnSpc>
              <a:buNone/>
            </a:pPr>
            <a:r>
              <a:rPr lang="en-US" sz="1550" dirty="0">
                <a:solidFill>
                  <a:srgbClr val="2C2821"/>
                </a:solidFill>
                <a:latin typeface="Lora" pitchFamily="34" charset="0"/>
                <a:ea typeface="Lora" pitchFamily="34" charset="-122"/>
                <a:cs typeface="Lora" pitchFamily="34" charset="-120"/>
              </a:rPr>
              <a:t>Παρόλα αυτά, οι παράνομες πράξεις συνεχίζονταν στα κρυφά, αφού οι νόμοι μπορούσαν να ελέγχουν μόνο τις δημόσιες ενέργειες.</a:t>
            </a:r>
            <a:endParaRPr lang="en-US" sz="1550" dirty="0"/>
          </a:p>
        </p:txBody>
      </p:sp>
      <p:sp>
        <p:nvSpPr>
          <p:cNvPr id="13" name="Shape 10"/>
          <p:cNvSpPr/>
          <p:nvPr/>
        </p:nvSpPr>
        <p:spPr>
          <a:xfrm>
            <a:off x="690562" y="5917287"/>
            <a:ext cx="7762875" cy="1767959"/>
          </a:xfrm>
          <a:prstGeom prst="roundRect">
            <a:avLst>
              <a:gd name="adj" fmla="val 1674"/>
            </a:avLst>
          </a:prstGeom>
          <a:solidFill>
            <a:srgbClr val="F0EDE6"/>
          </a:solidFill>
          <a:ln/>
        </p:spPr>
      </p:sp>
      <p:sp>
        <p:nvSpPr>
          <p:cNvPr id="14" name="Text 11"/>
          <p:cNvSpPr/>
          <p:nvPr/>
        </p:nvSpPr>
        <p:spPr>
          <a:xfrm>
            <a:off x="887849" y="6114574"/>
            <a:ext cx="3558540" cy="308134"/>
          </a:xfrm>
          <a:prstGeom prst="rect">
            <a:avLst/>
          </a:prstGeom>
          <a:noFill/>
          <a:ln/>
        </p:spPr>
        <p:txBody>
          <a:bodyPr wrap="none" lIns="0" tIns="0" rIns="0" bIns="0" rtlCol="0" anchor="t"/>
          <a:lstStyle/>
          <a:p>
            <a:pPr marL="0" indent="0">
              <a:lnSpc>
                <a:spcPts val="2400"/>
              </a:lnSpc>
              <a:buNone/>
            </a:pPr>
            <a:r>
              <a:rPr lang="en-US" sz="1900" dirty="0">
                <a:solidFill>
                  <a:srgbClr val="2C2821"/>
                </a:solidFill>
                <a:latin typeface="Alice" pitchFamily="34" charset="0"/>
                <a:ea typeface="Alice" pitchFamily="34" charset="-122"/>
                <a:cs typeface="Alice" pitchFamily="34" charset="-120"/>
              </a:rPr>
              <a:t>Επινόηση του φόβου των θεών</a:t>
            </a:r>
            <a:endParaRPr lang="en-US" sz="1900" dirty="0"/>
          </a:p>
        </p:txBody>
      </p:sp>
      <p:sp>
        <p:nvSpPr>
          <p:cNvPr id="15" name="Text 12"/>
          <p:cNvSpPr/>
          <p:nvPr/>
        </p:nvSpPr>
        <p:spPr>
          <a:xfrm>
            <a:off x="887849" y="6541056"/>
            <a:ext cx="7368302" cy="946904"/>
          </a:xfrm>
          <a:prstGeom prst="rect">
            <a:avLst/>
          </a:prstGeom>
          <a:noFill/>
          <a:ln/>
        </p:spPr>
        <p:txBody>
          <a:bodyPr wrap="square" lIns="0" tIns="0" rIns="0" bIns="0" rtlCol="0" anchor="t"/>
          <a:lstStyle/>
          <a:p>
            <a:pPr marL="0" indent="0">
              <a:lnSpc>
                <a:spcPts val="2450"/>
              </a:lnSpc>
              <a:buNone/>
            </a:pPr>
            <a:r>
              <a:rPr lang="en-US" sz="1550" dirty="0">
                <a:solidFill>
                  <a:srgbClr val="2C2821"/>
                </a:solidFill>
                <a:latin typeface="Lora" pitchFamily="34" charset="0"/>
                <a:ea typeface="Lora" pitchFamily="34" charset="-122"/>
                <a:cs typeface="Lora" pitchFamily="34" charset="-120"/>
              </a:rPr>
              <a:t>Έτσι, στο επόμενο στάδιο, ένας σοφός και διορατικός άνθρωπος επινόησε την ιδέα του φόβου των θεών, ώστε να αποτρέψει ακόμα και τις μυστικές παραβάσεις.</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4252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Ο ρόλος των θεών</a:t>
            </a:r>
            <a:endParaRPr lang="en-US" sz="4450" dirty="0"/>
          </a:p>
        </p:txBody>
      </p:sp>
      <p:pic>
        <p:nvPicPr>
          <p:cNvPr id="4" name="Image 1" descr="preencoded.png"/>
          <p:cNvPicPr>
            <a:picLocks noChangeAspect="1"/>
          </p:cNvPicPr>
          <p:nvPr/>
        </p:nvPicPr>
        <p:blipFill>
          <a:blip r:embed="rId4"/>
          <a:stretch>
            <a:fillRect/>
          </a:stretch>
        </p:blipFill>
        <p:spPr>
          <a:xfrm>
            <a:off x="793790" y="4870371"/>
            <a:ext cx="566976" cy="566976"/>
          </a:xfrm>
          <a:prstGeom prst="rect">
            <a:avLst/>
          </a:prstGeom>
        </p:spPr>
      </p:pic>
      <p:sp>
        <p:nvSpPr>
          <p:cNvPr id="5" name="Text 1"/>
          <p:cNvSpPr/>
          <p:nvPr/>
        </p:nvSpPr>
        <p:spPr>
          <a:xfrm>
            <a:off x="793790" y="566416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Παντογνωσία</a:t>
            </a:r>
            <a:endParaRPr lang="en-US" sz="2200" dirty="0"/>
          </a:p>
        </p:txBody>
      </p:sp>
      <p:sp>
        <p:nvSpPr>
          <p:cNvPr id="6" name="Text 2"/>
          <p:cNvSpPr/>
          <p:nvPr/>
        </p:nvSpPr>
        <p:spPr>
          <a:xfrm>
            <a:off x="793790" y="6154579"/>
            <a:ext cx="6351270"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Οι θεοί, που κατοικούν ψηλά στον ουρανό, γνωρίζουν τις πιο κρυφές σκέψεις των ανθρώπων.</a:t>
            </a:r>
            <a:endParaRPr lang="en-US" sz="1750" dirty="0"/>
          </a:p>
        </p:txBody>
      </p:sp>
      <p:pic>
        <p:nvPicPr>
          <p:cNvPr id="7" name="Image 2" descr="preencoded.png"/>
          <p:cNvPicPr>
            <a:picLocks noChangeAspect="1"/>
          </p:cNvPicPr>
          <p:nvPr/>
        </p:nvPicPr>
        <p:blipFill>
          <a:blip r:embed="rId5"/>
          <a:stretch>
            <a:fillRect/>
          </a:stretch>
        </p:blipFill>
        <p:spPr>
          <a:xfrm>
            <a:off x="7485221" y="4870371"/>
            <a:ext cx="566976" cy="566976"/>
          </a:xfrm>
          <a:prstGeom prst="rect">
            <a:avLst/>
          </a:prstGeom>
        </p:spPr>
      </p:pic>
      <p:sp>
        <p:nvSpPr>
          <p:cNvPr id="8" name="Text 3"/>
          <p:cNvSpPr/>
          <p:nvPr/>
        </p:nvSpPr>
        <p:spPr>
          <a:xfrm>
            <a:off x="7485221" y="566416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Δύναμη</a:t>
            </a:r>
            <a:endParaRPr lang="en-US" sz="2200" dirty="0"/>
          </a:p>
        </p:txBody>
      </p:sp>
      <p:sp>
        <p:nvSpPr>
          <p:cNvPr id="9" name="Text 4"/>
          <p:cNvSpPr/>
          <p:nvPr/>
        </p:nvSpPr>
        <p:spPr>
          <a:xfrm>
            <a:off x="7485221" y="6154579"/>
            <a:ext cx="6351389"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Διαθέτουν δυνάμεις που τους επιτρέπουν να πληροφορούνται για κάθε παράβαση του νόμου, είτε αυτή αφορά πράξεις, λόγια ή ακόμα και σκέψεις.</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177058"/>
            <a:ext cx="6541294"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Η έννοια της Θείας Δίκης</a:t>
            </a:r>
            <a:endParaRPr lang="en-US" sz="4450" dirty="0"/>
          </a:p>
        </p:txBody>
      </p:sp>
      <p:sp>
        <p:nvSpPr>
          <p:cNvPr id="3" name="Text 1"/>
          <p:cNvSpPr/>
          <p:nvPr/>
        </p:nvSpPr>
        <p:spPr>
          <a:xfrm>
            <a:off x="793790" y="3452813"/>
            <a:ext cx="3824407"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Δικαιολόγηση ηθικής στάσης</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Η αντίληψη ότι η δικαιοσύνη αποδίδεται πάντα, ακόμη και σε μια υπερβατική διάσταση, προσφέρει εύλογες εξηγήσεις για το γιατί οι άνθρωποι υιοθετούν μια ηθική στάση στη ζωή τους, έστω και αν τηρούν μια επιφυλακτική στάση απέναντί της.</a:t>
            </a:r>
            <a:endParaRPr lang="en-US" sz="1750" dirty="0"/>
          </a:p>
        </p:txBody>
      </p:sp>
      <p:sp>
        <p:nvSpPr>
          <p:cNvPr id="5" name="Text 3"/>
          <p:cNvSpPr/>
          <p:nvPr/>
        </p:nvSpPr>
        <p:spPr>
          <a:xfrm>
            <a:off x="7599521" y="3452813"/>
            <a:ext cx="4089916"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Αναίρεση ελεύθερης βούλησης</a:t>
            </a:r>
            <a:endParaRPr lang="en-US" sz="2200" dirty="0"/>
          </a:p>
        </p:txBody>
      </p:sp>
      <p:sp>
        <p:nvSpPr>
          <p:cNvPr id="6" name="Text 4"/>
          <p:cNvSpPr/>
          <p:nvPr/>
        </p:nvSpPr>
        <p:spPr>
          <a:xfrm>
            <a:off x="7599521" y="403395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Ωστόσο, αυτή η άποψη αναιρεί την έννοια της ελεύθερης βούλησης, η οποία –όπως έχουμε δει– αποτελεί θεμελιώδη προϋπόθεση τόσο για την ύπαρξη της ηθικότητας όσο και για την ηθική ευθύνη που τη συνοδεύει.</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81207"/>
            <a:ext cx="732532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Η απουσία πίστης στον Θεό</a:t>
            </a:r>
            <a:endParaRPr lang="en-US" sz="4450" dirty="0"/>
          </a:p>
        </p:txBody>
      </p:sp>
      <p:sp>
        <p:nvSpPr>
          <p:cNvPr id="4" name="Shape 1"/>
          <p:cNvSpPr/>
          <p:nvPr/>
        </p:nvSpPr>
        <p:spPr>
          <a:xfrm>
            <a:off x="6280190" y="2130147"/>
            <a:ext cx="3664863" cy="3121462"/>
          </a:xfrm>
          <a:prstGeom prst="roundRect">
            <a:avLst>
              <a:gd name="adj" fmla="val 1090"/>
            </a:avLst>
          </a:prstGeom>
          <a:solidFill>
            <a:srgbClr val="F0EDE6"/>
          </a:solidFill>
          <a:ln/>
        </p:spPr>
      </p:sp>
      <p:sp>
        <p:nvSpPr>
          <p:cNvPr id="5" name="Text 2"/>
          <p:cNvSpPr/>
          <p:nvPr/>
        </p:nvSpPr>
        <p:spPr>
          <a:xfrm>
            <a:off x="6507004" y="2356961"/>
            <a:ext cx="3211235" cy="708660"/>
          </a:xfrm>
          <a:prstGeom prst="rect">
            <a:avLst/>
          </a:prstGeom>
          <a:noFill/>
          <a:ln/>
        </p:spPr>
        <p:txBody>
          <a:bodyPr wrap="squar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Μη αναγνώριση Θείας Δίκης</a:t>
            </a:r>
            <a:endParaRPr lang="en-US" sz="2200" dirty="0"/>
          </a:p>
        </p:txBody>
      </p:sp>
      <p:sp>
        <p:nvSpPr>
          <p:cNvPr id="6" name="Text 3"/>
          <p:cNvSpPr/>
          <p:nvPr/>
        </p:nvSpPr>
        <p:spPr>
          <a:xfrm>
            <a:off x="6507004" y="3201710"/>
            <a:ext cx="3211235" cy="1814513"/>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Επιπλέον, δεν πιστεύουν όλοι οι άνθρωποι στην ύπαρξη του Θεού και, κατ' επέκταση, δεν αναγνωρίζουν την έννοια της Θείας Δίκης.</a:t>
            </a:r>
            <a:endParaRPr lang="en-US" sz="1750" dirty="0"/>
          </a:p>
        </p:txBody>
      </p:sp>
      <p:sp>
        <p:nvSpPr>
          <p:cNvPr id="7" name="Shape 4"/>
          <p:cNvSpPr/>
          <p:nvPr/>
        </p:nvSpPr>
        <p:spPr>
          <a:xfrm>
            <a:off x="10171867" y="2130147"/>
            <a:ext cx="3664863" cy="3121462"/>
          </a:xfrm>
          <a:prstGeom prst="roundRect">
            <a:avLst>
              <a:gd name="adj" fmla="val 1090"/>
            </a:avLst>
          </a:prstGeom>
          <a:solidFill>
            <a:srgbClr val="F0EDE6"/>
          </a:solidFill>
          <a:ln/>
        </p:spPr>
      </p:sp>
      <p:sp>
        <p:nvSpPr>
          <p:cNvPr id="8" name="Text 5"/>
          <p:cNvSpPr/>
          <p:nvPr/>
        </p:nvSpPr>
        <p:spPr>
          <a:xfrm>
            <a:off x="10398681" y="23569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Ντοστογιέφσκι</a:t>
            </a:r>
            <a:endParaRPr lang="en-US" sz="2200" dirty="0"/>
          </a:p>
        </p:txBody>
      </p:sp>
      <p:sp>
        <p:nvSpPr>
          <p:cNvPr id="9" name="Text 6"/>
          <p:cNvSpPr/>
          <p:nvPr/>
        </p:nvSpPr>
        <p:spPr>
          <a:xfrm>
            <a:off x="10398681" y="2847380"/>
            <a:ext cx="3211235" cy="217741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Για αυτούς, ισχύει η υποθετική φράση που αποδίδεται στον Ντοστογιέφσκι: «Αν δεν υπάρχει Θεός, τότε όλα επιτρέπονται».</a:t>
            </a:r>
            <a:endParaRPr lang="en-US" sz="1750" dirty="0"/>
          </a:p>
        </p:txBody>
      </p:sp>
      <p:sp>
        <p:nvSpPr>
          <p:cNvPr id="10" name="Shape 7"/>
          <p:cNvSpPr/>
          <p:nvPr/>
        </p:nvSpPr>
        <p:spPr>
          <a:xfrm>
            <a:off x="6280190" y="5478423"/>
            <a:ext cx="7556421" cy="1669852"/>
          </a:xfrm>
          <a:prstGeom prst="roundRect">
            <a:avLst>
              <a:gd name="adj" fmla="val 2038"/>
            </a:avLst>
          </a:prstGeom>
          <a:solidFill>
            <a:srgbClr val="F0EDE6"/>
          </a:solidFill>
          <a:ln/>
        </p:spPr>
      </p:sp>
      <p:sp>
        <p:nvSpPr>
          <p:cNvPr id="11" name="Text 8"/>
          <p:cNvSpPr/>
          <p:nvPr/>
        </p:nvSpPr>
        <p:spPr>
          <a:xfrm>
            <a:off x="6507004" y="570523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Ηθικός σχετικισμός</a:t>
            </a:r>
            <a:endParaRPr lang="en-US" sz="2200" dirty="0"/>
          </a:p>
        </p:txBody>
      </p:sp>
      <p:sp>
        <p:nvSpPr>
          <p:cNvPr id="12" name="Text 9"/>
          <p:cNvSpPr/>
          <p:nvPr/>
        </p:nvSpPr>
        <p:spPr>
          <a:xfrm>
            <a:off x="6507004" y="6195655"/>
            <a:ext cx="7102793" cy="72580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Με αυτόν τον τρόπο, επανερχόμαστε στον ηθικό σχετικισμό, και μάλιστα στην πιο ακραία μορφή του.</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860</Words>
  <Application>Microsoft Office PowerPoint</Application>
  <PresentationFormat>Προσαρμογή</PresentationFormat>
  <Paragraphs>83</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Lora</vt:lpstr>
      <vt:lpstr>Calibri</vt:lpstr>
      <vt:lpstr>Alice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3</cp:revision>
  <dcterms:created xsi:type="dcterms:W3CDTF">2025-02-17T19:13:09Z</dcterms:created>
  <dcterms:modified xsi:type="dcterms:W3CDTF">2025-02-17T19:18:36Z</dcterms:modified>
</cp:coreProperties>
</file>