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527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 ΣΥΓΚΡΙΣΗ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0164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σύγκριση εκφέρεται με ένα λεκτικό σύνολο που αποτελείται από μία συγκριτική λέξη και δύο όρους σύγκρισης: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1969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1"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 πρώτος όρος σύγκρισης δηλώνει το πρόσωπο, το πράγμα κτλ. το οποίο συγκρίνεται με κάποιο άλλο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6189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 δεύτερος όρος σύγκρισης δηλώνει το πρόσωπο, το πράγμα κτλ. με το οποίο συγκρίνεται ο α' όρος: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529685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5304473"/>
            <a:ext cx="347663" cy="34766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70040" y="5279946"/>
            <a:ext cx="344507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Vasilis Varsamopoulos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Όροι Σύγκρισης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Πρώτος Όρος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762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Ἡ δικαιοσύνη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α' όρος σύγκρισης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Συγκριτική Λέξη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4762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θεοφιλέστερον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συγκριτική λέξη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Δεύτερος Όρος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4762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τῆς ἀδικίας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β' όρος σύγκρισης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792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Συγκριτικές Λέξεις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8337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78860" y="322587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183374"/>
            <a:ext cx="50186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Παραθετικά επιθέτων ή επιρρημάτων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3673793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Δηλαδή ο συγκριτικός και ο υπερθετικός βαθμός. Tο υπερθετικό που χρησιμοποιείται στη σύγκριση ονομάζεται σχετικό, σε αντίθεση με το υπερθετικό που τίθεται στον λόγο απόλυτα, χωρίς σύγκριση, και ονομάζεται απόλυτο υπερθετικό: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530906" y="562439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Ἐγὼ οὖν σοφώτερος ἐκείνων γενήσομαι κατ' αὐτό γε τοῦτο.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667" y="318337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513737" y="322587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165783" y="3183374"/>
            <a:ext cx="39804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Λέξεις με συγκριτική σημασία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165783" y="367379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Όπως πρότερος, ὕστερος, διπλοῦς, διπλάσιος, πολλαπλοῦς, πολλαπλάσιος κ.τ.ό.: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8165783" y="4535686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Ἡ ἐκ πάντων φωνὴ μιᾶς ἑκάστης πολλαπλάσιος.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3371"/>
            <a:ext cx="59456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Επίταση Παραθετικών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252311"/>
            <a:ext cx="64080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486745"/>
            <a:ext cx="38644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Επίταση Συγκριτικού Βαθμού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977164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 συγκριτικός βαθμός επιθέτου ή επιρρήματος επιτείνεται με τις λέξεις ἔτι, μακρῷ, μᾶλλον, ὅσον, ὅσῳ, πολύ, πολλῷ, τοσούτῳ, ὡς κτλ.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3252311"/>
            <a:ext cx="64080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3101" y="3486745"/>
            <a:ext cx="39477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Επίταση Υπερθετικού Βαθμού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3101" y="3977164"/>
            <a:ext cx="59391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 υπερθετικός βαθμός επιτείνεται με τις λέξεις δή, μακρῷ, μάλιστα, οἷον, ὅσον, ὅσῳ, ὅτι, πολύ, πολλῷ, ἐν τοῖς, ὡς, καθώς και με τις εκφράσεις ᾗ δυνατόν, ὡς δυνατόν, ὡς οἷόν τε, ὡς ἂν δύνωμαι κτλ. ή με τη γενική πληθυντικού του θετικού βαθμού.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94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Εκφορά Πρώτου Όρου Σύγκρισης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8071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6009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Με Αντωνυμία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09135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Ἐγὼ σοῦ καλλίων ὑπάρχω.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4" y="38071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600932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Με Ουσιαστικό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5091351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Πόλεμος ἔνδοξος εἰρήνης αἰσχρᾶς αἱρετώτερος.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38" y="380714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6009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Με Απαρέμφατο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5091351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Oὐδὲν μᾶλλον ἄρχειν ἢ ἄρχεσθαι δίκαιον.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59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Εκφορά Δεύτερου Όρου Σύγκρισης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603659"/>
            <a:ext cx="1134070" cy="26110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30473"/>
            <a:ext cx="28583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Με γενική συγκριτική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2089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Όταν είναι ουσιαστικό ή άλλη λέξη που χρησιμοποιείται ως ουσιαστικό: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2268022" y="418278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Οὐδὲν πικρότερον τῆς ἀνάγκης.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2268022" y="462498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Τὸ σπουδάζειν τοῦ παίζειν ἐπιπονώτερόν ἐστιν.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214699"/>
            <a:ext cx="1134070" cy="216884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441513"/>
            <a:ext cx="49825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Mε το ἢ και ομοιόπτωτα ή ομοιότροπα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268022" y="593193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Με τον α' όρο σύγκρισης: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2268022" y="643092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Ἐμοὶ Σωκράτης ἐδόκει τιμῆς ἄξιος ἦν τῇ πόλει μᾶλλον ἢ θανάτου.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088" y="550069"/>
            <a:ext cx="9041011" cy="625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b="1" spc="-118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Ειδικές Περιπτώσεις Εκφοράς Β' Όρου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925116" y="1475184"/>
            <a:ext cx="22860" cy="6208276"/>
          </a:xfrm>
          <a:prstGeom prst="roundRect">
            <a:avLst>
              <a:gd name="adj" fmla="val 367524"/>
            </a:avLst>
          </a:prstGeom>
          <a:solidFill>
            <a:srgbClr val="C0C1D7"/>
          </a:solidFill>
          <a:ln/>
        </p:spPr>
      </p:sp>
      <p:sp>
        <p:nvSpPr>
          <p:cNvPr id="4" name="Shape 2"/>
          <p:cNvSpPr/>
          <p:nvPr/>
        </p:nvSpPr>
        <p:spPr>
          <a:xfrm>
            <a:off x="1127284" y="1913811"/>
            <a:ext cx="600075" cy="22860"/>
          </a:xfrm>
          <a:prstGeom prst="roundRect">
            <a:avLst>
              <a:gd name="adj" fmla="val 367524"/>
            </a:avLst>
          </a:prstGeom>
          <a:solidFill>
            <a:srgbClr val="C0C1D7"/>
          </a:solidFill>
          <a:ln/>
        </p:spPr>
      </p:sp>
      <p:sp>
        <p:nvSpPr>
          <p:cNvPr id="5" name="Shape 3"/>
          <p:cNvSpPr/>
          <p:nvPr/>
        </p:nvSpPr>
        <p:spPr>
          <a:xfrm>
            <a:off x="700088" y="1700213"/>
            <a:ext cx="450056" cy="45005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097" y="1737717"/>
            <a:ext cx="300038" cy="37504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25241" y="1675209"/>
            <a:ext cx="260175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Σπανιότερες Εκφορές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925241" y="2107763"/>
            <a:ext cx="120050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Εκφέρεται σπανιότερα με τα ἀντὶ / πρὸ + γενική, παρὰ + αιτιατική, (ἢ) πρὸς + αιτιατική, ἢ κατὰ + αιτιατική, ἢ / ἢ ὡς / ἢ ὥστε + απαρέμφατο, ἢ + ονομαστική, ἢ + πρόταση: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925241" y="2867858"/>
            <a:ext cx="1200507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Αἱρετώτερός ἐστιν ὁ καλὸς θάνατος ἀντὶ τοῦ αἰσχροῦ βίου.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925241" y="3257907"/>
            <a:ext cx="1200507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Ἡλίου ἐκλείψεις πυκνότεραι παρὰ τὰ ἐκ τοῦ πρὶν χρόνου μνημονευόμενα ξυνέβησαν.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1127284" y="4416623"/>
            <a:ext cx="600075" cy="22860"/>
          </a:xfrm>
          <a:prstGeom prst="roundRect">
            <a:avLst>
              <a:gd name="adj" fmla="val 367524"/>
            </a:avLst>
          </a:prstGeom>
          <a:solidFill>
            <a:srgbClr val="C0C1D7"/>
          </a:solidFill>
          <a:ln/>
        </p:spPr>
      </p:sp>
      <p:sp>
        <p:nvSpPr>
          <p:cNvPr id="12" name="Shape 9"/>
          <p:cNvSpPr/>
          <p:nvPr/>
        </p:nvSpPr>
        <p:spPr>
          <a:xfrm>
            <a:off x="700088" y="4203025"/>
            <a:ext cx="450056" cy="45005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7" y="4240530"/>
            <a:ext cx="300038" cy="37504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925241" y="4178022"/>
            <a:ext cx="255162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Βραχυλογική Εκφορά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1925241" y="4610576"/>
            <a:ext cx="120050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Bραχυλογική εκφορά του β' όρου σύγκρισης αποτελούν συχνά οι γενικές τοῦ δέοντος, τοῦ δικαίου, τοῦ λόγου, τοῦ εἰωθότος, τοῦ ὄντος, τοῦ προσήκοντος, τοῦ συμφέροντος κ.ά., οι οποίες ισοδυναμούν με ἢ + πρόταση: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1925241" y="5370671"/>
            <a:ext cx="1200507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Αἱρετώτερος ὁ βίος ὁ τῶν ἰδιωτευόντων ἢ τῶν τυραννούντων. [ἢ ὁ βίος ὁ τῶν τυραννούντων]</a:t>
            </a:r>
            <a:endParaRPr lang="en-US" sz="1550" dirty="0"/>
          </a:p>
        </p:txBody>
      </p:sp>
      <p:sp>
        <p:nvSpPr>
          <p:cNvPr id="17" name="Shape 13"/>
          <p:cNvSpPr/>
          <p:nvPr/>
        </p:nvSpPr>
        <p:spPr>
          <a:xfrm>
            <a:off x="1127284" y="6529387"/>
            <a:ext cx="600075" cy="22860"/>
          </a:xfrm>
          <a:prstGeom prst="roundRect">
            <a:avLst>
              <a:gd name="adj" fmla="val 367524"/>
            </a:avLst>
          </a:prstGeom>
          <a:solidFill>
            <a:srgbClr val="C0C1D7"/>
          </a:solidFill>
          <a:ln/>
        </p:spPr>
      </p:sp>
      <p:sp>
        <p:nvSpPr>
          <p:cNvPr id="18" name="Shape 14"/>
          <p:cNvSpPr/>
          <p:nvPr/>
        </p:nvSpPr>
        <p:spPr>
          <a:xfrm>
            <a:off x="700088" y="6315789"/>
            <a:ext cx="450056" cy="45005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7" y="6353294"/>
            <a:ext cx="300038" cy="3750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925241" y="6290786"/>
            <a:ext cx="2500432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Παράλειψη Β' Όρου</a:t>
            </a:r>
            <a:endParaRPr lang="en-US" sz="1950" dirty="0"/>
          </a:p>
        </p:txBody>
      </p:sp>
      <p:sp>
        <p:nvSpPr>
          <p:cNvPr id="21" name="Text 16"/>
          <p:cNvSpPr/>
          <p:nvPr/>
        </p:nvSpPr>
        <p:spPr>
          <a:xfrm>
            <a:off x="1925241" y="6723340"/>
            <a:ext cx="1200507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Είναι δυνατόν να παραλείπεται, όταν εννοείται από τα συμφραζόμενα: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1925241" y="7163395"/>
            <a:ext cx="1200507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Δυνατώτεροι πράττειν οἱ δίκαιοι φαίνονται. [τῶν ἀδίκων]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5947"/>
            <a:ext cx="69306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Παραδείγματα Σύγκρισης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54887"/>
            <a:ext cx="13042821" cy="5368766"/>
          </a:xfrm>
          <a:prstGeom prst="roundRect">
            <a:avLst>
              <a:gd name="adj" fmla="val 177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962507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210621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Είδος Σύγκρισης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75077" y="2106216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Παράδειγμα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716691" y="210621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Επεξήγηση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612827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275653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Απλή Σύγκριση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75077" y="2756535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Ἐγὼ σοῦ καλλίων ὑπάρχω.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16691" y="275653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Σύγκριση με γενική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263146"/>
            <a:ext cx="1302627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340685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Σύγκριση με ἢ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5375077" y="3406854"/>
            <a:ext cx="388036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Ἐμοὶ Σωκράτης ἐδόκει τιμῆς ἄξιος ἦν τῇ πόλει μᾶλλον ἢ θανάτου.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716691" y="340685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Σύγκριση με ἢ και ομοιόπτωτα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276368"/>
            <a:ext cx="1302627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442007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Ασύμμετρη Σύγκριση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5375077" y="4420076"/>
            <a:ext cx="388036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Αἱρετώτερός ἐστιν ὁ καλὸς θάνατος ἀντὶ τοῦ αἰσχροῦ βίου.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716691" y="442007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Σύγκριση με ἀντὶ + γενική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5289590"/>
            <a:ext cx="1302627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9653" y="543329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Βραχυλογική Σύγκριση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5375077" y="5433298"/>
            <a:ext cx="388036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Αἱρετώτερος ὁ βίος ὁ τῶν ἰδιωτευόντων ἢ τῶν τυραννούντων.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9716691" y="543329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Παραλείπεται το "ὁ βίος ὁ"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6302812"/>
            <a:ext cx="1302627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29653" y="644652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Σύγκριση με Παράλειψη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5375077" y="6446520"/>
            <a:ext cx="388036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Δυνατώτεροι πράττειν οἱ δίκαιοι φαίνονται.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9716691" y="644652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Παραλείπεται το "τῶν ἀδίκων"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2025-04-26T15:06:26Z</dcterms:created>
  <dcterms:modified xsi:type="dcterms:W3CDTF">2025-04-26T15:06:26Z</dcterms:modified>
</cp:coreProperties>
</file>