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71" r:id="rId2"/>
    <p:sldId id="272" r:id="rId3"/>
    <p:sldId id="273" r:id="rId4"/>
    <p:sldId id="275" r:id="rId5"/>
    <p:sldId id="276" r:id="rId6"/>
    <p:sldId id="279" r:id="rId7"/>
    <p:sldId id="277" r:id="rId8"/>
    <p:sldId id="281" r:id="rId9"/>
    <p:sldId id="278" r:id="rId10"/>
    <p:sldId id="274" r:id="rId11"/>
    <p:sldId id="280" r:id="rId12"/>
    <p:sldId id="283" r:id="rId13"/>
    <p:sldId id="286" r:id="rId14"/>
    <p:sldId id="284" r:id="rId15"/>
    <p:sldId id="285" r:id="rId16"/>
    <p:sldId id="287" r:id="rId17"/>
    <p:sldId id="288" r:id="rId18"/>
    <p:sldId id="289" r:id="rId19"/>
    <p:sldId id="290" r:id="rId20"/>
    <p:sldId id="291" r:id="rId21"/>
    <p:sldId id="292" r:id="rId22"/>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189AB"/>
    <a:srgbClr val="7C6498"/>
    <a:srgbClr val="815387"/>
    <a:srgbClr val="55566A"/>
    <a:srgbClr val="584458"/>
    <a:srgbClr val="6A96AE"/>
    <a:srgbClr val="5BC8CD"/>
    <a:srgbClr val="7BB0BB"/>
    <a:srgbClr val="5D9EAB"/>
    <a:srgbClr val="B7BAC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3" autoAdjust="0"/>
    <p:restoredTop sz="94660"/>
  </p:normalViewPr>
  <p:slideViewPr>
    <p:cSldViewPr snapToGrid="0">
      <p:cViewPr varScale="1">
        <p:scale>
          <a:sx n="70" d="100"/>
          <a:sy n="70" d="100"/>
        </p:scale>
        <p:origin x="-96" y="-45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529FE9-D462-4D45-B971-CE944378E126}" type="datetimeFigureOut">
              <a:rPr lang="el-GR" smtClean="0"/>
              <a:pPr/>
              <a:t>21/1/2025</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FEBEAE-AD1F-47B7-8CFA-92F3D1C56420}" type="slidenum">
              <a:rPr lang="el-GR" smtClean="0"/>
              <a:pPr/>
              <a:t>‹#›</a:t>
            </a:fld>
            <a:endParaRPr lang="el-GR"/>
          </a:p>
        </p:txBody>
      </p:sp>
    </p:spTree>
    <p:extLst>
      <p:ext uri="{BB962C8B-B14F-4D97-AF65-F5344CB8AC3E}">
        <p14:creationId xmlns:p14="http://schemas.microsoft.com/office/powerpoint/2010/main" xmlns="" val="3669991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20208370-FB04-37ED-AE3C-0C696C0FF6C2}"/>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xmlns="" id="{F36CFE6D-04C4-BBE1-4098-5A6D9A9DB9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xmlns="" id="{BDD9171D-7D91-1F33-1D40-50BF3DC24858}"/>
              </a:ext>
            </a:extLst>
          </p:cNvPr>
          <p:cNvSpPr>
            <a:spLocks noGrp="1"/>
          </p:cNvSpPr>
          <p:nvPr>
            <p:ph type="dt" sz="half" idx="10"/>
          </p:nvPr>
        </p:nvSpPr>
        <p:spPr/>
        <p:txBody>
          <a:bodyPr/>
          <a:lstStyle/>
          <a:p>
            <a:fld id="{44E2A4F6-238A-451D-B586-D11F3DEA27C8}" type="datetimeFigureOut">
              <a:rPr lang="el-GR" smtClean="0"/>
              <a:pPr/>
              <a:t>21/1/2025</a:t>
            </a:fld>
            <a:endParaRPr lang="el-GR"/>
          </a:p>
        </p:txBody>
      </p:sp>
      <p:sp>
        <p:nvSpPr>
          <p:cNvPr id="5" name="Θέση υποσέλιδου 4">
            <a:extLst>
              <a:ext uri="{FF2B5EF4-FFF2-40B4-BE49-F238E27FC236}">
                <a16:creationId xmlns:a16="http://schemas.microsoft.com/office/drawing/2014/main" xmlns="" id="{8339FD65-6175-BDA3-C11D-560585AFF4D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B3258F09-3CED-94BA-9878-5A0ADF4AA68F}"/>
              </a:ext>
            </a:extLst>
          </p:cNvPr>
          <p:cNvSpPr>
            <a:spLocks noGrp="1"/>
          </p:cNvSpPr>
          <p:nvPr>
            <p:ph type="sldNum" sz="quarter" idx="12"/>
          </p:nvPr>
        </p:nvSpPr>
        <p:spPr/>
        <p:txBody>
          <a:bodyPr/>
          <a:lstStyle/>
          <a:p>
            <a:fld id="{DABBB92E-6B2D-40D5-81F6-F8F00CAB1208}" type="slidenum">
              <a:rPr lang="el-GR" smtClean="0"/>
              <a:pPr/>
              <a:t>‹#›</a:t>
            </a:fld>
            <a:endParaRPr lang="el-GR"/>
          </a:p>
        </p:txBody>
      </p:sp>
    </p:spTree>
    <p:extLst>
      <p:ext uri="{BB962C8B-B14F-4D97-AF65-F5344CB8AC3E}">
        <p14:creationId xmlns:p14="http://schemas.microsoft.com/office/powerpoint/2010/main" xmlns="" val="3103179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C6E8E9B5-D1A3-27E1-7D84-A7D6D1FE1EB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xmlns="" id="{A002A2E8-8E86-D7E8-E151-B76B5DA8C438}"/>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xmlns="" id="{12911329-E3FC-58B3-6752-C2C0AD1DB753}"/>
              </a:ext>
            </a:extLst>
          </p:cNvPr>
          <p:cNvSpPr>
            <a:spLocks noGrp="1"/>
          </p:cNvSpPr>
          <p:nvPr>
            <p:ph type="dt" sz="half" idx="10"/>
          </p:nvPr>
        </p:nvSpPr>
        <p:spPr/>
        <p:txBody>
          <a:bodyPr/>
          <a:lstStyle/>
          <a:p>
            <a:fld id="{44E2A4F6-238A-451D-B586-D11F3DEA27C8}" type="datetimeFigureOut">
              <a:rPr lang="el-GR" smtClean="0"/>
              <a:pPr/>
              <a:t>21/1/2025</a:t>
            </a:fld>
            <a:endParaRPr lang="el-GR"/>
          </a:p>
        </p:txBody>
      </p:sp>
      <p:sp>
        <p:nvSpPr>
          <p:cNvPr id="5" name="Θέση υποσέλιδου 4">
            <a:extLst>
              <a:ext uri="{FF2B5EF4-FFF2-40B4-BE49-F238E27FC236}">
                <a16:creationId xmlns:a16="http://schemas.microsoft.com/office/drawing/2014/main" xmlns="" id="{4B155DDD-70FA-2E0C-9B4D-0987A5276542}"/>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800AD14C-5460-9BD5-D350-94932A9E3889}"/>
              </a:ext>
            </a:extLst>
          </p:cNvPr>
          <p:cNvSpPr>
            <a:spLocks noGrp="1"/>
          </p:cNvSpPr>
          <p:nvPr>
            <p:ph type="sldNum" sz="quarter" idx="12"/>
          </p:nvPr>
        </p:nvSpPr>
        <p:spPr/>
        <p:txBody>
          <a:bodyPr/>
          <a:lstStyle/>
          <a:p>
            <a:fld id="{DABBB92E-6B2D-40D5-81F6-F8F00CAB1208}" type="slidenum">
              <a:rPr lang="el-GR" smtClean="0"/>
              <a:pPr/>
              <a:t>‹#›</a:t>
            </a:fld>
            <a:endParaRPr lang="el-GR"/>
          </a:p>
        </p:txBody>
      </p:sp>
    </p:spTree>
    <p:extLst>
      <p:ext uri="{BB962C8B-B14F-4D97-AF65-F5344CB8AC3E}">
        <p14:creationId xmlns:p14="http://schemas.microsoft.com/office/powerpoint/2010/main" xmlns="" val="3076734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xmlns="" id="{D864C3CD-BE63-89A4-2F8D-5A9DBFF38131}"/>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xmlns="" id="{D10F4784-4379-7C13-BC7A-6721531F0EA0}"/>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xmlns="" id="{D6FF5339-6602-F49E-0A46-6F3505129D7E}"/>
              </a:ext>
            </a:extLst>
          </p:cNvPr>
          <p:cNvSpPr>
            <a:spLocks noGrp="1"/>
          </p:cNvSpPr>
          <p:nvPr>
            <p:ph type="dt" sz="half" idx="10"/>
          </p:nvPr>
        </p:nvSpPr>
        <p:spPr/>
        <p:txBody>
          <a:bodyPr/>
          <a:lstStyle/>
          <a:p>
            <a:fld id="{44E2A4F6-238A-451D-B586-D11F3DEA27C8}" type="datetimeFigureOut">
              <a:rPr lang="el-GR" smtClean="0"/>
              <a:pPr/>
              <a:t>21/1/2025</a:t>
            </a:fld>
            <a:endParaRPr lang="el-GR"/>
          </a:p>
        </p:txBody>
      </p:sp>
      <p:sp>
        <p:nvSpPr>
          <p:cNvPr id="5" name="Θέση υποσέλιδου 4">
            <a:extLst>
              <a:ext uri="{FF2B5EF4-FFF2-40B4-BE49-F238E27FC236}">
                <a16:creationId xmlns:a16="http://schemas.microsoft.com/office/drawing/2014/main" xmlns="" id="{B48EBA8E-E4A6-C512-058B-6C02D6B7714F}"/>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9315E0DC-47A5-1486-1E8E-5786D9E90961}"/>
              </a:ext>
            </a:extLst>
          </p:cNvPr>
          <p:cNvSpPr>
            <a:spLocks noGrp="1"/>
          </p:cNvSpPr>
          <p:nvPr>
            <p:ph type="sldNum" sz="quarter" idx="12"/>
          </p:nvPr>
        </p:nvSpPr>
        <p:spPr/>
        <p:txBody>
          <a:bodyPr/>
          <a:lstStyle/>
          <a:p>
            <a:fld id="{DABBB92E-6B2D-40D5-81F6-F8F00CAB1208}" type="slidenum">
              <a:rPr lang="el-GR" smtClean="0"/>
              <a:pPr/>
              <a:t>‹#›</a:t>
            </a:fld>
            <a:endParaRPr lang="el-GR"/>
          </a:p>
        </p:txBody>
      </p:sp>
    </p:spTree>
    <p:extLst>
      <p:ext uri="{BB962C8B-B14F-4D97-AF65-F5344CB8AC3E}">
        <p14:creationId xmlns:p14="http://schemas.microsoft.com/office/powerpoint/2010/main" xmlns="" val="974205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5A00D179-9244-3B0A-CDEC-660D26B0624C}"/>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xmlns="" id="{0D80528F-971E-DD1E-B100-3A0C0C8ABFE5}"/>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xmlns="" id="{63C4A9A9-3AF9-C3D2-A55F-4DD69E0199A3}"/>
              </a:ext>
            </a:extLst>
          </p:cNvPr>
          <p:cNvSpPr>
            <a:spLocks noGrp="1"/>
          </p:cNvSpPr>
          <p:nvPr>
            <p:ph type="dt" sz="half" idx="10"/>
          </p:nvPr>
        </p:nvSpPr>
        <p:spPr/>
        <p:txBody>
          <a:bodyPr/>
          <a:lstStyle/>
          <a:p>
            <a:fld id="{44E2A4F6-238A-451D-B586-D11F3DEA27C8}" type="datetimeFigureOut">
              <a:rPr lang="el-GR" smtClean="0"/>
              <a:pPr/>
              <a:t>21/1/2025</a:t>
            </a:fld>
            <a:endParaRPr lang="el-GR"/>
          </a:p>
        </p:txBody>
      </p:sp>
      <p:sp>
        <p:nvSpPr>
          <p:cNvPr id="5" name="Θέση υποσέλιδου 4">
            <a:extLst>
              <a:ext uri="{FF2B5EF4-FFF2-40B4-BE49-F238E27FC236}">
                <a16:creationId xmlns:a16="http://schemas.microsoft.com/office/drawing/2014/main" xmlns="" id="{7FCCEEF6-333C-A1D7-4D67-04983BC63EE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63256C4F-71A3-C76F-069F-77A71B29874F}"/>
              </a:ext>
            </a:extLst>
          </p:cNvPr>
          <p:cNvSpPr>
            <a:spLocks noGrp="1"/>
          </p:cNvSpPr>
          <p:nvPr>
            <p:ph type="sldNum" sz="quarter" idx="12"/>
          </p:nvPr>
        </p:nvSpPr>
        <p:spPr/>
        <p:txBody>
          <a:bodyPr/>
          <a:lstStyle/>
          <a:p>
            <a:fld id="{DABBB92E-6B2D-40D5-81F6-F8F00CAB1208}" type="slidenum">
              <a:rPr lang="el-GR" smtClean="0"/>
              <a:pPr/>
              <a:t>‹#›</a:t>
            </a:fld>
            <a:endParaRPr lang="el-GR"/>
          </a:p>
        </p:txBody>
      </p:sp>
    </p:spTree>
    <p:extLst>
      <p:ext uri="{BB962C8B-B14F-4D97-AF65-F5344CB8AC3E}">
        <p14:creationId xmlns:p14="http://schemas.microsoft.com/office/powerpoint/2010/main" xmlns="" val="741479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3022851A-C3AA-E22A-63F2-71179AF1CE6F}"/>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xmlns="" id="{B57BEF6C-503C-1D71-8BC2-DBD48F2711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xmlns="" id="{BFD8626F-3E6F-A621-540F-6A7A1472B0FC}"/>
              </a:ext>
            </a:extLst>
          </p:cNvPr>
          <p:cNvSpPr>
            <a:spLocks noGrp="1"/>
          </p:cNvSpPr>
          <p:nvPr>
            <p:ph type="dt" sz="half" idx="10"/>
          </p:nvPr>
        </p:nvSpPr>
        <p:spPr/>
        <p:txBody>
          <a:bodyPr/>
          <a:lstStyle/>
          <a:p>
            <a:fld id="{44E2A4F6-238A-451D-B586-D11F3DEA27C8}" type="datetimeFigureOut">
              <a:rPr lang="el-GR" smtClean="0"/>
              <a:pPr/>
              <a:t>21/1/2025</a:t>
            </a:fld>
            <a:endParaRPr lang="el-GR"/>
          </a:p>
        </p:txBody>
      </p:sp>
      <p:sp>
        <p:nvSpPr>
          <p:cNvPr id="5" name="Θέση υποσέλιδου 4">
            <a:extLst>
              <a:ext uri="{FF2B5EF4-FFF2-40B4-BE49-F238E27FC236}">
                <a16:creationId xmlns:a16="http://schemas.microsoft.com/office/drawing/2014/main" xmlns="" id="{C518CED7-4361-BAC0-966C-55906EB0A06F}"/>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9D2ACACC-1FD7-E80D-B3E5-BB1B5B8CB71B}"/>
              </a:ext>
            </a:extLst>
          </p:cNvPr>
          <p:cNvSpPr>
            <a:spLocks noGrp="1"/>
          </p:cNvSpPr>
          <p:nvPr>
            <p:ph type="sldNum" sz="quarter" idx="12"/>
          </p:nvPr>
        </p:nvSpPr>
        <p:spPr/>
        <p:txBody>
          <a:bodyPr/>
          <a:lstStyle/>
          <a:p>
            <a:fld id="{DABBB92E-6B2D-40D5-81F6-F8F00CAB1208}" type="slidenum">
              <a:rPr lang="el-GR" smtClean="0"/>
              <a:pPr/>
              <a:t>‹#›</a:t>
            </a:fld>
            <a:endParaRPr lang="el-GR"/>
          </a:p>
        </p:txBody>
      </p:sp>
    </p:spTree>
    <p:extLst>
      <p:ext uri="{BB962C8B-B14F-4D97-AF65-F5344CB8AC3E}">
        <p14:creationId xmlns:p14="http://schemas.microsoft.com/office/powerpoint/2010/main" xmlns="" val="2449683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254973C0-153B-2A74-2F3D-61F1FFEAD0F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xmlns="" id="{A905D883-64DD-19B7-0B76-24CD1137F088}"/>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xmlns="" id="{E1BC51B9-89DB-A3BC-1B59-65F3E67051F2}"/>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xmlns="" id="{8C1EEA6B-A05D-8DAF-75DF-8A0C00A642E7}"/>
              </a:ext>
            </a:extLst>
          </p:cNvPr>
          <p:cNvSpPr>
            <a:spLocks noGrp="1"/>
          </p:cNvSpPr>
          <p:nvPr>
            <p:ph type="dt" sz="half" idx="10"/>
          </p:nvPr>
        </p:nvSpPr>
        <p:spPr/>
        <p:txBody>
          <a:bodyPr/>
          <a:lstStyle/>
          <a:p>
            <a:fld id="{44E2A4F6-238A-451D-B586-D11F3DEA27C8}" type="datetimeFigureOut">
              <a:rPr lang="el-GR" smtClean="0"/>
              <a:pPr/>
              <a:t>21/1/2025</a:t>
            </a:fld>
            <a:endParaRPr lang="el-GR"/>
          </a:p>
        </p:txBody>
      </p:sp>
      <p:sp>
        <p:nvSpPr>
          <p:cNvPr id="6" name="Θέση υποσέλιδου 5">
            <a:extLst>
              <a:ext uri="{FF2B5EF4-FFF2-40B4-BE49-F238E27FC236}">
                <a16:creationId xmlns:a16="http://schemas.microsoft.com/office/drawing/2014/main" xmlns="" id="{F26C3755-4F6A-A244-2A04-89D7D593264C}"/>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xmlns="" id="{FC3DB4F2-9564-192F-E565-1E4AE871D0DF}"/>
              </a:ext>
            </a:extLst>
          </p:cNvPr>
          <p:cNvSpPr>
            <a:spLocks noGrp="1"/>
          </p:cNvSpPr>
          <p:nvPr>
            <p:ph type="sldNum" sz="quarter" idx="12"/>
          </p:nvPr>
        </p:nvSpPr>
        <p:spPr/>
        <p:txBody>
          <a:bodyPr/>
          <a:lstStyle/>
          <a:p>
            <a:fld id="{DABBB92E-6B2D-40D5-81F6-F8F00CAB1208}" type="slidenum">
              <a:rPr lang="el-GR" smtClean="0"/>
              <a:pPr/>
              <a:t>‹#›</a:t>
            </a:fld>
            <a:endParaRPr lang="el-GR"/>
          </a:p>
        </p:txBody>
      </p:sp>
    </p:spTree>
    <p:extLst>
      <p:ext uri="{BB962C8B-B14F-4D97-AF65-F5344CB8AC3E}">
        <p14:creationId xmlns:p14="http://schemas.microsoft.com/office/powerpoint/2010/main" xmlns="" val="691264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31D03653-84BB-809C-B871-B8AE506B1D42}"/>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xmlns="" id="{31929C87-D88B-9B0C-B744-F3A3532486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xmlns="" id="{C820FC9F-E1A9-4A01-498B-CED5457538C3}"/>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xmlns="" id="{7BA97B8B-EFB0-D953-FFB3-95C84D4FE0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xmlns="" id="{5EDF1167-B2AA-311F-379E-D1DAFF9B705E}"/>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xmlns="" id="{1C87E25F-075B-BCBD-CF37-0536B6459AD9}"/>
              </a:ext>
            </a:extLst>
          </p:cNvPr>
          <p:cNvSpPr>
            <a:spLocks noGrp="1"/>
          </p:cNvSpPr>
          <p:nvPr>
            <p:ph type="dt" sz="half" idx="10"/>
          </p:nvPr>
        </p:nvSpPr>
        <p:spPr/>
        <p:txBody>
          <a:bodyPr/>
          <a:lstStyle/>
          <a:p>
            <a:fld id="{44E2A4F6-238A-451D-B586-D11F3DEA27C8}" type="datetimeFigureOut">
              <a:rPr lang="el-GR" smtClean="0"/>
              <a:pPr/>
              <a:t>21/1/2025</a:t>
            </a:fld>
            <a:endParaRPr lang="el-GR"/>
          </a:p>
        </p:txBody>
      </p:sp>
      <p:sp>
        <p:nvSpPr>
          <p:cNvPr id="8" name="Θέση υποσέλιδου 7">
            <a:extLst>
              <a:ext uri="{FF2B5EF4-FFF2-40B4-BE49-F238E27FC236}">
                <a16:creationId xmlns:a16="http://schemas.microsoft.com/office/drawing/2014/main" xmlns="" id="{9EB01593-5413-EF61-2B23-999C7C8299D5}"/>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xmlns="" id="{A97B13AF-921D-4BA5-3FA0-69FE6B8EE25C}"/>
              </a:ext>
            </a:extLst>
          </p:cNvPr>
          <p:cNvSpPr>
            <a:spLocks noGrp="1"/>
          </p:cNvSpPr>
          <p:nvPr>
            <p:ph type="sldNum" sz="quarter" idx="12"/>
          </p:nvPr>
        </p:nvSpPr>
        <p:spPr/>
        <p:txBody>
          <a:bodyPr/>
          <a:lstStyle/>
          <a:p>
            <a:fld id="{DABBB92E-6B2D-40D5-81F6-F8F00CAB1208}" type="slidenum">
              <a:rPr lang="el-GR" smtClean="0"/>
              <a:pPr/>
              <a:t>‹#›</a:t>
            </a:fld>
            <a:endParaRPr lang="el-GR"/>
          </a:p>
        </p:txBody>
      </p:sp>
    </p:spTree>
    <p:extLst>
      <p:ext uri="{BB962C8B-B14F-4D97-AF65-F5344CB8AC3E}">
        <p14:creationId xmlns:p14="http://schemas.microsoft.com/office/powerpoint/2010/main" xmlns="" val="1975720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F16B0D8A-5C0E-C39A-9EB8-BFC3E12CC840}"/>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xmlns="" id="{CD5D3D0B-00D1-6D72-2A58-6CA15FE7F860}"/>
              </a:ext>
            </a:extLst>
          </p:cNvPr>
          <p:cNvSpPr>
            <a:spLocks noGrp="1"/>
          </p:cNvSpPr>
          <p:nvPr>
            <p:ph type="dt" sz="half" idx="10"/>
          </p:nvPr>
        </p:nvSpPr>
        <p:spPr/>
        <p:txBody>
          <a:bodyPr/>
          <a:lstStyle/>
          <a:p>
            <a:fld id="{44E2A4F6-238A-451D-B586-D11F3DEA27C8}" type="datetimeFigureOut">
              <a:rPr lang="el-GR" smtClean="0"/>
              <a:pPr/>
              <a:t>21/1/2025</a:t>
            </a:fld>
            <a:endParaRPr lang="el-GR"/>
          </a:p>
        </p:txBody>
      </p:sp>
      <p:sp>
        <p:nvSpPr>
          <p:cNvPr id="4" name="Θέση υποσέλιδου 3">
            <a:extLst>
              <a:ext uri="{FF2B5EF4-FFF2-40B4-BE49-F238E27FC236}">
                <a16:creationId xmlns:a16="http://schemas.microsoft.com/office/drawing/2014/main" xmlns="" id="{A00AA5F1-328B-E799-B273-966936E87343}"/>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xmlns="" id="{F840D065-F6F9-3BB2-2A97-C1454A695385}"/>
              </a:ext>
            </a:extLst>
          </p:cNvPr>
          <p:cNvSpPr>
            <a:spLocks noGrp="1"/>
          </p:cNvSpPr>
          <p:nvPr>
            <p:ph type="sldNum" sz="quarter" idx="12"/>
          </p:nvPr>
        </p:nvSpPr>
        <p:spPr/>
        <p:txBody>
          <a:bodyPr/>
          <a:lstStyle/>
          <a:p>
            <a:fld id="{DABBB92E-6B2D-40D5-81F6-F8F00CAB1208}" type="slidenum">
              <a:rPr lang="el-GR" smtClean="0"/>
              <a:pPr/>
              <a:t>‹#›</a:t>
            </a:fld>
            <a:endParaRPr lang="el-GR"/>
          </a:p>
        </p:txBody>
      </p:sp>
    </p:spTree>
    <p:extLst>
      <p:ext uri="{BB962C8B-B14F-4D97-AF65-F5344CB8AC3E}">
        <p14:creationId xmlns:p14="http://schemas.microsoft.com/office/powerpoint/2010/main" xmlns="" val="3135276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xmlns="" id="{62EDBB4D-3882-899E-2261-410DC2C1B2F5}"/>
              </a:ext>
            </a:extLst>
          </p:cNvPr>
          <p:cNvSpPr>
            <a:spLocks noGrp="1"/>
          </p:cNvSpPr>
          <p:nvPr>
            <p:ph type="dt" sz="half" idx="10"/>
          </p:nvPr>
        </p:nvSpPr>
        <p:spPr/>
        <p:txBody>
          <a:bodyPr/>
          <a:lstStyle/>
          <a:p>
            <a:fld id="{44E2A4F6-238A-451D-B586-D11F3DEA27C8}" type="datetimeFigureOut">
              <a:rPr lang="el-GR" smtClean="0"/>
              <a:pPr/>
              <a:t>21/1/2025</a:t>
            </a:fld>
            <a:endParaRPr lang="el-GR"/>
          </a:p>
        </p:txBody>
      </p:sp>
      <p:sp>
        <p:nvSpPr>
          <p:cNvPr id="3" name="Θέση υποσέλιδου 2">
            <a:extLst>
              <a:ext uri="{FF2B5EF4-FFF2-40B4-BE49-F238E27FC236}">
                <a16:creationId xmlns:a16="http://schemas.microsoft.com/office/drawing/2014/main" xmlns="" id="{F0628E49-8557-55CF-2C39-97B9E6052A8D}"/>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xmlns="" id="{91CEE367-13AD-B851-6D5A-D4E7F5E5EF56}"/>
              </a:ext>
            </a:extLst>
          </p:cNvPr>
          <p:cNvSpPr>
            <a:spLocks noGrp="1"/>
          </p:cNvSpPr>
          <p:nvPr>
            <p:ph type="sldNum" sz="quarter" idx="12"/>
          </p:nvPr>
        </p:nvSpPr>
        <p:spPr/>
        <p:txBody>
          <a:bodyPr/>
          <a:lstStyle/>
          <a:p>
            <a:fld id="{DABBB92E-6B2D-40D5-81F6-F8F00CAB1208}" type="slidenum">
              <a:rPr lang="el-GR" smtClean="0"/>
              <a:pPr/>
              <a:t>‹#›</a:t>
            </a:fld>
            <a:endParaRPr lang="el-GR"/>
          </a:p>
        </p:txBody>
      </p:sp>
    </p:spTree>
    <p:extLst>
      <p:ext uri="{BB962C8B-B14F-4D97-AF65-F5344CB8AC3E}">
        <p14:creationId xmlns:p14="http://schemas.microsoft.com/office/powerpoint/2010/main" xmlns="" val="872431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FBA2A6D5-53A8-5E12-A782-EA756E6ED464}"/>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xmlns="" id="{4C31EAFA-5753-5CE2-2FB0-0E9DAD888D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xmlns="" id="{45FCE778-3FDF-24CA-62CC-7E4C331D0B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xmlns="" id="{596860EF-7FEB-3734-ADEB-283B5E0FE84B}"/>
              </a:ext>
            </a:extLst>
          </p:cNvPr>
          <p:cNvSpPr>
            <a:spLocks noGrp="1"/>
          </p:cNvSpPr>
          <p:nvPr>
            <p:ph type="dt" sz="half" idx="10"/>
          </p:nvPr>
        </p:nvSpPr>
        <p:spPr/>
        <p:txBody>
          <a:bodyPr/>
          <a:lstStyle/>
          <a:p>
            <a:fld id="{44E2A4F6-238A-451D-B586-D11F3DEA27C8}" type="datetimeFigureOut">
              <a:rPr lang="el-GR" smtClean="0"/>
              <a:pPr/>
              <a:t>21/1/2025</a:t>
            </a:fld>
            <a:endParaRPr lang="el-GR"/>
          </a:p>
        </p:txBody>
      </p:sp>
      <p:sp>
        <p:nvSpPr>
          <p:cNvPr id="6" name="Θέση υποσέλιδου 5">
            <a:extLst>
              <a:ext uri="{FF2B5EF4-FFF2-40B4-BE49-F238E27FC236}">
                <a16:creationId xmlns:a16="http://schemas.microsoft.com/office/drawing/2014/main" xmlns="" id="{D0EF9D72-1B7A-22E8-634F-0189E00E965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xmlns="" id="{51B419F4-9714-DEFF-2266-30E630B62DFD}"/>
              </a:ext>
            </a:extLst>
          </p:cNvPr>
          <p:cNvSpPr>
            <a:spLocks noGrp="1"/>
          </p:cNvSpPr>
          <p:nvPr>
            <p:ph type="sldNum" sz="quarter" idx="12"/>
          </p:nvPr>
        </p:nvSpPr>
        <p:spPr/>
        <p:txBody>
          <a:bodyPr/>
          <a:lstStyle/>
          <a:p>
            <a:fld id="{DABBB92E-6B2D-40D5-81F6-F8F00CAB1208}" type="slidenum">
              <a:rPr lang="el-GR" smtClean="0"/>
              <a:pPr/>
              <a:t>‹#›</a:t>
            </a:fld>
            <a:endParaRPr lang="el-GR"/>
          </a:p>
        </p:txBody>
      </p:sp>
    </p:spTree>
    <p:extLst>
      <p:ext uri="{BB962C8B-B14F-4D97-AF65-F5344CB8AC3E}">
        <p14:creationId xmlns:p14="http://schemas.microsoft.com/office/powerpoint/2010/main" xmlns="" val="4265250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4E137946-AF15-3DF4-7976-778542A5EA1D}"/>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xmlns="" id="{EDC5702A-6C11-1B15-0004-EF32A64F4B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xmlns="" id="{F48F491D-30EA-5EBE-E6B2-44867EC076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xmlns="" id="{486DE450-EEE4-9000-C889-582EEC00DE54}"/>
              </a:ext>
            </a:extLst>
          </p:cNvPr>
          <p:cNvSpPr>
            <a:spLocks noGrp="1"/>
          </p:cNvSpPr>
          <p:nvPr>
            <p:ph type="dt" sz="half" idx="10"/>
          </p:nvPr>
        </p:nvSpPr>
        <p:spPr/>
        <p:txBody>
          <a:bodyPr/>
          <a:lstStyle/>
          <a:p>
            <a:fld id="{44E2A4F6-238A-451D-B586-D11F3DEA27C8}" type="datetimeFigureOut">
              <a:rPr lang="el-GR" smtClean="0"/>
              <a:pPr/>
              <a:t>21/1/2025</a:t>
            </a:fld>
            <a:endParaRPr lang="el-GR"/>
          </a:p>
        </p:txBody>
      </p:sp>
      <p:sp>
        <p:nvSpPr>
          <p:cNvPr id="6" name="Θέση υποσέλιδου 5">
            <a:extLst>
              <a:ext uri="{FF2B5EF4-FFF2-40B4-BE49-F238E27FC236}">
                <a16:creationId xmlns:a16="http://schemas.microsoft.com/office/drawing/2014/main" xmlns="" id="{D0862B2E-187D-5406-FD9D-6A0C48D4DC35}"/>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xmlns="" id="{6D7559EE-5F39-56BE-9C60-3344776C99CE}"/>
              </a:ext>
            </a:extLst>
          </p:cNvPr>
          <p:cNvSpPr>
            <a:spLocks noGrp="1"/>
          </p:cNvSpPr>
          <p:nvPr>
            <p:ph type="sldNum" sz="quarter" idx="12"/>
          </p:nvPr>
        </p:nvSpPr>
        <p:spPr/>
        <p:txBody>
          <a:bodyPr/>
          <a:lstStyle/>
          <a:p>
            <a:fld id="{DABBB92E-6B2D-40D5-81F6-F8F00CAB1208}" type="slidenum">
              <a:rPr lang="el-GR" smtClean="0"/>
              <a:pPr/>
              <a:t>‹#›</a:t>
            </a:fld>
            <a:endParaRPr lang="el-GR"/>
          </a:p>
        </p:txBody>
      </p:sp>
    </p:spTree>
    <p:extLst>
      <p:ext uri="{BB962C8B-B14F-4D97-AF65-F5344CB8AC3E}">
        <p14:creationId xmlns:p14="http://schemas.microsoft.com/office/powerpoint/2010/main" xmlns="" val="3582820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xmlns="" id="{4062C086-7549-0063-9F97-FCC1F19DAC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xmlns="" id="{8CB5FA36-4848-43AB-C686-8844CFB5AC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xmlns="" id="{A7941130-2276-BC58-5B90-ED4B7BBE94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E2A4F6-238A-451D-B586-D11F3DEA27C8}" type="datetimeFigureOut">
              <a:rPr lang="el-GR" smtClean="0"/>
              <a:pPr/>
              <a:t>21/1/2025</a:t>
            </a:fld>
            <a:endParaRPr lang="el-GR"/>
          </a:p>
        </p:txBody>
      </p:sp>
      <p:sp>
        <p:nvSpPr>
          <p:cNvPr id="5" name="Θέση υποσέλιδου 4">
            <a:extLst>
              <a:ext uri="{FF2B5EF4-FFF2-40B4-BE49-F238E27FC236}">
                <a16:creationId xmlns:a16="http://schemas.microsoft.com/office/drawing/2014/main" xmlns="" id="{E2DC7D26-C971-1B93-A951-32D27801D9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xmlns="" id="{8B258009-3373-F668-9E97-7930B806A2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BBB92E-6B2D-40D5-81F6-F8F00CAB1208}" type="slidenum">
              <a:rPr lang="el-GR" smtClean="0"/>
              <a:pPr/>
              <a:t>‹#›</a:t>
            </a:fld>
            <a:endParaRPr lang="el-GR"/>
          </a:p>
        </p:txBody>
      </p:sp>
    </p:spTree>
    <p:extLst>
      <p:ext uri="{BB962C8B-B14F-4D97-AF65-F5344CB8AC3E}">
        <p14:creationId xmlns:p14="http://schemas.microsoft.com/office/powerpoint/2010/main" xmlns="" val="18657506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cstate="print"/>
          <a:stretch>
            <a:fillRect/>
          </a:stretch>
        </p:blipFill>
        <p:spPr>
          <a:xfrm>
            <a:off x="0" y="0"/>
            <a:ext cx="12192000" cy="6858000"/>
          </a:xfrm>
          <a:prstGeom prst="rect">
            <a:avLst/>
          </a:prstGeom>
        </p:spPr>
      </p:pic>
      <p:sp>
        <p:nvSpPr>
          <p:cNvPr id="7" name="Ελεύθερη σχεδίαση 6"/>
          <p:cNvSpPr/>
          <p:nvPr/>
        </p:nvSpPr>
        <p:spPr>
          <a:xfrm>
            <a:off x="5975928" y="0"/>
            <a:ext cx="5504872" cy="6858000"/>
          </a:xfrm>
          <a:custGeom>
            <a:avLst/>
            <a:gdLst/>
            <a:ahLst/>
            <a:cxnLst/>
            <a:rect l="l" t="t" r="r" b="b"/>
            <a:pathLst>
              <a:path w="5536676" h="6858000">
                <a:moveTo>
                  <a:pt x="2430114" y="1807755"/>
                </a:moveTo>
                <a:lnTo>
                  <a:pt x="2490319" y="2003836"/>
                </a:lnTo>
                <a:lnTo>
                  <a:pt x="2370536" y="2003836"/>
                </a:lnTo>
                <a:close/>
                <a:moveTo>
                  <a:pt x="4269294" y="1784686"/>
                </a:moveTo>
                <a:cubicBezTo>
                  <a:pt x="4304765" y="1784686"/>
                  <a:pt x="4332856" y="1796531"/>
                  <a:pt x="4353568" y="1820219"/>
                </a:cubicBezTo>
                <a:cubicBezTo>
                  <a:pt x="4374280" y="1843908"/>
                  <a:pt x="4384636" y="1881425"/>
                  <a:pt x="4384636" y="1932770"/>
                </a:cubicBezTo>
                <a:cubicBezTo>
                  <a:pt x="4384636" y="1993790"/>
                  <a:pt x="4374714" y="2036082"/>
                  <a:pt x="4354870" y="2059646"/>
                </a:cubicBezTo>
                <a:cubicBezTo>
                  <a:pt x="4335026" y="2083211"/>
                  <a:pt x="4306997" y="2094993"/>
                  <a:pt x="4270782" y="2094993"/>
                </a:cubicBezTo>
                <a:cubicBezTo>
                  <a:pt x="4235560" y="2094993"/>
                  <a:pt x="4207716" y="2082963"/>
                  <a:pt x="4187253" y="2058902"/>
                </a:cubicBezTo>
                <a:cubicBezTo>
                  <a:pt x="4166789" y="2034842"/>
                  <a:pt x="4156557" y="1995278"/>
                  <a:pt x="4156557" y="1940212"/>
                </a:cubicBezTo>
                <a:cubicBezTo>
                  <a:pt x="4156557" y="1884649"/>
                  <a:pt x="4166851" y="1844838"/>
                  <a:pt x="4187439" y="1820777"/>
                </a:cubicBezTo>
                <a:cubicBezTo>
                  <a:pt x="4208027" y="1796717"/>
                  <a:pt x="4235312" y="1784686"/>
                  <a:pt x="4269294" y="1784686"/>
                </a:cubicBezTo>
                <a:close/>
                <a:moveTo>
                  <a:pt x="1806040" y="1777245"/>
                </a:moveTo>
                <a:lnTo>
                  <a:pt x="1854037" y="1777245"/>
                </a:lnTo>
                <a:cubicBezTo>
                  <a:pt x="1885539" y="1777245"/>
                  <a:pt x="1906995" y="1783198"/>
                  <a:pt x="1918405" y="1795104"/>
                </a:cubicBezTo>
                <a:cubicBezTo>
                  <a:pt x="1929815" y="1807011"/>
                  <a:pt x="1935520" y="1821521"/>
                  <a:pt x="1935520" y="1838637"/>
                </a:cubicBezTo>
                <a:cubicBezTo>
                  <a:pt x="1935520" y="1856248"/>
                  <a:pt x="1928947" y="1870697"/>
                  <a:pt x="1915801" y="1881983"/>
                </a:cubicBezTo>
                <a:cubicBezTo>
                  <a:pt x="1902654" y="1893269"/>
                  <a:pt x="1879834" y="1898912"/>
                  <a:pt x="1847340" y="1898912"/>
                </a:cubicBezTo>
                <a:lnTo>
                  <a:pt x="1806040" y="1898912"/>
                </a:lnTo>
                <a:close/>
                <a:moveTo>
                  <a:pt x="4648136" y="1666368"/>
                </a:moveTo>
                <a:lnTo>
                  <a:pt x="4648136" y="1779105"/>
                </a:lnTo>
                <a:lnTo>
                  <a:pt x="4809614" y="1929608"/>
                </a:lnTo>
                <a:lnTo>
                  <a:pt x="4648136" y="2093877"/>
                </a:lnTo>
                <a:lnTo>
                  <a:pt x="4648136" y="2211823"/>
                </a:lnTo>
                <a:lnTo>
                  <a:pt x="5108387" y="2211823"/>
                </a:lnTo>
                <a:lnTo>
                  <a:pt x="5108387" y="2088296"/>
                </a:lnTo>
                <a:lnTo>
                  <a:pt x="4830078" y="2088296"/>
                </a:lnTo>
                <a:lnTo>
                  <a:pt x="4990069" y="1929608"/>
                </a:lnTo>
                <a:lnTo>
                  <a:pt x="4830078" y="1783570"/>
                </a:lnTo>
                <a:lnTo>
                  <a:pt x="5099830" y="1783570"/>
                </a:lnTo>
                <a:lnTo>
                  <a:pt x="5099830" y="1666368"/>
                </a:lnTo>
                <a:close/>
                <a:moveTo>
                  <a:pt x="3372158" y="1666368"/>
                </a:moveTo>
                <a:lnTo>
                  <a:pt x="3372158" y="2211823"/>
                </a:lnTo>
                <a:lnTo>
                  <a:pt x="3530660" y="2211823"/>
                </a:lnTo>
                <a:lnTo>
                  <a:pt x="3530660" y="1912330"/>
                </a:lnTo>
                <a:lnTo>
                  <a:pt x="3734927" y="2211823"/>
                </a:lnTo>
                <a:lnTo>
                  <a:pt x="3893801" y="2211823"/>
                </a:lnTo>
                <a:lnTo>
                  <a:pt x="3893801" y="1666368"/>
                </a:lnTo>
                <a:lnTo>
                  <a:pt x="3734927" y="1666368"/>
                </a:lnTo>
                <a:lnTo>
                  <a:pt x="3734927" y="1968140"/>
                </a:lnTo>
                <a:lnTo>
                  <a:pt x="3529544" y="1666368"/>
                </a:lnTo>
                <a:close/>
                <a:moveTo>
                  <a:pt x="2725426" y="1666368"/>
                </a:moveTo>
                <a:lnTo>
                  <a:pt x="2937878" y="1983372"/>
                </a:lnTo>
                <a:lnTo>
                  <a:pt x="2937878" y="2211823"/>
                </a:lnTo>
                <a:lnTo>
                  <a:pt x="3106798" y="2211823"/>
                </a:lnTo>
                <a:lnTo>
                  <a:pt x="3106798" y="1983372"/>
                </a:lnTo>
                <a:lnTo>
                  <a:pt x="3318878" y="1666368"/>
                </a:lnTo>
                <a:lnTo>
                  <a:pt x="3132662" y="1666368"/>
                </a:lnTo>
                <a:lnTo>
                  <a:pt x="3022541" y="1850380"/>
                </a:lnTo>
                <a:lnTo>
                  <a:pt x="2912647" y="1666368"/>
                </a:lnTo>
                <a:close/>
                <a:moveTo>
                  <a:pt x="2340258" y="1666368"/>
                </a:moveTo>
                <a:lnTo>
                  <a:pt x="2135248" y="2211823"/>
                </a:lnTo>
                <a:lnTo>
                  <a:pt x="2307342" y="2211823"/>
                </a:lnTo>
                <a:lnTo>
                  <a:pt x="2333928" y="2121782"/>
                </a:lnTo>
                <a:lnTo>
                  <a:pt x="2525282" y="2121782"/>
                </a:lnTo>
                <a:lnTo>
                  <a:pt x="2552571" y="2211823"/>
                </a:lnTo>
                <a:lnTo>
                  <a:pt x="2729072" y="2211823"/>
                </a:lnTo>
                <a:lnTo>
                  <a:pt x="2524108" y="1666368"/>
                </a:lnTo>
                <a:close/>
                <a:moveTo>
                  <a:pt x="1636748" y="1666368"/>
                </a:moveTo>
                <a:lnTo>
                  <a:pt x="1636748" y="2211823"/>
                </a:lnTo>
                <a:lnTo>
                  <a:pt x="1806040" y="2211823"/>
                </a:lnTo>
                <a:lnTo>
                  <a:pt x="1806040" y="2009417"/>
                </a:lnTo>
                <a:lnTo>
                  <a:pt x="1898313" y="2009417"/>
                </a:lnTo>
                <a:cubicBezTo>
                  <a:pt x="1966278" y="2009417"/>
                  <a:pt x="2016818" y="1993914"/>
                  <a:pt x="2049932" y="1962908"/>
                </a:cubicBezTo>
                <a:cubicBezTo>
                  <a:pt x="2083046" y="1931902"/>
                  <a:pt x="2099604" y="1888866"/>
                  <a:pt x="2099604" y="1833800"/>
                </a:cubicBezTo>
                <a:cubicBezTo>
                  <a:pt x="2099604" y="1780222"/>
                  <a:pt x="2084410" y="1738922"/>
                  <a:pt x="2054025" y="1709900"/>
                </a:cubicBezTo>
                <a:cubicBezTo>
                  <a:pt x="2023639" y="1680879"/>
                  <a:pt x="1977936" y="1666368"/>
                  <a:pt x="1916917" y="1666368"/>
                </a:cubicBezTo>
                <a:close/>
                <a:moveTo>
                  <a:pt x="1084670" y="1666368"/>
                </a:moveTo>
                <a:lnTo>
                  <a:pt x="1084670" y="2211823"/>
                </a:lnTo>
                <a:lnTo>
                  <a:pt x="1544549" y="2211823"/>
                </a:lnTo>
                <a:lnTo>
                  <a:pt x="1544549" y="2088296"/>
                </a:lnTo>
                <a:lnTo>
                  <a:pt x="1253590" y="2088296"/>
                </a:lnTo>
                <a:lnTo>
                  <a:pt x="1253590" y="1980767"/>
                </a:lnTo>
                <a:lnTo>
                  <a:pt x="1515900" y="1980767"/>
                </a:lnTo>
                <a:lnTo>
                  <a:pt x="1515900" y="1869518"/>
                </a:lnTo>
                <a:lnTo>
                  <a:pt x="1253590" y="1869518"/>
                </a:lnTo>
                <a:lnTo>
                  <a:pt x="1253590" y="1782826"/>
                </a:lnTo>
                <a:lnTo>
                  <a:pt x="1536364" y="1782826"/>
                </a:lnTo>
                <a:lnTo>
                  <a:pt x="1536364" y="1666368"/>
                </a:lnTo>
                <a:close/>
                <a:moveTo>
                  <a:pt x="447612" y="1666368"/>
                </a:moveTo>
                <a:lnTo>
                  <a:pt x="447612" y="2211823"/>
                </a:lnTo>
                <a:lnTo>
                  <a:pt x="616159" y="2211823"/>
                </a:lnTo>
                <a:lnTo>
                  <a:pt x="616159" y="2078721"/>
                </a:lnTo>
                <a:lnTo>
                  <a:pt x="703241" y="1987505"/>
                </a:lnTo>
                <a:lnTo>
                  <a:pt x="818246" y="2211823"/>
                </a:lnTo>
                <a:lnTo>
                  <a:pt x="1025809" y="2211823"/>
                </a:lnTo>
                <a:lnTo>
                  <a:pt x="817833" y="1872251"/>
                </a:lnTo>
                <a:lnTo>
                  <a:pt x="1016879" y="1666368"/>
                </a:lnTo>
                <a:lnTo>
                  <a:pt x="792713" y="1666368"/>
                </a:lnTo>
                <a:lnTo>
                  <a:pt x="616159" y="1872495"/>
                </a:lnTo>
                <a:lnTo>
                  <a:pt x="616159" y="1666368"/>
                </a:lnTo>
                <a:close/>
                <a:moveTo>
                  <a:pt x="4269666" y="1657066"/>
                </a:moveTo>
                <a:cubicBezTo>
                  <a:pt x="4181114" y="1657066"/>
                  <a:pt x="4112032" y="1681871"/>
                  <a:pt x="4062423" y="1731480"/>
                </a:cubicBezTo>
                <a:cubicBezTo>
                  <a:pt x="4012814" y="1781090"/>
                  <a:pt x="3988009" y="1850419"/>
                  <a:pt x="3988009" y="1939468"/>
                </a:cubicBezTo>
                <a:cubicBezTo>
                  <a:pt x="3988009" y="2003216"/>
                  <a:pt x="4000535" y="2056298"/>
                  <a:pt x="4025588" y="2098714"/>
                </a:cubicBezTo>
                <a:cubicBezTo>
                  <a:pt x="4050641" y="2141130"/>
                  <a:pt x="4083321" y="2172136"/>
                  <a:pt x="4123628" y="2191731"/>
                </a:cubicBezTo>
                <a:cubicBezTo>
                  <a:pt x="4163936" y="2211327"/>
                  <a:pt x="4214848" y="2221125"/>
                  <a:pt x="4276364" y="2221125"/>
                </a:cubicBezTo>
                <a:cubicBezTo>
                  <a:pt x="4336887" y="2221125"/>
                  <a:pt x="4387426" y="2209777"/>
                  <a:pt x="4427982" y="2187081"/>
                </a:cubicBezTo>
                <a:cubicBezTo>
                  <a:pt x="4468538" y="2164384"/>
                  <a:pt x="4499544" y="2132634"/>
                  <a:pt x="4521000" y="2091831"/>
                </a:cubicBezTo>
                <a:cubicBezTo>
                  <a:pt x="4542456" y="2051027"/>
                  <a:pt x="4553184" y="1998751"/>
                  <a:pt x="4553184" y="1935003"/>
                </a:cubicBezTo>
                <a:cubicBezTo>
                  <a:pt x="4553184" y="1847194"/>
                  <a:pt x="4528627" y="1778919"/>
                  <a:pt x="4479514" y="1730178"/>
                </a:cubicBezTo>
                <a:cubicBezTo>
                  <a:pt x="4430400" y="1681437"/>
                  <a:pt x="4360451" y="1657066"/>
                  <a:pt x="4269666" y="1657066"/>
                </a:cubicBezTo>
                <a:close/>
                <a:moveTo>
                  <a:pt x="0" y="0"/>
                </a:moveTo>
                <a:lnTo>
                  <a:pt x="5536676" y="0"/>
                </a:lnTo>
                <a:lnTo>
                  <a:pt x="5536676" y="6858000"/>
                </a:lnTo>
                <a:lnTo>
                  <a:pt x="0" y="6858000"/>
                </a:lnTo>
                <a:close/>
              </a:path>
            </a:pathLst>
          </a:custGeom>
          <a:solidFill>
            <a:srgbClr val="4206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dirty="0" smtClean="0">
                <a:solidFill>
                  <a:srgbClr val="CC0000"/>
                </a:solidFill>
                <a:latin typeface="Arial Black" panose="020B0A04020102020204" pitchFamily="34" charset="0"/>
              </a:rPr>
              <a:t>ΟΡΙΣΜΟΣ, ΑΙΤΙΕΣ, ΕΠΙΠΤΩΣΕΙΣ, </a:t>
            </a:r>
          </a:p>
          <a:p>
            <a:pPr algn="ctr"/>
            <a:r>
              <a:rPr lang="el-GR" sz="1600" dirty="0" smtClean="0">
                <a:solidFill>
                  <a:srgbClr val="CC0000"/>
                </a:solidFill>
                <a:latin typeface="Arial Black" panose="020B0A04020102020204" pitchFamily="34" charset="0"/>
              </a:rPr>
              <a:t>ΤΡΟΠΟΙ ΠΡΟΣΤΑΣΙΑΣ ΚΑΙ ΕΠΙΠΛΕΟΝ ΠΛΗΡΟΦΟΡΙΕΣ ΓΙΑ ΤΟΝ ΕΝΕΡΓΕΙΑΚΟ ΓΙΓΑΝΤΑ </a:t>
            </a:r>
            <a:endParaRPr lang="el-GR" sz="1600" dirty="0">
              <a:solidFill>
                <a:srgbClr val="CC0000"/>
              </a:solidFill>
              <a:latin typeface="Arial Black" panose="020B0A04020102020204" pitchFamily="34" charset="0"/>
            </a:endParaRPr>
          </a:p>
        </p:txBody>
      </p:sp>
      <p:sp>
        <p:nvSpPr>
          <p:cNvPr id="2" name="TextBox 1"/>
          <p:cNvSpPr txBox="1"/>
          <p:nvPr/>
        </p:nvSpPr>
        <p:spPr>
          <a:xfrm>
            <a:off x="6601096" y="6435634"/>
            <a:ext cx="4493624" cy="338554"/>
          </a:xfrm>
          <a:prstGeom prst="rect">
            <a:avLst/>
          </a:prstGeom>
          <a:noFill/>
        </p:spPr>
        <p:txBody>
          <a:bodyPr wrap="square" rtlCol="0">
            <a:spAutoFit/>
          </a:bodyPr>
          <a:lstStyle/>
          <a:p>
            <a:endParaRPr lang="el-GR" sz="1600" dirty="0">
              <a:solidFill>
                <a:srgbClr val="CC0000"/>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xmlns="" val="30268556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cstate="print"/>
          <a:stretch>
            <a:fillRect/>
          </a:stretch>
        </p:blipFill>
        <p:spPr>
          <a:xfrm>
            <a:off x="0" y="0"/>
            <a:ext cx="12192000" cy="6858000"/>
          </a:xfrm>
          <a:prstGeom prst="rect">
            <a:avLst/>
          </a:prstGeom>
        </p:spPr>
      </p:pic>
      <p:sp>
        <p:nvSpPr>
          <p:cNvPr id="5" name="TextBox 4"/>
          <p:cNvSpPr txBox="1"/>
          <p:nvPr/>
        </p:nvSpPr>
        <p:spPr>
          <a:xfrm>
            <a:off x="165462" y="1576251"/>
            <a:ext cx="6235337" cy="4247317"/>
          </a:xfrm>
          <a:prstGeom prst="rect">
            <a:avLst/>
          </a:prstGeom>
          <a:noFill/>
        </p:spPr>
        <p:txBody>
          <a:bodyPr wrap="square" rtlCol="0">
            <a:spAutoFit/>
          </a:bodyPr>
          <a:lstStyle/>
          <a:p>
            <a:r>
              <a:rPr lang="el-GR" dirty="0">
                <a:solidFill>
                  <a:schemeClr val="bg1"/>
                </a:solidFill>
                <a:latin typeface="Arial Black" panose="020B0A04020102020204" pitchFamily="34" charset="0"/>
              </a:rPr>
              <a:t>Μόλις δούμε τη λάμψη, αρχίζουμε και μετράμε τα δευτερόλεπτα που θα μεσολαβήσουν μέχρι να ακούσουμε τον ήχο (τη βροντή</a:t>
            </a:r>
            <a:r>
              <a:rPr lang="el-GR" dirty="0" smtClean="0">
                <a:solidFill>
                  <a:schemeClr val="bg1"/>
                </a:solidFill>
                <a:latin typeface="Arial Black" panose="020B0A04020102020204" pitchFamily="34" charset="0"/>
              </a:rPr>
              <a:t>).</a:t>
            </a:r>
          </a:p>
          <a:p>
            <a:r>
              <a:rPr lang="el-GR" dirty="0" smtClean="0">
                <a:solidFill>
                  <a:schemeClr val="bg1"/>
                </a:solidFill>
                <a:latin typeface="Arial Black" panose="020B0A04020102020204" pitchFamily="34" charset="0"/>
              </a:rPr>
              <a:t>Η </a:t>
            </a:r>
            <a:r>
              <a:rPr lang="el-GR" dirty="0">
                <a:solidFill>
                  <a:schemeClr val="bg1"/>
                </a:solidFill>
                <a:latin typeface="Arial Black" panose="020B0A04020102020204" pitchFamily="34" charset="0"/>
              </a:rPr>
              <a:t>ταχύτητα του ήχου είναι γνωστή και σταθερή, ίση με 344 μέτρα ανά δευτερόλεπτο. Έτσι, εάν μεσολαβήσουν για παράδειγμα 10 δευτερόλεπτα μεταξύ λάμψης και βροντής, τότε η απόστασή μας από το σημείο εκδήλωσης της αστραπής είναι 10 επί 344, δηλαδή 3.440 μέτρα (περίπου 3,5 χιλιόμετρα). </a:t>
            </a:r>
            <a:endParaRPr lang="el-GR" dirty="0" smtClean="0">
              <a:solidFill>
                <a:schemeClr val="bg1"/>
              </a:solidFill>
              <a:latin typeface="Arial Black" panose="020B0A04020102020204" pitchFamily="34" charset="0"/>
            </a:endParaRPr>
          </a:p>
          <a:p>
            <a:r>
              <a:rPr lang="el-GR" dirty="0" smtClean="0">
                <a:solidFill>
                  <a:schemeClr val="bg1"/>
                </a:solidFill>
                <a:latin typeface="Arial Black" panose="020B0A04020102020204" pitchFamily="34" charset="0"/>
              </a:rPr>
              <a:t>Για </a:t>
            </a:r>
            <a:r>
              <a:rPr lang="el-GR" dirty="0">
                <a:solidFill>
                  <a:schemeClr val="bg1"/>
                </a:solidFill>
                <a:latin typeface="Arial Black" panose="020B0A04020102020204" pitchFamily="34" charset="0"/>
              </a:rPr>
              <a:t>λόγους ευκολίας και μνήμης μπορούμε να πολλαπλασιάζουμε τα δευτερόλεπτα επί 300, που μας δίνει μια αξιόπιστη προσέγγιση της πραγματικής μας απόστασης από την αστραπή (σε μέτρα</a:t>
            </a:r>
            <a:r>
              <a:rPr lang="el-GR" dirty="0"/>
              <a:t>).</a:t>
            </a:r>
          </a:p>
        </p:txBody>
      </p:sp>
      <p:sp>
        <p:nvSpPr>
          <p:cNvPr id="6" name="TextBox 5"/>
          <p:cNvSpPr txBox="1"/>
          <p:nvPr/>
        </p:nvSpPr>
        <p:spPr>
          <a:xfrm>
            <a:off x="165462" y="1176141"/>
            <a:ext cx="5442858" cy="400110"/>
          </a:xfrm>
          <a:prstGeom prst="rect">
            <a:avLst/>
          </a:prstGeom>
          <a:solidFill>
            <a:srgbClr val="522C42"/>
          </a:solidFill>
        </p:spPr>
        <p:txBody>
          <a:bodyPr wrap="square" rtlCol="0">
            <a:spAutoFit/>
          </a:bodyPr>
          <a:lstStyle/>
          <a:p>
            <a:r>
              <a:rPr lang="el-GR" sz="2000" dirty="0">
                <a:solidFill>
                  <a:srgbClr val="E263A4"/>
                </a:solidFill>
                <a:latin typeface="Arial Black" panose="020B0A04020102020204" pitchFamily="34" charset="0"/>
              </a:rPr>
              <a:t>Πόσο μακριά  </a:t>
            </a:r>
            <a:r>
              <a:rPr lang="el-GR" sz="2000" dirty="0" smtClean="0">
                <a:solidFill>
                  <a:srgbClr val="E263A4"/>
                </a:solidFill>
                <a:latin typeface="Arial Black" panose="020B0A04020102020204" pitchFamily="34" charset="0"/>
              </a:rPr>
              <a:t>είμαι </a:t>
            </a:r>
            <a:r>
              <a:rPr lang="el-GR" sz="2000" dirty="0">
                <a:solidFill>
                  <a:srgbClr val="E263A4"/>
                </a:solidFill>
                <a:latin typeface="Arial Black" panose="020B0A04020102020204" pitchFamily="34" charset="0"/>
              </a:rPr>
              <a:t>από την αστραπή;</a:t>
            </a:r>
          </a:p>
        </p:txBody>
      </p:sp>
    </p:spTree>
    <p:extLst>
      <p:ext uri="{BB962C8B-B14F-4D97-AF65-F5344CB8AC3E}">
        <p14:creationId xmlns:p14="http://schemas.microsoft.com/office/powerpoint/2010/main" xmlns="" val="8454808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cstate="print"/>
          <a:stretch>
            <a:fillRect/>
          </a:stretch>
        </p:blipFill>
        <p:spPr>
          <a:xfrm>
            <a:off x="0" y="0"/>
            <a:ext cx="12192000" cy="6858000"/>
          </a:xfrm>
          <a:prstGeom prst="rect">
            <a:avLst/>
          </a:prstGeom>
        </p:spPr>
      </p:pic>
      <p:sp>
        <p:nvSpPr>
          <p:cNvPr id="5" name="Ορθογώνιο 4"/>
          <p:cNvSpPr/>
          <p:nvPr/>
        </p:nvSpPr>
        <p:spPr>
          <a:xfrm>
            <a:off x="5947955" y="3082222"/>
            <a:ext cx="6096000" cy="1754326"/>
          </a:xfrm>
          <a:prstGeom prst="rect">
            <a:avLst/>
          </a:prstGeom>
        </p:spPr>
        <p:txBody>
          <a:bodyPr>
            <a:spAutoFit/>
          </a:bodyPr>
          <a:lstStyle/>
          <a:p>
            <a:pPr algn="just"/>
            <a:r>
              <a:rPr lang="el-GR" dirty="0">
                <a:solidFill>
                  <a:srgbClr val="EAB757"/>
                </a:solidFill>
                <a:latin typeface="Arial Black" panose="020B0A04020102020204" pitchFamily="34" charset="0"/>
              </a:rPr>
              <a:t>Εάν μετρήσουμε μερικές συνεχόμενες αστραπές και βροντές σε ένα διάστημα αρκετών λεπτών και παρατηρήσουμε ότι ο χρόνος που μεσολαβεί μέχρι να ακουστεί η βροντή μειώνεται, τότε η καταιγίδα πλησιάζει προς το μέρος μας! Στην αντίθετη περίπτωση απομακρύνεται.</a:t>
            </a:r>
          </a:p>
        </p:txBody>
      </p:sp>
      <p:sp>
        <p:nvSpPr>
          <p:cNvPr id="6" name="Ορθογώνιο 5"/>
          <p:cNvSpPr/>
          <p:nvPr/>
        </p:nvSpPr>
        <p:spPr>
          <a:xfrm>
            <a:off x="7599529" y="2435891"/>
            <a:ext cx="4444426" cy="646331"/>
          </a:xfrm>
          <a:prstGeom prst="rect">
            <a:avLst/>
          </a:prstGeom>
          <a:solidFill>
            <a:srgbClr val="644D4E"/>
          </a:solidFill>
        </p:spPr>
        <p:txBody>
          <a:bodyPr wrap="square">
            <a:spAutoFit/>
          </a:bodyPr>
          <a:lstStyle/>
          <a:p>
            <a:pPr algn="r"/>
            <a:r>
              <a:rPr lang="el-GR" dirty="0">
                <a:solidFill>
                  <a:srgbClr val="EAB757"/>
                </a:solidFill>
                <a:latin typeface="Arial Black" panose="020B0A04020102020204" pitchFamily="34" charset="0"/>
              </a:rPr>
              <a:t>Πως καταλαβαίνω ότι η καταιγίδα πλησιάζει στο μέρος μου</a:t>
            </a:r>
            <a:r>
              <a:rPr lang="el-GR" dirty="0">
                <a:solidFill>
                  <a:srgbClr val="EAB757"/>
                </a:solidFill>
              </a:rPr>
              <a:t>;</a:t>
            </a:r>
          </a:p>
        </p:txBody>
      </p:sp>
      <p:sp>
        <p:nvSpPr>
          <p:cNvPr id="7" name="Ορθογώνιο 6"/>
          <p:cNvSpPr/>
          <p:nvPr/>
        </p:nvSpPr>
        <p:spPr>
          <a:xfrm>
            <a:off x="0" y="558454"/>
            <a:ext cx="3553096" cy="1877437"/>
          </a:xfrm>
          <a:prstGeom prst="rect">
            <a:avLst/>
          </a:prstGeom>
        </p:spPr>
        <p:txBody>
          <a:bodyPr wrap="square">
            <a:spAutoFit/>
          </a:bodyPr>
          <a:lstStyle/>
          <a:p>
            <a:r>
              <a:rPr lang="el-GR" sz="1600" dirty="0">
                <a:solidFill>
                  <a:schemeClr val="bg1"/>
                </a:solidFill>
                <a:latin typeface="Arial" panose="020B0604020202020204" pitchFamily="34" charset="0"/>
                <a:cs typeface="Arial" panose="020B0604020202020204" pitchFamily="34" charset="0"/>
              </a:rPr>
              <a:t>Η διαφορά δυναμικού που προκαλεί τον κεραυνό </a:t>
            </a:r>
            <a:r>
              <a:rPr lang="el-GR" sz="1600" dirty="0" smtClean="0">
                <a:solidFill>
                  <a:schemeClr val="bg1"/>
                </a:solidFill>
                <a:latin typeface="Arial" panose="020B0604020202020204" pitchFamily="34" charset="0"/>
                <a:cs typeface="Arial" panose="020B0604020202020204" pitchFamily="34" charset="0"/>
              </a:rPr>
              <a:t>οφείλεται </a:t>
            </a:r>
          </a:p>
          <a:p>
            <a:r>
              <a:rPr lang="el-GR" sz="1600" dirty="0" smtClean="0">
                <a:solidFill>
                  <a:schemeClr val="bg1"/>
                </a:solidFill>
                <a:latin typeface="Arial" panose="020B0604020202020204" pitchFamily="34" charset="0"/>
                <a:cs typeface="Arial" panose="020B0604020202020204" pitchFamily="34" charset="0"/>
              </a:rPr>
              <a:t>στα </a:t>
            </a:r>
            <a:r>
              <a:rPr lang="el-GR" sz="1600" dirty="0">
                <a:solidFill>
                  <a:schemeClr val="bg1"/>
                </a:solidFill>
                <a:latin typeface="Arial" panose="020B0604020202020204" pitchFamily="34" charset="0"/>
                <a:cs typeface="Arial" panose="020B0604020202020204" pitchFamily="34" charset="0"/>
              </a:rPr>
              <a:t>(συνήθως) </a:t>
            </a:r>
            <a:r>
              <a:rPr lang="el-GR" sz="1600" dirty="0" smtClean="0">
                <a:solidFill>
                  <a:schemeClr val="bg1"/>
                </a:solidFill>
                <a:latin typeface="Arial" panose="020B0604020202020204" pitchFamily="34" charset="0"/>
                <a:cs typeface="Arial" panose="020B0604020202020204" pitchFamily="34" charset="0"/>
              </a:rPr>
              <a:t>αρνητικά φορτισμένα</a:t>
            </a:r>
            <a:r>
              <a:rPr lang="el-GR" sz="1600" dirty="0">
                <a:solidFill>
                  <a:schemeClr val="bg1"/>
                </a:solidFill>
                <a:latin typeface="Arial" panose="020B0604020202020204" pitchFamily="34" charset="0"/>
                <a:cs typeface="Arial" panose="020B0604020202020204" pitchFamily="34" charset="0"/>
              </a:rPr>
              <a:t> ιόντα στα σύννεφα και στα θετικά φορτισμένα ιόντα της ξηράς ή της θάλασσας</a:t>
            </a:r>
            <a:r>
              <a:rPr lang="el-GR" dirty="0">
                <a:solidFill>
                  <a:schemeClr val="bg1"/>
                </a:solidFill>
              </a:rPr>
              <a:t>.</a:t>
            </a:r>
            <a:r>
              <a:rPr lang="el-GR" dirty="0"/>
              <a:t/>
            </a:r>
            <a:br>
              <a:rPr lang="el-GR" dirty="0"/>
            </a:br>
            <a:endParaRPr lang="el-GR" dirty="0"/>
          </a:p>
        </p:txBody>
      </p:sp>
      <p:sp>
        <p:nvSpPr>
          <p:cNvPr id="8" name="Ορθογώνιο 7"/>
          <p:cNvSpPr/>
          <p:nvPr/>
        </p:nvSpPr>
        <p:spPr>
          <a:xfrm>
            <a:off x="0" y="189122"/>
            <a:ext cx="2999539" cy="369332"/>
          </a:xfrm>
          <a:prstGeom prst="rect">
            <a:avLst/>
          </a:prstGeom>
        </p:spPr>
        <p:txBody>
          <a:bodyPr wrap="none">
            <a:spAutoFit/>
          </a:bodyPr>
          <a:lstStyle/>
          <a:p>
            <a:r>
              <a:rPr lang="el-GR" i="1" u="sng" dirty="0">
                <a:solidFill>
                  <a:schemeClr val="bg1"/>
                </a:solidFill>
                <a:latin typeface="Arial" panose="020B0604020202020204" pitchFamily="34" charset="0"/>
                <a:cs typeface="Arial" panose="020B0604020202020204" pitchFamily="34" charset="0"/>
              </a:rPr>
              <a:t>Ενδιαφέρουσα πληροφορία</a:t>
            </a:r>
          </a:p>
        </p:txBody>
      </p:sp>
    </p:spTree>
    <p:extLst>
      <p:ext uri="{BB962C8B-B14F-4D97-AF65-F5344CB8AC3E}">
        <p14:creationId xmlns:p14="http://schemas.microsoft.com/office/powerpoint/2010/main" xmlns="" val="20457158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stretch>
            <a:fillRect/>
          </a:stretch>
        </p:blipFill>
        <p:spPr>
          <a:xfrm>
            <a:off x="0" y="0"/>
            <a:ext cx="12192000" cy="6858000"/>
          </a:xfrm>
          <a:prstGeom prst="rect">
            <a:avLst/>
          </a:prstGeom>
        </p:spPr>
      </p:pic>
      <p:sp>
        <p:nvSpPr>
          <p:cNvPr id="3" name="Ορθογώνιο 2"/>
          <p:cNvSpPr/>
          <p:nvPr/>
        </p:nvSpPr>
        <p:spPr>
          <a:xfrm>
            <a:off x="894896" y="1016220"/>
            <a:ext cx="10402207" cy="584775"/>
          </a:xfrm>
          <a:prstGeom prst="rect">
            <a:avLst/>
          </a:prstGeom>
          <a:solidFill>
            <a:srgbClr val="969193"/>
          </a:solidFill>
        </p:spPr>
        <p:txBody>
          <a:bodyPr wrap="none">
            <a:spAutoFit/>
          </a:bodyPr>
          <a:lstStyle/>
          <a:p>
            <a:r>
              <a:rPr lang="el-GR" sz="3200" dirty="0" smtClean="0">
                <a:solidFill>
                  <a:schemeClr val="bg1"/>
                </a:solidFill>
                <a:latin typeface="Arial Black" panose="020B0A04020102020204" pitchFamily="34" charset="0"/>
              </a:rPr>
              <a:t>Πως μπορώ να προστατευτώ από τον κεραυνό;</a:t>
            </a:r>
            <a:endParaRPr lang="el-GR" sz="32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xmlns="" val="18288740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0" y="0"/>
            <a:ext cx="12192000" cy="6858000"/>
          </a:xfrm>
          <a:prstGeom prst="rect">
            <a:avLst/>
          </a:prstGeom>
          <a:solidFill>
            <a:srgbClr val="6A9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u="sng" dirty="0">
                <a:latin typeface="Arial Black" panose="020B0A04020102020204" pitchFamily="34" charset="0"/>
              </a:rPr>
              <a:t>Γενικά</a:t>
            </a:r>
            <a:r>
              <a:rPr lang="el-GR" sz="2400" dirty="0">
                <a:latin typeface="Arial Black" panose="020B0A04020102020204" pitchFamily="34" charset="0"/>
              </a:rPr>
              <a:t/>
            </a:r>
            <a:br>
              <a:rPr lang="el-GR" sz="2400" dirty="0">
                <a:latin typeface="Arial Black" panose="020B0A04020102020204" pitchFamily="34" charset="0"/>
              </a:rPr>
            </a:br>
            <a:r>
              <a:rPr lang="el-GR" sz="2400" u="sng" dirty="0">
                <a:latin typeface="Arial Black" panose="020B0A04020102020204" pitchFamily="34" charset="0"/>
              </a:rPr>
              <a:t>1. </a:t>
            </a:r>
            <a:r>
              <a:rPr lang="el-GR" sz="2400" dirty="0">
                <a:latin typeface="Arial Black" panose="020B0A04020102020204" pitchFamily="34" charset="0"/>
              </a:rPr>
              <a:t>Πρέπει να απαλλαγούμε από μεταλλικά αντικείμενα που ενδεχομένως έχουμε πάνω μας και να τα τοποθετήσουμε σε απόσταση τουλάχιστον 100 μέτρα μακριά μας</a:t>
            </a:r>
            <a:r>
              <a:rPr lang="el-GR" sz="2400" dirty="0" smtClean="0">
                <a:latin typeface="Arial Black" panose="020B0A04020102020204" pitchFamily="34" charset="0"/>
              </a:rPr>
              <a:t>.</a:t>
            </a:r>
          </a:p>
          <a:p>
            <a:r>
              <a:rPr lang="el-GR" sz="2400" dirty="0">
                <a:latin typeface="Arial Black" panose="020B0A04020102020204" pitchFamily="34" charset="0"/>
              </a:rPr>
              <a:t/>
            </a:r>
            <a:br>
              <a:rPr lang="el-GR" sz="2400" dirty="0">
                <a:latin typeface="Arial Black" panose="020B0A04020102020204" pitchFamily="34" charset="0"/>
              </a:rPr>
            </a:br>
            <a:r>
              <a:rPr lang="el-GR" sz="2400" u="sng" dirty="0">
                <a:latin typeface="Arial Black" panose="020B0A04020102020204" pitchFamily="34" charset="0"/>
              </a:rPr>
              <a:t>2. </a:t>
            </a:r>
            <a:r>
              <a:rPr lang="el-GR" sz="2400" dirty="0">
                <a:latin typeface="Arial Black" panose="020B0A04020102020204" pitchFamily="34" charset="0"/>
              </a:rPr>
              <a:t>Το αυτοκίνητο μας προστατεύει από τους κεραυνούς, αρκεί να έχουμε κλειστές τις πόρτες και τα παράθυρα και να μην ακουμπάμε σε μεταλλικά μέρη του αυτοκινήτου μας</a:t>
            </a:r>
            <a:r>
              <a:rPr lang="el-GR" sz="2400" dirty="0" smtClean="0">
                <a:latin typeface="Arial Black" panose="020B0A04020102020204" pitchFamily="34" charset="0"/>
              </a:rPr>
              <a:t>.</a:t>
            </a:r>
          </a:p>
          <a:p>
            <a:r>
              <a:rPr lang="el-GR" sz="2400" dirty="0">
                <a:latin typeface="Arial Black" panose="020B0A04020102020204" pitchFamily="34" charset="0"/>
              </a:rPr>
              <a:t/>
            </a:r>
            <a:br>
              <a:rPr lang="el-GR" sz="2400" dirty="0">
                <a:latin typeface="Arial Black" panose="020B0A04020102020204" pitchFamily="34" charset="0"/>
              </a:rPr>
            </a:br>
            <a:r>
              <a:rPr lang="el-GR" sz="2400" u="sng" dirty="0">
                <a:latin typeface="Arial Black" panose="020B0A04020102020204" pitchFamily="34" charset="0"/>
              </a:rPr>
              <a:t>3. </a:t>
            </a:r>
            <a:r>
              <a:rPr lang="el-GR" sz="2400" dirty="0">
                <a:latin typeface="Arial Black" panose="020B0A04020102020204" pitchFamily="34" charset="0"/>
              </a:rPr>
              <a:t>Εάν έχουμε ποδήλατο, απομακρυνόμαστε από αυτό</a:t>
            </a:r>
            <a:r>
              <a:rPr lang="el-GR" sz="2400" dirty="0" smtClean="0">
                <a:latin typeface="Arial Black" panose="020B0A04020102020204" pitchFamily="34" charset="0"/>
              </a:rPr>
              <a:t>.</a:t>
            </a:r>
          </a:p>
          <a:p>
            <a:r>
              <a:rPr lang="el-GR" sz="2400" dirty="0">
                <a:latin typeface="Arial Black" panose="020B0A04020102020204" pitchFamily="34" charset="0"/>
              </a:rPr>
              <a:t/>
            </a:r>
            <a:br>
              <a:rPr lang="el-GR" sz="2400" dirty="0">
                <a:latin typeface="Arial Black" panose="020B0A04020102020204" pitchFamily="34" charset="0"/>
              </a:rPr>
            </a:br>
            <a:r>
              <a:rPr lang="el-GR" sz="2400" u="sng" dirty="0">
                <a:latin typeface="Arial Black" panose="020B0A04020102020204" pitchFamily="34" charset="0"/>
              </a:rPr>
              <a:t>4. </a:t>
            </a:r>
            <a:r>
              <a:rPr lang="el-GR" sz="2400" dirty="0">
                <a:latin typeface="Arial Black" panose="020B0A04020102020204" pitchFamily="34" charset="0"/>
              </a:rPr>
              <a:t>Πρέπει να κάτσουμε με ενωμένα και λυγισμένα τα πόδια και με το κεφάλι μας να ακουμπά στα γόνατα</a:t>
            </a:r>
            <a:r>
              <a:rPr lang="el-GR" sz="2400" dirty="0" smtClean="0">
                <a:latin typeface="Arial Black" panose="020B0A04020102020204" pitchFamily="34" charset="0"/>
              </a:rPr>
              <a:t>.</a:t>
            </a:r>
          </a:p>
          <a:p>
            <a:r>
              <a:rPr lang="el-GR" sz="2400" dirty="0">
                <a:latin typeface="Arial Black" panose="020B0A04020102020204" pitchFamily="34" charset="0"/>
              </a:rPr>
              <a:t/>
            </a:r>
            <a:br>
              <a:rPr lang="el-GR" sz="2400" dirty="0">
                <a:latin typeface="Arial Black" panose="020B0A04020102020204" pitchFamily="34" charset="0"/>
              </a:rPr>
            </a:br>
            <a:r>
              <a:rPr lang="el-GR" sz="2400" u="sng" dirty="0">
                <a:latin typeface="Arial Black" panose="020B0A04020102020204" pitchFamily="34" charset="0"/>
              </a:rPr>
              <a:t>5. </a:t>
            </a:r>
            <a:r>
              <a:rPr lang="el-GR" sz="2400" dirty="0">
                <a:latin typeface="Arial Black" panose="020B0A04020102020204" pitchFamily="34" charset="0"/>
              </a:rPr>
              <a:t>Το ρεύμα του κεραυνού δεν μπαίνει αμέσως στο έδαφος αλλά αιωρείται στην επιφάνεια. </a:t>
            </a:r>
            <a:r>
              <a:rPr lang="el-GR" sz="2400" dirty="0" err="1">
                <a:latin typeface="Arial Black" panose="020B0A04020102020204" pitchFamily="34" charset="0"/>
              </a:rPr>
              <a:t>Γι</a:t>
            </a:r>
            <a:r>
              <a:rPr lang="el-GR" sz="2400" dirty="0">
                <a:latin typeface="Arial Black" panose="020B0A04020102020204" pitchFamily="34" charset="0"/>
              </a:rPr>
              <a:t> αυτό πρέπει τα βήματά μας να είναι μικρά και αργά.</a:t>
            </a:r>
          </a:p>
        </p:txBody>
      </p:sp>
    </p:spTree>
    <p:extLst>
      <p:ext uri="{BB962C8B-B14F-4D97-AF65-F5344CB8AC3E}">
        <p14:creationId xmlns:p14="http://schemas.microsoft.com/office/powerpoint/2010/main" xmlns="" val="5220457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0"/>
            <a:ext cx="12192000" cy="6858000"/>
          </a:xfrm>
          <a:prstGeom prst="rect">
            <a:avLst/>
          </a:prstGeom>
          <a:solidFill>
            <a:srgbClr val="5D9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u="sng" dirty="0">
                <a:latin typeface="Arial Black" panose="020B0A04020102020204" pitchFamily="34" charset="0"/>
              </a:rPr>
              <a:t>Στο σπίτι</a:t>
            </a:r>
            <a:r>
              <a:rPr lang="el-GR" sz="2400" dirty="0">
                <a:latin typeface="Arial Black" panose="020B0A04020102020204" pitchFamily="34" charset="0"/>
              </a:rPr>
              <a:t/>
            </a:r>
            <a:br>
              <a:rPr lang="el-GR" sz="2400" dirty="0">
                <a:latin typeface="Arial Black" panose="020B0A04020102020204" pitchFamily="34" charset="0"/>
              </a:rPr>
            </a:br>
            <a:r>
              <a:rPr lang="el-GR" sz="2400" dirty="0">
                <a:latin typeface="Arial Black" panose="020B0A04020102020204" pitchFamily="34" charset="0"/>
              </a:rPr>
              <a:t>Στο σπίτι υπάρχουν αγωγοί που μπορούν να μεταφέρουν τον κεραυνό στο εσωτερικό του σπιτιού μας:</a:t>
            </a:r>
            <a:br>
              <a:rPr lang="el-GR" sz="2400" dirty="0">
                <a:latin typeface="Arial Black" panose="020B0A04020102020204" pitchFamily="34" charset="0"/>
              </a:rPr>
            </a:br>
            <a:r>
              <a:rPr lang="el-GR" sz="2400" dirty="0">
                <a:latin typeface="Arial Black" panose="020B0A04020102020204" pitchFamily="34" charset="0"/>
              </a:rPr>
              <a:t>Η κεραία της τηλεόρασης είναι πιθανός αγωγός, η υδραυλική και η ηλεκτρική εγκατάσταση επίσης, όπως και τα καλώδια τηλεφώνου</a:t>
            </a:r>
            <a:r>
              <a:rPr lang="el-GR" sz="2400" dirty="0" smtClean="0">
                <a:latin typeface="Arial Black" panose="020B0A04020102020204" pitchFamily="34" charset="0"/>
              </a:rPr>
              <a:t>.</a:t>
            </a:r>
          </a:p>
          <a:p>
            <a:r>
              <a:rPr lang="el-GR" sz="2400" dirty="0">
                <a:latin typeface="Arial Black" panose="020B0A04020102020204" pitchFamily="34" charset="0"/>
              </a:rPr>
              <a:t/>
            </a:r>
            <a:br>
              <a:rPr lang="el-GR" sz="2400" dirty="0">
                <a:latin typeface="Arial Black" panose="020B0A04020102020204" pitchFamily="34" charset="0"/>
              </a:rPr>
            </a:br>
            <a:r>
              <a:rPr lang="el-GR" sz="2400" u="sng" dirty="0">
                <a:latin typeface="Arial Black" panose="020B0A04020102020204" pitchFamily="34" charset="0"/>
              </a:rPr>
              <a:t>1. </a:t>
            </a:r>
            <a:r>
              <a:rPr lang="el-GR" sz="2400" dirty="0" smtClean="0">
                <a:latin typeface="Arial Black" panose="020B0A04020102020204" pitchFamily="34" charset="0"/>
              </a:rPr>
              <a:t>Αποφεύγουμε </a:t>
            </a:r>
            <a:r>
              <a:rPr lang="el-GR" sz="2400" dirty="0">
                <a:latin typeface="Arial Black" panose="020B0A04020102020204" pitchFamily="34" charset="0"/>
              </a:rPr>
              <a:t>επαφή με βρύσες και δεν κάνουμε μπάνιο κατά τη διάρκεια της καταιγίδας</a:t>
            </a:r>
            <a:r>
              <a:rPr lang="el-GR" sz="2400" dirty="0" smtClean="0">
                <a:latin typeface="Arial Black" panose="020B0A04020102020204" pitchFamily="34" charset="0"/>
              </a:rPr>
              <a:t>.</a:t>
            </a:r>
          </a:p>
          <a:p>
            <a:r>
              <a:rPr lang="el-GR" sz="2400" dirty="0">
                <a:latin typeface="Arial Black" panose="020B0A04020102020204" pitchFamily="34" charset="0"/>
              </a:rPr>
              <a:t/>
            </a:r>
            <a:br>
              <a:rPr lang="el-GR" sz="2400" dirty="0">
                <a:latin typeface="Arial Black" panose="020B0A04020102020204" pitchFamily="34" charset="0"/>
              </a:rPr>
            </a:br>
            <a:r>
              <a:rPr lang="el-GR" sz="2400" u="sng" dirty="0">
                <a:latin typeface="Arial Black" panose="020B0A04020102020204" pitchFamily="34" charset="0"/>
              </a:rPr>
              <a:t>2. </a:t>
            </a:r>
            <a:r>
              <a:rPr lang="el-GR" sz="2400" dirty="0" smtClean="0">
                <a:latin typeface="Arial Black" panose="020B0A04020102020204" pitchFamily="34" charset="0"/>
              </a:rPr>
              <a:t>Δεν </a:t>
            </a:r>
            <a:r>
              <a:rPr lang="el-GR" sz="2400" dirty="0">
                <a:latin typeface="Arial Black" panose="020B0A04020102020204" pitchFamily="34" charset="0"/>
              </a:rPr>
              <a:t>χρησιμοποιούμε το σταθερό τηλέφωνο, αλλά προτιμούμε το κινητό </a:t>
            </a:r>
            <a:r>
              <a:rPr lang="el-GR" sz="2400" dirty="0" smtClean="0">
                <a:latin typeface="Arial Black" panose="020B0A04020102020204" pitchFamily="34" charset="0"/>
              </a:rPr>
              <a:t>     ή </a:t>
            </a:r>
            <a:r>
              <a:rPr lang="el-GR" sz="2400" dirty="0">
                <a:latin typeface="Arial Black" panose="020B0A04020102020204" pitchFamily="34" charset="0"/>
              </a:rPr>
              <a:t>το ασύρματο που είναι ακίνδυνα</a:t>
            </a:r>
            <a:r>
              <a:rPr lang="el-GR" sz="2400" dirty="0" smtClean="0">
                <a:latin typeface="Arial Black" panose="020B0A04020102020204" pitchFamily="34" charset="0"/>
              </a:rPr>
              <a:t>.</a:t>
            </a:r>
          </a:p>
          <a:p>
            <a:r>
              <a:rPr lang="el-GR" sz="2400" dirty="0">
                <a:latin typeface="Arial Black" panose="020B0A04020102020204" pitchFamily="34" charset="0"/>
              </a:rPr>
              <a:t/>
            </a:r>
            <a:br>
              <a:rPr lang="el-GR" sz="2400" dirty="0">
                <a:latin typeface="Arial Black" panose="020B0A04020102020204" pitchFamily="34" charset="0"/>
              </a:rPr>
            </a:br>
            <a:r>
              <a:rPr lang="el-GR" sz="2400" u="sng" dirty="0">
                <a:latin typeface="Arial Black" panose="020B0A04020102020204" pitchFamily="34" charset="0"/>
              </a:rPr>
              <a:t>3. </a:t>
            </a:r>
            <a:r>
              <a:rPr lang="el-GR" sz="2400" dirty="0">
                <a:latin typeface="Arial Black" panose="020B0A04020102020204" pitchFamily="34" charset="0"/>
              </a:rPr>
              <a:t>Δεν μεταχειριζόμαστε ηλεκτρικές συσκευές</a:t>
            </a:r>
            <a:r>
              <a:rPr lang="el-GR" sz="2400" dirty="0" smtClean="0">
                <a:latin typeface="Arial Black" panose="020B0A04020102020204" pitchFamily="34" charset="0"/>
              </a:rPr>
              <a:t>.</a:t>
            </a:r>
          </a:p>
          <a:p>
            <a:r>
              <a:rPr lang="el-GR" sz="2400" dirty="0">
                <a:latin typeface="Arial Black" panose="020B0A04020102020204" pitchFamily="34" charset="0"/>
              </a:rPr>
              <a:t/>
            </a:r>
            <a:br>
              <a:rPr lang="el-GR" sz="2400" dirty="0">
                <a:latin typeface="Arial Black" panose="020B0A04020102020204" pitchFamily="34" charset="0"/>
              </a:rPr>
            </a:br>
            <a:r>
              <a:rPr lang="el-GR" sz="2400" u="sng" dirty="0">
                <a:latin typeface="Arial Black" panose="020B0A04020102020204" pitchFamily="34" charset="0"/>
              </a:rPr>
              <a:t>4. </a:t>
            </a:r>
            <a:r>
              <a:rPr lang="el-GR" sz="2400" dirty="0">
                <a:latin typeface="Arial Black" panose="020B0A04020102020204" pitchFamily="34" charset="0"/>
              </a:rPr>
              <a:t>Σβήνουμε την τηλεόραση (βγάζουμε και την πρίζα και την κεραία).</a:t>
            </a:r>
          </a:p>
        </p:txBody>
      </p:sp>
    </p:spTree>
    <p:extLst>
      <p:ext uri="{BB962C8B-B14F-4D97-AF65-F5344CB8AC3E}">
        <p14:creationId xmlns:p14="http://schemas.microsoft.com/office/powerpoint/2010/main" xmlns="" val="17423356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p:cNvSpPr/>
          <p:nvPr/>
        </p:nvSpPr>
        <p:spPr>
          <a:xfrm>
            <a:off x="-1" y="-1"/>
            <a:ext cx="12192001" cy="6858001"/>
          </a:xfrm>
          <a:prstGeom prst="rect">
            <a:avLst/>
          </a:prstGeom>
          <a:solidFill>
            <a:srgbClr val="7BB0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u="sng" dirty="0" smtClean="0">
                <a:solidFill>
                  <a:schemeClr val="bg1"/>
                </a:solidFill>
                <a:latin typeface="Arial Black" panose="020B0A04020102020204" pitchFamily="34" charset="0"/>
              </a:rPr>
              <a:t>Σε </a:t>
            </a:r>
            <a:r>
              <a:rPr lang="el-GR" sz="2800" u="sng" dirty="0">
                <a:solidFill>
                  <a:schemeClr val="bg1"/>
                </a:solidFill>
                <a:latin typeface="Arial Black" panose="020B0A04020102020204" pitchFamily="34" charset="0"/>
              </a:rPr>
              <a:t>μεγάλο υψόμετρο</a:t>
            </a:r>
            <a:br>
              <a:rPr lang="el-GR" sz="2800" u="sng" dirty="0">
                <a:solidFill>
                  <a:schemeClr val="bg1"/>
                </a:solidFill>
                <a:latin typeface="Arial Black" panose="020B0A04020102020204" pitchFamily="34" charset="0"/>
              </a:rPr>
            </a:br>
            <a:r>
              <a:rPr lang="el-GR" sz="2400" dirty="0">
                <a:solidFill>
                  <a:schemeClr val="bg1"/>
                </a:solidFill>
                <a:latin typeface="Arial Black" panose="020B0A04020102020204" pitchFamily="34" charset="0"/>
              </a:rPr>
              <a:t>Οι λόφοι και τα βουνά (λόγω ύψους) είναι σημεία επικίνδυνα κατά τη διάρκεια μιας καταιγίδας</a:t>
            </a:r>
            <a:r>
              <a:rPr lang="el-GR" sz="2400" dirty="0" smtClean="0">
                <a:solidFill>
                  <a:schemeClr val="bg1"/>
                </a:solidFill>
                <a:latin typeface="Arial Black" panose="020B0A04020102020204" pitchFamily="34" charset="0"/>
              </a:rPr>
              <a:t>.</a:t>
            </a:r>
          </a:p>
          <a:p>
            <a:r>
              <a:rPr lang="el-GR" sz="2400" dirty="0">
                <a:solidFill>
                  <a:schemeClr val="bg1"/>
                </a:solidFill>
                <a:latin typeface="Arial Black" panose="020B0A04020102020204" pitchFamily="34" charset="0"/>
              </a:rPr>
              <a:t/>
            </a:r>
            <a:br>
              <a:rPr lang="el-GR" sz="2400" dirty="0">
                <a:solidFill>
                  <a:schemeClr val="bg1"/>
                </a:solidFill>
                <a:latin typeface="Arial Black" panose="020B0A04020102020204" pitchFamily="34" charset="0"/>
              </a:rPr>
            </a:br>
            <a:r>
              <a:rPr lang="el-GR" sz="2400" u="sng" dirty="0">
                <a:solidFill>
                  <a:schemeClr val="bg1"/>
                </a:solidFill>
                <a:latin typeface="Arial Black" panose="020B0A04020102020204" pitchFamily="34" charset="0"/>
              </a:rPr>
              <a:t>1. </a:t>
            </a:r>
            <a:r>
              <a:rPr lang="el-GR" sz="2400" dirty="0">
                <a:solidFill>
                  <a:schemeClr val="bg1"/>
                </a:solidFill>
                <a:latin typeface="Arial Black" panose="020B0A04020102020204" pitchFamily="34" charset="0"/>
              </a:rPr>
              <a:t>Πρέπει να κατεβούμε όσο το δυνατόν σε χαμηλότερο υψόμετρο πριν την καταιγίδα και να βρούμε έναν κλειστό χώρο</a:t>
            </a:r>
            <a:r>
              <a:rPr lang="el-GR" sz="2400" dirty="0" smtClean="0">
                <a:solidFill>
                  <a:schemeClr val="bg1"/>
                </a:solidFill>
                <a:latin typeface="Arial Black" panose="020B0A04020102020204" pitchFamily="34" charset="0"/>
              </a:rPr>
              <a:t>.</a:t>
            </a:r>
          </a:p>
          <a:p>
            <a:r>
              <a:rPr lang="el-GR" sz="2400" dirty="0">
                <a:solidFill>
                  <a:schemeClr val="bg1"/>
                </a:solidFill>
                <a:latin typeface="Arial Black" panose="020B0A04020102020204" pitchFamily="34" charset="0"/>
              </a:rPr>
              <a:t/>
            </a:r>
            <a:br>
              <a:rPr lang="el-GR" sz="2400" dirty="0">
                <a:solidFill>
                  <a:schemeClr val="bg1"/>
                </a:solidFill>
                <a:latin typeface="Arial Black" panose="020B0A04020102020204" pitchFamily="34" charset="0"/>
              </a:rPr>
            </a:br>
            <a:r>
              <a:rPr lang="el-GR" sz="2400" u="sng" dirty="0">
                <a:solidFill>
                  <a:schemeClr val="bg1"/>
                </a:solidFill>
                <a:latin typeface="Arial Black" panose="020B0A04020102020204" pitchFamily="34" charset="0"/>
              </a:rPr>
              <a:t>2. </a:t>
            </a:r>
            <a:r>
              <a:rPr lang="el-GR" sz="2400" dirty="0">
                <a:solidFill>
                  <a:schemeClr val="bg1"/>
                </a:solidFill>
                <a:latin typeface="Arial Black" panose="020B0A04020102020204" pitchFamily="34" charset="0"/>
              </a:rPr>
              <a:t>Πρέπει να είμαστε μακριά από δένδρα ή άλλα ψηλά αντικείμενα (κολώνες </a:t>
            </a:r>
            <a:r>
              <a:rPr lang="el-GR" sz="2400" dirty="0" err="1">
                <a:solidFill>
                  <a:schemeClr val="bg1"/>
                </a:solidFill>
                <a:latin typeface="Arial Black" panose="020B0A04020102020204" pitchFamily="34" charset="0"/>
              </a:rPr>
              <a:t>κ.λπ</a:t>
            </a:r>
            <a:r>
              <a:rPr lang="el-GR" sz="2400" dirty="0">
                <a:solidFill>
                  <a:schemeClr val="bg1"/>
                </a:solidFill>
                <a:latin typeface="Arial Black" panose="020B0A04020102020204" pitchFamily="34" charset="0"/>
              </a:rPr>
              <a:t>).</a:t>
            </a:r>
          </a:p>
        </p:txBody>
      </p:sp>
    </p:spTree>
    <p:extLst>
      <p:ext uri="{BB962C8B-B14F-4D97-AF65-F5344CB8AC3E}">
        <p14:creationId xmlns:p14="http://schemas.microsoft.com/office/powerpoint/2010/main" xmlns="" val="19516213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0" y="0"/>
            <a:ext cx="12192000" cy="6858000"/>
          </a:xfrm>
          <a:prstGeom prst="rect">
            <a:avLst/>
          </a:prstGeom>
          <a:solidFill>
            <a:srgbClr val="5BC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u="sng" dirty="0">
                <a:latin typeface="Arial Black" panose="020B0A04020102020204" pitchFamily="34" charset="0"/>
              </a:rPr>
              <a:t>Αντικεραυνική προστασία και εγκατάσταση αλεξικέραυνου</a:t>
            </a:r>
          </a:p>
          <a:p>
            <a:pPr algn="just"/>
            <a:r>
              <a:rPr lang="el-GR" sz="2400" dirty="0">
                <a:latin typeface="Arial Black" panose="020B0A04020102020204" pitchFamily="34" charset="0"/>
              </a:rPr>
              <a:t>Τα καιρικά φαινόμενα είναι πλέον πολύ πιο έντονα και με καταστροφικές συνέπειες. Για να αποφύγουμε αυτές τις συνέπειες προχωράμε σε λύσεις αντικεραυνικής προστασίας (εγκατάσταση με αλεξικέραυνο), το κόστος των οποίων είναι μηδαμινό μπροστά στην οικονομική επιβάρυνση και το κόστος που μπορεί να προκύψει από έναν κεραυνό. Τηλεοράσεις, ηλεκτρονικοί υπολογιστές, ηλεκτρικές συσκευές και συναγερμοί είναι οι ποιο ευαίσθητες συσκευές που μπορεί να πληγούν. Υπάρχει κίνδυνος μεγάλος πυρκαγιάς, ειδικά αν έχουμε ξύλινη στέγη χωρίς αλεξικέραυνο.</a:t>
            </a:r>
          </a:p>
        </p:txBody>
      </p:sp>
    </p:spTree>
    <p:extLst>
      <p:ext uri="{BB962C8B-B14F-4D97-AF65-F5344CB8AC3E}">
        <p14:creationId xmlns:p14="http://schemas.microsoft.com/office/powerpoint/2010/main" xmlns="" val="7366259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0" y="0"/>
            <a:ext cx="12192000" cy="6858000"/>
          </a:xfrm>
          <a:prstGeom prst="rect">
            <a:avLst/>
          </a:prstGeom>
          <a:solidFill>
            <a:srgbClr val="5FE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l-GR" sz="2400" dirty="0" smtClean="0">
                <a:latin typeface="Arial Black" panose="020B0A04020102020204" pitchFamily="34" charset="0"/>
              </a:rPr>
              <a:t>Μπορεί να προκληθεί πυρκαγιά </a:t>
            </a:r>
            <a:r>
              <a:rPr lang="el-GR" sz="2400" dirty="0">
                <a:latin typeface="Arial Black" panose="020B0A04020102020204" pitchFamily="34" charset="0"/>
              </a:rPr>
              <a:t>αν ο κεραυνός προσκρούσει πάνω σε κεραία και οδηγηθεί στις τηλεοράσεις της οικίας. Αλλά η μεγαλύτερη απώλεια είναι </a:t>
            </a:r>
            <a:r>
              <a:rPr lang="el-GR" sz="2400" dirty="0" smtClean="0">
                <a:latin typeface="Arial Black" panose="020B0A04020102020204" pitchFamily="34" charset="0"/>
              </a:rPr>
              <a:t>ανθρώπινη </a:t>
            </a:r>
            <a:r>
              <a:rPr lang="el-GR" sz="2400" dirty="0">
                <a:latin typeface="Arial Black" panose="020B0A04020102020204" pitchFamily="34" charset="0"/>
              </a:rPr>
              <a:t>και όχι τα υλικά αγαθά. </a:t>
            </a:r>
            <a:r>
              <a:rPr lang="el-GR" sz="2400" i="1" u="sng" dirty="0">
                <a:latin typeface="Arial Black" panose="020B0A04020102020204" pitchFamily="34" charset="0"/>
              </a:rPr>
              <a:t>Έχει καταγραφεί ότι κάθε χρόνο χάνουν τη ζωή τους από 12 έως 17 άτομα από κεραυνοπληξία.</a:t>
            </a:r>
            <a:r>
              <a:rPr lang="el-GR" sz="2400" dirty="0">
                <a:latin typeface="Arial Black" panose="020B0A04020102020204" pitchFamily="34" charset="0"/>
              </a:rPr>
              <a:t> Για να αποφύγουμε όλους αυτούς τους κινδύνους, κάνουμε πράξη την εγκατάσταση αλεξικέραυνου χωρίς δεύτερη σκέψη</a:t>
            </a:r>
            <a:r>
              <a:rPr lang="el-GR" sz="2400" dirty="0" smtClean="0">
                <a:latin typeface="Arial Black" panose="020B0A04020102020204" pitchFamily="34" charset="0"/>
              </a:rPr>
              <a:t>.</a:t>
            </a:r>
          </a:p>
          <a:p>
            <a:pPr algn="just"/>
            <a:r>
              <a:rPr lang="el-GR" sz="2400" dirty="0" smtClean="0">
                <a:latin typeface="Arial Black" panose="020B0A04020102020204" pitchFamily="34" charset="0"/>
              </a:rPr>
              <a:t> </a:t>
            </a:r>
            <a:endParaRPr lang="el-GR" sz="2400" dirty="0">
              <a:latin typeface="Arial Black" panose="020B0A04020102020204" pitchFamily="34" charset="0"/>
            </a:endParaRPr>
          </a:p>
          <a:p>
            <a:pPr algn="ctr"/>
            <a:r>
              <a:rPr lang="el-GR" sz="2400" dirty="0">
                <a:latin typeface="Arial Black" panose="020B0A04020102020204" pitchFamily="34" charset="0"/>
              </a:rPr>
              <a:t>Η πρόληψη είναι αρετή! Δεν χρειάζεται να πάθουμε για να </a:t>
            </a:r>
            <a:r>
              <a:rPr lang="el-GR" sz="2400" dirty="0" smtClean="0">
                <a:latin typeface="Arial Black" panose="020B0A04020102020204" pitchFamily="34" charset="0"/>
              </a:rPr>
              <a:t>μάθουμε.</a:t>
            </a:r>
            <a:endParaRPr lang="el-GR" sz="2400" dirty="0">
              <a:latin typeface="Arial Black" panose="020B0A04020102020204" pitchFamily="34" charset="0"/>
            </a:endParaRPr>
          </a:p>
        </p:txBody>
      </p:sp>
    </p:spTree>
    <p:extLst>
      <p:ext uri="{BB962C8B-B14F-4D97-AF65-F5344CB8AC3E}">
        <p14:creationId xmlns:p14="http://schemas.microsoft.com/office/powerpoint/2010/main" xmlns="" val="36402628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stretch>
            <a:fillRect/>
          </a:stretch>
        </p:blipFill>
        <p:spPr>
          <a:xfrm>
            <a:off x="0" y="0"/>
            <a:ext cx="12192000" cy="6858000"/>
          </a:xfrm>
          <a:prstGeom prst="rect">
            <a:avLst/>
          </a:prstGeom>
        </p:spPr>
      </p:pic>
      <p:sp>
        <p:nvSpPr>
          <p:cNvPr id="3" name="TextBox 2"/>
          <p:cNvSpPr txBox="1"/>
          <p:nvPr/>
        </p:nvSpPr>
        <p:spPr>
          <a:xfrm>
            <a:off x="1837509" y="1689463"/>
            <a:ext cx="8107680" cy="369332"/>
          </a:xfrm>
          <a:prstGeom prst="rect">
            <a:avLst/>
          </a:prstGeom>
          <a:noFill/>
        </p:spPr>
        <p:txBody>
          <a:bodyPr wrap="square" rtlCol="0">
            <a:spAutoFit/>
          </a:bodyPr>
          <a:lstStyle/>
          <a:p>
            <a:r>
              <a:rPr lang="el-GR" dirty="0" smtClean="0"/>
              <a:t>Μ</a:t>
            </a:r>
            <a:endParaRPr lang="el-GR" dirty="0"/>
          </a:p>
        </p:txBody>
      </p:sp>
      <p:sp>
        <p:nvSpPr>
          <p:cNvPr id="4" name="TextBox 3"/>
          <p:cNvSpPr txBox="1"/>
          <p:nvPr/>
        </p:nvSpPr>
        <p:spPr>
          <a:xfrm>
            <a:off x="587828" y="879566"/>
            <a:ext cx="11016343" cy="584775"/>
          </a:xfrm>
          <a:prstGeom prst="rect">
            <a:avLst/>
          </a:prstGeom>
          <a:solidFill>
            <a:srgbClr val="584458"/>
          </a:solidFill>
        </p:spPr>
        <p:txBody>
          <a:bodyPr wrap="square" rtlCol="0">
            <a:spAutoFit/>
          </a:bodyPr>
          <a:lstStyle/>
          <a:p>
            <a:r>
              <a:rPr lang="el-GR" sz="3200" dirty="0" smtClean="0">
                <a:solidFill>
                  <a:schemeClr val="bg1"/>
                </a:solidFill>
                <a:latin typeface="Arial Black" panose="020B0A04020102020204" pitchFamily="34" charset="0"/>
              </a:rPr>
              <a:t>Μυθολογία και λαογραφία γύρω από τον κεραυνό</a:t>
            </a:r>
            <a:endParaRPr lang="el-GR" sz="32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xmlns="" val="1920438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stretch>
            <a:fillRect/>
          </a:stretch>
        </p:blipFill>
        <p:spPr>
          <a:xfrm>
            <a:off x="0" y="1"/>
            <a:ext cx="12192000" cy="6857999"/>
          </a:xfrm>
          <a:prstGeom prst="rect">
            <a:avLst/>
          </a:prstGeom>
        </p:spPr>
      </p:pic>
      <p:sp>
        <p:nvSpPr>
          <p:cNvPr id="3" name="Ορθογώνιο 2"/>
          <p:cNvSpPr/>
          <p:nvPr/>
        </p:nvSpPr>
        <p:spPr>
          <a:xfrm>
            <a:off x="4389121" y="1353404"/>
            <a:ext cx="7707086" cy="2862322"/>
          </a:xfrm>
          <a:prstGeom prst="rect">
            <a:avLst/>
          </a:prstGeom>
        </p:spPr>
        <p:txBody>
          <a:bodyPr wrap="square">
            <a:spAutoFit/>
          </a:bodyPr>
          <a:lstStyle/>
          <a:p>
            <a:pPr algn="r"/>
            <a:r>
              <a:rPr lang="el-GR" dirty="0">
                <a:solidFill>
                  <a:schemeClr val="bg1"/>
                </a:solidFill>
                <a:latin typeface="Arial Black" panose="020B0A04020102020204" pitchFamily="34" charset="0"/>
              </a:rPr>
              <a:t>Στην Ελληνική Μυθολογία το </a:t>
            </a:r>
            <a:r>
              <a:rPr lang="el-GR" dirty="0" smtClean="0">
                <a:solidFill>
                  <a:schemeClr val="bg1"/>
                </a:solidFill>
                <a:latin typeface="Arial Black" panose="020B0A04020102020204" pitchFamily="34" charset="0"/>
              </a:rPr>
              <a:t>μετεωρολογικό φαινόμενο </a:t>
            </a:r>
            <a:r>
              <a:rPr lang="el-GR" dirty="0">
                <a:solidFill>
                  <a:schemeClr val="bg1"/>
                </a:solidFill>
                <a:latin typeface="Arial Black" panose="020B0A04020102020204" pitchFamily="34" charset="0"/>
              </a:rPr>
              <a:t>της αστραπής, η θέα του οποίου επέφερε φόβο και ιδιαίτερο δέος στους ανθρώπους, κατά τον ακολουθούμενο αλληγορικό ανθρωπομορφισμό των εννοιών, αποδόθηκε σε τρεις Κύκλωπες, που ο καθένας εκπροσωπούσε από μία φύση του φαινομένου. Αυτοί ήταν ο </a:t>
            </a:r>
            <a:r>
              <a:rPr lang="el-GR" dirty="0" err="1">
                <a:solidFill>
                  <a:schemeClr val="bg1"/>
                </a:solidFill>
                <a:latin typeface="Arial Black" panose="020B0A04020102020204" pitchFamily="34" charset="0"/>
              </a:rPr>
              <a:t>Βρόντης</a:t>
            </a:r>
            <a:r>
              <a:rPr lang="el-GR" dirty="0">
                <a:solidFill>
                  <a:schemeClr val="bg1"/>
                </a:solidFill>
                <a:latin typeface="Arial Black" panose="020B0A04020102020204" pitchFamily="34" charset="0"/>
              </a:rPr>
              <a:t> που εκπροσωπούσε τη βροντή, ο </a:t>
            </a:r>
            <a:r>
              <a:rPr lang="el-GR" dirty="0" err="1">
                <a:solidFill>
                  <a:schemeClr val="bg1"/>
                </a:solidFill>
                <a:latin typeface="Arial Black" panose="020B0A04020102020204" pitchFamily="34" charset="0"/>
              </a:rPr>
              <a:t>Στερόπης</a:t>
            </a:r>
            <a:r>
              <a:rPr lang="el-GR" dirty="0">
                <a:solidFill>
                  <a:schemeClr val="bg1"/>
                </a:solidFill>
                <a:latin typeface="Arial Black" panose="020B0A04020102020204" pitchFamily="34" charset="0"/>
              </a:rPr>
              <a:t> που εκπροσωπούσε την κίνηση της αστραπής και ο </a:t>
            </a:r>
            <a:r>
              <a:rPr lang="el-GR" dirty="0" err="1">
                <a:solidFill>
                  <a:schemeClr val="bg1"/>
                </a:solidFill>
                <a:latin typeface="Arial Black" panose="020B0A04020102020204" pitchFamily="34" charset="0"/>
              </a:rPr>
              <a:t>Άργης</a:t>
            </a:r>
            <a:r>
              <a:rPr lang="el-GR" dirty="0">
                <a:solidFill>
                  <a:schemeClr val="bg1"/>
                </a:solidFill>
                <a:latin typeface="Arial Black" panose="020B0A04020102020204" pitchFamily="34" charset="0"/>
              </a:rPr>
              <a:t> που εκπροσωπούσε την εκτυφλωτική φωτιά. Και οι τρεις ήταν βοηθοί του Ηφαίστου στην κατασκευή των κεραυνών του Δία, στον Όλυμπο</a:t>
            </a:r>
          </a:p>
        </p:txBody>
      </p:sp>
      <p:sp>
        <p:nvSpPr>
          <p:cNvPr id="4" name="TextBox 3"/>
          <p:cNvSpPr txBox="1"/>
          <p:nvPr/>
        </p:nvSpPr>
        <p:spPr>
          <a:xfrm>
            <a:off x="10119360" y="975360"/>
            <a:ext cx="2516777" cy="461665"/>
          </a:xfrm>
          <a:prstGeom prst="rect">
            <a:avLst/>
          </a:prstGeom>
          <a:noFill/>
        </p:spPr>
        <p:txBody>
          <a:bodyPr wrap="square" rtlCol="0">
            <a:spAutoFit/>
          </a:bodyPr>
          <a:lstStyle/>
          <a:p>
            <a:r>
              <a:rPr lang="el-GR" sz="2400" dirty="0" smtClean="0">
                <a:solidFill>
                  <a:schemeClr val="bg1"/>
                </a:solidFill>
                <a:latin typeface="Arial Black" panose="020B0A04020102020204" pitchFamily="34" charset="0"/>
              </a:rPr>
              <a:t>Μυθολογία</a:t>
            </a:r>
            <a:endParaRPr lang="el-GR" sz="24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xmlns="" val="35625172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cstate="print"/>
          <a:stretch>
            <a:fillRect/>
          </a:stretch>
        </p:blipFill>
        <p:spPr>
          <a:xfrm>
            <a:off x="-1" y="0"/>
            <a:ext cx="12192001" cy="6858000"/>
          </a:xfrm>
          <a:prstGeom prst="rect">
            <a:avLst/>
          </a:prstGeom>
        </p:spPr>
      </p:pic>
      <p:sp>
        <p:nvSpPr>
          <p:cNvPr id="4" name="Ορθογώνιο 3"/>
          <p:cNvSpPr/>
          <p:nvPr/>
        </p:nvSpPr>
        <p:spPr>
          <a:xfrm>
            <a:off x="480291" y="935183"/>
            <a:ext cx="4922982" cy="4987635"/>
          </a:xfrm>
          <a:prstGeom prst="rect">
            <a:avLst/>
          </a:prstGeom>
          <a:solidFill>
            <a:srgbClr val="1C0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dirty="0" smtClean="0">
                <a:latin typeface="Arial Black" panose="020B0A04020102020204" pitchFamily="34" charset="0"/>
              </a:rPr>
              <a:t>Κεραυνός ονομάζεται ο τεράστιος </a:t>
            </a:r>
            <a:r>
              <a:rPr lang="el-GR" sz="2000" i="1" dirty="0" smtClean="0">
                <a:latin typeface="Arial Black" panose="020B0A04020102020204" pitchFamily="34" charset="0"/>
              </a:rPr>
              <a:t>ηλεκτρικός σπινθήρας </a:t>
            </a:r>
          </a:p>
          <a:p>
            <a:pPr algn="ctr"/>
            <a:r>
              <a:rPr lang="el-GR" sz="2000" dirty="0" smtClean="0">
                <a:latin typeface="Arial Black" panose="020B0A04020102020204" pitchFamily="34" charset="0"/>
              </a:rPr>
              <a:t>που δημιουργείται ανάμεσα σε </a:t>
            </a:r>
          </a:p>
          <a:p>
            <a:pPr algn="ctr"/>
            <a:r>
              <a:rPr lang="el-GR" sz="2000" dirty="0" smtClean="0">
                <a:latin typeface="Arial Black" panose="020B0A04020102020204" pitchFamily="34" charset="0"/>
              </a:rPr>
              <a:t>δύο διαφορετικά νέφη ή μεταξύ δύο διαφορετικών τμημάτων του ίδιου νέφους ή ανάμεσα σε ένα νέφος και στο έδαφος.</a:t>
            </a:r>
            <a:endParaRPr lang="el-GR" sz="2000" dirty="0">
              <a:latin typeface="Arial Black" panose="020B0A04020102020204" pitchFamily="34" charset="0"/>
            </a:endParaRPr>
          </a:p>
        </p:txBody>
      </p:sp>
      <p:sp>
        <p:nvSpPr>
          <p:cNvPr id="5" name="TextBox 4"/>
          <p:cNvSpPr txBox="1"/>
          <p:nvPr/>
        </p:nvSpPr>
        <p:spPr>
          <a:xfrm>
            <a:off x="1052946" y="1708728"/>
            <a:ext cx="3925454" cy="400110"/>
          </a:xfrm>
          <a:prstGeom prst="rect">
            <a:avLst/>
          </a:prstGeom>
          <a:noFill/>
        </p:spPr>
        <p:txBody>
          <a:bodyPr wrap="square" rtlCol="0">
            <a:spAutoFit/>
          </a:bodyPr>
          <a:lstStyle/>
          <a:p>
            <a:pPr algn="ctr"/>
            <a:r>
              <a:rPr lang="el-GR" sz="2000" dirty="0" smtClean="0">
                <a:solidFill>
                  <a:schemeClr val="bg1"/>
                </a:solidFill>
                <a:latin typeface="Arial Black" panose="020B0A04020102020204" pitchFamily="34" charset="0"/>
              </a:rPr>
              <a:t>ΤΙ ΕΙΝΑΙ Ο ΚΕΡΑΥΝΟΣ;</a:t>
            </a:r>
            <a:endParaRPr lang="el-GR" sz="2000" dirty="0">
              <a:solidFill>
                <a:schemeClr val="bg1"/>
              </a:solidFill>
              <a:latin typeface="Arial Black" panose="020B0A04020102020204" pitchFamily="34" charset="0"/>
            </a:endParaRPr>
          </a:p>
        </p:txBody>
      </p:sp>
      <p:sp>
        <p:nvSpPr>
          <p:cNvPr id="2" name="Ορθογώνιο 1"/>
          <p:cNvSpPr/>
          <p:nvPr/>
        </p:nvSpPr>
        <p:spPr>
          <a:xfrm>
            <a:off x="748673" y="4542749"/>
            <a:ext cx="4229727" cy="1015663"/>
          </a:xfrm>
          <a:prstGeom prst="rect">
            <a:avLst/>
          </a:prstGeom>
        </p:spPr>
        <p:txBody>
          <a:bodyPr wrap="square">
            <a:spAutoFit/>
          </a:bodyPr>
          <a:lstStyle/>
          <a:p>
            <a:pPr algn="ctr"/>
            <a:r>
              <a:rPr lang="el-GR" sz="2000" dirty="0">
                <a:solidFill>
                  <a:schemeClr val="bg1"/>
                </a:solidFill>
                <a:latin typeface="Arial Black" panose="020B0A04020102020204" pitchFamily="34" charset="0"/>
              </a:rPr>
              <a:t>Ο κεραυνός συνοδεύεται και από άλλα φαινόμενα: </a:t>
            </a:r>
            <a:endParaRPr lang="el-GR" sz="2000" dirty="0" smtClean="0">
              <a:solidFill>
                <a:schemeClr val="bg1"/>
              </a:solidFill>
              <a:latin typeface="Arial Black" panose="020B0A04020102020204" pitchFamily="34" charset="0"/>
            </a:endParaRPr>
          </a:p>
          <a:p>
            <a:pPr algn="ctr"/>
            <a:r>
              <a:rPr lang="el-GR" sz="2000" dirty="0" smtClean="0">
                <a:solidFill>
                  <a:schemeClr val="bg1"/>
                </a:solidFill>
                <a:latin typeface="Arial Black" panose="020B0A04020102020204" pitchFamily="34" charset="0"/>
              </a:rPr>
              <a:t>Τις </a:t>
            </a:r>
            <a:r>
              <a:rPr lang="el-GR" sz="2000" dirty="0">
                <a:solidFill>
                  <a:schemeClr val="bg1"/>
                </a:solidFill>
                <a:latin typeface="Arial Black" panose="020B0A04020102020204" pitchFamily="34" charset="0"/>
              </a:rPr>
              <a:t>αστραπές και τις βροντές</a:t>
            </a:r>
          </a:p>
        </p:txBody>
      </p:sp>
    </p:spTree>
    <p:extLst>
      <p:ext uri="{BB962C8B-B14F-4D97-AF65-F5344CB8AC3E}">
        <p14:creationId xmlns:p14="http://schemas.microsoft.com/office/powerpoint/2010/main" xmlns="" val="4005804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stretch>
            <a:fillRect/>
          </a:stretch>
        </p:blipFill>
        <p:spPr>
          <a:xfrm>
            <a:off x="0" y="0"/>
            <a:ext cx="12192000" cy="6858000"/>
          </a:xfrm>
          <a:prstGeom prst="rect">
            <a:avLst/>
          </a:prstGeom>
        </p:spPr>
      </p:pic>
      <p:sp>
        <p:nvSpPr>
          <p:cNvPr id="3" name="Ορθογώνιο 2"/>
          <p:cNvSpPr/>
          <p:nvPr/>
        </p:nvSpPr>
        <p:spPr>
          <a:xfrm>
            <a:off x="174171" y="163681"/>
            <a:ext cx="4275909" cy="4247317"/>
          </a:xfrm>
          <a:prstGeom prst="rect">
            <a:avLst/>
          </a:prstGeom>
        </p:spPr>
        <p:txBody>
          <a:bodyPr wrap="square">
            <a:spAutoFit/>
          </a:bodyPr>
          <a:lstStyle/>
          <a:p>
            <a:r>
              <a:rPr lang="el-GR" dirty="0">
                <a:solidFill>
                  <a:schemeClr val="bg1">
                    <a:lumMod val="85000"/>
                  </a:schemeClr>
                </a:solidFill>
                <a:latin typeface="Arial Black" panose="020B0A04020102020204" pitchFamily="34" charset="0"/>
              </a:rPr>
              <a:t>Στην ελληνική λαϊκή παράδοση η έννοια «αστραπόβροντο» έχει προέλευση από τους αρχαίους μύθους όπου ο Δίας είναι ο κυρίαρχος των κεραυνών της αστραπής και της βροντής. </a:t>
            </a:r>
            <a:endParaRPr lang="el-GR" dirty="0" smtClean="0">
              <a:solidFill>
                <a:schemeClr val="bg1">
                  <a:lumMod val="85000"/>
                </a:schemeClr>
              </a:solidFill>
              <a:latin typeface="Arial Black" panose="020B0A04020102020204" pitchFamily="34" charset="0"/>
            </a:endParaRPr>
          </a:p>
          <a:p>
            <a:r>
              <a:rPr lang="el-GR" dirty="0" smtClean="0">
                <a:solidFill>
                  <a:schemeClr val="bg1">
                    <a:lumMod val="85000"/>
                  </a:schemeClr>
                </a:solidFill>
                <a:latin typeface="Arial Black" panose="020B0A04020102020204" pitchFamily="34" charset="0"/>
              </a:rPr>
              <a:t>Με </a:t>
            </a:r>
            <a:r>
              <a:rPr lang="el-GR" dirty="0">
                <a:solidFill>
                  <a:schemeClr val="bg1">
                    <a:lumMod val="85000"/>
                  </a:schemeClr>
                </a:solidFill>
                <a:latin typeface="Arial Black" panose="020B0A04020102020204" pitchFamily="34" charset="0"/>
              </a:rPr>
              <a:t>την καθιέρωση του Χριστιανισμού πέρασε στις λαϊκές δοξασίες ότι η αστραπή είναι η φωτιά που αφήνει πίσω του το άρμα του Προφήτη Ηλία καθώς διατρέχει τον ουρανό, ενώ η βροντή το κροτάλισμα των ποδιών των αλόγων που σύρουν το άρμα του. </a:t>
            </a:r>
          </a:p>
        </p:txBody>
      </p:sp>
      <p:sp>
        <p:nvSpPr>
          <p:cNvPr id="4" name="Ορθογώνιο 3"/>
          <p:cNvSpPr/>
          <p:nvPr/>
        </p:nvSpPr>
        <p:spPr>
          <a:xfrm>
            <a:off x="8255726" y="2422046"/>
            <a:ext cx="3805646" cy="4247317"/>
          </a:xfrm>
          <a:prstGeom prst="rect">
            <a:avLst/>
          </a:prstGeom>
        </p:spPr>
        <p:txBody>
          <a:bodyPr wrap="square">
            <a:spAutoFit/>
          </a:bodyPr>
          <a:lstStyle/>
          <a:p>
            <a:pPr algn="ctr"/>
            <a:r>
              <a:rPr lang="el-GR" dirty="0">
                <a:solidFill>
                  <a:schemeClr val="bg1">
                    <a:lumMod val="85000"/>
                  </a:schemeClr>
                </a:solidFill>
                <a:latin typeface="Arial Black" panose="020B0A04020102020204" pitchFamily="34" charset="0"/>
              </a:rPr>
              <a:t>Κατ΄ άλλη παράδοση περισσότερο νησιώτικη οι αστραπές και οι βροντές είναι οι κανονιοβολισμοί που ρίχνει ο Αρχάγγελος Μιχαήλ κατά του Σατανά. Επίσης μια άλλη δημώδης έκφραση «αστραποκαμμένος» λέγεται όχι τόσο για την αστραπή όσο για το αστροπελέκι δηλαδή τον κεραυνό. Συνηθίζεται να λέγεται είτε ως κατάρα, είτε από οίκτο σε δυστυχισμένους ανθρώπους, ορφανούς </a:t>
            </a:r>
            <a:r>
              <a:rPr lang="el-GR" dirty="0" smtClean="0">
                <a:solidFill>
                  <a:schemeClr val="bg1">
                    <a:lumMod val="85000"/>
                  </a:schemeClr>
                </a:solidFill>
                <a:latin typeface="Arial Black" panose="020B0A04020102020204" pitchFamily="34" charset="0"/>
              </a:rPr>
              <a:t>κ.λπ.</a:t>
            </a:r>
            <a:endParaRPr lang="el-GR" dirty="0">
              <a:solidFill>
                <a:schemeClr val="bg1">
                  <a:lumMod val="85000"/>
                </a:schemeClr>
              </a:solidFill>
              <a:latin typeface="Arial Black" panose="020B0A04020102020204" pitchFamily="34" charset="0"/>
            </a:endParaRPr>
          </a:p>
        </p:txBody>
      </p:sp>
      <p:sp>
        <p:nvSpPr>
          <p:cNvPr id="5" name="TextBox 4"/>
          <p:cNvSpPr txBox="1"/>
          <p:nvPr/>
        </p:nvSpPr>
        <p:spPr>
          <a:xfrm>
            <a:off x="9152709" y="163681"/>
            <a:ext cx="3370217" cy="461665"/>
          </a:xfrm>
          <a:prstGeom prst="rect">
            <a:avLst/>
          </a:prstGeom>
          <a:noFill/>
        </p:spPr>
        <p:txBody>
          <a:bodyPr wrap="square" rtlCol="0">
            <a:spAutoFit/>
          </a:bodyPr>
          <a:lstStyle/>
          <a:p>
            <a:r>
              <a:rPr lang="el-GR" sz="2400" dirty="0" smtClean="0">
                <a:solidFill>
                  <a:schemeClr val="bg1">
                    <a:lumMod val="85000"/>
                  </a:schemeClr>
                </a:solidFill>
                <a:latin typeface="Arial Black" panose="020B0A04020102020204" pitchFamily="34" charset="0"/>
              </a:rPr>
              <a:t>Λαογραφία</a:t>
            </a:r>
            <a:endParaRPr lang="el-GR" sz="2400" dirty="0">
              <a:solidFill>
                <a:schemeClr val="bg1">
                  <a:lumMod val="85000"/>
                </a:schemeClr>
              </a:solidFill>
              <a:latin typeface="Arial Black" panose="020B0A04020102020204" pitchFamily="34" charset="0"/>
            </a:endParaRPr>
          </a:p>
        </p:txBody>
      </p:sp>
    </p:spTree>
    <p:extLst>
      <p:ext uri="{BB962C8B-B14F-4D97-AF65-F5344CB8AC3E}">
        <p14:creationId xmlns:p14="http://schemas.microsoft.com/office/powerpoint/2010/main" xmlns="" val="41797112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stretch>
            <a:fillRect/>
          </a:stretch>
        </p:blipFill>
        <p:spPr>
          <a:xfrm>
            <a:off x="1" y="0"/>
            <a:ext cx="12191999" cy="6858000"/>
          </a:xfrm>
          <a:prstGeom prst="rect">
            <a:avLst/>
          </a:prstGeom>
        </p:spPr>
      </p:pic>
      <p:sp>
        <p:nvSpPr>
          <p:cNvPr id="4" name="Ορθογώνιο 3"/>
          <p:cNvSpPr/>
          <p:nvPr/>
        </p:nvSpPr>
        <p:spPr>
          <a:xfrm>
            <a:off x="2856170" y="5804654"/>
            <a:ext cx="6479659" cy="461665"/>
          </a:xfrm>
          <a:prstGeom prst="rect">
            <a:avLst/>
          </a:prstGeom>
          <a:solidFill>
            <a:srgbClr val="B189AB"/>
          </a:solidFill>
        </p:spPr>
        <p:txBody>
          <a:bodyPr wrap="none">
            <a:spAutoFit/>
          </a:bodyPr>
          <a:lstStyle/>
          <a:p>
            <a:r>
              <a:rPr lang="el-GR" sz="2400" dirty="0">
                <a:solidFill>
                  <a:schemeClr val="bg1"/>
                </a:solidFill>
                <a:latin typeface="Arial Black" panose="020B0A04020102020204" pitchFamily="34" charset="0"/>
              </a:rPr>
              <a:t>ΦΩΤΗΣ ΚΑΛΟΦΩΛΙΑΣ, Β1, 2024-2025</a:t>
            </a:r>
          </a:p>
        </p:txBody>
      </p:sp>
    </p:spTree>
    <p:extLst>
      <p:ext uri="{BB962C8B-B14F-4D97-AF65-F5344CB8AC3E}">
        <p14:creationId xmlns:p14="http://schemas.microsoft.com/office/powerpoint/2010/main" xmlns="" val="15440961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cstate="print"/>
          <a:stretch>
            <a:fillRect/>
          </a:stretch>
        </p:blipFill>
        <p:spPr>
          <a:xfrm>
            <a:off x="0" y="0"/>
            <a:ext cx="12192000" cy="6858000"/>
          </a:xfrm>
          <a:prstGeom prst="rect">
            <a:avLst/>
          </a:prstGeom>
        </p:spPr>
      </p:pic>
      <p:sp>
        <p:nvSpPr>
          <p:cNvPr id="5" name="Ορθογώνιο 4"/>
          <p:cNvSpPr/>
          <p:nvPr/>
        </p:nvSpPr>
        <p:spPr>
          <a:xfrm>
            <a:off x="0" y="5449455"/>
            <a:ext cx="12192000" cy="1408545"/>
          </a:xfrm>
          <a:prstGeom prst="rect">
            <a:avLst/>
          </a:prstGeom>
          <a:solidFill>
            <a:srgbClr val="705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l-GR" sz="1600" b="1" dirty="0">
                <a:latin typeface="Arial Black" panose="020B0A04020102020204" pitchFamily="34" charset="0"/>
              </a:rPr>
              <a:t>Ο κεραυνός λοιπόν </a:t>
            </a:r>
            <a:r>
              <a:rPr lang="el-GR" sz="1600" b="1" dirty="0" smtClean="0">
                <a:latin typeface="Arial Black" panose="020B0A04020102020204" pitchFamily="34" charset="0"/>
              </a:rPr>
              <a:t>δημιουργείται </a:t>
            </a:r>
            <a:r>
              <a:rPr lang="el-GR" sz="1600" b="1" dirty="0">
                <a:latin typeface="Arial Black" panose="020B0A04020102020204" pitchFamily="34" charset="0"/>
              </a:rPr>
              <a:t>κατά τη διάρκεια των καταιγίδων. Οφείλεται στη συγκέντρωση σε διαφορετικές περιοχές θετικών και αρνητικών ηλεκτρικών φορτίων. Έτσι, δημιουργείται ηλεκτρικό πεδίο και όταν η ένταση του φτάσει σε μεγάλη τιμή, ξεσπά ο κεραυνός με διάτρηση του αέρα και δημιουργία σπινθήρα. Κεραυνοί μπορεί να ξεσπάσουν ανάμεσα σε διαφορετικά νέφη, μέσα στο ίδιο νέφος, ανάμεσα σε ένα νέφος και στον αέρα ή από ένα νέφος προς το έδαφος.</a:t>
            </a:r>
          </a:p>
        </p:txBody>
      </p:sp>
      <p:sp>
        <p:nvSpPr>
          <p:cNvPr id="7" name="TextBox 6"/>
          <p:cNvSpPr txBox="1"/>
          <p:nvPr/>
        </p:nvSpPr>
        <p:spPr>
          <a:xfrm>
            <a:off x="6705602" y="4987790"/>
            <a:ext cx="5560290" cy="461665"/>
          </a:xfrm>
          <a:prstGeom prst="rect">
            <a:avLst/>
          </a:prstGeom>
          <a:noFill/>
        </p:spPr>
        <p:txBody>
          <a:bodyPr wrap="square" rtlCol="0">
            <a:spAutoFit/>
          </a:bodyPr>
          <a:lstStyle/>
          <a:p>
            <a:pPr algn="ctr"/>
            <a:r>
              <a:rPr lang="el-GR" sz="2400" dirty="0">
                <a:solidFill>
                  <a:schemeClr val="bg1"/>
                </a:solidFill>
                <a:latin typeface="Arial Black" panose="020B0A04020102020204" pitchFamily="34" charset="0"/>
              </a:rPr>
              <a:t>Πως δημιουργείται ο </a:t>
            </a:r>
            <a:r>
              <a:rPr lang="el-GR" sz="2400" dirty="0" smtClean="0">
                <a:solidFill>
                  <a:schemeClr val="bg1"/>
                </a:solidFill>
                <a:latin typeface="Arial Black" panose="020B0A04020102020204" pitchFamily="34" charset="0"/>
              </a:rPr>
              <a:t>κεραυνός;</a:t>
            </a:r>
            <a:endParaRPr lang="el-GR" sz="2400" dirty="0">
              <a:solidFill>
                <a:schemeClr val="bg1"/>
              </a:solidFill>
              <a:latin typeface="Arial Black" panose="020B0A04020102020204" pitchFamily="34" charset="0"/>
            </a:endParaRPr>
          </a:p>
        </p:txBody>
      </p:sp>
      <p:sp>
        <p:nvSpPr>
          <p:cNvPr id="10" name="TextBox 9"/>
          <p:cNvSpPr txBox="1"/>
          <p:nvPr/>
        </p:nvSpPr>
        <p:spPr>
          <a:xfrm>
            <a:off x="9236366" y="0"/>
            <a:ext cx="3629892" cy="369332"/>
          </a:xfrm>
          <a:prstGeom prst="rect">
            <a:avLst/>
          </a:prstGeom>
          <a:noFill/>
        </p:spPr>
        <p:txBody>
          <a:bodyPr wrap="square" rtlCol="0">
            <a:spAutoFit/>
          </a:bodyPr>
          <a:lstStyle/>
          <a:p>
            <a:r>
              <a:rPr lang="el-GR" i="1" u="sng" dirty="0" smtClean="0">
                <a:solidFill>
                  <a:schemeClr val="bg1"/>
                </a:solidFill>
                <a:latin typeface="Arial" panose="020B0604020202020204" pitchFamily="34" charset="0"/>
                <a:cs typeface="Arial" panose="020B0604020202020204" pitchFamily="34" charset="0"/>
              </a:rPr>
              <a:t>Ενδιαφέρουσα πληροφορία</a:t>
            </a:r>
          </a:p>
        </p:txBody>
      </p:sp>
      <p:sp>
        <p:nvSpPr>
          <p:cNvPr id="2" name="Ορθογώνιο 1"/>
          <p:cNvSpPr/>
          <p:nvPr/>
        </p:nvSpPr>
        <p:spPr>
          <a:xfrm>
            <a:off x="8786950" y="288706"/>
            <a:ext cx="3405050" cy="1600438"/>
          </a:xfrm>
          <a:prstGeom prst="rect">
            <a:avLst/>
          </a:prstGeom>
        </p:spPr>
        <p:txBody>
          <a:bodyPr wrap="square">
            <a:spAutoFit/>
          </a:bodyPr>
          <a:lstStyle/>
          <a:p>
            <a:pPr algn="r"/>
            <a:r>
              <a:rPr lang="el-GR" sz="1600" dirty="0">
                <a:solidFill>
                  <a:schemeClr val="bg1"/>
                </a:solidFill>
                <a:latin typeface="Arial" panose="020B0604020202020204" pitchFamily="34" charset="0"/>
                <a:cs typeface="Arial" panose="020B0604020202020204" pitchFamily="34" charset="0"/>
              </a:rPr>
              <a:t>Σε όλη τη Γη πέφτουν περίπου 100 κεραυνοί το δευτερόλεπτο. Ο κάθε κεραυνός παράγει τεράστια ισχύ, αλλά η πρακτική αξιοποίηση της είναι αδύνατη εξαιτίας της πολύ μικρής διάρκειας του φαινομένου</a:t>
            </a:r>
            <a:r>
              <a:rPr lang="el-GR" dirty="0"/>
              <a:t>.</a:t>
            </a:r>
          </a:p>
        </p:txBody>
      </p:sp>
    </p:spTree>
    <p:extLst>
      <p:ext uri="{BB962C8B-B14F-4D97-AF65-F5344CB8AC3E}">
        <p14:creationId xmlns:p14="http://schemas.microsoft.com/office/powerpoint/2010/main" xmlns="" val="40422597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stretch>
            <a:fillRect/>
          </a:stretch>
        </p:blipFill>
        <p:spPr>
          <a:xfrm>
            <a:off x="0" y="0"/>
            <a:ext cx="12192000" cy="6858000"/>
          </a:xfrm>
          <a:prstGeom prst="rect">
            <a:avLst/>
          </a:prstGeom>
        </p:spPr>
      </p:pic>
      <p:sp>
        <p:nvSpPr>
          <p:cNvPr id="3" name="Στρογγυλεμένο ορθογώνιο 2"/>
          <p:cNvSpPr/>
          <p:nvPr/>
        </p:nvSpPr>
        <p:spPr>
          <a:xfrm>
            <a:off x="5930535" y="1018903"/>
            <a:ext cx="5024845" cy="5283925"/>
          </a:xfrm>
          <a:prstGeom prst="roundRect">
            <a:avLst/>
          </a:prstGeom>
          <a:solidFill>
            <a:srgbClr val="DF7E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TextBox 3"/>
          <p:cNvSpPr txBox="1"/>
          <p:nvPr/>
        </p:nvSpPr>
        <p:spPr>
          <a:xfrm>
            <a:off x="6352901" y="1837508"/>
            <a:ext cx="4180115" cy="4247317"/>
          </a:xfrm>
          <a:prstGeom prst="rect">
            <a:avLst/>
          </a:prstGeom>
          <a:noFill/>
        </p:spPr>
        <p:txBody>
          <a:bodyPr wrap="square" rtlCol="0">
            <a:spAutoFit/>
          </a:bodyPr>
          <a:lstStyle/>
          <a:p>
            <a:pPr algn="just"/>
            <a:r>
              <a:rPr lang="el-GR" dirty="0">
                <a:solidFill>
                  <a:srgbClr val="FFF5B3"/>
                </a:solidFill>
                <a:latin typeface="Arial Black" panose="020B0A04020102020204" pitchFamily="34" charset="0"/>
              </a:rPr>
              <a:t>Η διαφορά δυναμικού κατά την έκρηξη ενός κεραυνού είναι πολλά εκατομμύρια </a:t>
            </a:r>
            <a:r>
              <a:rPr lang="el-GR" dirty="0" err="1">
                <a:solidFill>
                  <a:srgbClr val="FFF5B3"/>
                </a:solidFill>
                <a:latin typeface="Arial Black" panose="020B0A04020102020204" pitchFamily="34" charset="0"/>
              </a:rPr>
              <a:t>Volt</a:t>
            </a:r>
            <a:r>
              <a:rPr lang="el-GR" dirty="0">
                <a:solidFill>
                  <a:srgbClr val="FFF5B3"/>
                </a:solidFill>
                <a:latin typeface="Arial Black" panose="020B0A04020102020204" pitchFamily="34" charset="0"/>
              </a:rPr>
              <a:t> και η ένταση του ρεύματος δεκάδες χιλιάδες Αμπέρ! Το μήκος ενός κεραυνού φθάνει έως αρκετά χιλιόμετρα και έχει τεθλασμένη ή κυματοειδή μορφή. Το πλάτος του σπινθήρα είναι μικρό και φτάνει το πολύ μερικές δεκάδες </a:t>
            </a:r>
            <a:r>
              <a:rPr lang="el-GR" dirty="0" smtClean="0">
                <a:solidFill>
                  <a:srgbClr val="FFF5B3"/>
                </a:solidFill>
                <a:latin typeface="Arial Black" panose="020B0A04020102020204" pitchFamily="34" charset="0"/>
              </a:rPr>
              <a:t>εκατοστά. Η </a:t>
            </a:r>
            <a:r>
              <a:rPr lang="el-GR" dirty="0">
                <a:solidFill>
                  <a:srgbClr val="FFF5B3"/>
                </a:solidFill>
                <a:latin typeface="Arial Black" panose="020B0A04020102020204" pitchFamily="34" charset="0"/>
              </a:rPr>
              <a:t>διάρκεια που κρατά ο κεραυνός είναι μικρότερη από </a:t>
            </a:r>
            <a:r>
              <a:rPr lang="el-GR" dirty="0" smtClean="0">
                <a:solidFill>
                  <a:srgbClr val="FFF5B3"/>
                </a:solidFill>
                <a:latin typeface="Arial Black" panose="020B0A04020102020204" pitchFamily="34" charset="0"/>
              </a:rPr>
              <a:t>1 </a:t>
            </a:r>
            <a:r>
              <a:rPr lang="el-GR" dirty="0" err="1" smtClean="0">
                <a:solidFill>
                  <a:srgbClr val="FFF5B3"/>
                </a:solidFill>
                <a:latin typeface="Arial Black" panose="020B0A04020102020204" pitchFamily="34" charset="0"/>
              </a:rPr>
              <a:t>δευτ</a:t>
            </a:r>
            <a:r>
              <a:rPr lang="el-GR" dirty="0" smtClean="0">
                <a:solidFill>
                  <a:srgbClr val="FFF5B3"/>
                </a:solidFill>
                <a:latin typeface="Arial Black" panose="020B0A04020102020204" pitchFamily="34" charset="0"/>
              </a:rPr>
              <a:t>/το, </a:t>
            </a:r>
            <a:r>
              <a:rPr lang="el-GR" dirty="0">
                <a:solidFill>
                  <a:srgbClr val="FFF5B3"/>
                </a:solidFill>
                <a:latin typeface="Arial Black" panose="020B0A04020102020204" pitchFamily="34" charset="0"/>
              </a:rPr>
              <a:t>αλλά θερμοκρασία που αναπτύσσεται είναι 10.000 βαθμοί Κελσίου.</a:t>
            </a:r>
          </a:p>
        </p:txBody>
      </p:sp>
      <p:sp>
        <p:nvSpPr>
          <p:cNvPr id="5" name="TextBox 4"/>
          <p:cNvSpPr txBox="1"/>
          <p:nvPr/>
        </p:nvSpPr>
        <p:spPr>
          <a:xfrm>
            <a:off x="6352901" y="1197317"/>
            <a:ext cx="4432663" cy="461665"/>
          </a:xfrm>
          <a:prstGeom prst="rect">
            <a:avLst/>
          </a:prstGeom>
          <a:noFill/>
        </p:spPr>
        <p:txBody>
          <a:bodyPr wrap="square" rtlCol="0">
            <a:spAutoFit/>
          </a:bodyPr>
          <a:lstStyle/>
          <a:p>
            <a:r>
              <a:rPr lang="el-GR" sz="2400" b="1" dirty="0">
                <a:solidFill>
                  <a:srgbClr val="FFF5B3"/>
                </a:solidFill>
                <a:latin typeface="Arial Black" panose="020B0A04020102020204" pitchFamily="34" charset="0"/>
              </a:rPr>
              <a:t>Ο Κεραυνός σε αριθμούς</a:t>
            </a:r>
          </a:p>
        </p:txBody>
      </p:sp>
    </p:spTree>
    <p:extLst>
      <p:ext uri="{BB962C8B-B14F-4D97-AF65-F5344CB8AC3E}">
        <p14:creationId xmlns:p14="http://schemas.microsoft.com/office/powerpoint/2010/main" xmlns="" val="35119605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cstate="print"/>
          <a:stretch>
            <a:fillRect/>
          </a:stretch>
        </p:blipFill>
        <p:spPr>
          <a:xfrm>
            <a:off x="0" y="0"/>
            <a:ext cx="12192000" cy="6858000"/>
          </a:xfrm>
          <a:prstGeom prst="rect">
            <a:avLst/>
          </a:prstGeom>
        </p:spPr>
      </p:pic>
      <p:sp>
        <p:nvSpPr>
          <p:cNvPr id="7" name="TextBox 6"/>
          <p:cNvSpPr txBox="1"/>
          <p:nvPr/>
        </p:nvSpPr>
        <p:spPr>
          <a:xfrm>
            <a:off x="6783977" y="1392487"/>
            <a:ext cx="4249783" cy="3139321"/>
          </a:xfrm>
          <a:prstGeom prst="rect">
            <a:avLst/>
          </a:prstGeom>
          <a:noFill/>
        </p:spPr>
        <p:txBody>
          <a:bodyPr wrap="square" numCol="1" rtlCol="0">
            <a:spAutoFit/>
          </a:bodyPr>
          <a:lstStyle/>
          <a:p>
            <a:pPr algn="ctr"/>
            <a:r>
              <a:rPr lang="el-GR" dirty="0" smtClean="0">
                <a:solidFill>
                  <a:schemeClr val="bg1"/>
                </a:solidFill>
                <a:latin typeface="Arial Black" panose="020B0A04020102020204" pitchFamily="34" charset="0"/>
              </a:rPr>
              <a:t>Το φως δημιουργείται από τον έντονο ιονισμό των αερίων του αέρα, τα οποία εκπέμπουν φως κατά τη διάρκεια της εκκένωσης (το φαινόμενο της αστραπής).</a:t>
            </a:r>
          </a:p>
          <a:p>
            <a:pPr algn="ctr"/>
            <a:r>
              <a:rPr lang="el-GR" dirty="0" smtClean="0">
                <a:solidFill>
                  <a:schemeClr val="bg1"/>
                </a:solidFill>
                <a:latin typeface="Arial Black" panose="020B0A04020102020204" pitchFamily="34" charset="0"/>
              </a:rPr>
              <a:t> </a:t>
            </a:r>
          </a:p>
          <a:p>
            <a:pPr algn="ctr"/>
            <a:r>
              <a:rPr lang="el-GR" dirty="0" smtClean="0">
                <a:solidFill>
                  <a:schemeClr val="bg1"/>
                </a:solidFill>
                <a:latin typeface="Arial Black" panose="020B0A04020102020204" pitchFamily="34" charset="0"/>
              </a:rPr>
              <a:t>Η υπερβολική θέρμανση του αέρα και η εκτόνωση του δημιουργεί τον δυνατό κρότο που ονομάζουμε </a:t>
            </a:r>
            <a:r>
              <a:rPr lang="el-GR" i="1" dirty="0" smtClean="0">
                <a:solidFill>
                  <a:schemeClr val="bg1"/>
                </a:solidFill>
                <a:latin typeface="Arial Black" panose="020B0A04020102020204" pitchFamily="34" charset="0"/>
              </a:rPr>
              <a:t>βροντή</a:t>
            </a:r>
            <a:r>
              <a:rPr lang="el-GR" dirty="0" smtClean="0">
                <a:solidFill>
                  <a:schemeClr val="bg1"/>
                </a:solidFill>
                <a:latin typeface="Arial Black" panose="020B0A04020102020204" pitchFamily="34" charset="0"/>
              </a:rPr>
              <a:t>.</a:t>
            </a:r>
          </a:p>
          <a:p>
            <a:pPr algn="ctr"/>
            <a:endParaRPr lang="el-GR" dirty="0"/>
          </a:p>
        </p:txBody>
      </p:sp>
      <p:sp>
        <p:nvSpPr>
          <p:cNvPr id="9" name="TextBox 8"/>
          <p:cNvSpPr txBox="1"/>
          <p:nvPr/>
        </p:nvSpPr>
        <p:spPr>
          <a:xfrm>
            <a:off x="6662057" y="818605"/>
            <a:ext cx="4624252" cy="400110"/>
          </a:xfrm>
          <a:prstGeom prst="rect">
            <a:avLst/>
          </a:prstGeom>
          <a:noFill/>
        </p:spPr>
        <p:txBody>
          <a:bodyPr wrap="square" rtlCol="0">
            <a:spAutoFit/>
          </a:bodyPr>
          <a:lstStyle/>
          <a:p>
            <a:r>
              <a:rPr lang="el-GR" sz="2000" dirty="0">
                <a:solidFill>
                  <a:schemeClr val="bg1"/>
                </a:solidFill>
                <a:latin typeface="Arial Black" panose="020B0A04020102020204" pitchFamily="34" charset="0"/>
              </a:rPr>
              <a:t>Φως και Ήχος από τον Κεραυνό</a:t>
            </a:r>
          </a:p>
        </p:txBody>
      </p:sp>
      <p:sp>
        <p:nvSpPr>
          <p:cNvPr id="2" name="TextBox 1"/>
          <p:cNvSpPr txBox="1"/>
          <p:nvPr/>
        </p:nvSpPr>
        <p:spPr>
          <a:xfrm>
            <a:off x="0" y="5190309"/>
            <a:ext cx="3222172" cy="1569660"/>
          </a:xfrm>
          <a:prstGeom prst="rect">
            <a:avLst/>
          </a:prstGeom>
          <a:noFill/>
        </p:spPr>
        <p:txBody>
          <a:bodyPr wrap="square" rtlCol="0">
            <a:spAutoFit/>
          </a:bodyPr>
          <a:lstStyle/>
          <a:p>
            <a:r>
              <a:rPr lang="el-GR" sz="1600" dirty="0">
                <a:solidFill>
                  <a:schemeClr val="bg1"/>
                </a:solidFill>
                <a:latin typeface="Arial" panose="020B0604020202020204" pitchFamily="34" charset="0"/>
                <a:cs typeface="Arial" panose="020B0604020202020204" pitchFamily="34" charset="0"/>
              </a:rPr>
              <a:t>Η ηλεκτρική αγωγιμότητα της ατμόσφαιρας οφείλεται κυρίως στα θετικά και αρνητικά ιόντα που κινούνται μέσα στο ηλεκτρικό της πεδίο. Η αγωγιμότητα του αέρα </a:t>
            </a:r>
            <a:r>
              <a:rPr lang="el-GR" sz="1600" dirty="0" err="1" smtClean="0">
                <a:solidFill>
                  <a:schemeClr val="bg1"/>
                </a:solidFill>
                <a:latin typeface="Arial" panose="020B0604020202020204" pitchFamily="34" charset="0"/>
                <a:cs typeface="Arial" panose="020B0604020202020204" pitchFamily="34" charset="0"/>
              </a:rPr>
              <a:t>αυξάνειταισε</a:t>
            </a:r>
            <a:r>
              <a:rPr lang="el-GR" sz="1600" dirty="0" smtClean="0">
                <a:solidFill>
                  <a:schemeClr val="bg1"/>
                </a:solidFill>
                <a:latin typeface="Arial" panose="020B0604020202020204" pitchFamily="34" charset="0"/>
                <a:cs typeface="Arial" panose="020B0604020202020204" pitchFamily="34" charset="0"/>
              </a:rPr>
              <a:t> </a:t>
            </a:r>
            <a:r>
              <a:rPr lang="el-GR" sz="1600" dirty="0">
                <a:solidFill>
                  <a:schemeClr val="bg1"/>
                </a:solidFill>
                <a:latin typeface="Arial" panose="020B0604020202020204" pitchFamily="34" charset="0"/>
                <a:cs typeface="Arial" panose="020B0604020202020204" pitchFamily="34" charset="0"/>
              </a:rPr>
              <a:t>σχέση με το ύψος.</a:t>
            </a:r>
          </a:p>
        </p:txBody>
      </p:sp>
      <p:sp>
        <p:nvSpPr>
          <p:cNvPr id="3" name="TextBox 2"/>
          <p:cNvSpPr txBox="1"/>
          <p:nvPr/>
        </p:nvSpPr>
        <p:spPr>
          <a:xfrm>
            <a:off x="0" y="4907612"/>
            <a:ext cx="2828018" cy="369332"/>
          </a:xfrm>
          <a:prstGeom prst="rect">
            <a:avLst/>
          </a:prstGeom>
          <a:noFill/>
        </p:spPr>
        <p:txBody>
          <a:bodyPr wrap="none" rtlCol="0">
            <a:spAutoFit/>
          </a:bodyPr>
          <a:lstStyle/>
          <a:p>
            <a:r>
              <a:rPr lang="el-GR" i="1" u="sng" dirty="0" smtClean="0">
                <a:solidFill>
                  <a:schemeClr val="bg1"/>
                </a:solidFill>
              </a:rPr>
              <a:t>Ενδιαφέρουσα π</a:t>
            </a:r>
            <a:r>
              <a:rPr lang="el-GR" i="1" u="sng" dirty="0" smtClean="0">
                <a:solidFill>
                  <a:schemeClr val="bg1"/>
                </a:solidFill>
                <a:latin typeface="Arial" panose="020B0604020202020204" pitchFamily="34" charset="0"/>
                <a:cs typeface="Arial" panose="020B0604020202020204" pitchFamily="34" charset="0"/>
              </a:rPr>
              <a:t>ληρ</a:t>
            </a:r>
            <a:r>
              <a:rPr lang="el-GR" i="1" u="sng" dirty="0" smtClean="0">
                <a:solidFill>
                  <a:schemeClr val="bg1"/>
                </a:solidFill>
              </a:rPr>
              <a:t>οφορία</a:t>
            </a:r>
            <a:endParaRPr lang="el-GR" i="1" u="sng" dirty="0">
              <a:solidFill>
                <a:schemeClr val="bg1"/>
              </a:solidFill>
            </a:endParaRPr>
          </a:p>
        </p:txBody>
      </p:sp>
    </p:spTree>
    <p:extLst>
      <p:ext uri="{BB962C8B-B14F-4D97-AF65-F5344CB8AC3E}">
        <p14:creationId xmlns:p14="http://schemas.microsoft.com/office/powerpoint/2010/main" xmlns="" val="11679801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cstate="print"/>
          <a:stretch>
            <a:fillRect/>
          </a:stretch>
        </p:blipFill>
        <p:spPr>
          <a:xfrm>
            <a:off x="0" y="1"/>
            <a:ext cx="12191999" cy="6871788"/>
          </a:xfrm>
          <a:prstGeom prst="rect">
            <a:avLst/>
          </a:prstGeom>
        </p:spPr>
      </p:pic>
      <p:sp>
        <p:nvSpPr>
          <p:cNvPr id="6" name="Ορθογώνιο 5"/>
          <p:cNvSpPr/>
          <p:nvPr/>
        </p:nvSpPr>
        <p:spPr>
          <a:xfrm>
            <a:off x="0" y="4466864"/>
            <a:ext cx="5704114" cy="2308324"/>
          </a:xfrm>
          <a:prstGeom prst="rect">
            <a:avLst/>
          </a:prstGeom>
        </p:spPr>
        <p:txBody>
          <a:bodyPr wrap="square">
            <a:spAutoFit/>
          </a:bodyPr>
          <a:lstStyle/>
          <a:p>
            <a:r>
              <a:rPr lang="el-GR" dirty="0">
                <a:latin typeface="Arial Black" panose="020B0A04020102020204" pitchFamily="34" charset="0"/>
              </a:rPr>
              <a:t>Κατά τη δημιουργία της αστραπής, η λάμψη και ο ήχος παράγονται ταυτόχρονα. Επειδή όμως η ταχύτητα του φωτός είναι πολύ μεγαλύτερη από την ταχύτητα του ήχου, εμείς βλέπουμε πρώτα το φως και μετά ακούμε τον ήχο, αφού αυτός φτάνει καθυστερημένα στο σημείο που βρισκόμαστε.</a:t>
            </a:r>
          </a:p>
        </p:txBody>
      </p:sp>
      <p:sp>
        <p:nvSpPr>
          <p:cNvPr id="7" name="Ορθογώνιο 6"/>
          <p:cNvSpPr/>
          <p:nvPr/>
        </p:nvSpPr>
        <p:spPr>
          <a:xfrm>
            <a:off x="0" y="3758978"/>
            <a:ext cx="5791200" cy="707886"/>
          </a:xfrm>
          <a:prstGeom prst="rect">
            <a:avLst/>
          </a:prstGeom>
          <a:solidFill>
            <a:srgbClr val="573869"/>
          </a:solidFill>
        </p:spPr>
        <p:txBody>
          <a:bodyPr wrap="square">
            <a:spAutoFit/>
          </a:bodyPr>
          <a:lstStyle/>
          <a:p>
            <a:r>
              <a:rPr lang="el-GR" sz="2000" dirty="0">
                <a:latin typeface="Arial Black" panose="020B0A04020102020204" pitchFamily="34" charset="0"/>
              </a:rPr>
              <a:t>Γιατί πρώτα βλέπουμε το φως και μετά ακούμε τον ήχο όταν πέφτει κεραυνός;</a:t>
            </a:r>
          </a:p>
        </p:txBody>
      </p:sp>
    </p:spTree>
    <p:extLst>
      <p:ext uri="{BB962C8B-B14F-4D97-AF65-F5344CB8AC3E}">
        <p14:creationId xmlns:p14="http://schemas.microsoft.com/office/powerpoint/2010/main" xmlns="" val="10852581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cstate="print"/>
          <a:stretch>
            <a:fillRect/>
          </a:stretch>
        </p:blipFill>
        <p:spPr>
          <a:xfrm>
            <a:off x="-1" y="11907"/>
            <a:ext cx="12192000" cy="6846093"/>
          </a:xfrm>
          <a:prstGeom prst="rect">
            <a:avLst/>
          </a:prstGeom>
        </p:spPr>
      </p:pic>
      <p:sp>
        <p:nvSpPr>
          <p:cNvPr id="5" name="Ορθογώνιο 4"/>
          <p:cNvSpPr/>
          <p:nvPr/>
        </p:nvSpPr>
        <p:spPr>
          <a:xfrm>
            <a:off x="6882340" y="3716517"/>
            <a:ext cx="4946469" cy="2971222"/>
          </a:xfrm>
          <a:prstGeom prst="rect">
            <a:avLst/>
          </a:prstGeom>
          <a:solidFill>
            <a:srgbClr val="334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latin typeface="Arial Black" panose="020B0A04020102020204" pitchFamily="34" charset="0"/>
              </a:rPr>
              <a:t>Τα ισχυρά ρεύματα του κεραυνού προκαλούν καταστροφές. </a:t>
            </a:r>
            <a:endParaRPr lang="el-GR" dirty="0" smtClean="0">
              <a:latin typeface="Arial Black" panose="020B0A04020102020204" pitchFamily="34" charset="0"/>
            </a:endParaRPr>
          </a:p>
          <a:p>
            <a:pPr algn="ctr"/>
            <a:r>
              <a:rPr lang="el-GR" dirty="0" smtClean="0">
                <a:latin typeface="Arial Black" panose="020B0A04020102020204" pitchFamily="34" charset="0"/>
              </a:rPr>
              <a:t>Μπορούν </a:t>
            </a:r>
            <a:r>
              <a:rPr lang="el-GR" dirty="0">
                <a:latin typeface="Arial Black" panose="020B0A04020102020204" pitchFamily="34" charset="0"/>
              </a:rPr>
              <a:t>να ανάψουν φωτιά στο δάσος, να δημιουργήσουν σοβαρή βλάβη στις ηλεκτρικές γραμμές και </a:t>
            </a:r>
            <a:endParaRPr lang="el-GR" dirty="0" smtClean="0">
              <a:latin typeface="Arial Black" panose="020B0A04020102020204" pitchFamily="34" charset="0"/>
            </a:endParaRPr>
          </a:p>
          <a:p>
            <a:pPr algn="ctr"/>
            <a:r>
              <a:rPr lang="el-GR" dirty="0" smtClean="0">
                <a:latin typeface="Arial Black" panose="020B0A04020102020204" pitchFamily="34" charset="0"/>
              </a:rPr>
              <a:t>να </a:t>
            </a:r>
            <a:r>
              <a:rPr lang="el-GR" dirty="0">
                <a:latin typeface="Arial Black" panose="020B0A04020102020204" pitchFamily="34" charset="0"/>
              </a:rPr>
              <a:t>καταστρέψουν απροστάτευτες εγκαταστάσεις. </a:t>
            </a:r>
            <a:endParaRPr lang="el-GR" dirty="0" smtClean="0">
              <a:latin typeface="Arial Black" panose="020B0A04020102020204" pitchFamily="34" charset="0"/>
            </a:endParaRPr>
          </a:p>
          <a:p>
            <a:pPr algn="ctr"/>
            <a:r>
              <a:rPr lang="el-GR" dirty="0" smtClean="0">
                <a:latin typeface="Arial Black" panose="020B0A04020102020204" pitchFamily="34" charset="0"/>
              </a:rPr>
              <a:t>Ο </a:t>
            </a:r>
            <a:r>
              <a:rPr lang="el-GR" dirty="0">
                <a:latin typeface="Arial Black" panose="020B0A04020102020204" pitchFamily="34" charset="0"/>
              </a:rPr>
              <a:t>κεραυνός που χτυπά άνθρωπο είναι πολύ πιθανό να προκαλέσει το θάνατο. </a:t>
            </a:r>
          </a:p>
        </p:txBody>
      </p:sp>
      <p:sp>
        <p:nvSpPr>
          <p:cNvPr id="3" name="TextBox 2"/>
          <p:cNvSpPr txBox="1"/>
          <p:nvPr/>
        </p:nvSpPr>
        <p:spPr>
          <a:xfrm>
            <a:off x="6795255" y="3096399"/>
            <a:ext cx="6041181" cy="677108"/>
          </a:xfrm>
          <a:prstGeom prst="rect">
            <a:avLst/>
          </a:prstGeom>
          <a:noFill/>
        </p:spPr>
        <p:txBody>
          <a:bodyPr wrap="square" rtlCol="0">
            <a:spAutoFit/>
          </a:bodyPr>
          <a:lstStyle/>
          <a:p>
            <a:r>
              <a:rPr lang="el-GR" sz="2000" dirty="0">
                <a:solidFill>
                  <a:srgbClr val="334661"/>
                </a:solidFill>
                <a:latin typeface="Arial Black" panose="020B0A04020102020204" pitchFamily="34" charset="0"/>
              </a:rPr>
              <a:t>Επιπτώσεις</a:t>
            </a:r>
            <a:r>
              <a:rPr lang="el-GR" dirty="0">
                <a:solidFill>
                  <a:srgbClr val="334661"/>
                </a:solidFill>
                <a:latin typeface="Arial Black" panose="020B0A04020102020204" pitchFamily="34" charset="0"/>
              </a:rPr>
              <a:t> </a:t>
            </a:r>
            <a:endParaRPr lang="el-GR" dirty="0" smtClean="0">
              <a:solidFill>
                <a:srgbClr val="334661"/>
              </a:solidFill>
              <a:latin typeface="Arial Black" panose="020B0A04020102020204" pitchFamily="34" charset="0"/>
            </a:endParaRPr>
          </a:p>
          <a:p>
            <a:r>
              <a:rPr lang="el-GR" dirty="0" smtClean="0">
                <a:solidFill>
                  <a:srgbClr val="334661"/>
                </a:solidFill>
                <a:latin typeface="Arial Black" panose="020B0A04020102020204" pitchFamily="34" charset="0"/>
              </a:rPr>
              <a:t>στον </a:t>
            </a:r>
            <a:r>
              <a:rPr lang="el-GR" dirty="0">
                <a:solidFill>
                  <a:srgbClr val="334661"/>
                </a:solidFill>
                <a:latin typeface="Arial Black" panose="020B0A04020102020204" pitchFamily="34" charset="0"/>
              </a:rPr>
              <a:t>Άνθρωπο και το Περιβάλλον</a:t>
            </a:r>
          </a:p>
        </p:txBody>
      </p:sp>
      <p:sp>
        <p:nvSpPr>
          <p:cNvPr id="10" name="Ορθογώνιο 9"/>
          <p:cNvSpPr/>
          <p:nvPr/>
        </p:nvSpPr>
        <p:spPr>
          <a:xfrm>
            <a:off x="-1" y="433141"/>
            <a:ext cx="3187337" cy="1077218"/>
          </a:xfrm>
          <a:prstGeom prst="rect">
            <a:avLst/>
          </a:prstGeom>
        </p:spPr>
        <p:txBody>
          <a:bodyPr wrap="square">
            <a:spAutoFit/>
          </a:bodyPr>
          <a:lstStyle/>
          <a:p>
            <a:r>
              <a:rPr lang="el-GR" sz="1600" dirty="0">
                <a:solidFill>
                  <a:schemeClr val="bg1"/>
                </a:solidFill>
                <a:latin typeface="Arial" panose="020B0604020202020204" pitchFamily="34" charset="0"/>
                <a:cs typeface="Arial" panose="020B0604020202020204" pitchFamily="34" charset="0"/>
              </a:rPr>
              <a:t>Κάθε μέρα στον πλανήτη </a:t>
            </a:r>
            <a:r>
              <a:rPr lang="el-GR" sz="1600" dirty="0" smtClean="0">
                <a:solidFill>
                  <a:schemeClr val="bg1"/>
                </a:solidFill>
                <a:latin typeface="Arial" panose="020B0604020202020204" pitchFamily="34" charset="0"/>
                <a:cs typeface="Arial" panose="020B0604020202020204" pitchFamily="34" charset="0"/>
              </a:rPr>
              <a:t>μετρούνται </a:t>
            </a:r>
            <a:r>
              <a:rPr lang="el-GR" sz="1600" dirty="0">
                <a:solidFill>
                  <a:schemeClr val="bg1"/>
                </a:solidFill>
                <a:latin typeface="Arial" panose="020B0604020202020204" pitchFamily="34" charset="0"/>
                <a:cs typeface="Arial" panose="020B0604020202020204" pitchFamily="34" charset="0"/>
              </a:rPr>
              <a:t>πάνω από 40.000 καταιγίδες οι οποίες δημιουργούν σχεδόν 10.000.000 κεραυνούς!</a:t>
            </a:r>
          </a:p>
        </p:txBody>
      </p:sp>
      <p:sp>
        <p:nvSpPr>
          <p:cNvPr id="11" name="Ορθογώνιο 10"/>
          <p:cNvSpPr/>
          <p:nvPr/>
        </p:nvSpPr>
        <p:spPr>
          <a:xfrm>
            <a:off x="0" y="133477"/>
            <a:ext cx="2675732" cy="338554"/>
          </a:xfrm>
          <a:prstGeom prst="rect">
            <a:avLst/>
          </a:prstGeom>
        </p:spPr>
        <p:txBody>
          <a:bodyPr wrap="none">
            <a:spAutoFit/>
          </a:bodyPr>
          <a:lstStyle/>
          <a:p>
            <a:r>
              <a:rPr lang="el-GR" sz="1600" i="1" u="sng" dirty="0" smtClean="0">
                <a:solidFill>
                  <a:schemeClr val="bg1"/>
                </a:solidFill>
                <a:latin typeface="Arial" panose="020B0604020202020204" pitchFamily="34" charset="0"/>
                <a:cs typeface="Arial" panose="020B0604020202020204" pitchFamily="34" charset="0"/>
              </a:rPr>
              <a:t>Ενδιαφέρουσα πληροφορία</a:t>
            </a:r>
            <a:endParaRPr lang="el-GR" sz="1600" i="1" u="sng"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5255020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cstate="print"/>
          <a:stretch>
            <a:fillRect/>
          </a:stretch>
        </p:blipFill>
        <p:spPr>
          <a:xfrm>
            <a:off x="0" y="0"/>
            <a:ext cx="12192000" cy="6858000"/>
          </a:xfrm>
          <a:prstGeom prst="rect">
            <a:avLst/>
          </a:prstGeom>
        </p:spPr>
      </p:pic>
      <p:sp>
        <p:nvSpPr>
          <p:cNvPr id="6" name="Ορθογώνιο 5"/>
          <p:cNvSpPr/>
          <p:nvPr/>
        </p:nvSpPr>
        <p:spPr>
          <a:xfrm>
            <a:off x="8508272" y="0"/>
            <a:ext cx="3683728" cy="646331"/>
          </a:xfrm>
          <a:prstGeom prst="rect">
            <a:avLst/>
          </a:prstGeom>
          <a:solidFill>
            <a:srgbClr val="8E6A76"/>
          </a:solidFill>
        </p:spPr>
        <p:txBody>
          <a:bodyPr wrap="square">
            <a:spAutoFit/>
          </a:bodyPr>
          <a:lstStyle/>
          <a:p>
            <a:r>
              <a:rPr lang="el-GR" dirty="0">
                <a:solidFill>
                  <a:schemeClr val="bg1"/>
                </a:solidFill>
                <a:latin typeface="Arial Black" panose="020B0A04020102020204" pitchFamily="34" charset="0"/>
              </a:rPr>
              <a:t>Γιατί ο κεραυνός δημιουργεί προβλήματα στον άνθρωπο;</a:t>
            </a:r>
          </a:p>
        </p:txBody>
      </p:sp>
      <p:sp>
        <p:nvSpPr>
          <p:cNvPr id="2" name="Ορθογώνιο 1"/>
          <p:cNvSpPr/>
          <p:nvPr/>
        </p:nvSpPr>
        <p:spPr>
          <a:xfrm>
            <a:off x="6096000" y="612844"/>
            <a:ext cx="6096000" cy="3139321"/>
          </a:xfrm>
          <a:prstGeom prst="rect">
            <a:avLst/>
          </a:prstGeom>
        </p:spPr>
        <p:txBody>
          <a:bodyPr>
            <a:spAutoFit/>
          </a:bodyPr>
          <a:lstStyle/>
          <a:p>
            <a:pPr algn="just"/>
            <a:r>
              <a:rPr lang="el-GR" dirty="0">
                <a:solidFill>
                  <a:schemeClr val="bg1"/>
                </a:solidFill>
                <a:latin typeface="Arial Black" panose="020B0A04020102020204" pitchFamily="34" charset="0"/>
              </a:rPr>
              <a:t>Ο κεραυνός μπορεί να μπει στο σώμα μας από διάφορα σημεία όπως το στόμα ή τα αυτιά. Θα φτάσει στη γη αφού διαπεράσει το νευρικό μας σύστημα με αποτέλεσμα την ανακοπή της λειτουργίας της καρδιάς. Στα σημεία εισόδου και εξόδου μπορεί να εμφανιστούν εγκαύματα, όπως και σε σημεία που βρίσκονται σε άμεση επαφή με διάφορα μεταλλικά αντικείμενα (κέρματα, κλειδιά κ.ά.). Ο κεραυνός είναι επικίνδυνος ακόμα και όταν δεν μας χτυπήσει άμεσα, αλλά απλώς πέσει κάπου κοντά μας.</a:t>
            </a:r>
          </a:p>
        </p:txBody>
      </p:sp>
    </p:spTree>
    <p:extLst>
      <p:ext uri="{BB962C8B-B14F-4D97-AF65-F5344CB8AC3E}">
        <p14:creationId xmlns:p14="http://schemas.microsoft.com/office/powerpoint/2010/main" xmlns="" val="680575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0"/>
            <a:ext cx="1220941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pic>
        <p:nvPicPr>
          <p:cNvPr id="3" name="Εικόνα 2"/>
          <p:cNvPicPr>
            <a:picLocks noChangeAspect="1"/>
          </p:cNvPicPr>
          <p:nvPr/>
        </p:nvPicPr>
        <p:blipFill>
          <a:blip r:embed="rId2" cstate="print"/>
          <a:stretch>
            <a:fillRect/>
          </a:stretch>
        </p:blipFill>
        <p:spPr>
          <a:xfrm>
            <a:off x="342418" y="572633"/>
            <a:ext cx="2136739" cy="2772084"/>
          </a:xfrm>
          <a:prstGeom prst="rect">
            <a:avLst/>
          </a:prstGeom>
        </p:spPr>
      </p:pic>
      <p:pic>
        <p:nvPicPr>
          <p:cNvPr id="4" name="Εικόνα 3"/>
          <p:cNvPicPr>
            <a:picLocks noChangeAspect="1"/>
          </p:cNvPicPr>
          <p:nvPr/>
        </p:nvPicPr>
        <p:blipFill>
          <a:blip r:embed="rId3" cstate="print"/>
          <a:stretch>
            <a:fillRect/>
          </a:stretch>
        </p:blipFill>
        <p:spPr>
          <a:xfrm>
            <a:off x="2738844" y="572633"/>
            <a:ext cx="2264230" cy="2772085"/>
          </a:xfrm>
          <a:prstGeom prst="rect">
            <a:avLst/>
          </a:prstGeom>
        </p:spPr>
      </p:pic>
      <p:pic>
        <p:nvPicPr>
          <p:cNvPr id="5" name="Εικόνα 4"/>
          <p:cNvPicPr>
            <a:picLocks noChangeAspect="1"/>
          </p:cNvPicPr>
          <p:nvPr/>
        </p:nvPicPr>
        <p:blipFill>
          <a:blip r:embed="rId4" cstate="print"/>
          <a:stretch>
            <a:fillRect/>
          </a:stretch>
        </p:blipFill>
        <p:spPr>
          <a:xfrm>
            <a:off x="5262761" y="603124"/>
            <a:ext cx="2191776" cy="2711102"/>
          </a:xfrm>
          <a:prstGeom prst="rect">
            <a:avLst/>
          </a:prstGeom>
        </p:spPr>
      </p:pic>
      <p:sp>
        <p:nvSpPr>
          <p:cNvPr id="6" name="TextBox 5"/>
          <p:cNvSpPr txBox="1"/>
          <p:nvPr/>
        </p:nvSpPr>
        <p:spPr>
          <a:xfrm>
            <a:off x="2260126" y="151859"/>
            <a:ext cx="3495277" cy="369332"/>
          </a:xfrm>
          <a:prstGeom prst="rect">
            <a:avLst/>
          </a:prstGeom>
          <a:noFill/>
        </p:spPr>
        <p:txBody>
          <a:bodyPr wrap="square" rtlCol="0">
            <a:spAutoFit/>
          </a:bodyPr>
          <a:lstStyle/>
          <a:p>
            <a:r>
              <a:rPr lang="el-GR" b="1" i="1" dirty="0" smtClean="0">
                <a:solidFill>
                  <a:schemeClr val="bg1"/>
                </a:solidFill>
                <a:latin typeface="Arial Black" panose="020B0A04020102020204" pitchFamily="34" charset="0"/>
              </a:rPr>
              <a:t>Εγκαύματα από κεραυνό</a:t>
            </a:r>
            <a:endParaRPr lang="el-GR" b="1" i="1" dirty="0">
              <a:solidFill>
                <a:schemeClr val="bg1"/>
              </a:solidFill>
              <a:latin typeface="Arial Black" panose="020B0A04020102020204" pitchFamily="34" charset="0"/>
            </a:endParaRPr>
          </a:p>
        </p:txBody>
      </p:sp>
      <p:sp>
        <p:nvSpPr>
          <p:cNvPr id="7" name="TextBox 6"/>
          <p:cNvSpPr txBox="1"/>
          <p:nvPr/>
        </p:nvSpPr>
        <p:spPr>
          <a:xfrm>
            <a:off x="7663543" y="484539"/>
            <a:ext cx="4171406" cy="2523768"/>
          </a:xfrm>
          <a:prstGeom prst="rect">
            <a:avLst/>
          </a:prstGeom>
          <a:noFill/>
        </p:spPr>
        <p:txBody>
          <a:bodyPr wrap="square" rtlCol="0">
            <a:spAutoFit/>
          </a:bodyPr>
          <a:lstStyle/>
          <a:p>
            <a:r>
              <a:rPr lang="el-GR" b="1" dirty="0" smtClean="0">
                <a:solidFill>
                  <a:schemeClr val="bg1"/>
                </a:solidFill>
                <a:latin typeface="Arial Black" panose="020B0A04020102020204" pitchFamily="34" charset="0"/>
              </a:rPr>
              <a:t>Επιζών </a:t>
            </a:r>
            <a:r>
              <a:rPr lang="el-GR" b="1" dirty="0">
                <a:solidFill>
                  <a:schemeClr val="bg1"/>
                </a:solidFill>
                <a:latin typeface="Arial Black" panose="020B0A04020102020204" pitchFamily="34" charset="0"/>
              </a:rPr>
              <a:t>από </a:t>
            </a:r>
            <a:r>
              <a:rPr lang="el-GR" b="1" dirty="0" smtClean="0">
                <a:solidFill>
                  <a:schemeClr val="bg1"/>
                </a:solidFill>
                <a:latin typeface="Arial Black" panose="020B0A04020102020204" pitchFamily="34" charset="0"/>
              </a:rPr>
              <a:t>κεραυνό</a:t>
            </a:r>
            <a:endParaRPr lang="el-GR" b="1" dirty="0">
              <a:solidFill>
                <a:schemeClr val="bg1"/>
              </a:solidFill>
              <a:latin typeface="Arial Black" panose="020B0A04020102020204" pitchFamily="34" charset="0"/>
            </a:endParaRPr>
          </a:p>
          <a:p>
            <a:r>
              <a:rPr lang="el-GR" sz="2000" b="1" dirty="0">
                <a:solidFill>
                  <a:schemeClr val="bg1"/>
                </a:solidFill>
              </a:rPr>
              <a:t>Οι επιζώντες τις περισσότερες </a:t>
            </a:r>
            <a:endParaRPr lang="el-GR" sz="2000" b="1" dirty="0" smtClean="0">
              <a:solidFill>
                <a:schemeClr val="bg1"/>
              </a:solidFill>
            </a:endParaRPr>
          </a:p>
          <a:p>
            <a:r>
              <a:rPr lang="el-GR" sz="2000" b="1" dirty="0" smtClean="0">
                <a:solidFill>
                  <a:schemeClr val="bg1"/>
                </a:solidFill>
              </a:rPr>
              <a:t>φορές </a:t>
            </a:r>
            <a:r>
              <a:rPr lang="el-GR" sz="2000" b="1" dirty="0">
                <a:solidFill>
                  <a:schemeClr val="bg1"/>
                </a:solidFill>
              </a:rPr>
              <a:t>υφίστανται </a:t>
            </a:r>
            <a:r>
              <a:rPr lang="el-GR" sz="2000" b="1" dirty="0" smtClean="0">
                <a:solidFill>
                  <a:schemeClr val="bg1"/>
                </a:solidFill>
              </a:rPr>
              <a:t>σοβαρούς τραυματισμούς </a:t>
            </a:r>
            <a:r>
              <a:rPr lang="el-GR" sz="2000" b="1" dirty="0">
                <a:solidFill>
                  <a:schemeClr val="bg1"/>
                </a:solidFill>
              </a:rPr>
              <a:t>και εγκαύματα, </a:t>
            </a:r>
            <a:endParaRPr lang="el-GR" sz="2000" b="1" dirty="0" smtClean="0">
              <a:solidFill>
                <a:schemeClr val="bg1"/>
              </a:solidFill>
            </a:endParaRPr>
          </a:p>
          <a:p>
            <a:r>
              <a:rPr lang="el-GR" sz="2000" b="1" dirty="0" smtClean="0">
                <a:solidFill>
                  <a:schemeClr val="bg1"/>
                </a:solidFill>
              </a:rPr>
              <a:t>ενώ </a:t>
            </a:r>
            <a:r>
              <a:rPr lang="el-GR" sz="2000" b="1" dirty="0">
                <a:solidFill>
                  <a:schemeClr val="bg1"/>
                </a:solidFill>
              </a:rPr>
              <a:t>μπορεί να μείνουν με </a:t>
            </a:r>
            <a:r>
              <a:rPr lang="el-GR" sz="2000" b="1" dirty="0" smtClean="0">
                <a:solidFill>
                  <a:schemeClr val="bg1"/>
                </a:solidFill>
              </a:rPr>
              <a:t>κάποια </a:t>
            </a:r>
            <a:r>
              <a:rPr lang="el-GR" sz="2000" b="1" dirty="0">
                <a:solidFill>
                  <a:schemeClr val="bg1"/>
                </a:solidFill>
              </a:rPr>
              <a:t>αναπηρία, με </a:t>
            </a:r>
            <a:r>
              <a:rPr lang="el-GR" sz="2000" b="1" dirty="0" smtClean="0">
                <a:solidFill>
                  <a:schemeClr val="bg1"/>
                </a:solidFill>
              </a:rPr>
              <a:t>συμπτώματα </a:t>
            </a:r>
            <a:r>
              <a:rPr lang="el-GR" sz="2000" b="1" dirty="0">
                <a:solidFill>
                  <a:schemeClr val="bg1"/>
                </a:solidFill>
              </a:rPr>
              <a:t>όπως επιληπτικές κρίσεις και απώλεια μνήμης.</a:t>
            </a:r>
          </a:p>
        </p:txBody>
      </p:sp>
      <p:pic>
        <p:nvPicPr>
          <p:cNvPr id="8" name="Εικόνα 7"/>
          <p:cNvPicPr>
            <a:picLocks noChangeAspect="1"/>
          </p:cNvPicPr>
          <p:nvPr/>
        </p:nvPicPr>
        <p:blipFill>
          <a:blip r:embed="rId5" cstate="print"/>
          <a:stretch>
            <a:fillRect/>
          </a:stretch>
        </p:blipFill>
        <p:spPr>
          <a:xfrm>
            <a:off x="342418" y="4130522"/>
            <a:ext cx="2136739" cy="2518619"/>
          </a:xfrm>
          <a:prstGeom prst="rect">
            <a:avLst/>
          </a:prstGeom>
        </p:spPr>
      </p:pic>
      <p:pic>
        <p:nvPicPr>
          <p:cNvPr id="9" name="Εικόνα 8"/>
          <p:cNvPicPr>
            <a:picLocks noChangeAspect="1"/>
          </p:cNvPicPr>
          <p:nvPr/>
        </p:nvPicPr>
        <p:blipFill>
          <a:blip r:embed="rId6" cstate="print"/>
          <a:stretch>
            <a:fillRect/>
          </a:stretch>
        </p:blipFill>
        <p:spPr>
          <a:xfrm>
            <a:off x="5272861" y="4075277"/>
            <a:ext cx="2131224" cy="2543175"/>
          </a:xfrm>
          <a:prstGeom prst="rect">
            <a:avLst/>
          </a:prstGeom>
        </p:spPr>
      </p:pic>
      <p:pic>
        <p:nvPicPr>
          <p:cNvPr id="10" name="Εικόνα 9"/>
          <p:cNvPicPr>
            <a:picLocks noChangeAspect="1"/>
          </p:cNvPicPr>
          <p:nvPr/>
        </p:nvPicPr>
        <p:blipFill>
          <a:blip r:embed="rId7" cstate="print"/>
          <a:stretch>
            <a:fillRect/>
          </a:stretch>
        </p:blipFill>
        <p:spPr>
          <a:xfrm>
            <a:off x="2738844" y="4115516"/>
            <a:ext cx="2203678" cy="2518619"/>
          </a:xfrm>
          <a:prstGeom prst="rect">
            <a:avLst/>
          </a:prstGeom>
        </p:spPr>
      </p:pic>
      <p:sp>
        <p:nvSpPr>
          <p:cNvPr id="11" name="TextBox 10"/>
          <p:cNvSpPr txBox="1"/>
          <p:nvPr/>
        </p:nvSpPr>
        <p:spPr>
          <a:xfrm>
            <a:off x="7566964" y="4292972"/>
            <a:ext cx="3169920" cy="369332"/>
          </a:xfrm>
          <a:prstGeom prst="rect">
            <a:avLst/>
          </a:prstGeom>
          <a:noFill/>
        </p:spPr>
        <p:txBody>
          <a:bodyPr wrap="square" rtlCol="0">
            <a:spAutoFit/>
          </a:bodyPr>
          <a:lstStyle/>
          <a:p>
            <a:r>
              <a:rPr lang="el-GR" dirty="0" smtClean="0">
                <a:solidFill>
                  <a:schemeClr val="bg1"/>
                </a:solidFill>
                <a:latin typeface="Arial Black" panose="020B0A04020102020204" pitchFamily="34" charset="0"/>
              </a:rPr>
              <a:t>Επιπτώσεις στα δέντρα</a:t>
            </a:r>
            <a:endParaRPr lang="el-GR" dirty="0">
              <a:solidFill>
                <a:schemeClr val="bg1"/>
              </a:solidFill>
              <a:latin typeface="Arial Black" panose="020B0A04020102020204" pitchFamily="34" charset="0"/>
            </a:endParaRPr>
          </a:p>
        </p:txBody>
      </p:sp>
      <p:sp>
        <p:nvSpPr>
          <p:cNvPr id="12" name="TextBox 11"/>
          <p:cNvSpPr txBox="1"/>
          <p:nvPr/>
        </p:nvSpPr>
        <p:spPr>
          <a:xfrm>
            <a:off x="2091878" y="3746470"/>
            <a:ext cx="3953691" cy="338554"/>
          </a:xfrm>
          <a:prstGeom prst="rect">
            <a:avLst/>
          </a:prstGeom>
          <a:noFill/>
        </p:spPr>
        <p:txBody>
          <a:bodyPr wrap="square" rtlCol="0">
            <a:spAutoFit/>
          </a:bodyPr>
          <a:lstStyle/>
          <a:p>
            <a:r>
              <a:rPr lang="el-GR" sz="1600" i="1" dirty="0" smtClean="0">
                <a:solidFill>
                  <a:schemeClr val="bg1"/>
                </a:solidFill>
                <a:latin typeface="Arial Black" panose="020B0A04020102020204" pitchFamily="34" charset="0"/>
              </a:rPr>
              <a:t>Χτύπημα κεραυνού σε δέντρα</a:t>
            </a:r>
            <a:endParaRPr lang="el-GR" sz="1600" i="1" dirty="0">
              <a:solidFill>
                <a:schemeClr val="bg1"/>
              </a:solidFill>
              <a:latin typeface="Arial Black" panose="020B0A04020102020204" pitchFamily="34" charset="0"/>
            </a:endParaRPr>
          </a:p>
        </p:txBody>
      </p:sp>
      <p:sp>
        <p:nvSpPr>
          <p:cNvPr id="13" name="TextBox 12"/>
          <p:cNvSpPr txBox="1"/>
          <p:nvPr/>
        </p:nvSpPr>
        <p:spPr>
          <a:xfrm>
            <a:off x="7585165" y="4602810"/>
            <a:ext cx="3675018" cy="1938992"/>
          </a:xfrm>
          <a:prstGeom prst="rect">
            <a:avLst/>
          </a:prstGeom>
          <a:noFill/>
        </p:spPr>
        <p:txBody>
          <a:bodyPr wrap="square" rtlCol="0">
            <a:spAutoFit/>
          </a:bodyPr>
          <a:lstStyle/>
          <a:p>
            <a:r>
              <a:rPr lang="el-GR" sz="2000" b="1" dirty="0" smtClean="0">
                <a:solidFill>
                  <a:schemeClr val="bg1"/>
                </a:solidFill>
              </a:rPr>
              <a:t>Τα δέντρα που </a:t>
            </a:r>
            <a:r>
              <a:rPr lang="el-GR" sz="2000" b="1" dirty="0" err="1" smtClean="0">
                <a:solidFill>
                  <a:schemeClr val="bg1"/>
                </a:solidFill>
              </a:rPr>
              <a:t>χτυπούνται</a:t>
            </a:r>
            <a:r>
              <a:rPr lang="el-GR" sz="2000" b="1" dirty="0" smtClean="0">
                <a:solidFill>
                  <a:schemeClr val="bg1"/>
                </a:solidFill>
              </a:rPr>
              <a:t> από κεραυνό μπορεί να σχιστούν στη μέση η να πάρουν φωτιά εκ τον έσω, να αρχίσουν δηλαδή να καίγονται από μέσα προς τα έξω.</a:t>
            </a:r>
            <a:endParaRPr lang="el-GR" sz="2000" b="1" dirty="0">
              <a:solidFill>
                <a:schemeClr val="bg1"/>
              </a:solidFill>
            </a:endParaRPr>
          </a:p>
        </p:txBody>
      </p:sp>
    </p:spTree>
    <p:extLst>
      <p:ext uri="{BB962C8B-B14F-4D97-AF65-F5344CB8AC3E}">
        <p14:creationId xmlns:p14="http://schemas.microsoft.com/office/powerpoint/2010/main" xmlns="" val="2724200584"/>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TotalTime>
  <Words>945</Words>
  <Application>Microsoft Office PowerPoint</Application>
  <PresentationFormat>Προσαρμογή</PresentationFormat>
  <Paragraphs>77</Paragraphs>
  <Slides>21</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21</vt:i4>
      </vt:variant>
    </vt:vector>
  </HeadingPairs>
  <TitlesOfParts>
    <vt:vector size="22" baseType="lpstr">
      <vt:lpstr>Θέμα του Office</vt:lpstr>
      <vt:lpstr>Διαφάνεια 1</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ΚΕΡΑΥΝΟΣ</dc:title>
  <dc:creator>ΠΕΡΙΚΛΗΣ ΚΑΛΟΦΩΛΙΑΣ</dc:creator>
  <cp:lastModifiedBy>Gramma1</cp:lastModifiedBy>
  <cp:revision>31</cp:revision>
  <dcterms:created xsi:type="dcterms:W3CDTF">2025-01-02T12:53:57Z</dcterms:created>
  <dcterms:modified xsi:type="dcterms:W3CDTF">2025-01-21T08:08:32Z</dcterms:modified>
</cp:coreProperties>
</file>