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73" r:id="rId19"/>
    <p:sldId id="274" r:id="rId20"/>
    <p:sldId id="275" r:id="rId21"/>
    <p:sldId id="284" r:id="rId22"/>
    <p:sldId id="285" r:id="rId23"/>
    <p:sldId id="276" r:id="rId24"/>
    <p:sldId id="282" r:id="rId25"/>
    <p:sldId id="283" r:id="rId26"/>
    <p:sldId id="277" r:id="rId27"/>
    <p:sldId id="278" r:id="rId28"/>
    <p:sldId id="279" r:id="rId29"/>
    <p:sldId id="280" r:id="rId30"/>
    <p:sldId id="281" r:id="rId31"/>
    <p:sldId id="306" r:id="rId32"/>
    <p:sldId id="307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F7726-D578-4F18-8A6F-30090C4F3725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09630-1044-4AE3-9B66-2A3FE3FA9A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070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Ανά</a:t>
            </a:r>
            <a:r>
              <a:rPr lang="el-GR" baseline="0" dirty="0" smtClean="0"/>
              <a:t> τακτά διαστήματα χρίζουμε δημοσιογράφο κάποιο μαθητή (διαφορετικό κάθε φορά) που μας εξιστορεί όσα συνέβησαν στα τελευταία κεφάλαια.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86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Διαβάζω 3 φορές. Την 3</a:t>
            </a:r>
            <a:r>
              <a:rPr lang="el-GR" baseline="30000" dirty="0" smtClean="0"/>
              <a:t>η</a:t>
            </a:r>
            <a:r>
              <a:rPr lang="el-GR" dirty="0" smtClean="0"/>
              <a:t> φορά τα παιδιά χειροκροτούν όποτε ακούν μια λέξη με σ.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3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Διαβάζω 3 φορές. Την 3</a:t>
            </a:r>
            <a:r>
              <a:rPr lang="el-GR" baseline="30000" dirty="0" smtClean="0"/>
              <a:t>η</a:t>
            </a:r>
            <a:r>
              <a:rPr lang="el-GR" dirty="0" smtClean="0"/>
              <a:t> φορά τα παιδιά χειροκροτούν όποτε ακούν μια λέξη με σ.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3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Διαβάζω 3 φορές. Την 3</a:t>
            </a:r>
            <a:r>
              <a:rPr lang="el-GR" baseline="30000" dirty="0" smtClean="0"/>
              <a:t>η</a:t>
            </a:r>
            <a:r>
              <a:rPr lang="el-GR" dirty="0" smtClean="0"/>
              <a:t> φορά τα παιδιά χειροκροτούν όποτε ακούν μια λέξη με σ.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333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Εντοπίζουμε</a:t>
            </a:r>
            <a:r>
              <a:rPr lang="el-GR" baseline="0" dirty="0" smtClean="0"/>
              <a:t> τα σημεία στίξης , λέμε πότε τα χρησιμοποιούμε και τα ποιηματάκια που έχουμε μάθει.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265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Μετα</a:t>
            </a:r>
            <a:r>
              <a:rPr lang="el-GR" dirty="0" smtClean="0"/>
              <a:t> την άσκηση φτιάχνουμε τον άξονα λέξεων του σ:</a:t>
            </a:r>
            <a:r>
              <a:rPr lang="el-GR" baseline="0" dirty="0" smtClean="0"/>
              <a:t> σαλιγκάρι, σακούλα, σκίουρος , σκύλος, σεντόνι, σοκολάτα, σαμπρέλα, σέλινο, σαλάτα, σκουπίδια, </a:t>
            </a:r>
            <a:r>
              <a:rPr lang="el-GR" baseline="0" dirty="0" err="1" smtClean="0"/>
              <a:t>στιλό</a:t>
            </a:r>
            <a:r>
              <a:rPr lang="el-GR" baseline="0" dirty="0" smtClean="0"/>
              <a:t>, σέλα, σερπαντίνα, σπουργίτι, σιτάρι, σταγόνα, σκούπα, σανίδα, σελίδα, σαλόνι, σημαία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793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692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Ασκηση</a:t>
            </a:r>
            <a:r>
              <a:rPr lang="el-GR" dirty="0" smtClean="0"/>
              <a:t> στο έγγραφο «Μια σαλάτα για τον Τάσο»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983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Επαναλαμβάνουμε συνεχώς τους κανόνες για το κεφαλαίο γράμμα στα ονόματα</a:t>
            </a:r>
            <a:r>
              <a:rPr lang="el-GR" baseline="0" dirty="0" smtClean="0"/>
              <a:t> και το τελικό ς στο τέλος των λέξεων.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09630-1044-4AE3-9B66-2A3FE3FA9A7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3755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049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943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718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78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326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25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829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9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390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15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482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42BEB-FF06-4EB4-B145-44CAAFEE0928}" type="datetimeFigureOut">
              <a:rPr lang="el-GR" smtClean="0"/>
              <a:t>3/11/2015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CDD51-F750-43AD-AE8C-6B92E2A73A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14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&#921;&#969;&#940;&#957;&#957;&#945;\Music\Free%20YouTube%20Downloader\&#932;&#940;&#963;&#959;&#962;,%20&#964;&#959;%20&#963;&#945;&#955;&#953;&#947;&#954;&#940;&#961;&#953;-%20&#931;&#963;&#962;-%20&#915;&#955;&#974;&#963;&#963;&#945;%20&#913;&#900;%20&#916;&#951;&#956;&#959;&#964;&#953;&#954;&#959;&#973;.mp3" TargetMode="Externa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/>
              <a:t>Τάσος , το σαλιγκάρι</a:t>
            </a:r>
            <a:endParaRPr lang="el-GR" sz="9600" b="1" dirty="0"/>
          </a:p>
        </p:txBody>
      </p:sp>
      <p:sp>
        <p:nvSpPr>
          <p:cNvPr id="8" name="Υπότιτλος 2"/>
          <p:cNvSpPr txBox="1">
            <a:spLocks/>
          </p:cNvSpPr>
          <p:nvPr/>
        </p:nvSpPr>
        <p:spPr>
          <a:xfrm>
            <a:off x="1336712" y="378904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Σ,σ,ς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Υπότιτλος 2"/>
          <p:cNvSpPr txBox="1">
            <a:spLocks/>
          </p:cNvSpPr>
          <p:nvPr/>
        </p:nvSpPr>
        <p:spPr>
          <a:xfrm>
            <a:off x="2699792" y="5949280"/>
            <a:ext cx="3920480" cy="337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 err="1" smtClean="0">
                <a:latin typeface="Aka-AcidGR5yearsold" pitchFamily="2" charset="-95"/>
                <a:ea typeface="Aka-AcidGR5yearsold" pitchFamily="2" charset="-95"/>
              </a:rPr>
              <a:t>Χατσίκου</a:t>
            </a:r>
            <a:r>
              <a:rPr lang="el-GR" sz="1800" dirty="0" smtClean="0">
                <a:latin typeface="Aka-AcidGR5yearsold" pitchFamily="2" charset="-95"/>
                <a:ea typeface="Aka-AcidGR5yearsold" pitchFamily="2" charset="-95"/>
              </a:rPr>
              <a:t> Ιωάννα 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  <a:hlinkClick r:id="rId3"/>
              </a:rPr>
              <a:t>http://taksiasterati.blogspot.gr</a:t>
            </a:r>
            <a:r>
              <a:rPr lang="el-GR" sz="1800" u="sng" dirty="0" smtClean="0">
                <a:latin typeface="Aka-AcidGR5yearsold" pitchFamily="2" charset="-95"/>
                <a:ea typeface="Aka-AcidGR5yearsold" pitchFamily="2" charset="-95"/>
              </a:rPr>
              <a:t> </a:t>
            </a:r>
            <a:endParaRPr lang="el-GR" sz="1800" dirty="0">
              <a:latin typeface="Aka-AcidGR5yearsold" pitchFamily="2" charset="-95"/>
              <a:ea typeface="Aka-AcidGR5yearsold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042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72"/>
            <a:ext cx="3240360" cy="319052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419872" y="238472"/>
            <a:ext cx="5616624" cy="273630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λέξη </a:t>
            </a:r>
          </a:p>
          <a:p>
            <a:pPr algn="ctr"/>
            <a:r>
              <a:rPr lang="el-G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κασέτα </a:t>
            </a:r>
            <a:endParaRPr lang="el-GR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βρίσκεται το σ;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382" y="4221088"/>
            <a:ext cx="2228670" cy="135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748" y="4221088"/>
            <a:ext cx="4320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dirty="0">
                <a:latin typeface="Aka-AcidGR-DiaryGirl" pitchFamily="2" charset="-95"/>
                <a:ea typeface="Aka-AcidGR-DiaryGirl" pitchFamily="2" charset="-95"/>
              </a:rPr>
              <a:t>κα</a:t>
            </a:r>
            <a:r>
              <a:rPr lang="en-US" sz="7200" b="1" dirty="0" err="1">
                <a:latin typeface="Aka-AcidGR-DiaryGirl" pitchFamily="2" charset="-95"/>
                <a:ea typeface="Aka-AcidGR-DiaryGirl" pitchFamily="2" charset="-95"/>
              </a:rPr>
              <a:t>σέτ</a:t>
            </a:r>
            <a:r>
              <a:rPr lang="en-US" sz="7200" b="1" dirty="0"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539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-16055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2174"/>
            <a:ext cx="3816424" cy="27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73"/>
            <a:ext cx="1800200" cy="177251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555776" y="238473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Ποιοι μιλάνε;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Επεξήγηση με στρογγυλεμένο παραλληλόγραμμο 5"/>
          <p:cNvSpPr/>
          <p:nvPr/>
        </p:nvSpPr>
        <p:spPr>
          <a:xfrm>
            <a:off x="2559402" y="273999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Όταν μιλάνε δυο ή περισσότερα άτομα τι λέμε ότι κάνουν;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2559402" y="289933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Ακούμε προσεκτικά!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2562137" y="264393"/>
            <a:ext cx="5968280" cy="18943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Τώρα ξανακούστε το κείμενο προσεκτικά. Κάθε φορά που θα ακούτε σ , θα </a:t>
            </a:r>
            <a:r>
              <a:rPr lang="el-G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χειροκροτάτε</a:t>
            </a:r>
            <a:r>
              <a:rPr lang="el-G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l-G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55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570186"/>
          </a:xfrm>
          <a:prstGeom prst="rect">
            <a:avLst/>
          </a:prstGeom>
          <a:solidFill>
            <a:srgbClr val="C000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Πώς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n-US" sz="8000" b="1" dirty="0" err="1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γράφω</a:t>
            </a:r>
            <a:r>
              <a:rPr lang="en-US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 </a:t>
            </a:r>
            <a:r>
              <a:rPr lang="el-GR" sz="80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Σ σ ς</a:t>
            </a:r>
            <a:endParaRPr lang="en-US" sz="8000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Στρογγυλεμένο ορθογώνιο 2"/>
          <p:cNvSpPr/>
          <p:nvPr/>
        </p:nvSpPr>
        <p:spPr>
          <a:xfrm rot="16200000">
            <a:off x="2757900" y="4653249"/>
            <a:ext cx="648072" cy="246665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Στρογγυλεμένο ορθογώνιο 3"/>
          <p:cNvSpPr/>
          <p:nvPr/>
        </p:nvSpPr>
        <p:spPr>
          <a:xfrm rot="16200000">
            <a:off x="2742141" y="1492096"/>
            <a:ext cx="648072" cy="2653404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Στρογγυλεμένο ορθογώνιο 4"/>
          <p:cNvSpPr/>
          <p:nvPr/>
        </p:nvSpPr>
        <p:spPr>
          <a:xfrm rot="19696248">
            <a:off x="2189223" y="2638499"/>
            <a:ext cx="648072" cy="2213233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Στρογγυλεμένο ορθογώνιο 5"/>
          <p:cNvSpPr/>
          <p:nvPr/>
        </p:nvSpPr>
        <p:spPr>
          <a:xfrm rot="12715300">
            <a:off x="2243809" y="4150222"/>
            <a:ext cx="648072" cy="1981180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9" y="0"/>
            <a:ext cx="9144000" cy="1570186"/>
          </a:xfrm>
          <a:prstGeom prst="rect">
            <a:avLst/>
          </a:prstGeom>
          <a:solidFill>
            <a:srgbClr val="00206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Το τρενάκι της Αλφαβήτας παίρνει ακόμα έναν επιβάτη</a:t>
            </a:r>
            <a:r>
              <a:rPr lang="el-GR" b="1" dirty="0" smtClean="0"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!</a:t>
            </a:r>
            <a:endParaRPr lang="en-US" b="1" dirty="0"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569442"/>
            <a:ext cx="3986169" cy="2069742"/>
          </a:xfrm>
          <a:prstGeom prst="rect">
            <a:avLst/>
          </a:prstGeom>
        </p:spPr>
      </p:pic>
      <p:sp>
        <p:nvSpPr>
          <p:cNvPr id="7" name="Κουλούρα 6"/>
          <p:cNvSpPr/>
          <p:nvPr/>
        </p:nvSpPr>
        <p:spPr>
          <a:xfrm>
            <a:off x="4685488" y="4649062"/>
            <a:ext cx="1561036" cy="1584176"/>
          </a:xfrm>
          <a:prstGeom prst="donut">
            <a:avLst>
              <a:gd name="adj" fmla="val 32078"/>
            </a:avLst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Στρογγυλεμένο ορθογώνιο 11"/>
          <p:cNvSpPr/>
          <p:nvPr/>
        </p:nvSpPr>
        <p:spPr>
          <a:xfrm rot="16200000">
            <a:off x="5671648" y="4100155"/>
            <a:ext cx="463979" cy="1513193"/>
          </a:xfrm>
          <a:prstGeom prst="round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Ορθογώνιο 13"/>
          <p:cNvSpPr/>
          <p:nvPr/>
        </p:nvSpPr>
        <p:spPr>
          <a:xfrm>
            <a:off x="6969779" y="3255680"/>
            <a:ext cx="1931940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23900" b="1" cap="none" spc="0" dirty="0" smtClean="0">
                <a:ln w="11430"/>
                <a:solidFill>
                  <a:srgbClr val="CC33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ς</a:t>
            </a:r>
            <a:endParaRPr lang="el-GR" sz="23900" b="1" cap="none" spc="0" dirty="0">
              <a:ln w="11430"/>
              <a:solidFill>
                <a:srgbClr val="CC3300"/>
              </a:solidFill>
              <a:effectLst/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9285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3.7037E-7 L -0.91076 -0.0055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3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9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-16055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2174"/>
            <a:ext cx="3816424" cy="27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73"/>
            <a:ext cx="1800200" cy="177251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555776" y="238473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Βρίσκουμε όλα τα Σ σ ς.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2360503" y="2564904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Στρογγυλεμένο ορθογώνιο 9"/>
          <p:cNvSpPr/>
          <p:nvPr/>
        </p:nvSpPr>
        <p:spPr>
          <a:xfrm>
            <a:off x="4716016" y="2564904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Στρογγυλεμένο ορθογώνιο 10"/>
          <p:cNvSpPr/>
          <p:nvPr/>
        </p:nvSpPr>
        <p:spPr>
          <a:xfrm>
            <a:off x="5339052" y="2569363"/>
            <a:ext cx="28803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11"/>
          <p:cNvSpPr/>
          <p:nvPr/>
        </p:nvSpPr>
        <p:spPr>
          <a:xfrm>
            <a:off x="2478570" y="3356992"/>
            <a:ext cx="360040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Στρογγυλεμένο ορθογώνιο 12"/>
          <p:cNvSpPr/>
          <p:nvPr/>
        </p:nvSpPr>
        <p:spPr>
          <a:xfrm>
            <a:off x="3419872" y="3950366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Στρογγυλεμένο ορθογώνιο 13"/>
          <p:cNvSpPr/>
          <p:nvPr/>
        </p:nvSpPr>
        <p:spPr>
          <a:xfrm>
            <a:off x="6156176" y="2564904"/>
            <a:ext cx="288032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2051720" y="4725144"/>
            <a:ext cx="195273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1403648" y="6165304"/>
            <a:ext cx="270378" cy="504056"/>
          </a:xfrm>
          <a:prstGeom prst="roundRect">
            <a:avLst/>
          </a:prstGeom>
          <a:solidFill>
            <a:srgbClr val="00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Επεξήγηση με στρογγυλεμένο παραλληλόγραμμο 17"/>
          <p:cNvSpPr/>
          <p:nvPr/>
        </p:nvSpPr>
        <p:spPr>
          <a:xfrm>
            <a:off x="2538929" y="224991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Διαβάζουμε!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1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0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072174"/>
            <a:ext cx="3816424" cy="27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73"/>
            <a:ext cx="1800200" cy="1772516"/>
          </a:xfrm>
          <a:prstGeom prst="rect">
            <a:avLst/>
          </a:prstGeom>
        </p:spPr>
      </p:pic>
      <p:sp>
        <p:nvSpPr>
          <p:cNvPr id="5" name="Επεξήγηση με στρογγυλεμένο παραλληλόγραμμο 4"/>
          <p:cNvSpPr/>
          <p:nvPr/>
        </p:nvSpPr>
        <p:spPr>
          <a:xfrm>
            <a:off x="2555776" y="238473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Κοιτάξτε όλα τα γράμματα που κύκλωσα.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Επεξήγηση με στρογγυλεμένο παραλληλόγραμμο 17"/>
          <p:cNvSpPr/>
          <p:nvPr/>
        </p:nvSpPr>
        <p:spPr>
          <a:xfrm>
            <a:off x="2555776" y="240889"/>
            <a:ext cx="3744416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είναι κεφαλαία;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Έλλειψη 16"/>
          <p:cNvSpPr/>
          <p:nvPr/>
        </p:nvSpPr>
        <p:spPr>
          <a:xfrm>
            <a:off x="1403648" y="2564904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1408566" y="3445768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1408566" y="3807799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1403648" y="4653136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1403648" y="5453983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1375360" y="6214152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Επεξήγηση με στρογγυλεμένο παραλληλόγραμμο 23"/>
          <p:cNvSpPr/>
          <p:nvPr/>
        </p:nvSpPr>
        <p:spPr>
          <a:xfrm>
            <a:off x="2555776" y="240888"/>
            <a:ext cx="6048672" cy="20359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η λέξη που δεν είναι στην αρχή γιατί γράφεται με κεφαλαίο;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Έλλειψη 24"/>
          <p:cNvSpPr/>
          <p:nvPr/>
        </p:nvSpPr>
        <p:spPr>
          <a:xfrm>
            <a:off x="2915816" y="3807798"/>
            <a:ext cx="1296144" cy="646623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21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b="6539"/>
          <a:stretch/>
        </p:blipFill>
        <p:spPr bwMode="auto">
          <a:xfrm>
            <a:off x="0" y="2050845"/>
            <a:ext cx="8059285" cy="480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8473"/>
            <a:ext cx="1800200" cy="177251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555776" y="240888"/>
            <a:ext cx="6048672" cy="2035983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κείμενό μας σήμερα έχει πολλά σημαδάκια. Ας τα βρούμε!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099168" y="2636912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099168" y="3501008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1070880" y="4725144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1114948" y="5517232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1114948" y="6266803"/>
            <a:ext cx="361376" cy="576064"/>
          </a:xfrm>
          <a:prstGeom prst="ellipse">
            <a:avLst/>
          </a:prstGeom>
          <a:noFill/>
          <a:ln w="762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7697909" y="2566361"/>
            <a:ext cx="361376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619672" y="3294825"/>
            <a:ext cx="361376" cy="576064"/>
          </a:xfrm>
          <a:prstGeom prst="ellipse">
            <a:avLst/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7517221" y="3440507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3848954" y="3884775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915816" y="4725144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2735128" y="6256784"/>
            <a:ext cx="361376" cy="576064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1762352" y="5517232"/>
            <a:ext cx="361376" cy="576064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17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8881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05064"/>
            <a:ext cx="1800200" cy="1772516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3259008" y="3991582"/>
            <a:ext cx="4337327" cy="1809956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CC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Γεμίζω με Σ σ ς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062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8471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4221088"/>
            <a:ext cx="2323219" cy="2287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87824" y="4313977"/>
            <a:ext cx="5597468" cy="2101714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Μπορούμε να σκεφτούμε λέξεις που να ξεκινούν με σ;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10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2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4221088"/>
            <a:ext cx="2323219" cy="2287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771800" y="4313977"/>
            <a:ext cx="6372200" cy="2101714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άλλα ονόματα θα μπορούσαμε να δώσουμε στο σαλιγκάρι;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654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5" y="260516"/>
            <a:ext cx="7924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5" y="4221088"/>
            <a:ext cx="2323219" cy="2287492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538734" y="4527941"/>
            <a:ext cx="6425754" cy="1258499"/>
          </a:xfrm>
          <a:prstGeom prst="wedgeRoundRectCallout">
            <a:avLst>
              <a:gd name="adj1" fmla="val -55858"/>
              <a:gd name="adj2" fmla="val -805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Κυκλώνουμε όλα τα Σ σ ς.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433433" y="908720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3238507" y="908720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Έλλειψη 6"/>
          <p:cNvSpPr/>
          <p:nvPr/>
        </p:nvSpPr>
        <p:spPr>
          <a:xfrm>
            <a:off x="2348841" y="169321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Έλλειψη 7"/>
          <p:cNvSpPr/>
          <p:nvPr/>
        </p:nvSpPr>
        <p:spPr>
          <a:xfrm>
            <a:off x="3114798" y="1709192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4257242" y="1686566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2422201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3114798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4716016" y="2357264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4987006" y="233463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378894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3229588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342112" y="3140968"/>
            <a:ext cx="233066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Κουμπί ενέργειας: Ήχος 16">
            <a:hlinkClick r:id="rId5" action="ppaction://hlinkfile" highlightClick="1">
              <a:snd r:embed="rId4" name="applause.wav"/>
            </a:hlinkClick>
          </p:cNvPr>
          <p:cNvSpPr/>
          <p:nvPr/>
        </p:nvSpPr>
        <p:spPr>
          <a:xfrm>
            <a:off x="7956376" y="188640"/>
            <a:ext cx="1080120" cy="1008112"/>
          </a:xfrm>
          <a:prstGeom prst="actionButtonSoun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584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67706">
            <a:off x="2660629" y="2574194"/>
            <a:ext cx="5962650" cy="2095500"/>
          </a:xfrm>
          <a:prstGeom prst="rect">
            <a:avLst/>
          </a:prstGeom>
        </p:spPr>
      </p:pic>
      <p:sp>
        <p:nvSpPr>
          <p:cNvPr id="5" name="Στρογγυλεμένο ορθογώνιο 4"/>
          <p:cNvSpPr/>
          <p:nvPr/>
        </p:nvSpPr>
        <p:spPr>
          <a:xfrm>
            <a:off x="251520" y="548680"/>
            <a:ext cx="4176464" cy="3240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Ο δημοσιογράφος εξιστορεί τι έχουμε δει ως τώρα.</a:t>
            </a:r>
            <a:endParaRPr lang="el-GR" sz="4000" b="1" dirty="0"/>
          </a:p>
        </p:txBody>
      </p:sp>
    </p:spTree>
    <p:extLst>
      <p:ext uri="{BB962C8B-B14F-4D97-AF65-F5344CB8AC3E}">
        <p14:creationId xmlns:p14="http://schemas.microsoft.com/office/powerpoint/2010/main" val="281904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 txBox="1">
            <a:spLocks/>
          </p:cNvSpPr>
          <p:nvPr/>
        </p:nvSpPr>
        <p:spPr>
          <a:xfrm>
            <a:off x="397768" y="2130425"/>
            <a:ext cx="827868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9600" b="1" dirty="0" smtClean="0"/>
              <a:t>Τάσος , το σαλιγκάρι</a:t>
            </a:r>
            <a:endParaRPr lang="el-GR" sz="9600" b="1" dirty="0"/>
          </a:p>
        </p:txBody>
      </p:sp>
      <p:sp>
        <p:nvSpPr>
          <p:cNvPr id="3" name="Υπότιτλος 2"/>
          <p:cNvSpPr txBox="1">
            <a:spLocks/>
          </p:cNvSpPr>
          <p:nvPr/>
        </p:nvSpPr>
        <p:spPr>
          <a:xfrm>
            <a:off x="1336712" y="450912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Τετράδιο εργασιών</a:t>
            </a:r>
            <a:endParaRPr lang="el-G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717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5788" y="1980168"/>
            <a:ext cx="1715534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/>
          <p:nvPr/>
        </p:nvCxnSpPr>
        <p:spPr>
          <a:xfrm flipV="1">
            <a:off x="2287764" y="2052176"/>
            <a:ext cx="1152128" cy="936104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3449802" y="1022068"/>
            <a:ext cx="1072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287764" y="3114878"/>
            <a:ext cx="1152128" cy="317759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>
            <a:off x="2134531" y="3784471"/>
            <a:ext cx="1161345" cy="283929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125314" y="4283235"/>
            <a:ext cx="1170562" cy="865285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4961169" y="838200"/>
            <a:ext cx="230864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576044" y="2257501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440109" y="3147910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370059" y="4283235"/>
            <a:ext cx="94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270579" y="2062336"/>
            <a:ext cx="164340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139888" y="3070448"/>
            <a:ext cx="219643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046649" y="4150568"/>
            <a:ext cx="21595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115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1412776"/>
            <a:ext cx="6984776" cy="48965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Ισοσκελές τρίγωνο 18"/>
          <p:cNvSpPr/>
          <p:nvPr/>
        </p:nvSpPr>
        <p:spPr>
          <a:xfrm>
            <a:off x="755576" y="0"/>
            <a:ext cx="6840760" cy="1412776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Έλλειψη 19"/>
          <p:cNvSpPr/>
          <p:nvPr/>
        </p:nvSpPr>
        <p:spPr>
          <a:xfrm>
            <a:off x="3295876" y="260648"/>
            <a:ext cx="187127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350059" y="390553"/>
            <a:ext cx="1770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Σ, σ, ς</a:t>
            </a:r>
            <a:endParaRPr lang="el-GR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03848" y="2384253"/>
            <a:ext cx="1398140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66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ς</a:t>
            </a:r>
            <a:endParaRPr lang="el-GR" sz="16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3" name="Ευθύγραμμο βέλος σύνδεσης 2"/>
          <p:cNvCxnSpPr>
            <a:stCxn id="4" idx="3"/>
          </p:cNvCxnSpPr>
          <p:nvPr/>
        </p:nvCxnSpPr>
        <p:spPr>
          <a:xfrm>
            <a:off x="1964180" y="2256469"/>
            <a:ext cx="1351415" cy="596467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Ορθογώνιο 3"/>
          <p:cNvSpPr/>
          <p:nvPr/>
        </p:nvSpPr>
        <p:spPr>
          <a:xfrm>
            <a:off x="891449" y="1471639"/>
            <a:ext cx="10727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834335" y="3273758"/>
            <a:ext cx="1152128" cy="305102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Ευθύγραμμο βέλος σύνδεσης 5"/>
          <p:cNvCxnSpPr/>
          <p:nvPr/>
        </p:nvCxnSpPr>
        <p:spPr>
          <a:xfrm flipV="1">
            <a:off x="1884029" y="4001472"/>
            <a:ext cx="1102434" cy="430476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 flipV="1">
            <a:off x="1825118" y="4627046"/>
            <a:ext cx="1170562" cy="895374"/>
          </a:xfrm>
          <a:prstGeom prst="straightConnector1">
            <a:avLst/>
          </a:prstGeom>
          <a:ln w="762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 7"/>
          <p:cNvSpPr/>
          <p:nvPr/>
        </p:nvSpPr>
        <p:spPr>
          <a:xfrm>
            <a:off x="5070975" y="1278920"/>
            <a:ext cx="208903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159150" y="2420888"/>
            <a:ext cx="5373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970798" y="3578860"/>
            <a:ext cx="9797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986026" y="4723458"/>
            <a:ext cx="9492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9600" b="1" cap="none" spc="0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96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5380385" y="2431048"/>
            <a:ext cx="142378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5249693" y="3511168"/>
            <a:ext cx="19768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err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5268127" y="4663296"/>
            <a:ext cx="193995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dirty="0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ες</a:t>
            </a:r>
            <a:endParaRPr lang="el-GR" sz="11500" b="1" cap="none" spc="0" dirty="0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755576" y="1412776"/>
            <a:ext cx="6984776" cy="489654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Ισοσκελές τρίγωνο 18"/>
          <p:cNvSpPr/>
          <p:nvPr/>
        </p:nvSpPr>
        <p:spPr>
          <a:xfrm>
            <a:off x="755576" y="0"/>
            <a:ext cx="6840760" cy="1412776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Έλλειψη 19"/>
          <p:cNvSpPr/>
          <p:nvPr/>
        </p:nvSpPr>
        <p:spPr>
          <a:xfrm>
            <a:off x="3295876" y="260648"/>
            <a:ext cx="1871278" cy="11521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3429407" y="390553"/>
            <a:ext cx="1611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Σ, σ, ς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470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r="66836"/>
          <a:stretch/>
        </p:blipFill>
        <p:spPr bwMode="auto">
          <a:xfrm>
            <a:off x="-58035" y="0"/>
            <a:ext cx="50637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4868710" y="116632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4000" b="1" dirty="0" err="1" smtClean="0"/>
              <a:t>Σ,σ,ς</a:t>
            </a:r>
            <a:r>
              <a:rPr lang="el-GR" sz="6000" b="1" dirty="0" smtClean="0"/>
              <a:t> </a:t>
            </a:r>
            <a:r>
              <a:rPr lang="el-GR" sz="4000" b="1" dirty="0" smtClean="0"/>
              <a:t>στον τίτλο του.</a:t>
            </a:r>
            <a:endParaRPr lang="el-GR" sz="4000" b="1" dirty="0"/>
          </a:p>
        </p:txBody>
      </p:sp>
      <p:sp>
        <p:nvSpPr>
          <p:cNvPr id="8" name="Έλλειψη 7"/>
          <p:cNvSpPr/>
          <p:nvPr/>
        </p:nvSpPr>
        <p:spPr>
          <a:xfrm>
            <a:off x="1547664" y="1009849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2458886" y="771571"/>
            <a:ext cx="394688" cy="60112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4067944" y="908452"/>
            <a:ext cx="197344" cy="60112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2123728" y="1509578"/>
            <a:ext cx="197344" cy="60112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05" y="3429000"/>
            <a:ext cx="2857500" cy="2914650"/>
          </a:xfrm>
          <a:prstGeom prst="rect">
            <a:avLst/>
          </a:prstGeom>
        </p:spPr>
      </p:pic>
      <p:sp>
        <p:nvSpPr>
          <p:cNvPr id="13" name="Έλλειψη 12"/>
          <p:cNvSpPr/>
          <p:nvPr/>
        </p:nvSpPr>
        <p:spPr>
          <a:xfrm>
            <a:off x="2261542" y="1524218"/>
            <a:ext cx="197344" cy="601126"/>
          </a:xfrm>
          <a:prstGeom prst="ellipse">
            <a:avLst/>
          </a:prstGeom>
          <a:noFill/>
          <a:ln w="381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195058" y="1064700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79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33627" r="30164"/>
          <a:stretch/>
        </p:blipFill>
        <p:spPr bwMode="auto">
          <a:xfrm>
            <a:off x="467544" y="188639"/>
            <a:ext cx="4680520" cy="580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05" y="3429000"/>
            <a:ext cx="2857500" cy="2914650"/>
          </a:xfrm>
          <a:prstGeom prst="rect">
            <a:avLst/>
          </a:prstGeom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5106438" y="404664"/>
            <a:ext cx="3987258" cy="2728068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4000" b="1" dirty="0" err="1" smtClean="0"/>
              <a:t>Σ,σ,ς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sp>
        <p:nvSpPr>
          <p:cNvPr id="7" name="Έλλειψη 6"/>
          <p:cNvSpPr/>
          <p:nvPr/>
        </p:nvSpPr>
        <p:spPr>
          <a:xfrm>
            <a:off x="2411760" y="991012"/>
            <a:ext cx="252028" cy="398332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 με στρογγυλεμένο παραλληλόγραμμο 7"/>
          <p:cNvSpPr/>
          <p:nvPr/>
        </p:nvSpPr>
        <p:spPr>
          <a:xfrm>
            <a:off x="5093235" y="404664"/>
            <a:ext cx="3987258" cy="2728068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Πού να είναι άραγε αυτό το σχολείο;</a:t>
            </a:r>
            <a:endParaRPr lang="el-GR" sz="4000" b="1" dirty="0"/>
          </a:p>
        </p:txBody>
      </p:sp>
      <p:pic>
        <p:nvPicPr>
          <p:cNvPr id="12" name="Εικόνα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4" y="-21316"/>
            <a:ext cx="6979604" cy="6728087"/>
          </a:xfrm>
          <a:prstGeom prst="rect">
            <a:avLst/>
          </a:prstGeom>
        </p:spPr>
      </p:pic>
      <p:cxnSp>
        <p:nvCxnSpPr>
          <p:cNvPr id="10" name="Ευθύγραμμο βέλος σύνδεσης 9"/>
          <p:cNvCxnSpPr/>
          <p:nvPr/>
        </p:nvCxnSpPr>
        <p:spPr>
          <a:xfrm>
            <a:off x="3578215" y="1333363"/>
            <a:ext cx="1209809" cy="727485"/>
          </a:xfrm>
          <a:prstGeom prst="straightConnector1">
            <a:avLst/>
          </a:prstGeom>
          <a:ln w="5715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ρθογώνιο 10"/>
          <p:cNvSpPr/>
          <p:nvPr/>
        </p:nvSpPr>
        <p:spPr>
          <a:xfrm>
            <a:off x="4788024" y="2209402"/>
            <a:ext cx="28905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λημνοσ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71069" t="16891" b="26505"/>
          <a:stretch/>
        </p:blipFill>
        <p:spPr bwMode="auto">
          <a:xfrm>
            <a:off x="395536" y="908720"/>
            <a:ext cx="4608512" cy="404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5431098" y="548680"/>
            <a:ext cx="3690842" cy="1922334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Τι είναι αυτό;</a:t>
            </a:r>
            <a:endParaRPr lang="el-GR" sz="4000" b="1" dirty="0"/>
          </a:p>
        </p:txBody>
      </p:sp>
      <p:sp>
        <p:nvSpPr>
          <p:cNvPr id="4" name="Επεξήγηση με στρογγυλεμένο παραλληλόγραμμο 3"/>
          <p:cNvSpPr/>
          <p:nvPr/>
        </p:nvSpPr>
        <p:spPr>
          <a:xfrm>
            <a:off x="4846650" y="116632"/>
            <a:ext cx="4275290" cy="2944092"/>
          </a:xfrm>
          <a:prstGeom prst="wedgeRoundRectCallout">
            <a:avLst>
              <a:gd name="adj1" fmla="val 12244"/>
              <a:gd name="adj2" fmla="val 6696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εντοπίσουμε αν υπάρχει το γράμμα </a:t>
            </a:r>
            <a:r>
              <a:rPr lang="el-GR" sz="4000" b="1" dirty="0" err="1" smtClean="0"/>
              <a:t>Σ,σ,ς</a:t>
            </a:r>
            <a:r>
              <a:rPr lang="el-GR" sz="6000" b="1" dirty="0" smtClean="0"/>
              <a:t>.</a:t>
            </a:r>
            <a:endParaRPr lang="el-GR" sz="4000" b="1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605" y="3429000"/>
            <a:ext cx="2857500" cy="2914650"/>
          </a:xfrm>
          <a:prstGeom prst="rect">
            <a:avLst/>
          </a:prstGeom>
        </p:spPr>
      </p:pic>
      <p:sp>
        <p:nvSpPr>
          <p:cNvPr id="7" name="Έλλειψη 6"/>
          <p:cNvSpPr/>
          <p:nvPr/>
        </p:nvSpPr>
        <p:spPr>
          <a:xfrm>
            <a:off x="2951820" y="2924944"/>
            <a:ext cx="396044" cy="504056"/>
          </a:xfrm>
          <a:prstGeom prst="ellipse">
            <a:avLst/>
          </a:prstGeom>
          <a:noFill/>
          <a:ln w="762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152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1668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070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447684" y="2462"/>
            <a:ext cx="581505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σαλάτα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601815" y="2057400"/>
            <a:ext cx="219322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3318545" y="2057399"/>
            <a:ext cx="20733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6325921" y="2057398"/>
            <a:ext cx="190834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τα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-43281" y="4794409"/>
            <a:ext cx="11480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σ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1429122" y="4794407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367584" y="4808629"/>
            <a:ext cx="1045479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λ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4912295" y="480060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ά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6546730" y="4753211"/>
            <a:ext cx="87876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τ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7696872" y="4724400"/>
            <a:ext cx="12298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3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α</a:t>
            </a:r>
            <a:endParaRPr lang="el-GR" sz="13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72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295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90800"/>
            <a:ext cx="8229600" cy="19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381000" y="3962400"/>
            <a:ext cx="1600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57400" y="3962400"/>
            <a:ext cx="13716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81400" y="3962400"/>
            <a:ext cx="1524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1800" y="3962400"/>
            <a:ext cx="1600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867097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2541490" y="4509120"/>
            <a:ext cx="13484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σα</a:t>
            </a:r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796923" y="4522770"/>
            <a:ext cx="12791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cap="none" spc="0" dirty="0" smtClean="0">
                <a:ln/>
                <a:solidFill>
                  <a:srgbClr val="FF0066"/>
                </a:solidFill>
                <a:effectLst/>
              </a:rPr>
              <a:t>λα</a:t>
            </a:r>
            <a:endParaRPr lang="el-GR" sz="8000" b="1" cap="none" spc="0" dirty="0">
              <a:ln/>
              <a:solidFill>
                <a:srgbClr val="FF0066"/>
              </a:solidFill>
              <a:effectLst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4932040" y="4556667"/>
            <a:ext cx="11839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/>
                <a:solidFill>
                  <a:srgbClr val="00B050"/>
                </a:solidFill>
              </a:rPr>
              <a:t>τ</a:t>
            </a:r>
            <a:r>
              <a:rPr lang="el-GR" sz="8000" b="1" cap="none" spc="0" dirty="0" smtClean="0">
                <a:ln/>
                <a:solidFill>
                  <a:srgbClr val="00B050"/>
                </a:solidFill>
                <a:effectLst/>
              </a:rPr>
              <a:t>α</a:t>
            </a:r>
            <a:endParaRPr lang="el-GR" sz="8000" b="1" cap="none" spc="0" dirty="0">
              <a:ln/>
              <a:solidFill>
                <a:srgbClr val="00B050"/>
              </a:solidFill>
              <a:effectLst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389904" y="4430722"/>
            <a:ext cx="5421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΄</a:t>
            </a:r>
            <a:endParaRPr lang="el-GR" sz="8800" b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2" y="116632"/>
            <a:ext cx="623486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79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62000"/>
            <a:ext cx="832843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Ορθογώνιο 3"/>
          <p:cNvSpPr/>
          <p:nvPr/>
        </p:nvSpPr>
        <p:spPr>
          <a:xfrm>
            <a:off x="3516903" y="4501569"/>
            <a:ext cx="275056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Σαλάτα </a:t>
            </a:r>
            <a:endParaRPr lang="el-GR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0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Επεξήγηση με στρογγυλεμένο παραλληλόγραμμο 3"/>
          <p:cNvSpPr/>
          <p:nvPr/>
        </p:nvSpPr>
        <p:spPr>
          <a:xfrm>
            <a:off x="3469060" y="1124744"/>
            <a:ext cx="5162206" cy="2944092"/>
          </a:xfrm>
          <a:prstGeom prst="wedgeRoundRectCallout">
            <a:avLst>
              <a:gd name="adj1" fmla="val -52168"/>
              <a:gd name="adj2" fmla="val 6037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/>
              <a:t>Ας φτιάξουμε κι εμείς μια σαλάτα για τον Τάσο, το σαλιγκάρι. Τι υλικά θα βάλουμε;</a:t>
            </a:r>
            <a:endParaRPr lang="el-GR" sz="4000" b="1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28575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ucumber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363532"/>
            <a:ext cx="1335088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0" descr="toma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037" y="2994972"/>
            <a:ext cx="1427163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" descr="carr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7551">
            <a:off x="377031" y="4646686"/>
            <a:ext cx="122872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 descr="lax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1760763"/>
            <a:ext cx="11858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 descr="oni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395288"/>
            <a:ext cx="1141412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salt.b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19713"/>
          <a:stretch>
            <a:fillRect/>
          </a:stretch>
        </p:blipFill>
        <p:spPr bwMode="auto">
          <a:xfrm>
            <a:off x="490919" y="5583530"/>
            <a:ext cx="7493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feta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" y="457200"/>
            <a:ext cx="14319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elaiolad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r="50278"/>
          <a:stretch>
            <a:fillRect/>
          </a:stretch>
        </p:blipFill>
        <p:spPr bwMode="auto">
          <a:xfrm>
            <a:off x="4431506" y="5410993"/>
            <a:ext cx="739775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" descr="paprikas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1" y="1758950"/>
            <a:ext cx="138271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" descr="marouli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" y="2965450"/>
            <a:ext cx="10731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47421" y="312400"/>
            <a:ext cx="21659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τυρί</a:t>
            </a:r>
            <a:endParaRPr lang="el-GR" sz="8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5416550" y="374041"/>
            <a:ext cx="35301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κρεμμύδι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Ορθογώνιο 15"/>
          <p:cNvSpPr/>
          <p:nvPr/>
        </p:nvSpPr>
        <p:spPr>
          <a:xfrm>
            <a:off x="1337052" y="1697077"/>
            <a:ext cx="29867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πιπεριά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5733611" y="1697077"/>
            <a:ext cx="280718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λάχανο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Ορθογώνιο 17"/>
          <p:cNvSpPr/>
          <p:nvPr/>
        </p:nvSpPr>
        <p:spPr>
          <a:xfrm>
            <a:off x="1089792" y="3153608"/>
            <a:ext cx="31532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μαρούλι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Ορθογώνιο 18"/>
          <p:cNvSpPr/>
          <p:nvPr/>
        </p:nvSpPr>
        <p:spPr>
          <a:xfrm>
            <a:off x="5672111" y="2889509"/>
            <a:ext cx="316830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ντομάτα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597025" y="4488989"/>
            <a:ext cx="274844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καρότο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5714880" y="4363532"/>
            <a:ext cx="30827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αγγούρι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Ορθογώνιο 21"/>
          <p:cNvSpPr/>
          <p:nvPr/>
        </p:nvSpPr>
        <p:spPr>
          <a:xfrm>
            <a:off x="1487448" y="5596985"/>
            <a:ext cx="2167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αλάτι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Ορθογώνιο 22"/>
          <p:cNvSpPr/>
          <p:nvPr/>
        </p:nvSpPr>
        <p:spPr>
          <a:xfrm>
            <a:off x="5448304" y="5598355"/>
            <a:ext cx="17715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λάδι</a:t>
            </a:r>
            <a:endParaRPr lang="el-GR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9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y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81800" y="2286000"/>
            <a:ext cx="1019048" cy="1323810"/>
          </a:xfrm>
        </p:spPr>
      </p:pic>
      <p:pic>
        <p:nvPicPr>
          <p:cNvPr id="5" name="Picture 4" descr="boy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2286000"/>
            <a:ext cx="1238095" cy="1419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ωτήρη</a:t>
            </a:r>
            <a:r>
              <a:rPr lang="en-US" sz="4000" dirty="0" smtClean="0"/>
              <a:t>___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34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ταύρο</a:t>
            </a:r>
            <a:r>
              <a:rPr lang="en-US" sz="4000" dirty="0" smtClean="0"/>
              <a:t>___</a:t>
            </a:r>
            <a:endParaRPr lang="en-US" sz="4000" dirty="0"/>
          </a:p>
        </p:txBody>
      </p:sp>
      <p:sp>
        <p:nvSpPr>
          <p:cNvPr id="3" name="Επεξήγηση με στρογγυλεμένο παραλληλόγραμμο 2"/>
          <p:cNvSpPr/>
          <p:nvPr/>
        </p:nvSpPr>
        <p:spPr>
          <a:xfrm>
            <a:off x="2483768" y="116632"/>
            <a:ext cx="6552728" cy="1944216"/>
          </a:xfrm>
          <a:prstGeom prst="wedgeRoundRectCallout">
            <a:avLst>
              <a:gd name="adj1" fmla="val -56142"/>
              <a:gd name="adj2" fmla="val -87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πλήρωσε Σ , σ και ς στα ονόματα των παρακάτω παιδιών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22603"/>
            <a:ext cx="1606123" cy="163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6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y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752600"/>
            <a:ext cx="2076450" cy="2200275"/>
          </a:xfrm>
        </p:spPr>
      </p:pic>
      <p:pic>
        <p:nvPicPr>
          <p:cNvPr id="5" name="Picture 4" descr="boy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828800"/>
            <a:ext cx="2143125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τέφανο</a:t>
            </a:r>
            <a:r>
              <a:rPr lang="en-US" sz="4000" dirty="0" smtClean="0"/>
              <a:t>___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45720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ίμο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225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rl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00800" y="1905000"/>
            <a:ext cx="1704819" cy="1926055"/>
          </a:xfrm>
        </p:spPr>
      </p:pic>
      <p:pic>
        <p:nvPicPr>
          <p:cNvPr id="5" name="Picture 4" descr="gi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05000"/>
            <a:ext cx="2390775" cy="1914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η  ___</a:t>
            </a:r>
            <a:r>
              <a:rPr lang="en-US" sz="4000" dirty="0" err="1" smtClean="0"/>
              <a:t>α___α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4495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η  ___</a:t>
            </a:r>
            <a:r>
              <a:rPr lang="en-US" sz="4000" dirty="0" err="1" smtClean="0"/>
              <a:t>οφία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3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y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981200"/>
            <a:ext cx="2190750" cy="2085975"/>
          </a:xfrm>
        </p:spPr>
      </p:pic>
      <p:pic>
        <p:nvPicPr>
          <p:cNvPr id="5" name="Picture 4" descr="gir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752600"/>
            <a:ext cx="2114550" cy="2162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η</a:t>
            </a:r>
            <a:r>
              <a:rPr lang="en-US" sz="4000" dirty="0" smtClean="0"/>
              <a:t>  ___</a:t>
            </a:r>
            <a:r>
              <a:rPr lang="en-US" sz="4000" dirty="0" err="1" smtClean="0"/>
              <a:t>ωτ</a:t>
            </a:r>
            <a:r>
              <a:rPr lang="el-GR" sz="4000" dirty="0" smtClean="0"/>
              <a:t>η</a:t>
            </a:r>
            <a:r>
              <a:rPr lang="en-US" sz="4000" dirty="0" err="1" smtClean="0"/>
              <a:t>ρί</a:t>
            </a:r>
            <a:r>
              <a:rPr lang="en-US" sz="4000" dirty="0" smtClean="0"/>
              <a:t>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πύρο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892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rl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3600" y="2057400"/>
            <a:ext cx="1828800" cy="2075935"/>
          </a:xfrm>
        </p:spPr>
      </p:pic>
      <p:pic>
        <p:nvPicPr>
          <p:cNvPr id="5" name="Picture 4" descr="girl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133600"/>
            <a:ext cx="2438400" cy="1786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η</a:t>
            </a:r>
            <a:r>
              <a:rPr lang="en-US" sz="4000" dirty="0" smtClean="0"/>
              <a:t>  ___</a:t>
            </a:r>
            <a:r>
              <a:rPr lang="en-US" sz="4000" dirty="0" err="1" smtClean="0"/>
              <a:t>τέλλα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44958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η  ___</a:t>
            </a:r>
            <a:r>
              <a:rPr lang="en-US" sz="4000" dirty="0" err="1" smtClean="0"/>
              <a:t>άρα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388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ughin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8800" y="685800"/>
            <a:ext cx="3019425" cy="3362325"/>
          </a:xfrm>
        </p:spPr>
      </p:pic>
      <p:pic>
        <p:nvPicPr>
          <p:cNvPr id="5" name="Picture 4" descr="girl_smi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685800"/>
            <a:ext cx="2924175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72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η</a:t>
            </a:r>
            <a:r>
              <a:rPr lang="en-US" sz="4000" dirty="0" smtClean="0"/>
              <a:t>  ___</a:t>
            </a:r>
            <a:r>
              <a:rPr lang="en-US" sz="4000" dirty="0" err="1" smtClean="0"/>
              <a:t>ταυρούλα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572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ταμάτη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5274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rl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981200"/>
            <a:ext cx="2133600" cy="2133600"/>
          </a:xfrm>
        </p:spPr>
      </p:pic>
      <p:pic>
        <p:nvPicPr>
          <p:cNvPr id="5" name="Picture 4" descr="bo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2133600"/>
            <a:ext cx="2371725" cy="1924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4196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η</a:t>
            </a:r>
            <a:r>
              <a:rPr lang="en-US" sz="4000" dirty="0" smtClean="0"/>
              <a:t>  ___</a:t>
            </a:r>
            <a:r>
              <a:rPr lang="en-US" sz="4000" dirty="0" err="1" smtClean="0"/>
              <a:t>ιμέλα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4419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ιδέρη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1960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198"/>
            <a:ext cx="3528392" cy="419864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404664"/>
            <a:ext cx="36004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βλέπουμε στην εικόνα;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247328" y="404664"/>
            <a:ext cx="37528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νομίζετε ότι έχει συμβεί;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8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rl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7400"/>
            <a:ext cx="2390775" cy="1914525"/>
          </a:xfrm>
        </p:spPr>
      </p:pic>
      <p:pic>
        <p:nvPicPr>
          <p:cNvPr id="5" name="Picture 4" descr="boy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81200"/>
            <a:ext cx="2076450" cy="2200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800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η</a:t>
            </a:r>
            <a:r>
              <a:rPr lang="en-US" sz="4000" dirty="0" smtClean="0"/>
              <a:t>  </a:t>
            </a:r>
            <a:r>
              <a:rPr lang="en-US" sz="4000" dirty="0" err="1" smtClean="0"/>
              <a:t>Ανα___τα___ία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4724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ωκράτη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553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gr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0" y="1600200"/>
            <a:ext cx="3095625" cy="3362325"/>
          </a:xfrm>
        </p:spPr>
      </p:pic>
      <p:pic>
        <p:nvPicPr>
          <p:cNvPr id="5" name="Picture 4" descr="girl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905000"/>
            <a:ext cx="2162175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η  ___</a:t>
            </a:r>
            <a:r>
              <a:rPr lang="en-US" sz="4000" dirty="0" err="1" smtClean="0"/>
              <a:t>ουζάνα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800" y="49530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οφοκλή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934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αγορι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1847850" cy="2286000"/>
          </a:xfrm>
        </p:spPr>
      </p:pic>
      <p:pic>
        <p:nvPicPr>
          <p:cNvPr id="5" name="Picture 4" descr="boy10.gif"/>
          <p:cNvPicPr>
            <a:picLocks noChangeAspect="1"/>
          </p:cNvPicPr>
          <p:nvPr/>
        </p:nvPicPr>
        <p:blipFill>
          <a:blip r:embed="rId3" cstate="print"/>
          <a:srcRect b="54124"/>
          <a:stretch>
            <a:fillRect/>
          </a:stretch>
        </p:blipFill>
        <p:spPr>
          <a:xfrm>
            <a:off x="5181600" y="1828800"/>
            <a:ext cx="3143250" cy="2543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876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τέλιο</a:t>
            </a:r>
            <a:r>
              <a:rPr lang="en-US" sz="4000" dirty="0" smtClean="0"/>
              <a:t>___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8768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ο  ___</a:t>
            </a:r>
            <a:r>
              <a:rPr lang="en-US" sz="4000" dirty="0" err="1" smtClean="0"/>
              <a:t>τράτο</a:t>
            </a:r>
            <a:r>
              <a:rPr lang="en-US" sz="4000" dirty="0" smtClean="0"/>
              <a:t>___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5091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57800"/>
            <a:ext cx="2438400" cy="762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4800" dirty="0" smtClean="0"/>
              <a:t>Τ</a:t>
            </a:r>
            <a:r>
              <a:rPr lang="en-US" sz="4800" dirty="0" err="1" smtClean="0"/>
              <a:t>ά__ο</a:t>
            </a:r>
            <a:r>
              <a:rPr lang="en-US" sz="4800" dirty="0" smtClean="0"/>
              <a:t>__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49530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___</a:t>
            </a:r>
            <a:r>
              <a:rPr lang="en-US" sz="4800" dirty="0" err="1" smtClean="0"/>
              <a:t>έλινο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54102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άμμο</a:t>
            </a:r>
            <a:r>
              <a:rPr lang="en-US" sz="4800" dirty="0" smtClean="0"/>
              <a:t>__</a:t>
            </a:r>
            <a:endParaRPr lang="en-US" sz="4800" dirty="0"/>
          </a:p>
        </p:txBody>
      </p:sp>
      <p:pic>
        <p:nvPicPr>
          <p:cNvPr id="6" name="Picture 5" descr="σελινο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3352800"/>
            <a:ext cx="1447800" cy="1447800"/>
          </a:xfrm>
          <a:prstGeom prst="rect">
            <a:avLst/>
          </a:prstGeom>
        </p:spPr>
      </p:pic>
      <p:sp>
        <p:nvSpPr>
          <p:cNvPr id="7170" name="AutoShape 2" descr="data:image/jpeg;base64,/9j/4AAQSkZJRgABAQAAAQABAAD/2wCEAAkGBhASEBUUEhQTEBMREA0VDw8SEBIPExAQFBAVFBUQEhIYGyYeFxkjGRQUHy8gIycpLCwsFR4xNTAqNSYrLCkBCQoKDgwNGg8PGiwlHCQvKTQpNTIqKSksKSk1LCwpKiwpLCwsKSosLCksKSwsLiksLCkpNSwuLCkqLDIsKSwsNf/AABEIAGIAiAMBIgACEQEDEQH/xAAbAAEAAwEBAQEAAAAAAAAAAAAAAQIDBQQGB//EADIQAAIBAgQEAwcDBQAAAAAAAAABAgMRBCExQRJRYZEFceETcoGhscHwIlLRBhQjQvH/xAAZAQADAQEBAAAAAAAAAAAAAAAAAgQDAQX/xAAkEQADAAIBBAICAwAAAAAAAAAAAQIDESEEEjFBEzIicRRRYf/aAAwDAQACEQMRAD8A/cQAAAAABDOJ4t4gqNenxKUlONR5NZcFsrdeL5HcOB45gva4mhG/D/jxDva/7NhLxTk+y8cr9rwdmkqW/Hv9Hqw3j9KV73gl+7ftc6cZJq60enkfM1P6dq3UU04/uvb5H00Y5DLfs3zTjWuxlgAdJwAAAAAAAAAAAAAAAAAB48diJRaSdr3uJdqJ7mNM9z0j2M5WKi/7qlL/AFjTxClLZOXDZfJlo42XqZtk76pJbk0+Dfk6nErX2EKqejucqVaVrbbGDqyTurp55rMzrrEn4GWD/TvEnK8Hxk5uSk72S9UdUqw5VlhWjG5cvTAANRQAAAAAAAAAAAAAXOZj5XlltdPbM6TOLVf6pe8/qR9XWpSNsK5LcL/GWt+fyZqPVmmxCikzlF9TKrSk9Nft57G0mZ3S6/AzpJ8MYv4PDgm+Ky4kks753O1c+cov9cffjn8T6JFvQV+DleibOvy2WAB6JOAAAAAAAAAAADGtiFHXXkcqlK2zqTfCNJO2fI401m3s29+p662OvFq2qe55ItJZavU83qMk20kU4pc+SV9i6ZRze2ZdaZmCNTOSMZm7kYOq7taWa2Wd0ZXoZFIwd07ZJptvo7n0NOV1daNZHzuJ0j7ts/M9WHrSUVm9OZr0uZYqaM8sd+mdsi5yVipc2SsbPmXfy5/ox+FnWBzFj5/iLx8QlukOuqhi/DR0AeOPiC3TRpHGw528zRZsb9iuKXo9AKxknpmDUQpVrKOvY59etxO9rZFKkm3d8/kQeXlzu+PRZGNTz7IlyK8L/MyKgiybfJoXSLlUy1x0cMpFLvZctrmsplHU66rQSjphOlLfLrLL1NcPJWtdPhte2mdzyz7vLcvgn+provqTTS7+B2uD12Jt/wA6i5JUKV/hAm4uAEEpfYEoAJpVHF5diT20cEk7vP6Avx4ciXnRLdy34KV8Fd3j8V1PNOhJbPz1OsDS+mmntcCzla4OIyT2eIQ0dud/U8djz7jsrRVNdy2SkCLgQYNFJU8y6Df5qcaTAp7OL2XoTCnFaK3Mshf7hpAGEx6kW+h0A2WUb9SEi1Oo000dWt8nGaQwc3tbzPVRwSWbzfyL4fEKXTmjc9LHhx/Zckl5K8MAApMgAAAhleBcl2AONAOBcl2Hs1yXYA5pBsh0o8l2RHso8l2QBm0htszlSjyXZGM4LkuwBhaWjSGZOKM2AR0UyQSAKMdDCRXCegA9fF9EQV5YABoKf//Z"/>
          <p:cNvSpPr>
            <a:spLocks noChangeAspect="1" noChangeArrowheads="1"/>
          </p:cNvSpPr>
          <p:nvPr/>
        </p:nvSpPr>
        <p:spPr bwMode="auto">
          <a:xfrm>
            <a:off x="0" y="-441325"/>
            <a:ext cx="1295400" cy="93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://cdn6.fotosearch.com/bthumb/UNC/UNC237/u19001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038600"/>
            <a:ext cx="1619250" cy="1171575"/>
          </a:xfrm>
          <a:prstGeom prst="rect">
            <a:avLst/>
          </a:prstGeom>
          <a:noFill/>
        </p:spPr>
      </p:pic>
      <p:pic>
        <p:nvPicPr>
          <p:cNvPr id="7174" name="Picture 6" descr="http://bestclipartblog.com/clipart-pics/snail-clip-art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2129119" cy="1447801"/>
          </a:xfrm>
          <a:prstGeom prst="rect">
            <a:avLst/>
          </a:prstGeom>
          <a:noFill/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83774" y="224644"/>
            <a:ext cx="5360640" cy="936104"/>
          </a:xfrm>
          <a:prstGeom prst="wedgeRoundRectCallout">
            <a:avLst>
              <a:gd name="adj1" fmla="val 67298"/>
              <a:gd name="adj2" fmla="val 240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άζω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 , σ ή ς</a:t>
            </a: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52721"/>
            <a:ext cx="2438400" cy="248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ro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86200" y="3276600"/>
            <a:ext cx="1931405" cy="1704181"/>
          </a:xfrm>
        </p:spPr>
      </p:pic>
      <p:pic>
        <p:nvPicPr>
          <p:cNvPr id="5" name="Picture 4" descr="bee-clipart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209800"/>
            <a:ext cx="2136773" cy="2129650"/>
          </a:xfrm>
          <a:prstGeom prst="rect">
            <a:avLst/>
          </a:prstGeom>
        </p:spPr>
      </p:pic>
      <p:pic>
        <p:nvPicPr>
          <p:cNvPr id="6" name="Picture 5" descr="dwar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981200"/>
            <a:ext cx="1752600" cy="260985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876800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err="1" smtClean="0"/>
              <a:t>μέλι</a:t>
            </a:r>
            <a:r>
              <a:rPr lang="en-US" sz="4800" dirty="0" smtClean="0"/>
              <a:t>__ __α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3800" y="52578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βάτραχο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781800" y="4953000"/>
            <a:ext cx="2057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ν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άνο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</a:p>
        </p:txBody>
      </p:sp>
    </p:spTree>
    <p:extLst>
      <p:ext uri="{BB962C8B-B14F-4D97-AF65-F5344CB8AC3E}">
        <p14:creationId xmlns:p14="http://schemas.microsoft.com/office/powerpoint/2010/main" val="65715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pa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990600"/>
            <a:ext cx="2057535" cy="4046486"/>
          </a:xfrm>
        </p:spPr>
      </p:pic>
      <p:pic>
        <p:nvPicPr>
          <p:cNvPr id="5" name="Picture 4" descr="fruit_clipart_pineapp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2438400"/>
            <a:ext cx="1333500" cy="1905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50292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ανανά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52800" y="52578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παπά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53340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αμπέρ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362200"/>
            <a:ext cx="18224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256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1409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0292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Ορφέα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71800"/>
            <a:ext cx="22320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733800" y="52578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Άρη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00800" y="5181600"/>
            <a:ext cx="25146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μα__έλα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9" name="Picture 8" descr="masela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3352800"/>
            <a:ext cx="1847619" cy="127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86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1828800" cy="18288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5029200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έλα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43200" y="57912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ιλβέ__τερ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00" y="51054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κίουρο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 </a:t>
            </a:r>
          </a:p>
        </p:txBody>
      </p:sp>
      <p:pic>
        <p:nvPicPr>
          <p:cNvPr id="8" name="Picture 7" descr="sylvest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438400"/>
            <a:ext cx="2450592" cy="3048000"/>
          </a:xfrm>
          <a:prstGeom prst="rect">
            <a:avLst/>
          </a:prstGeom>
        </p:spPr>
      </p:pic>
      <p:pic>
        <p:nvPicPr>
          <p:cNvPr id="9" name="Picture 8" descr="Animals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048000"/>
            <a:ext cx="158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029200"/>
            <a:ext cx="34290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ούπερμαν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562600" y="5181600"/>
            <a:ext cx="3200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Ηρακλή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</a:p>
        </p:txBody>
      </p:sp>
      <p:pic>
        <p:nvPicPr>
          <p:cNvPr id="9" name="Content Placeholder 8" descr="hercul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0" y="1600200"/>
            <a:ext cx="2590800" cy="3622728"/>
          </a:xfrm>
        </p:spPr>
      </p:pic>
      <p:pic>
        <p:nvPicPr>
          <p:cNvPr id="7" name="Picture 6" descr="superm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2514600" cy="35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piderm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447800"/>
            <a:ext cx="2590800" cy="301429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029200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πάιντερμαν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8200" y="5181600"/>
            <a:ext cx="396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ταχτοπούτα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inderell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1676400"/>
            <a:ext cx="2971800" cy="32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198"/>
            <a:ext cx="3528392" cy="419864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404664"/>
            <a:ext cx="5544616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Πώς λέτε να βρέθηκε το σαλιγκάρι στη σακούλα;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431272"/>
            <a:ext cx="6408712" cy="2070925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είναι η έκφραση των παιδιών; Τι νομίζετε ότι αισθάνονται;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pirtoyl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0" y="2209800"/>
            <a:ext cx="1809750" cy="2524125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5029200"/>
            <a:ext cx="29718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Για__μίν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76800" y="5181600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800" dirty="0" smtClean="0"/>
              <a:t>__</a:t>
            </a:r>
            <a:r>
              <a:rPr lang="en-US" sz="4800" dirty="0" err="1" smtClean="0"/>
              <a:t>πιρτούλ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η__</a:t>
            </a:r>
          </a:p>
        </p:txBody>
      </p:sp>
      <p:pic>
        <p:nvPicPr>
          <p:cNvPr id="7" name="Picture 6" descr="jasmin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828800"/>
            <a:ext cx="1447800" cy="29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4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roumfit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524000"/>
            <a:ext cx="2971800" cy="3529011"/>
          </a:xfr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362200" y="5105400"/>
            <a:ext cx="396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τρουμφίτα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3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198"/>
            <a:ext cx="3528392" cy="419864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404664"/>
            <a:ext cx="36004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είναι τα πρόσωπα;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425980"/>
            <a:ext cx="37528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είναι τα ζώα;</a:t>
            </a:r>
            <a:endParaRPr lang="el-GR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198"/>
            <a:ext cx="3528392" cy="419864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404664"/>
            <a:ext cx="36004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Ποια  πράγματα βλέπετε;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Επεξήγηση με στρογγυλεμένο παραλληλόγραμμο 4"/>
          <p:cNvSpPr/>
          <p:nvPr/>
        </p:nvSpPr>
        <p:spPr>
          <a:xfrm>
            <a:off x="323528" y="434810"/>
            <a:ext cx="3752800" cy="1800200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Πού βρίσκονται;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9036496" cy="65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2198"/>
            <a:ext cx="3528392" cy="4198640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23528" y="404664"/>
            <a:ext cx="6984776" cy="2304256"/>
          </a:xfrm>
          <a:prstGeom prst="wedgeRoundRectCallout">
            <a:avLst>
              <a:gd name="adj1" fmla="val -17370"/>
              <a:gd name="adj2" fmla="val 109446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Κοιτάζουμε προσεκτικά την εικόνα και προσπαθούμε να βρούμε λέξεις με σ.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1999" y="5229225"/>
            <a:ext cx="307148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Aka-AcidGR-DiaryGirl" pitchFamily="2" charset="-95"/>
                <a:ea typeface="Aka-AcidGR-DiaryGirl" pitchFamily="2" charset="-95"/>
              </a:rPr>
              <a:t>σα</a:t>
            </a:r>
            <a:r>
              <a:rPr lang="en-US" sz="4000" b="1" dirty="0" err="1">
                <a:latin typeface="Aka-AcidGR-DiaryGirl" pitchFamily="2" charset="-95"/>
                <a:ea typeface="Aka-AcidGR-DiaryGirl" pitchFamily="2" charset="-95"/>
              </a:rPr>
              <a:t>κούλ</a:t>
            </a:r>
            <a:r>
              <a:rPr lang="en-US" sz="4000" b="1" dirty="0"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3860800"/>
            <a:ext cx="280843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Aka-AcidGR-DiaryGirl" pitchFamily="2" charset="-95"/>
                <a:ea typeface="Aka-AcidGR-DiaryGirl" pitchFamily="2" charset="-95"/>
              </a:rPr>
              <a:t>Άρης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11863" y="3500438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Aka-AcidGR-DiaryGirl" pitchFamily="2" charset="-95"/>
                <a:ea typeface="Aka-AcidGR-DiaryGirl" pitchFamily="2" charset="-95"/>
              </a:rPr>
              <a:t>Ορφέας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4149725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Aka-AcidGR-DiaryGirl" pitchFamily="2" charset="-95"/>
                <a:ea typeface="Aka-AcidGR-DiaryGirl" pitchFamily="2" charset="-95"/>
              </a:rPr>
              <a:t>κα</a:t>
            </a:r>
            <a:r>
              <a:rPr lang="en-US" sz="4400" b="1" dirty="0" err="1">
                <a:latin typeface="Aka-AcidGR-DiaryGirl" pitchFamily="2" charset="-95"/>
                <a:ea typeface="Aka-AcidGR-DiaryGirl" pitchFamily="2" charset="-95"/>
              </a:rPr>
              <a:t>σέτ</a:t>
            </a:r>
            <a:r>
              <a:rPr lang="en-US" sz="4400" b="1" dirty="0"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1775" y="836613"/>
            <a:ext cx="333453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Aka-AcidGR-DiaryGirl" pitchFamily="2" charset="-95"/>
                <a:ea typeface="Aka-AcidGR-DiaryGirl" pitchFamily="2" charset="-95"/>
              </a:rPr>
              <a:t>καναπ</a:t>
            </a:r>
            <a:r>
              <a:rPr lang="en-US" sz="4400" b="1" dirty="0" err="1">
                <a:latin typeface="Aka-AcidGR-DiaryGirl" pitchFamily="2" charset="-95"/>
                <a:ea typeface="Aka-AcidGR-DiaryGirl" pitchFamily="2" charset="-95"/>
              </a:rPr>
              <a:t>ές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64275" y="4581525"/>
            <a:ext cx="35086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>
                <a:latin typeface="Aka-AcidGR-DiaryGirl" pitchFamily="2" charset="-95"/>
                <a:ea typeface="Aka-AcidGR-DiaryGirl" pitchFamily="2" charset="-95"/>
              </a:rPr>
              <a:t>σαλιγκάρι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3044279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φακός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09039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861048"/>
            <a:ext cx="2268252" cy="3190528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6084168" y="692696"/>
            <a:ext cx="2852878" cy="2736303"/>
          </a:xfrm>
          <a:prstGeom prst="wedgeRoundRectCallout">
            <a:avLst>
              <a:gd name="adj1" fmla="val -16884"/>
              <a:gd name="adj2" fmla="val 67383"/>
              <a:gd name="adj3" fmla="val 16667"/>
            </a:avLst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Ποιες λέξεις αρχίζουν με σ;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3"/>
            <a:ext cx="6009840" cy="435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734574" y="3507035"/>
            <a:ext cx="307148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>
                <a:latin typeface="Aka-AcidGR-DiaryGirl" pitchFamily="2" charset="-95"/>
                <a:ea typeface="Aka-AcidGR-DiaryGirl" pitchFamily="2" charset="-95"/>
              </a:rPr>
              <a:t>σα</a:t>
            </a:r>
            <a:r>
              <a:rPr lang="en-US" sz="4000" b="1" dirty="0" err="1">
                <a:latin typeface="Aka-AcidGR-DiaryGirl" pitchFamily="2" charset="-95"/>
                <a:ea typeface="Aka-AcidGR-DiaryGirl" pitchFamily="2" charset="-95"/>
              </a:rPr>
              <a:t>κούλ</a:t>
            </a:r>
            <a:r>
              <a:rPr lang="en-US" sz="4000" b="1" dirty="0">
                <a:latin typeface="Aka-AcidGR-DiaryGirl" pitchFamily="2" charset="-95"/>
                <a:ea typeface="Aka-AcidGR-DiaryGirl" pitchFamily="2" charset="-95"/>
              </a:rPr>
              <a:t>α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63888" y="2659558"/>
            <a:ext cx="35086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σα</a:t>
            </a:r>
            <a:r>
              <a:rPr lang="en-US" sz="4400" b="1" dirty="0" err="1" smtClean="0">
                <a:latin typeface="Aka-AcidGR-DiaryGirl" pitchFamily="2" charset="-95"/>
                <a:ea typeface="Aka-AcidGR-DiaryGirl" pitchFamily="2" charset="-95"/>
              </a:rPr>
              <a:t>λιγκάρι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>
            <a:off x="5868144" y="692697"/>
            <a:ext cx="3230937" cy="2736303"/>
          </a:xfrm>
          <a:prstGeom prst="wedgeRoundRectCallout">
            <a:avLst>
              <a:gd name="adj1" fmla="val -16884"/>
              <a:gd name="adj2" fmla="val 67383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Ποιες λέξεις τελειώνουν σε ς;</a:t>
            </a:r>
            <a:endParaRPr lang="el-G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15548" y="2635188"/>
            <a:ext cx="2808436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Aka-AcidGR-DiaryGirl" pitchFamily="2" charset="-95"/>
                <a:ea typeface="Aka-AcidGR-DiaryGirl" pitchFamily="2" charset="-95"/>
              </a:rPr>
              <a:t>Άρης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912" y="2078538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 err="1">
                <a:latin typeface="Aka-AcidGR-DiaryGirl" pitchFamily="2" charset="-95"/>
                <a:ea typeface="Aka-AcidGR-DiaryGirl" pitchFamily="2" charset="-95"/>
              </a:rPr>
              <a:t>Ορφέ</a:t>
            </a:r>
            <a:r>
              <a:rPr lang="en-US" sz="4400" b="1" dirty="0">
                <a:latin typeface="Aka-AcidGR-DiaryGirl" pitchFamily="2" charset="-95"/>
                <a:ea typeface="Aka-AcidGR-DiaryGirl" pitchFamily="2" charset="-95"/>
              </a:rPr>
              <a:t>ας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315548" y="548680"/>
            <a:ext cx="3334534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 b="1" dirty="0">
                <a:latin typeface="Aka-AcidGR-DiaryGirl" pitchFamily="2" charset="-95"/>
                <a:ea typeface="Aka-AcidGR-DiaryGirl" pitchFamily="2" charset="-95"/>
              </a:rPr>
              <a:t>καναπ</a:t>
            </a:r>
            <a:r>
              <a:rPr lang="en-US" sz="4400" b="1" dirty="0" err="1">
                <a:latin typeface="Aka-AcidGR-DiaryGirl" pitchFamily="2" charset="-95"/>
                <a:ea typeface="Aka-AcidGR-DiaryGirl" pitchFamily="2" charset="-95"/>
              </a:rPr>
              <a:t>ές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88670" y="1890117"/>
            <a:ext cx="28084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sz="4400" b="1" dirty="0" smtClean="0">
                <a:latin typeface="Aka-AcidGR-DiaryGirl" pitchFamily="2" charset="-95"/>
                <a:ea typeface="Aka-AcidGR-DiaryGirl" pitchFamily="2" charset="-95"/>
              </a:rPr>
              <a:t>φακός</a:t>
            </a:r>
            <a:endParaRPr lang="en-US" sz="44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8708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693</Words>
  <Application>Microsoft Office PowerPoint</Application>
  <PresentationFormat>Προβολή στην οθόνη (4:3)</PresentationFormat>
  <Paragraphs>166</Paragraphs>
  <Slides>51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51</vt:i4>
      </vt:variant>
    </vt:vector>
  </HeadingPairs>
  <TitlesOfParts>
    <vt:vector size="52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Ιωάννα</dc:creator>
  <cp:lastModifiedBy>Ιωάννα</cp:lastModifiedBy>
  <cp:revision>16</cp:revision>
  <dcterms:created xsi:type="dcterms:W3CDTF">2014-10-22T14:36:40Z</dcterms:created>
  <dcterms:modified xsi:type="dcterms:W3CDTF">2015-11-03T17:58:44Z</dcterms:modified>
</cp:coreProperties>
</file>